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5" r:id="rId9"/>
    <p:sldId id="266" r:id="rId10"/>
    <p:sldId id="264" r:id="rId11"/>
    <p:sldId id="263" r:id="rId12"/>
    <p:sldId id="267" r:id="rId13"/>
    <p:sldId id="268" r:id="rId14"/>
    <p:sldId id="270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E69B9D-3EF6-4AE0-912A-4FD5B546677F}" type="doc">
      <dgm:prSet loTypeId="urn:microsoft.com/office/officeart/2005/8/layout/hChevron3" loCatId="process" qsTypeId="urn:microsoft.com/office/officeart/2005/8/quickstyle/3d5" qsCatId="3D" csTypeId="urn:microsoft.com/office/officeart/2005/8/colors/accent0_3" csCatId="mainScheme" phldr="1"/>
      <dgm:spPr/>
    </dgm:pt>
    <dgm:pt modelId="{329C4EF2-F880-4EAC-980A-2934789C67E1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RAW DATA </a:t>
          </a:r>
          <a:endParaRPr lang="en-IN" dirty="0"/>
        </a:p>
      </dgm:t>
    </dgm:pt>
    <dgm:pt modelId="{A0547069-1F5D-45BE-9F3C-25B2A9089216}" type="parTrans" cxnId="{F71BB00E-3E89-4382-A675-EA96E8355F4F}">
      <dgm:prSet/>
      <dgm:spPr/>
      <dgm:t>
        <a:bodyPr/>
        <a:lstStyle/>
        <a:p>
          <a:endParaRPr lang="en-IN"/>
        </a:p>
      </dgm:t>
    </dgm:pt>
    <dgm:pt modelId="{063B2291-4A67-4D98-B329-3F5F15BC0447}" type="sibTrans" cxnId="{F71BB00E-3E89-4382-A675-EA96E8355F4F}">
      <dgm:prSet/>
      <dgm:spPr/>
      <dgm:t>
        <a:bodyPr/>
        <a:lstStyle/>
        <a:p>
          <a:endParaRPr lang="en-IN"/>
        </a:p>
      </dgm:t>
    </dgm:pt>
    <dgm:pt modelId="{66843333-38D4-457E-B0CA-F506178FD791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DATA CLEANING </a:t>
          </a:r>
          <a:endParaRPr lang="en-IN" dirty="0"/>
        </a:p>
      </dgm:t>
    </dgm:pt>
    <dgm:pt modelId="{2088CA83-A9DF-4426-AA5D-2A2EA342E2B2}" type="parTrans" cxnId="{BC723788-F498-48AB-8E34-E4A563B7328A}">
      <dgm:prSet/>
      <dgm:spPr/>
      <dgm:t>
        <a:bodyPr/>
        <a:lstStyle/>
        <a:p>
          <a:endParaRPr lang="en-IN"/>
        </a:p>
      </dgm:t>
    </dgm:pt>
    <dgm:pt modelId="{6B7C8E15-DA2C-473E-9DB0-EC31786E3FD6}" type="sibTrans" cxnId="{BC723788-F498-48AB-8E34-E4A563B7328A}">
      <dgm:prSet/>
      <dgm:spPr/>
      <dgm:t>
        <a:bodyPr/>
        <a:lstStyle/>
        <a:p>
          <a:endParaRPr lang="en-IN"/>
        </a:p>
      </dgm:t>
    </dgm:pt>
    <dgm:pt modelId="{6CFCB330-F4CC-4F41-9336-7EF3468B515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DATA ANALYSIS </a:t>
          </a:r>
          <a:endParaRPr lang="en-IN" dirty="0"/>
        </a:p>
      </dgm:t>
    </dgm:pt>
    <dgm:pt modelId="{23BDAC53-9BC9-44E8-ABD7-FB96F7E27D17}" type="parTrans" cxnId="{5E6F1A8F-2E51-4917-AACE-E74B38F4D320}">
      <dgm:prSet/>
      <dgm:spPr/>
      <dgm:t>
        <a:bodyPr/>
        <a:lstStyle/>
        <a:p>
          <a:endParaRPr lang="en-IN"/>
        </a:p>
      </dgm:t>
    </dgm:pt>
    <dgm:pt modelId="{87815034-5C85-4335-99D5-8F49A394827A}" type="sibTrans" cxnId="{5E6F1A8F-2E51-4917-AACE-E74B38F4D320}">
      <dgm:prSet/>
      <dgm:spPr/>
      <dgm:t>
        <a:bodyPr/>
        <a:lstStyle/>
        <a:p>
          <a:endParaRPr lang="en-IN"/>
        </a:p>
      </dgm:t>
    </dgm:pt>
    <dgm:pt modelId="{9C7B372E-8EAE-40CD-ACC6-6374A4FB0A75}">
      <dgm:prSet/>
      <dgm:spPr>
        <a:solidFill>
          <a:srgbClr val="7030A0"/>
        </a:solidFill>
      </dgm:spPr>
      <dgm:t>
        <a:bodyPr/>
        <a:lstStyle/>
        <a:p>
          <a:r>
            <a:rPr lang="en-US" dirty="0"/>
            <a:t>RECOMMENDATIONS AND COMMENTS </a:t>
          </a:r>
          <a:endParaRPr lang="en-IN" dirty="0"/>
        </a:p>
      </dgm:t>
    </dgm:pt>
    <dgm:pt modelId="{2F1FA944-9B83-4D78-9CAF-FF1DDCF1D285}" type="parTrans" cxnId="{3D37952A-4BDA-493C-B45E-EDAB9EAF8527}">
      <dgm:prSet/>
      <dgm:spPr/>
      <dgm:t>
        <a:bodyPr/>
        <a:lstStyle/>
        <a:p>
          <a:endParaRPr lang="en-IN"/>
        </a:p>
      </dgm:t>
    </dgm:pt>
    <dgm:pt modelId="{97CF6979-A1E1-418D-A352-E23352AEB5C1}" type="sibTrans" cxnId="{3D37952A-4BDA-493C-B45E-EDAB9EAF8527}">
      <dgm:prSet/>
      <dgm:spPr/>
      <dgm:t>
        <a:bodyPr/>
        <a:lstStyle/>
        <a:p>
          <a:endParaRPr lang="en-IN"/>
        </a:p>
      </dgm:t>
    </dgm:pt>
    <dgm:pt modelId="{FCAA03B3-D9E8-4B13-9CF9-FA4C766EA801}" type="pres">
      <dgm:prSet presAssocID="{5FE69B9D-3EF6-4AE0-912A-4FD5B546677F}" presName="Name0" presStyleCnt="0">
        <dgm:presLayoutVars>
          <dgm:dir/>
          <dgm:resizeHandles val="exact"/>
        </dgm:presLayoutVars>
      </dgm:prSet>
      <dgm:spPr/>
    </dgm:pt>
    <dgm:pt modelId="{ED77C61A-06D8-4317-9F11-7F26D81765FF}" type="pres">
      <dgm:prSet presAssocID="{329C4EF2-F880-4EAC-980A-2934789C67E1}" presName="parTxOnly" presStyleLbl="node1" presStyleIdx="0" presStyleCnt="4" custLinFactNeighborX="19028" custLinFactNeighborY="38078">
        <dgm:presLayoutVars>
          <dgm:bulletEnabled val="1"/>
        </dgm:presLayoutVars>
      </dgm:prSet>
      <dgm:spPr/>
    </dgm:pt>
    <dgm:pt modelId="{B1256274-BBCA-428E-ACAE-89894D9A357C}" type="pres">
      <dgm:prSet presAssocID="{063B2291-4A67-4D98-B329-3F5F15BC0447}" presName="parSpace" presStyleCnt="0"/>
      <dgm:spPr/>
    </dgm:pt>
    <dgm:pt modelId="{E2283BCC-8773-426D-9EBF-2EDAF78749E1}" type="pres">
      <dgm:prSet presAssocID="{66843333-38D4-457E-B0CA-F506178FD791}" presName="parTxOnly" presStyleLbl="node1" presStyleIdx="1" presStyleCnt="4" custLinFactNeighborX="7811" custLinFactNeighborY="-17574">
        <dgm:presLayoutVars>
          <dgm:bulletEnabled val="1"/>
        </dgm:presLayoutVars>
      </dgm:prSet>
      <dgm:spPr/>
    </dgm:pt>
    <dgm:pt modelId="{E02A23E8-9E68-44EA-8B3B-B8A1DF579F15}" type="pres">
      <dgm:prSet presAssocID="{6B7C8E15-DA2C-473E-9DB0-EC31786E3FD6}" presName="parSpace" presStyleCnt="0"/>
      <dgm:spPr/>
    </dgm:pt>
    <dgm:pt modelId="{2A44D578-BEE8-47D4-9509-95CA456CF25D}" type="pres">
      <dgm:prSet presAssocID="{6CFCB330-F4CC-4F41-9336-7EF3468B5156}" presName="parTxOnly" presStyleLbl="node1" presStyleIdx="2" presStyleCnt="4" custLinFactNeighborX="-42959" custLinFactNeighborY="50000">
        <dgm:presLayoutVars>
          <dgm:bulletEnabled val="1"/>
        </dgm:presLayoutVars>
      </dgm:prSet>
      <dgm:spPr/>
    </dgm:pt>
    <dgm:pt modelId="{6B693293-A35D-409B-B0E1-AC108575F59B}" type="pres">
      <dgm:prSet presAssocID="{87815034-5C85-4335-99D5-8F49A394827A}" presName="parSpace" presStyleCnt="0"/>
      <dgm:spPr/>
    </dgm:pt>
    <dgm:pt modelId="{2C4020B4-30D6-4539-B6CA-B9EA1C31F2B3}" type="pres">
      <dgm:prSet presAssocID="{9C7B372E-8EAE-40CD-ACC6-6374A4FB0A75}" presName="parTxOnly" presStyleLbl="node1" presStyleIdx="3" presStyleCnt="4" custLinFactNeighborX="-37043" custLinFactNeighborY="-9763">
        <dgm:presLayoutVars>
          <dgm:bulletEnabled val="1"/>
        </dgm:presLayoutVars>
      </dgm:prSet>
      <dgm:spPr/>
    </dgm:pt>
  </dgm:ptLst>
  <dgm:cxnLst>
    <dgm:cxn modelId="{F71BB00E-3E89-4382-A675-EA96E8355F4F}" srcId="{5FE69B9D-3EF6-4AE0-912A-4FD5B546677F}" destId="{329C4EF2-F880-4EAC-980A-2934789C67E1}" srcOrd="0" destOrd="0" parTransId="{A0547069-1F5D-45BE-9F3C-25B2A9089216}" sibTransId="{063B2291-4A67-4D98-B329-3F5F15BC0447}"/>
    <dgm:cxn modelId="{F75DD51F-01DE-4D49-9A90-1AC8CED86F67}" type="presOf" srcId="{329C4EF2-F880-4EAC-980A-2934789C67E1}" destId="{ED77C61A-06D8-4317-9F11-7F26D81765FF}" srcOrd="0" destOrd="0" presId="urn:microsoft.com/office/officeart/2005/8/layout/hChevron3"/>
    <dgm:cxn modelId="{3D37952A-4BDA-493C-B45E-EDAB9EAF8527}" srcId="{5FE69B9D-3EF6-4AE0-912A-4FD5B546677F}" destId="{9C7B372E-8EAE-40CD-ACC6-6374A4FB0A75}" srcOrd="3" destOrd="0" parTransId="{2F1FA944-9B83-4D78-9CAF-FF1DDCF1D285}" sibTransId="{97CF6979-A1E1-418D-A352-E23352AEB5C1}"/>
    <dgm:cxn modelId="{329A2733-BFD1-49AD-A89B-5B3348FC260D}" type="presOf" srcId="{6CFCB330-F4CC-4F41-9336-7EF3468B5156}" destId="{2A44D578-BEE8-47D4-9509-95CA456CF25D}" srcOrd="0" destOrd="0" presId="urn:microsoft.com/office/officeart/2005/8/layout/hChevron3"/>
    <dgm:cxn modelId="{BC723788-F498-48AB-8E34-E4A563B7328A}" srcId="{5FE69B9D-3EF6-4AE0-912A-4FD5B546677F}" destId="{66843333-38D4-457E-B0CA-F506178FD791}" srcOrd="1" destOrd="0" parTransId="{2088CA83-A9DF-4426-AA5D-2A2EA342E2B2}" sibTransId="{6B7C8E15-DA2C-473E-9DB0-EC31786E3FD6}"/>
    <dgm:cxn modelId="{5E6F1A8F-2E51-4917-AACE-E74B38F4D320}" srcId="{5FE69B9D-3EF6-4AE0-912A-4FD5B546677F}" destId="{6CFCB330-F4CC-4F41-9336-7EF3468B5156}" srcOrd="2" destOrd="0" parTransId="{23BDAC53-9BC9-44E8-ABD7-FB96F7E27D17}" sibTransId="{87815034-5C85-4335-99D5-8F49A394827A}"/>
    <dgm:cxn modelId="{388D91D2-A37F-4139-B58C-B5B00844DDE0}" type="presOf" srcId="{5FE69B9D-3EF6-4AE0-912A-4FD5B546677F}" destId="{FCAA03B3-D9E8-4B13-9CF9-FA4C766EA801}" srcOrd="0" destOrd="0" presId="urn:microsoft.com/office/officeart/2005/8/layout/hChevron3"/>
    <dgm:cxn modelId="{2593B0DB-BA21-484B-9FDA-5EF0419EB7FE}" type="presOf" srcId="{9C7B372E-8EAE-40CD-ACC6-6374A4FB0A75}" destId="{2C4020B4-30D6-4539-B6CA-B9EA1C31F2B3}" srcOrd="0" destOrd="0" presId="urn:microsoft.com/office/officeart/2005/8/layout/hChevron3"/>
    <dgm:cxn modelId="{91074AFC-0BEF-48A2-AD2E-C04D4428ED93}" type="presOf" srcId="{66843333-38D4-457E-B0CA-F506178FD791}" destId="{E2283BCC-8773-426D-9EBF-2EDAF78749E1}" srcOrd="0" destOrd="0" presId="urn:microsoft.com/office/officeart/2005/8/layout/hChevron3"/>
    <dgm:cxn modelId="{E4B01E17-0CAC-43BF-BA82-BDAC87D0C162}" type="presParOf" srcId="{FCAA03B3-D9E8-4B13-9CF9-FA4C766EA801}" destId="{ED77C61A-06D8-4317-9F11-7F26D81765FF}" srcOrd="0" destOrd="0" presId="urn:microsoft.com/office/officeart/2005/8/layout/hChevron3"/>
    <dgm:cxn modelId="{7CC01088-AF2A-46D8-810A-43CACC86ABA8}" type="presParOf" srcId="{FCAA03B3-D9E8-4B13-9CF9-FA4C766EA801}" destId="{B1256274-BBCA-428E-ACAE-89894D9A357C}" srcOrd="1" destOrd="0" presId="urn:microsoft.com/office/officeart/2005/8/layout/hChevron3"/>
    <dgm:cxn modelId="{A02971EE-0BE8-4BB5-B815-B48B2F82A28E}" type="presParOf" srcId="{FCAA03B3-D9E8-4B13-9CF9-FA4C766EA801}" destId="{E2283BCC-8773-426D-9EBF-2EDAF78749E1}" srcOrd="2" destOrd="0" presId="urn:microsoft.com/office/officeart/2005/8/layout/hChevron3"/>
    <dgm:cxn modelId="{8341B129-D226-4DC7-90BF-497085DF7AE1}" type="presParOf" srcId="{FCAA03B3-D9E8-4B13-9CF9-FA4C766EA801}" destId="{E02A23E8-9E68-44EA-8B3B-B8A1DF579F15}" srcOrd="3" destOrd="0" presId="urn:microsoft.com/office/officeart/2005/8/layout/hChevron3"/>
    <dgm:cxn modelId="{0E288832-7371-4AEF-8089-9AB9B3BA59ED}" type="presParOf" srcId="{FCAA03B3-D9E8-4B13-9CF9-FA4C766EA801}" destId="{2A44D578-BEE8-47D4-9509-95CA456CF25D}" srcOrd="4" destOrd="0" presId="urn:microsoft.com/office/officeart/2005/8/layout/hChevron3"/>
    <dgm:cxn modelId="{46AA27FB-0051-4F3E-ADDE-CDB233EAFD20}" type="presParOf" srcId="{FCAA03B3-D9E8-4B13-9CF9-FA4C766EA801}" destId="{6B693293-A35D-409B-B0E1-AC108575F59B}" srcOrd="5" destOrd="0" presId="urn:microsoft.com/office/officeart/2005/8/layout/hChevron3"/>
    <dgm:cxn modelId="{6B8CD2F5-8D27-4A32-850A-714C656E8ED4}" type="presParOf" srcId="{FCAA03B3-D9E8-4B13-9CF9-FA4C766EA801}" destId="{2C4020B4-30D6-4539-B6CA-B9EA1C31F2B3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7C61A-06D8-4317-9F11-7F26D81765FF}">
      <dsp:nvSpPr>
        <dsp:cNvPr id="0" name=""/>
        <dsp:cNvSpPr/>
      </dsp:nvSpPr>
      <dsp:spPr>
        <a:xfrm>
          <a:off x="93304" y="2595397"/>
          <a:ext cx="2389187" cy="955675"/>
        </a:xfrm>
        <a:prstGeom prst="homePlate">
          <a:avLst/>
        </a:prstGeom>
        <a:solidFill>
          <a:srgbClr val="FF000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RAW DATA </a:t>
          </a:r>
          <a:endParaRPr lang="en-IN" sz="1000" kern="1200" dirty="0"/>
        </a:p>
      </dsp:txBody>
      <dsp:txXfrm>
        <a:off x="93304" y="2595397"/>
        <a:ext cx="2150268" cy="955675"/>
      </dsp:txXfrm>
    </dsp:sp>
    <dsp:sp modelId="{E2283BCC-8773-426D-9EBF-2EDAF78749E1}">
      <dsp:nvSpPr>
        <dsp:cNvPr id="0" name=""/>
        <dsp:cNvSpPr/>
      </dsp:nvSpPr>
      <dsp:spPr>
        <a:xfrm>
          <a:off x="1951055" y="2063545"/>
          <a:ext cx="2389187" cy="955675"/>
        </a:xfrm>
        <a:prstGeom prst="chevron">
          <a:avLst/>
        </a:prstGeom>
        <a:solidFill>
          <a:srgbClr val="00B05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DATA CLEANING </a:t>
          </a:r>
          <a:endParaRPr lang="en-IN" sz="1000" kern="1200" dirty="0"/>
        </a:p>
      </dsp:txBody>
      <dsp:txXfrm>
        <a:off x="2428893" y="2063545"/>
        <a:ext cx="1433512" cy="955675"/>
      </dsp:txXfrm>
    </dsp:sp>
    <dsp:sp modelId="{2A44D578-BEE8-47D4-9509-95CA456CF25D}">
      <dsp:nvSpPr>
        <dsp:cNvPr id="0" name=""/>
        <dsp:cNvSpPr/>
      </dsp:nvSpPr>
      <dsp:spPr>
        <a:xfrm>
          <a:off x="3619807" y="2709333"/>
          <a:ext cx="2389187" cy="955675"/>
        </a:xfrm>
        <a:prstGeom prst="chevron">
          <a:avLst/>
        </a:prstGeom>
        <a:solidFill>
          <a:srgbClr val="00B0F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DATA ANALYSIS </a:t>
          </a:r>
          <a:endParaRPr lang="en-IN" sz="1000" kern="1200" dirty="0"/>
        </a:p>
      </dsp:txBody>
      <dsp:txXfrm>
        <a:off x="4097645" y="2709333"/>
        <a:ext cx="1433512" cy="955675"/>
      </dsp:txXfrm>
    </dsp:sp>
    <dsp:sp modelId="{2C4020B4-30D6-4539-B6CA-B9EA1C31F2B3}">
      <dsp:nvSpPr>
        <dsp:cNvPr id="0" name=""/>
        <dsp:cNvSpPr/>
      </dsp:nvSpPr>
      <dsp:spPr>
        <a:xfrm>
          <a:off x="5559425" y="2138193"/>
          <a:ext cx="2389187" cy="955675"/>
        </a:xfrm>
        <a:prstGeom prst="chevron">
          <a:avLst/>
        </a:prstGeom>
        <a:solidFill>
          <a:srgbClr val="7030A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RECOMMENDATIONS AND COMMENTS </a:t>
          </a:r>
          <a:endParaRPr lang="en-IN" sz="1000" kern="1200" dirty="0"/>
        </a:p>
      </dsp:txBody>
      <dsp:txXfrm>
        <a:off x="6037263" y="2138193"/>
        <a:ext cx="1433512" cy="955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2C54780-8636-4AD7-86DF-83D3901AB5D4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708F4C6-7394-4374-9E51-5ED7B7F78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66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4780-8636-4AD7-86DF-83D3901AB5D4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F4C6-7394-4374-9E51-5ED7B7F78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36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4780-8636-4AD7-86DF-83D3901AB5D4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F4C6-7394-4374-9E51-5ED7B7F78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781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4780-8636-4AD7-86DF-83D3901AB5D4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F4C6-7394-4374-9E51-5ED7B7F78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66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4780-8636-4AD7-86DF-83D3901AB5D4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F4C6-7394-4374-9E51-5ED7B7F78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837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4780-8636-4AD7-86DF-83D3901AB5D4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F4C6-7394-4374-9E51-5ED7B7F78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637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4780-8636-4AD7-86DF-83D3901AB5D4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F4C6-7394-4374-9E51-5ED7B7F78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500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2C54780-8636-4AD7-86DF-83D3901AB5D4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F4C6-7394-4374-9E51-5ED7B7F78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4342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2C54780-8636-4AD7-86DF-83D3901AB5D4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F4C6-7394-4374-9E51-5ED7B7F78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40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4780-8636-4AD7-86DF-83D3901AB5D4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F4C6-7394-4374-9E51-5ED7B7F78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1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4780-8636-4AD7-86DF-83D3901AB5D4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F4C6-7394-4374-9E51-5ED7B7F78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625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4780-8636-4AD7-86DF-83D3901AB5D4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F4C6-7394-4374-9E51-5ED7B7F78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95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4780-8636-4AD7-86DF-83D3901AB5D4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F4C6-7394-4374-9E51-5ED7B7F78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300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4780-8636-4AD7-86DF-83D3901AB5D4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F4C6-7394-4374-9E51-5ED7B7F78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10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4780-8636-4AD7-86DF-83D3901AB5D4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F4C6-7394-4374-9E51-5ED7B7F78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464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4780-8636-4AD7-86DF-83D3901AB5D4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F4C6-7394-4374-9E51-5ED7B7F78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07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4780-8636-4AD7-86DF-83D3901AB5D4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F4C6-7394-4374-9E51-5ED7B7F78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10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2C54780-8636-4AD7-86DF-83D3901AB5D4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708F4C6-7394-4374-9E51-5ED7B7F78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81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19505-77B8-5385-7841-D0D6757EE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9641" y="970729"/>
            <a:ext cx="8825658" cy="2677648"/>
          </a:xfrm>
        </p:spPr>
        <p:txBody>
          <a:bodyPr/>
          <a:lstStyle/>
          <a:p>
            <a:r>
              <a:rPr lang="en-US" dirty="0"/>
              <a:t>LENDING CLUB CASE STUDY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93E036-CD18-B755-B37A-160077435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9078" y="3825657"/>
            <a:ext cx="5959117" cy="1614090"/>
          </a:xfrm>
        </p:spPr>
        <p:txBody>
          <a:bodyPr/>
          <a:lstStyle/>
          <a:p>
            <a:r>
              <a:rPr lang="en-US" b="1" dirty="0"/>
              <a:t>BY:</a:t>
            </a:r>
          </a:p>
          <a:p>
            <a:r>
              <a:rPr lang="en-US" b="1" dirty="0"/>
              <a:t>SATYA SHANMUKH </a:t>
            </a:r>
          </a:p>
          <a:p>
            <a:r>
              <a:rPr lang="en-US" b="1" dirty="0"/>
              <a:t>MLC_49</a:t>
            </a:r>
          </a:p>
          <a:p>
            <a:r>
              <a:rPr lang="en-US" b="1" cap="none" dirty="0"/>
              <a:t>satya6face@gmail.com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1655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5808DAC-BBA0-8535-FB2D-D765FE687D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AFB3877-76BD-CA73-B2B6-1CC4BDBF8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262" y="623888"/>
            <a:ext cx="8825658" cy="56102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751658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0D8D26E-46FA-7AC3-1E3D-82B6495870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0F8463C-70B6-9F96-5841-81A2ECC6B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005" y="773473"/>
            <a:ext cx="6404736" cy="51701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7D21BF88-F395-1F7B-C2E6-3324D0AE3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56" y="773474"/>
            <a:ext cx="3829050" cy="51701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182492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D73D8FC-A501-62CE-EDA1-8D9A350E30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11EDF2B-F2BB-F0A0-4499-E728C8758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9" y="623887"/>
            <a:ext cx="10287001" cy="56102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168911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60602-ADF5-73EB-E10A-17D47B63C9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D9796-EF8A-613A-4AC7-738E38EA4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DCA227F-E03E-6AC0-B632-D038764D6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5" y="657176"/>
            <a:ext cx="8978090" cy="55436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895472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2D7DD-D28C-EC67-726C-0A91DC4D49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C4B0BA-0B30-E928-9526-47A0122588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FEE6568B-A5A6-5173-98DE-986089617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857250"/>
            <a:ext cx="11268075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96456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7453E-61FA-FD17-5D37-3F9C35E0F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998376"/>
            <a:ext cx="8825658" cy="1427583"/>
          </a:xfrm>
        </p:spPr>
        <p:txBody>
          <a:bodyPr/>
          <a:lstStyle/>
          <a:p>
            <a:r>
              <a:rPr lang="en-IN" sz="44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Observations</a:t>
            </a:r>
            <a:b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56BF8-714D-AE6D-9FFD-6F1ED8AE7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996751"/>
            <a:ext cx="8825658" cy="3642049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0" i="0" cap="none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The Above Analysis With Respect To The Charged Off </a:t>
            </a:r>
            <a:r>
              <a:rPr lang="en-US" b="0" i="0" cap="none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Loans.There</a:t>
            </a:r>
            <a:r>
              <a:rPr lang="en-US" b="0" i="0" cap="none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Is A More Probability Of Defaulting When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cap="none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Applicants Taking Loan For 'Home Improvement' And Have Income Of 60k -70k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cap="none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Applicants Whose Home Ownership Is 'MORTGAGE And Have Income Of 60-70k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cap="none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Applicants Who Have Taken A Loan In The Range 30k - 35k And Are Charged Interest Rate Of 15-17.5 %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cap="none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Applicants Who Have Taken A Loan For Small Business And The Loan Amount Is Greater Than 14k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cap="none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Applicants Who Receive Interest At The Rate Of 21-24% And Have An Income Of 70k-80k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cap="none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When Grade Is F And Loan Amount Is Between 15k-20k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cap="none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For Grade G And Interest Rate Above 20%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cap="none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Applicants Whose Home Ownership Is 'MORTGAGE And Have Loan Of 14-16k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cap="none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When The Loan Is Verified And Loan Amount Is Above 16k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cap="none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When Employment Length Is 10yrs And Loan Amount Is 12k-14k</a:t>
            </a:r>
          </a:p>
          <a:p>
            <a:endParaRPr lang="en-IN" cap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520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F2775-5B45-E249-B85F-784FF0EE6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310" y="741796"/>
            <a:ext cx="8825658" cy="1068343"/>
          </a:xfrm>
        </p:spPr>
        <p:txBody>
          <a:bodyPr/>
          <a:lstStyle/>
          <a:p>
            <a:r>
              <a:rPr lang="en-US" sz="4400" dirty="0"/>
              <a:t>Recommendations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82E58-597B-56FF-9505-C08FF4F1D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810139"/>
            <a:ext cx="8825658" cy="3828661"/>
          </a:xfrm>
        </p:spPr>
        <p:txBody>
          <a:bodyPr/>
          <a:lstStyle/>
          <a:p>
            <a:endParaRPr lang="en-US" cap="none" dirty="0"/>
          </a:p>
          <a:p>
            <a:r>
              <a:rPr lang="en-US" cap="none" dirty="0"/>
              <a:t>According To The Above Analysis.</a:t>
            </a:r>
          </a:p>
          <a:p>
            <a:r>
              <a:rPr lang="en-US" cap="none" dirty="0"/>
              <a:t>The Loan Should Be Sanctioned On The Basics Of Above Observations And Guidelines </a:t>
            </a:r>
            <a:r>
              <a:rPr lang="en-US" cap="none" dirty="0" err="1"/>
              <a:t>Inorder</a:t>
            </a:r>
            <a:r>
              <a:rPr lang="en-US" cap="none" dirty="0"/>
              <a:t> To Reduce The Defaulters And Lose To The Organization 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2999156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C05BB-9438-3309-31F3-B8382BF55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583" y="727787"/>
            <a:ext cx="8825658" cy="578499"/>
          </a:xfrm>
        </p:spPr>
        <p:txBody>
          <a:bodyPr/>
          <a:lstStyle/>
          <a:p>
            <a:br>
              <a:rPr lang="en-US" sz="4000" dirty="0"/>
            </a:br>
            <a:r>
              <a:rPr lang="en-US" sz="3200" dirty="0"/>
              <a:t>CASE STUDY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2B5E8-B32E-89A0-8466-60ADC4E14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483567"/>
            <a:ext cx="8825658" cy="4155233"/>
          </a:xfrm>
        </p:spPr>
        <p:txBody>
          <a:bodyPr>
            <a:normAutofit fontScale="85000" lnSpcReduction="20000"/>
          </a:bodyPr>
          <a:lstStyle/>
          <a:p>
            <a:r>
              <a:rPr lang="en-US" sz="3100" dirty="0"/>
              <a:t>Business Objective</a:t>
            </a:r>
          </a:p>
          <a:p>
            <a:r>
              <a:rPr lang="en-US" dirty="0"/>
              <a:t>Lending club is the largest online loan marketplace where Borrowers</a:t>
            </a:r>
          </a:p>
          <a:p>
            <a:r>
              <a:rPr lang="en-US" dirty="0"/>
              <a:t>can easily access loans. The company wants to understand the driving factors behind loan</a:t>
            </a:r>
          </a:p>
          <a:p>
            <a:r>
              <a:rPr lang="en-US" dirty="0"/>
              <a:t>default, i.e. the variables which are strong indicators of default. The company</a:t>
            </a:r>
          </a:p>
          <a:p>
            <a:r>
              <a:rPr lang="en-US" dirty="0"/>
              <a:t>can utilize this knowledge for its portfolio and risk assessment.</a:t>
            </a:r>
          </a:p>
          <a:p>
            <a:endParaRPr lang="en-US" dirty="0"/>
          </a:p>
          <a:p>
            <a:r>
              <a:rPr lang="en-US" sz="3100" dirty="0"/>
              <a:t>Problem Statement</a:t>
            </a:r>
          </a:p>
          <a:p>
            <a:r>
              <a:rPr lang="en-US" dirty="0"/>
              <a:t>▪ Borrowers who default cause the largest amount of loss to the</a:t>
            </a:r>
          </a:p>
          <a:p>
            <a:r>
              <a:rPr lang="en-US" dirty="0"/>
              <a:t>  lenders. In this case, the customers labelled as 'charged-off' are the</a:t>
            </a:r>
          </a:p>
          <a:p>
            <a:r>
              <a:rPr lang="en-US" dirty="0"/>
              <a:t>  'defaulters’.</a:t>
            </a:r>
          </a:p>
          <a:p>
            <a:r>
              <a:rPr lang="en-US" dirty="0"/>
              <a:t>▪ So, identify these risky loan applicants, then such loans can be</a:t>
            </a:r>
          </a:p>
          <a:p>
            <a:r>
              <a:rPr lang="en-US" dirty="0"/>
              <a:t>   Reduced thereby cutting down the amount of credit loss.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3100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F4EAE-B760-8A89-A3D1-062E6DBA9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996" y="606835"/>
            <a:ext cx="8399592" cy="861421"/>
          </a:xfrm>
        </p:spPr>
        <p:txBody>
          <a:bodyPr/>
          <a:lstStyle/>
          <a:p>
            <a:r>
              <a:rPr lang="en-US" dirty="0"/>
              <a:t>PROCESS FLOW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8BD21-0BA9-F374-2F38-684A4E337E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C369119-C543-5E8C-17DC-D8042D13BB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468092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64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43DD2-DB3D-3EA8-F249-FA1648D68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9681" y="485191"/>
            <a:ext cx="8825658" cy="1082351"/>
          </a:xfrm>
        </p:spPr>
        <p:txBody>
          <a:bodyPr/>
          <a:lstStyle/>
          <a:p>
            <a:r>
              <a:rPr lang="en-IN" sz="3200" dirty="0"/>
              <a:t>Data Analysis Approach</a:t>
            </a:r>
            <a:br>
              <a:rPr lang="en-IN" sz="900" dirty="0"/>
            </a:br>
            <a:endParaRPr lang="en-IN" sz="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3D035-CDC4-10CF-370E-DB84D5C2F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567542"/>
            <a:ext cx="8825658" cy="4071258"/>
          </a:xfrm>
        </p:spPr>
        <p:txBody>
          <a:bodyPr>
            <a:normAutofit fontScale="85000" lnSpcReduction="20000"/>
          </a:bodyPr>
          <a:lstStyle/>
          <a:p>
            <a:r>
              <a:rPr lang="en-IN" sz="1800" b="1" dirty="0"/>
              <a:t>Data Cleaning</a:t>
            </a:r>
            <a:br>
              <a:rPr lang="en-IN" sz="1800" dirty="0"/>
            </a:br>
            <a:br>
              <a:rPr lang="en-IN" sz="1800" dirty="0"/>
            </a:br>
            <a:r>
              <a:rPr lang="en-IN" sz="1800" dirty="0"/>
              <a:t>▪ </a:t>
            </a:r>
            <a:r>
              <a:rPr lang="en-IN" sz="1800" cap="none" dirty="0"/>
              <a:t>Drop Column With Null Values</a:t>
            </a:r>
            <a:br>
              <a:rPr lang="en-IN" sz="1800" cap="none" dirty="0"/>
            </a:br>
            <a:r>
              <a:rPr lang="en-IN" sz="1800" cap="none" dirty="0"/>
              <a:t>▪ Drop Unnecessary Columns Which Not Needed For Our Analysis</a:t>
            </a:r>
            <a:br>
              <a:rPr lang="en-IN" sz="1800" cap="none" dirty="0"/>
            </a:br>
            <a:r>
              <a:rPr lang="en-IN" sz="1800" cap="none" dirty="0"/>
              <a:t>▪ Done Data Manipulation</a:t>
            </a:r>
            <a:br>
              <a:rPr lang="en-IN" sz="1800" b="1" dirty="0"/>
            </a:br>
            <a:endParaRPr lang="en-IN" sz="1800" b="1" dirty="0"/>
          </a:p>
          <a:p>
            <a:r>
              <a:rPr lang="en-IN" sz="1800" b="1" dirty="0"/>
              <a:t>Data preparation</a:t>
            </a:r>
            <a:br>
              <a:rPr lang="en-IN" sz="1800" dirty="0"/>
            </a:br>
            <a:br>
              <a:rPr lang="en-IN" sz="1800" dirty="0"/>
            </a:br>
            <a:r>
              <a:rPr lang="en-IN" sz="1800" dirty="0"/>
              <a:t>▪ </a:t>
            </a:r>
            <a:r>
              <a:rPr lang="en-IN" sz="1800" cap="none" dirty="0"/>
              <a:t>Convert To Proper Data Types</a:t>
            </a:r>
            <a:br>
              <a:rPr lang="en-IN" sz="1800" dirty="0"/>
            </a:br>
            <a:endParaRPr lang="en-IN" sz="1800" dirty="0"/>
          </a:p>
          <a:p>
            <a:r>
              <a:rPr lang="en-IN" sz="1800" b="1" dirty="0"/>
              <a:t>Univariate Analysis</a:t>
            </a:r>
            <a:br>
              <a:rPr lang="en-IN" sz="1800" dirty="0"/>
            </a:br>
            <a:br>
              <a:rPr lang="en-IN" sz="1800" dirty="0"/>
            </a:br>
            <a:r>
              <a:rPr lang="en-IN" sz="1800" dirty="0"/>
              <a:t>▪ Check distribution of numerical variables</a:t>
            </a:r>
            <a:br>
              <a:rPr lang="en-IN" sz="1800" dirty="0"/>
            </a:br>
            <a:endParaRPr lang="en-IN" sz="1800" dirty="0"/>
          </a:p>
          <a:p>
            <a:r>
              <a:rPr lang="en-IN" sz="1800" b="1" dirty="0"/>
              <a:t>Bivariate Analysis</a:t>
            </a:r>
            <a:br>
              <a:rPr lang="en-IN" sz="1800" dirty="0"/>
            </a:br>
            <a:br>
              <a:rPr lang="en-IN" sz="1800" dirty="0"/>
            </a:br>
            <a:r>
              <a:rPr lang="en-IN" sz="1800" dirty="0"/>
              <a:t>▪ Analyse variable against another variable</a:t>
            </a:r>
            <a:br>
              <a:rPr lang="en-IN" sz="1800" dirty="0"/>
            </a:br>
            <a:r>
              <a:rPr lang="en-IN" sz="1800" dirty="0"/>
              <a:t>▪ Find correlation analysis</a:t>
            </a:r>
            <a:br>
              <a:rPr lang="en-IN" sz="1800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832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E26AABD-5763-E14F-2FF5-2F4F5AE16B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1F969D-05B3-A131-88C5-049F1E1F2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05" y="1037788"/>
            <a:ext cx="10340359" cy="490581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654360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DF90AF1E-7ED2-FB1F-CE22-6729D72DD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20" y="398399"/>
            <a:ext cx="4835979" cy="28953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24B77525-5584-C79E-346D-D6ABE6C77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651" y="519065"/>
            <a:ext cx="4733729" cy="27746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EBBE3B7-DF2F-7772-7D6E-BD290E273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20" y="3429000"/>
            <a:ext cx="4762500" cy="28953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BC2BA0D1-18F9-A76D-9CDD-0ED648EF5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79" y="3429000"/>
            <a:ext cx="4762500" cy="260790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428360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2FB3BAF-B4D3-F23D-A71C-5C0AD04FC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650" y="6291855"/>
            <a:ext cx="8825658" cy="86142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EC18B06-3710-7DDB-8DB0-8BBABAF55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90" y="512812"/>
            <a:ext cx="4709386" cy="30209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05F230ED-EE70-5184-8AF1-A1A22EDA2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860" y="3429000"/>
            <a:ext cx="7487448" cy="30289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B1B07B26-0DDB-F047-A425-8BC250050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431" y="517028"/>
            <a:ext cx="5277530" cy="3028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15056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B6F4142-05CB-BD80-27CD-7033FFE9CB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37CD7B34-AC5A-9712-B9F8-434E46AD9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61" y="1121228"/>
            <a:ext cx="9731829" cy="44211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700085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E2E7853-FDA9-06D2-0178-C3DB7A5340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F343B98-17E2-47DF-85EB-EE65DA02E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302" y="623888"/>
            <a:ext cx="8825658" cy="561022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184079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</TotalTime>
  <Words>392</Words>
  <Application>Microsoft Office PowerPoint</Application>
  <PresentationFormat>Widescreen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Roboto</vt:lpstr>
      <vt:lpstr>Wingdings 3</vt:lpstr>
      <vt:lpstr>Ion Boardroom</vt:lpstr>
      <vt:lpstr>LENDING CLUB CASE STUDY</vt:lpstr>
      <vt:lpstr> CASE STUDY</vt:lpstr>
      <vt:lpstr>PROCESS FLOW </vt:lpstr>
      <vt:lpstr>Data Analysis Approach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Observations 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Sai Kedaranath Reddy Paramayyagari</dc:creator>
  <cp:lastModifiedBy>Sai Kedaranath Reddy Paramayyagari</cp:lastModifiedBy>
  <cp:revision>1</cp:revision>
  <dcterms:created xsi:type="dcterms:W3CDTF">2023-03-15T17:50:17Z</dcterms:created>
  <dcterms:modified xsi:type="dcterms:W3CDTF">2023-03-15T18:20:39Z</dcterms:modified>
</cp:coreProperties>
</file>