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b46c6ec2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b46c6ec2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c9b3fe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7c9b3fe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b8cb0b6a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b8cb0b6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b8cb0b6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b8cb0b6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b8cb0b6a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b8cb0b6a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8cb0b6a2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b8cb0b6a2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b8cb0b6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b8cb0b6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b48455d3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b48455d3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b8cb0b6a2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b8cb0b6a2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91f69fc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91f69fc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91f69fc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91f69fc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b46c6ec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b46c6ec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b46c6ec2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b46c6ec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95404ba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5404ba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89325"/>
            <a:ext cx="8118600" cy="33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Interactive </a:t>
            </a:r>
            <a:endParaRPr b="1">
              <a:solidFill>
                <a:schemeClr val="dk1"/>
              </a:solidFill>
            </a:endParaRPr>
          </a:p>
          <a:p>
            <a:pPr indent="0" lvl="0" marL="0" rtl="0" algn="l">
              <a:spcBef>
                <a:spcPts val="0"/>
              </a:spcBef>
              <a:spcAft>
                <a:spcPts val="0"/>
              </a:spcAft>
              <a:buNone/>
            </a:pPr>
            <a:r>
              <a:rPr b="1" lang="en" sz="5600">
                <a:solidFill>
                  <a:schemeClr val="dk1"/>
                </a:solidFill>
              </a:rPr>
              <a:t>Voice Driven Document</a:t>
            </a:r>
            <a:endParaRPr b="1" sz="5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597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DISADVANTAGES</a:t>
            </a:r>
            <a:endParaRPr b="1"/>
          </a:p>
        </p:txBody>
      </p:sp>
      <p:sp>
        <p:nvSpPr>
          <p:cNvPr id="111" name="Google Shape;111;p22"/>
          <p:cNvSpPr txBox="1"/>
          <p:nvPr>
            <p:ph idx="1" type="body"/>
          </p:nvPr>
        </p:nvSpPr>
        <p:spPr>
          <a:xfrm>
            <a:off x="311700" y="1112275"/>
            <a:ext cx="8457900" cy="3782700"/>
          </a:xfrm>
          <a:prstGeom prst="rect">
            <a:avLst/>
          </a:prstGeom>
        </p:spPr>
        <p:txBody>
          <a:bodyPr anchorCtr="0" anchor="t" bIns="91425" lIns="91425" spcFirstLastPara="1" rIns="91425" wrap="square" tIns="91425">
            <a:noAutofit/>
          </a:bodyPr>
          <a:lstStyle/>
          <a:p>
            <a:pPr indent="-330200" lvl="0" marL="457200" rtl="0" algn="just">
              <a:spcBef>
                <a:spcPts val="700"/>
              </a:spcBef>
              <a:spcAft>
                <a:spcPts val="0"/>
              </a:spcAft>
              <a:buSzPts val="1600"/>
              <a:buChar char="●"/>
            </a:pPr>
            <a:r>
              <a:rPr i="1" lang="en" sz="1600"/>
              <a:t>Offline</a:t>
            </a:r>
            <a:r>
              <a:rPr lang="en" sz="1600"/>
              <a:t>:</a:t>
            </a:r>
            <a:endParaRPr sz="1600"/>
          </a:p>
          <a:p>
            <a:pPr indent="0" lvl="0" marL="0" rtl="0" algn="just">
              <a:spcBef>
                <a:spcPts val="700"/>
              </a:spcBef>
              <a:spcAft>
                <a:spcPts val="0"/>
              </a:spcAft>
              <a:buClr>
                <a:schemeClr val="dk1"/>
              </a:buClr>
              <a:buSzPts val="1100"/>
              <a:buFont typeface="Arial"/>
              <a:buNone/>
            </a:pPr>
            <a:r>
              <a:rPr lang="en" sz="1600"/>
              <a:t>Similar to</a:t>
            </a:r>
            <a:r>
              <a:rPr lang="en" sz="1600"/>
              <a:t> existing to voice assistants, this project needs internet connection.</a:t>
            </a:r>
            <a:endParaRPr sz="1600"/>
          </a:p>
          <a:p>
            <a:pPr indent="-330200" lvl="0" marL="457200" rtl="0" algn="just">
              <a:spcBef>
                <a:spcPts val="700"/>
              </a:spcBef>
              <a:spcAft>
                <a:spcPts val="0"/>
              </a:spcAft>
              <a:buSzPts val="1600"/>
              <a:buChar char="●"/>
            </a:pPr>
            <a:r>
              <a:rPr i="1" lang="en" sz="1600"/>
              <a:t>Synonyms</a:t>
            </a:r>
            <a:r>
              <a:rPr lang="en" sz="1600"/>
              <a:t>:</a:t>
            </a:r>
            <a:endParaRPr sz="1600"/>
          </a:p>
          <a:p>
            <a:pPr indent="0" lvl="0" marL="0" rtl="0" algn="just">
              <a:spcBef>
                <a:spcPts val="700"/>
              </a:spcBef>
              <a:spcAft>
                <a:spcPts val="0"/>
              </a:spcAft>
              <a:buClr>
                <a:schemeClr val="dk1"/>
              </a:buClr>
              <a:buSzPts val="1100"/>
              <a:buFont typeface="Arial"/>
              <a:buNone/>
            </a:pPr>
            <a:r>
              <a:rPr lang="en" sz="1600"/>
              <a:t>Are the words that are differently spelled and have the different meaning but acquires the same meaning, for example "there" "their ","be" and "bee". This is a challenge for computer machine to distinguish between such types of phrases that sound alike.</a:t>
            </a:r>
            <a:endParaRPr sz="1600"/>
          </a:p>
          <a:p>
            <a:pPr indent="-330200" lvl="0" marL="457200" rtl="0" algn="just">
              <a:spcBef>
                <a:spcPts val="700"/>
              </a:spcBef>
              <a:spcAft>
                <a:spcPts val="0"/>
              </a:spcAft>
              <a:buSzPts val="1600"/>
              <a:buChar char="●"/>
            </a:pPr>
            <a:r>
              <a:rPr i="1" lang="en" sz="1600"/>
              <a:t>Noise factor</a:t>
            </a:r>
            <a:r>
              <a:rPr lang="en" sz="1600"/>
              <a:t>:</a:t>
            </a:r>
            <a:endParaRPr sz="1600"/>
          </a:p>
          <a:p>
            <a:pPr indent="0" lvl="0" marL="0" rtl="0" algn="just">
              <a:spcBef>
                <a:spcPts val="700"/>
              </a:spcBef>
              <a:spcAft>
                <a:spcPts val="0"/>
              </a:spcAft>
              <a:buClr>
                <a:schemeClr val="dk1"/>
              </a:buClr>
              <a:buSzPts val="1100"/>
              <a:buFont typeface="Arial"/>
              <a:buNone/>
            </a:pPr>
            <a:r>
              <a:rPr lang="en" sz="1600"/>
              <a:t>The program requires hearing the words uttered by a human distinctly and clearly. Any extra sound can create interference, first you need to place system away from noisy environments and then speak clearly else the machine will confuse and will mix up the words.</a:t>
            </a:r>
            <a:endParaRPr sz="1600"/>
          </a:p>
          <a:p>
            <a:pPr indent="0" lvl="0" marL="0" rtl="0" algn="just">
              <a:spcBef>
                <a:spcPts val="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512700" y="364325"/>
            <a:ext cx="8118600" cy="413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chemeClr val="dk1"/>
                </a:solidFill>
              </a:rPr>
              <a:t>APPLICATIONS</a:t>
            </a:r>
            <a:endParaRPr b="1" sz="3200">
              <a:solidFill>
                <a:schemeClr val="dk1"/>
              </a:solidFill>
            </a:endParaRPr>
          </a:p>
          <a:p>
            <a:pPr indent="0" lvl="0" marL="0" rtl="0" algn="just">
              <a:spcBef>
                <a:spcPts val="0"/>
              </a:spcBef>
              <a:spcAft>
                <a:spcPts val="0"/>
              </a:spcAft>
              <a:buNone/>
            </a:pPr>
            <a:r>
              <a:t/>
            </a:r>
            <a:endParaRPr sz="3200">
              <a:solidFill>
                <a:schemeClr val="dk1"/>
              </a:solidFill>
            </a:endParaRPr>
          </a:p>
          <a:p>
            <a:pPr indent="-336550" lvl="0" marL="457200" rtl="0" algn="just">
              <a:lnSpc>
                <a:spcPct val="115000"/>
              </a:lnSpc>
              <a:spcBef>
                <a:spcPts val="700"/>
              </a:spcBef>
              <a:spcAft>
                <a:spcPts val="0"/>
              </a:spcAft>
              <a:buClr>
                <a:schemeClr val="dk1"/>
              </a:buClr>
              <a:buSzPts val="1700"/>
              <a:buChar char="●"/>
            </a:pPr>
            <a:r>
              <a:rPr lang="en" sz="1700">
                <a:solidFill>
                  <a:schemeClr val="dk1"/>
                </a:solidFill>
              </a:rPr>
              <a:t>Access information online  </a:t>
            </a:r>
            <a:r>
              <a:rPr lang="en" sz="1700">
                <a:solidFill>
                  <a:schemeClr val="dk1"/>
                </a:solidFill>
              </a:rPr>
              <a:t>from</a:t>
            </a:r>
            <a:r>
              <a:rPr lang="en" sz="1700">
                <a:solidFill>
                  <a:schemeClr val="dk1"/>
                </a:solidFill>
              </a:rPr>
              <a:t> google, wikipedia etc,</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rPr>
              <a:t>Open any kind of document and  edit that document through voice commands.</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rPr>
              <a:t>Reads daily updates like Date, Time,Weather reports etc.</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rPr>
              <a:t>Open Music Player and play songs as well as Youtube.</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rPr>
              <a:t>Sends e-Mails.</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rPr>
              <a:t>Interact with us like a virtual personal assistant and it can crack jokes. </a:t>
            </a:r>
            <a:endParaRPr sz="1700">
              <a:solidFill>
                <a:schemeClr val="dk1"/>
              </a:solidFill>
            </a:endParaRPr>
          </a:p>
          <a:p>
            <a:pPr indent="0" lvl="0" marL="0" rtl="0" algn="just">
              <a:lnSpc>
                <a:spcPct val="115000"/>
              </a:lnSpc>
              <a:spcBef>
                <a:spcPts val="70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43950" y="385775"/>
            <a:ext cx="8318100" cy="42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rPr>
              <a:t>FUTURE SCOPE</a:t>
            </a:r>
            <a:endParaRPr b="1" sz="3600">
              <a:solidFill>
                <a:schemeClr val="dk1"/>
              </a:solidFill>
            </a:endParaRPr>
          </a:p>
          <a:p>
            <a:pPr indent="0" lvl="0" marL="0" rtl="0" algn="l">
              <a:spcBef>
                <a:spcPts val="0"/>
              </a:spcBef>
              <a:spcAft>
                <a:spcPts val="0"/>
              </a:spcAft>
              <a:buNone/>
            </a:pPr>
            <a:r>
              <a:t/>
            </a:r>
            <a:endParaRPr b="1" sz="36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In future with this technology, accuracy will become better.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Dictation speech recognition will gradually become accepted.</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Greater use will be made of "intelligent system" which will attempt to guess what the speaker intended to say, rather than what was actually said, as people often misspeak and make unintentional mistakes.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Microphone and sound system will be designed to adapt more quickly to changing background noise levels, different environments, with better recognition of extraneous material to be discarded.</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1171675"/>
            <a:ext cx="5667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t>Software Requirements</a:t>
            </a:r>
            <a:endParaRPr b="1" sz="1800"/>
          </a:p>
          <a:p>
            <a:pPr indent="0" lvl="0" marL="0" rtl="0" algn="just">
              <a:spcBef>
                <a:spcPts val="1600"/>
              </a:spcBef>
              <a:spcAft>
                <a:spcPts val="0"/>
              </a:spcAft>
              <a:buNone/>
            </a:pPr>
            <a:r>
              <a:rPr lang="en" sz="1800"/>
              <a:t>Packages like </a:t>
            </a:r>
            <a:r>
              <a:rPr lang="en" sz="1800"/>
              <a:t>speech</a:t>
            </a:r>
            <a:r>
              <a:rPr lang="en" sz="1800"/>
              <a:t> </a:t>
            </a:r>
            <a:r>
              <a:rPr lang="en" sz="1800"/>
              <a:t>recognition, pyttsx 3, webbrowser, docx, time, requests, ecapture, BeautifulSoup, docx2pdf and some inbuilt python packages.</a:t>
            </a:r>
            <a:endParaRPr sz="1800"/>
          </a:p>
          <a:p>
            <a:pPr indent="0" lvl="0" marL="0" rtl="0" algn="just">
              <a:spcBef>
                <a:spcPts val="1600"/>
              </a:spcBef>
              <a:spcAft>
                <a:spcPts val="0"/>
              </a:spcAft>
              <a:buNone/>
            </a:pPr>
            <a:r>
              <a:t/>
            </a:r>
            <a:endParaRPr b="1" sz="1800"/>
          </a:p>
          <a:p>
            <a:pPr indent="0" lvl="0" marL="0" rtl="0" algn="just">
              <a:spcBef>
                <a:spcPts val="1600"/>
              </a:spcBef>
              <a:spcAft>
                <a:spcPts val="0"/>
              </a:spcAft>
              <a:buNone/>
            </a:pPr>
            <a:r>
              <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rPr b="1" lang="en" sz="1800"/>
              <a:t> </a:t>
            </a:r>
            <a:endParaRPr sz="1600"/>
          </a:p>
        </p:txBody>
      </p:sp>
      <p:sp>
        <p:nvSpPr>
          <p:cNvPr id="127" name="Google Shape;127;p25"/>
          <p:cNvSpPr txBox="1"/>
          <p:nvPr>
            <p:ph idx="2" type="body"/>
          </p:nvPr>
        </p:nvSpPr>
        <p:spPr>
          <a:xfrm>
            <a:off x="6182925" y="1171675"/>
            <a:ext cx="27111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t>Hardware Requirements</a:t>
            </a:r>
            <a:endParaRPr b="1" sz="1600"/>
          </a:p>
          <a:p>
            <a:pPr indent="0" lvl="0" marL="0" rtl="0" algn="just">
              <a:spcBef>
                <a:spcPts val="1600"/>
              </a:spcBef>
              <a:spcAft>
                <a:spcPts val="0"/>
              </a:spcAft>
              <a:buNone/>
            </a:pPr>
            <a:r>
              <a:rPr lang="en" sz="1600"/>
              <a:t>PC having 8gb RAM with processor Intel(R) Core(™) i5.</a:t>
            </a:r>
            <a:endParaRPr sz="1600"/>
          </a:p>
          <a:p>
            <a:pPr indent="0" lvl="0" marL="0" rtl="0" algn="just">
              <a:spcBef>
                <a:spcPts val="1600"/>
              </a:spcBef>
              <a:spcAft>
                <a:spcPts val="0"/>
              </a:spcAft>
              <a:buNone/>
            </a:pPr>
            <a:r>
              <a:rPr lang="en" sz="1600"/>
              <a:t>We installed Pycharm having </a:t>
            </a:r>
            <a:r>
              <a:rPr lang="en" sz="1600"/>
              <a:t>interpreter</a:t>
            </a:r>
            <a:r>
              <a:rPr lang="en" sz="1600"/>
              <a:t> Anaconda with python version 3.8.</a:t>
            </a:r>
            <a:endParaRPr sz="1600"/>
          </a:p>
          <a:p>
            <a:pPr indent="0" lvl="0" marL="0" rtl="0" algn="just">
              <a:spcBef>
                <a:spcPts val="1600"/>
              </a:spcBef>
              <a:spcAft>
                <a:spcPts val="0"/>
              </a:spcAft>
              <a:buNone/>
            </a:pPr>
            <a:r>
              <a:rPr lang="en" sz="1600"/>
              <a:t>Systems inbuilt Microphone.</a:t>
            </a:r>
            <a:endParaRPr sz="1600"/>
          </a:p>
          <a:p>
            <a:pPr indent="0" lvl="0" marL="0" rtl="0" algn="just">
              <a:spcBef>
                <a:spcPts val="1600"/>
              </a:spcBef>
              <a:spcAft>
                <a:spcPts val="0"/>
              </a:spcAft>
              <a:buNone/>
            </a:pPr>
            <a:r>
              <a:t/>
            </a:r>
            <a:endParaRPr b="1" sz="1600"/>
          </a:p>
          <a:p>
            <a:pPr indent="0" lvl="0" marL="0" rtl="0" algn="just">
              <a:spcBef>
                <a:spcPts val="1600"/>
              </a:spcBef>
              <a:spcAft>
                <a:spcPts val="0"/>
              </a:spcAft>
              <a:buNone/>
            </a:pPr>
            <a:r>
              <a:t/>
            </a:r>
            <a:endParaRPr b="1" sz="1600"/>
          </a:p>
          <a:p>
            <a:pPr indent="0" lvl="0" marL="0" rtl="0" algn="just">
              <a:spcBef>
                <a:spcPts val="1600"/>
              </a:spcBef>
              <a:spcAft>
                <a:spcPts val="1600"/>
              </a:spcAft>
              <a:buNone/>
            </a:pPr>
            <a:r>
              <a:t/>
            </a:r>
            <a:endParaRPr b="1" sz="1600"/>
          </a:p>
        </p:txBody>
      </p:sp>
      <p:sp>
        <p:nvSpPr>
          <p:cNvPr id="128" name="Google Shape;128;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Requirements </a:t>
            </a:r>
            <a:endParaRPr b="1"/>
          </a:p>
        </p:txBody>
      </p:sp>
      <p:pic>
        <p:nvPicPr>
          <p:cNvPr id="129" name="Google Shape;129;p25"/>
          <p:cNvPicPr preferRelativeResize="0"/>
          <p:nvPr/>
        </p:nvPicPr>
        <p:blipFill>
          <a:blip r:embed="rId3">
            <a:alphaModFix/>
          </a:blip>
          <a:stretch>
            <a:fillRect/>
          </a:stretch>
        </p:blipFill>
        <p:spPr>
          <a:xfrm>
            <a:off x="433400" y="3193250"/>
            <a:ext cx="5203025" cy="137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53575" y="0"/>
            <a:ext cx="4671900" cy="361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highlight>
                  <a:schemeClr val="accent1"/>
                </a:highlight>
                <a:latin typeface="Arial"/>
                <a:ea typeface="Arial"/>
                <a:cs typeface="Arial"/>
                <a:sym typeface="Arial"/>
              </a:rPr>
              <a:t>We are importing</a:t>
            </a:r>
            <a:r>
              <a:rPr lang="en" sz="1600">
                <a:highlight>
                  <a:schemeClr val="accent1"/>
                </a:highlight>
                <a:latin typeface="Arial"/>
                <a:ea typeface="Arial"/>
                <a:cs typeface="Arial"/>
                <a:sym typeface="Arial"/>
              </a:rPr>
              <a:t> pyttsx 3 </a:t>
            </a:r>
            <a:endParaRPr sz="1600">
              <a:highlight>
                <a:schemeClr val="accent1"/>
              </a:highlight>
              <a:latin typeface="Arial"/>
              <a:ea typeface="Arial"/>
              <a:cs typeface="Arial"/>
              <a:sym typeface="Arial"/>
            </a:endParaRPr>
          </a:p>
          <a:p>
            <a:pPr indent="0" lvl="0" marL="0" rtl="0" algn="just">
              <a:spcBef>
                <a:spcPts val="0"/>
              </a:spcBef>
              <a:spcAft>
                <a:spcPts val="0"/>
              </a:spcAft>
              <a:buNone/>
            </a:pPr>
            <a:r>
              <a:t/>
            </a:r>
            <a:endParaRPr sz="1600">
              <a:highlight>
                <a:schemeClr val="accent1"/>
              </a:highlight>
              <a:latin typeface="Arial"/>
              <a:ea typeface="Arial"/>
              <a:cs typeface="Arial"/>
              <a:sym typeface="Arial"/>
            </a:endParaRPr>
          </a:p>
          <a:p>
            <a:pPr indent="0" lvl="0" marL="0" rtl="0" algn="just">
              <a:spcBef>
                <a:spcPts val="0"/>
              </a:spcBef>
              <a:spcAft>
                <a:spcPts val="0"/>
              </a:spcAft>
              <a:buNone/>
            </a:pPr>
            <a:r>
              <a:rPr lang="en" sz="1600">
                <a:highlight>
                  <a:schemeClr val="accent1"/>
                </a:highlight>
                <a:latin typeface="Arial"/>
                <a:ea typeface="Arial"/>
                <a:cs typeface="Arial"/>
                <a:sym typeface="Arial"/>
              </a:rPr>
              <a:t>pyttsx3 is a text-to-speech conversion library in Python. Unlike alternative libraries, it works offline.</a:t>
            </a:r>
            <a:endParaRPr sz="1600">
              <a:highlight>
                <a:schemeClr val="accent1"/>
              </a:highlight>
              <a:latin typeface="Arial"/>
              <a:ea typeface="Arial"/>
              <a:cs typeface="Arial"/>
              <a:sym typeface="Arial"/>
            </a:endParaRPr>
          </a:p>
          <a:p>
            <a:pPr indent="0" lvl="0" marL="0" rtl="0" algn="just">
              <a:spcBef>
                <a:spcPts val="0"/>
              </a:spcBef>
              <a:spcAft>
                <a:spcPts val="0"/>
              </a:spcAft>
              <a:buNone/>
            </a:pPr>
            <a:r>
              <a:t/>
            </a:r>
            <a:endParaRPr sz="1600">
              <a:highlight>
                <a:schemeClr val="accent1"/>
              </a:highlight>
              <a:latin typeface="Arial"/>
              <a:ea typeface="Arial"/>
              <a:cs typeface="Arial"/>
              <a:sym typeface="Arial"/>
            </a:endParaRPr>
          </a:p>
          <a:p>
            <a:pPr indent="0" lvl="0" marL="0" rtl="0" algn="just">
              <a:spcBef>
                <a:spcPts val="0"/>
              </a:spcBef>
              <a:spcAft>
                <a:spcPts val="0"/>
              </a:spcAft>
              <a:buNone/>
            </a:pPr>
            <a:r>
              <a:rPr lang="en" sz="1600">
                <a:highlight>
                  <a:schemeClr val="accent1"/>
                </a:highlight>
                <a:latin typeface="Arial"/>
                <a:ea typeface="Arial"/>
                <a:cs typeface="Arial"/>
                <a:sym typeface="Arial"/>
              </a:rPr>
              <a:t>Here we use a function called speak(audio) to increase efficiency and reduce time complexity &amp;  space complexity and no of lines in code.</a:t>
            </a:r>
            <a:endParaRPr sz="1600">
              <a:highlight>
                <a:schemeClr val="accent1"/>
              </a:highlight>
              <a:latin typeface="Arial"/>
              <a:ea typeface="Arial"/>
              <a:cs typeface="Arial"/>
              <a:sym typeface="Arial"/>
            </a:endParaRPr>
          </a:p>
          <a:p>
            <a:pPr indent="0" lvl="0" marL="0" rtl="0" algn="just">
              <a:spcBef>
                <a:spcPts val="0"/>
              </a:spcBef>
              <a:spcAft>
                <a:spcPts val="0"/>
              </a:spcAft>
              <a:buNone/>
            </a:pPr>
            <a:r>
              <a:t/>
            </a:r>
            <a:endParaRPr sz="1600">
              <a:highlight>
                <a:schemeClr val="accent1"/>
              </a:highlight>
              <a:latin typeface="Arial"/>
              <a:ea typeface="Arial"/>
              <a:cs typeface="Arial"/>
              <a:sym typeface="Arial"/>
            </a:endParaRPr>
          </a:p>
          <a:p>
            <a:pPr indent="0" lvl="0" marL="0" rtl="0" algn="just">
              <a:spcBef>
                <a:spcPts val="0"/>
              </a:spcBef>
              <a:spcAft>
                <a:spcPts val="0"/>
              </a:spcAft>
              <a:buNone/>
            </a:pPr>
            <a:r>
              <a:rPr lang="en" sz="1600">
                <a:highlight>
                  <a:schemeClr val="accent1"/>
                </a:highlight>
                <a:latin typeface="Arial"/>
                <a:ea typeface="Arial"/>
                <a:cs typeface="Arial"/>
                <a:sym typeface="Arial"/>
              </a:rPr>
              <a:t>Whenever we </a:t>
            </a:r>
            <a:r>
              <a:rPr lang="en" sz="1600">
                <a:highlight>
                  <a:schemeClr val="accent1"/>
                </a:highlight>
                <a:latin typeface="Arial"/>
                <a:ea typeface="Arial"/>
                <a:cs typeface="Arial"/>
                <a:sym typeface="Arial"/>
              </a:rPr>
              <a:t>want</a:t>
            </a:r>
            <a:r>
              <a:rPr lang="en" sz="1600">
                <a:highlight>
                  <a:schemeClr val="accent1"/>
                </a:highlight>
                <a:latin typeface="Arial"/>
                <a:ea typeface="Arial"/>
                <a:cs typeface="Arial"/>
                <a:sym typeface="Arial"/>
              </a:rPr>
              <a:t> our system to give output in speaker (or talk) we use this function.</a:t>
            </a:r>
            <a:endParaRPr sz="1050">
              <a:highlight>
                <a:schemeClr val="accent1"/>
              </a:highlight>
              <a:latin typeface="Arial"/>
              <a:ea typeface="Arial"/>
              <a:cs typeface="Arial"/>
              <a:sym typeface="Arial"/>
            </a:endParaRPr>
          </a:p>
          <a:p>
            <a:pPr indent="0" lvl="0" marL="0" rtl="0" algn="just">
              <a:spcBef>
                <a:spcPts val="0"/>
              </a:spcBef>
              <a:spcAft>
                <a:spcPts val="0"/>
              </a:spcAft>
              <a:buNone/>
            </a:pPr>
            <a:r>
              <a:t/>
            </a:r>
            <a:endParaRPr sz="1050">
              <a:highlight>
                <a:schemeClr val="accent1"/>
              </a:highlight>
              <a:latin typeface="Arial"/>
              <a:ea typeface="Arial"/>
              <a:cs typeface="Arial"/>
              <a:sym typeface="Arial"/>
            </a:endParaRPr>
          </a:p>
          <a:p>
            <a:pPr indent="0" lvl="0" marL="0" rtl="0" algn="just">
              <a:spcBef>
                <a:spcPts val="0"/>
              </a:spcBef>
              <a:spcAft>
                <a:spcPts val="0"/>
              </a:spcAft>
              <a:buNone/>
            </a:pPr>
            <a:r>
              <a:rPr lang="en" sz="1050">
                <a:highlight>
                  <a:schemeClr val="accent1"/>
                </a:highlight>
                <a:latin typeface="Arial"/>
                <a:ea typeface="Arial"/>
                <a:cs typeface="Arial"/>
                <a:sym typeface="Arial"/>
              </a:rPr>
              <a:t>				          ||</a:t>
            </a:r>
            <a:endParaRPr sz="1050">
              <a:highlight>
                <a:schemeClr val="accent1"/>
              </a:highlight>
              <a:latin typeface="Arial"/>
              <a:ea typeface="Arial"/>
              <a:cs typeface="Arial"/>
              <a:sym typeface="Arial"/>
            </a:endParaRPr>
          </a:p>
          <a:p>
            <a:pPr indent="0" lvl="0" marL="0" rtl="0" algn="just">
              <a:spcBef>
                <a:spcPts val="0"/>
              </a:spcBef>
              <a:spcAft>
                <a:spcPts val="0"/>
              </a:spcAft>
              <a:buNone/>
            </a:pPr>
            <a:r>
              <a:t/>
            </a:r>
            <a:endParaRPr sz="1050">
              <a:highlight>
                <a:schemeClr val="accent1"/>
              </a:highlight>
              <a:latin typeface="Arial"/>
              <a:ea typeface="Arial"/>
              <a:cs typeface="Arial"/>
              <a:sym typeface="Arial"/>
            </a:endParaRPr>
          </a:p>
          <a:p>
            <a:pPr indent="0" lvl="0" marL="0" rtl="0" algn="just">
              <a:spcBef>
                <a:spcPts val="0"/>
              </a:spcBef>
              <a:spcAft>
                <a:spcPts val="0"/>
              </a:spcAft>
              <a:buNone/>
            </a:pPr>
            <a:r>
              <a:t/>
            </a:r>
            <a:endParaRPr sz="1050">
              <a:highlight>
                <a:schemeClr val="accent1"/>
              </a:highlight>
              <a:latin typeface="Arial"/>
              <a:ea typeface="Arial"/>
              <a:cs typeface="Arial"/>
              <a:sym typeface="Arial"/>
            </a:endParaRPr>
          </a:p>
        </p:txBody>
      </p:sp>
      <p:sp>
        <p:nvSpPr>
          <p:cNvPr id="135" name="Google Shape;135;p26"/>
          <p:cNvSpPr txBox="1"/>
          <p:nvPr>
            <p:ph idx="2" type="body"/>
          </p:nvPr>
        </p:nvSpPr>
        <p:spPr>
          <a:xfrm>
            <a:off x="4832400" y="2882500"/>
            <a:ext cx="4311600" cy="226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Arial"/>
                <a:ea typeface="Arial"/>
                <a:cs typeface="Arial"/>
                <a:sym typeface="Arial"/>
              </a:rPr>
              <a:t>				    ||</a:t>
            </a:r>
            <a:endParaRPr b="1">
              <a:latin typeface="Arial"/>
              <a:ea typeface="Arial"/>
              <a:cs typeface="Arial"/>
              <a:sym typeface="Arial"/>
            </a:endParaRPr>
          </a:p>
          <a:p>
            <a:pPr indent="0" lvl="0" marL="0" rtl="0" algn="just">
              <a:spcBef>
                <a:spcPts val="1600"/>
              </a:spcBef>
              <a:spcAft>
                <a:spcPts val="0"/>
              </a:spcAft>
              <a:buNone/>
            </a:pPr>
            <a:r>
              <a:rPr b="1" lang="en">
                <a:latin typeface="Arial"/>
                <a:ea typeface="Arial"/>
                <a:cs typeface="Arial"/>
                <a:sym typeface="Arial"/>
              </a:rPr>
              <a:t>We import Docx here, to open a document, to map commands like applying styles, </a:t>
            </a:r>
            <a:r>
              <a:rPr b="1" lang="en">
                <a:latin typeface="Arial"/>
                <a:ea typeface="Arial"/>
                <a:cs typeface="Arial"/>
                <a:sym typeface="Arial"/>
              </a:rPr>
              <a:t>saving</a:t>
            </a:r>
            <a:r>
              <a:rPr b="1" lang="en">
                <a:latin typeface="Arial"/>
                <a:ea typeface="Arial"/>
                <a:cs typeface="Arial"/>
                <a:sym typeface="Arial"/>
              </a:rPr>
              <a:t> a document.</a:t>
            </a:r>
            <a:endParaRPr b="1">
              <a:latin typeface="Arial"/>
              <a:ea typeface="Arial"/>
              <a:cs typeface="Arial"/>
              <a:sym typeface="Arial"/>
            </a:endParaRPr>
          </a:p>
          <a:p>
            <a:pPr indent="0" lvl="0" marL="0" rtl="0" algn="just">
              <a:spcBef>
                <a:spcPts val="1600"/>
              </a:spcBef>
              <a:spcAft>
                <a:spcPts val="1600"/>
              </a:spcAft>
              <a:buNone/>
            </a:pPr>
            <a:r>
              <a:rPr b="1" lang="en">
                <a:latin typeface="Arial"/>
                <a:ea typeface="Arial"/>
                <a:cs typeface="Arial"/>
                <a:sym typeface="Arial"/>
              </a:rPr>
              <a:t>We can add paragraphs, headings, page </a:t>
            </a:r>
            <a:r>
              <a:rPr b="1" lang="en">
                <a:latin typeface="Arial"/>
                <a:ea typeface="Arial"/>
                <a:cs typeface="Arial"/>
                <a:sym typeface="Arial"/>
              </a:rPr>
              <a:t>breaks, tables and finally we can convert it into pdf also.</a:t>
            </a:r>
            <a:endParaRPr b="1">
              <a:latin typeface="Arial"/>
              <a:ea typeface="Arial"/>
              <a:cs typeface="Arial"/>
              <a:sym typeface="Arial"/>
            </a:endParaRPr>
          </a:p>
        </p:txBody>
      </p:sp>
      <p:pic>
        <p:nvPicPr>
          <p:cNvPr id="136" name="Google Shape;136;p26"/>
          <p:cNvPicPr preferRelativeResize="0"/>
          <p:nvPr/>
        </p:nvPicPr>
        <p:blipFill>
          <a:blip r:embed="rId3">
            <a:alphaModFix/>
          </a:blip>
          <a:stretch>
            <a:fillRect/>
          </a:stretch>
        </p:blipFill>
        <p:spPr>
          <a:xfrm>
            <a:off x="0" y="3684975"/>
            <a:ext cx="4778825" cy="1362024"/>
          </a:xfrm>
          <a:prstGeom prst="rect">
            <a:avLst/>
          </a:prstGeom>
          <a:noFill/>
          <a:ln>
            <a:noFill/>
          </a:ln>
        </p:spPr>
      </p:pic>
      <p:pic>
        <p:nvPicPr>
          <p:cNvPr id="137" name="Google Shape;137;p26"/>
          <p:cNvPicPr preferRelativeResize="0"/>
          <p:nvPr/>
        </p:nvPicPr>
        <p:blipFill>
          <a:blip r:embed="rId4">
            <a:alphaModFix/>
          </a:blip>
          <a:stretch>
            <a:fillRect/>
          </a:stretch>
        </p:blipFill>
        <p:spPr>
          <a:xfrm>
            <a:off x="4778825" y="0"/>
            <a:ext cx="4365175" cy="288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117875"/>
            <a:ext cx="2581500" cy="48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Arial"/>
                <a:ea typeface="Arial"/>
                <a:cs typeface="Arial"/>
                <a:sym typeface="Arial"/>
              </a:rPr>
              <a:t>Function : takeCommand </a:t>
            </a:r>
            <a:endParaRPr sz="1600">
              <a:latin typeface="Arial"/>
              <a:ea typeface="Arial"/>
              <a:cs typeface="Arial"/>
              <a:sym typeface="Arial"/>
            </a:endParaRPr>
          </a:p>
          <a:p>
            <a:pPr indent="0" lvl="0" marL="0" rtl="0" algn="just">
              <a:spcBef>
                <a:spcPts val="1600"/>
              </a:spcBef>
              <a:spcAft>
                <a:spcPts val="0"/>
              </a:spcAft>
              <a:buNone/>
            </a:pPr>
            <a:r>
              <a:rPr lang="en" sz="1600"/>
              <a:t>We are importing Speech </a:t>
            </a:r>
            <a:r>
              <a:rPr lang="en" sz="1600"/>
              <a:t>recognition</a:t>
            </a:r>
            <a:r>
              <a:rPr lang="en" sz="1600"/>
              <a:t> here</a:t>
            </a:r>
            <a:endParaRPr sz="1600"/>
          </a:p>
          <a:p>
            <a:pPr indent="0" lvl="0" marL="0" rtl="0" algn="just">
              <a:spcBef>
                <a:spcPts val="1600"/>
              </a:spcBef>
              <a:spcAft>
                <a:spcPts val="0"/>
              </a:spcAft>
              <a:buNone/>
            </a:pPr>
            <a:r>
              <a:rPr lang="en" sz="1600"/>
              <a:t>Speech to Text</a:t>
            </a:r>
            <a:endParaRPr sz="1600"/>
          </a:p>
          <a:p>
            <a:pPr indent="0" lvl="0" marL="0" rtl="0" algn="just">
              <a:spcBef>
                <a:spcPts val="1600"/>
              </a:spcBef>
              <a:spcAft>
                <a:spcPts val="0"/>
              </a:spcAft>
              <a:buNone/>
            </a:pPr>
            <a:r>
              <a:rPr lang="en" sz="1600"/>
              <a:t>Whenever</a:t>
            </a:r>
            <a:r>
              <a:rPr lang="en" sz="1600"/>
              <a:t> we want to give input to the system this function will take care of it.</a:t>
            </a:r>
            <a:endParaRPr sz="1600"/>
          </a:p>
          <a:p>
            <a:pPr indent="0" lvl="0" marL="0" rtl="0" algn="just">
              <a:spcBef>
                <a:spcPts val="1600"/>
              </a:spcBef>
              <a:spcAft>
                <a:spcPts val="1600"/>
              </a:spcAft>
              <a:buNone/>
            </a:pPr>
            <a:r>
              <a:rPr lang="en" sz="1600"/>
              <a:t>It will record our voice through our voice and </a:t>
            </a:r>
            <a:r>
              <a:rPr lang="en" sz="1600"/>
              <a:t>forward</a:t>
            </a:r>
            <a:r>
              <a:rPr lang="en" sz="1600"/>
              <a:t> it into further function to perform </a:t>
            </a:r>
            <a:endParaRPr sz="1600"/>
          </a:p>
        </p:txBody>
      </p:sp>
      <p:pic>
        <p:nvPicPr>
          <p:cNvPr id="143" name="Google Shape;143;p27"/>
          <p:cNvPicPr preferRelativeResize="0"/>
          <p:nvPr/>
        </p:nvPicPr>
        <p:blipFill>
          <a:blip r:embed="rId3">
            <a:alphaModFix/>
          </a:blip>
          <a:stretch>
            <a:fillRect/>
          </a:stretch>
        </p:blipFill>
        <p:spPr>
          <a:xfrm>
            <a:off x="2968225" y="64300"/>
            <a:ext cx="6175775" cy="508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0" name="Google Shape;150;p2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8"/>
          <p:cNvPicPr preferRelativeResize="0"/>
          <p:nvPr/>
        </p:nvPicPr>
        <p:blipFill>
          <a:blip r:embed="rId3">
            <a:alphaModFix/>
          </a:blip>
          <a:stretch>
            <a:fillRect/>
          </a:stretch>
        </p:blipFill>
        <p:spPr>
          <a:xfrm>
            <a:off x="0" y="0"/>
            <a:ext cx="9144000" cy="2571749"/>
          </a:xfrm>
          <a:prstGeom prst="rect">
            <a:avLst/>
          </a:prstGeom>
          <a:noFill/>
          <a:ln>
            <a:noFill/>
          </a:ln>
        </p:spPr>
      </p:pic>
      <p:pic>
        <p:nvPicPr>
          <p:cNvPr id="152" name="Google Shape;152;p28"/>
          <p:cNvPicPr preferRelativeResize="0"/>
          <p:nvPr/>
        </p:nvPicPr>
        <p:blipFill>
          <a:blip r:embed="rId4">
            <a:alphaModFix/>
          </a:blip>
          <a:stretch>
            <a:fillRect/>
          </a:stretch>
        </p:blipFill>
        <p:spPr>
          <a:xfrm>
            <a:off x="0" y="2571750"/>
            <a:ext cx="9229723"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9" name="Google Shape;159;p2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3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9" name="Google Shape;169;p30"/>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77" name="Google Shape;177;p31"/>
          <p:cNvPicPr preferRelativeResize="0"/>
          <p:nvPr/>
        </p:nvPicPr>
        <p:blipFill>
          <a:blip r:embed="rId4">
            <a:alphaModFix/>
          </a:blip>
          <a:stretch>
            <a:fillRect/>
          </a:stretch>
        </p:blipFill>
        <p:spPr>
          <a:xfrm>
            <a:off x="0" y="0"/>
            <a:ext cx="9144000" cy="5143500"/>
          </a:xfrm>
          <a:prstGeom prst="rect">
            <a:avLst/>
          </a:prstGeom>
          <a:noFill/>
          <a:ln>
            <a:noFill/>
          </a:ln>
        </p:spPr>
      </p:pic>
      <p:pic>
        <p:nvPicPr>
          <p:cNvPr id="178" name="Google Shape;178;p31"/>
          <p:cNvPicPr preferRelativeResize="0"/>
          <p:nvPr/>
        </p:nvPicPr>
        <p:blipFill>
          <a:blip r:embed="rId5">
            <a:alphaModFix/>
          </a:blip>
          <a:stretch>
            <a:fillRect/>
          </a:stretch>
        </p:blipFill>
        <p:spPr>
          <a:xfrm>
            <a:off x="0" y="0"/>
            <a:ext cx="9144000" cy="51435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Mini </a:t>
            </a:r>
            <a:r>
              <a:rPr b="1" lang="en" sz="3200"/>
              <a:t>Project by:</a:t>
            </a:r>
            <a:endParaRPr b="1" sz="3200"/>
          </a:p>
          <a:p>
            <a:pPr indent="0" lvl="0" marL="0" rtl="0" algn="l">
              <a:spcBef>
                <a:spcPts val="0"/>
              </a:spcBef>
              <a:spcAft>
                <a:spcPts val="0"/>
              </a:spcAft>
              <a:buNone/>
            </a:pPr>
            <a:r>
              <a:t/>
            </a:r>
            <a:endParaRPr sz="2100"/>
          </a:p>
          <a:p>
            <a:pPr indent="457200" lvl="0" marL="0" rtl="0" algn="l">
              <a:spcBef>
                <a:spcPts val="0"/>
              </a:spcBef>
              <a:spcAft>
                <a:spcPts val="0"/>
              </a:spcAft>
              <a:buClr>
                <a:schemeClr val="dk1"/>
              </a:buClr>
              <a:buSzPts val="1100"/>
              <a:buFont typeface="Arial"/>
              <a:buNone/>
            </a:pPr>
            <a:r>
              <a:rPr lang="en" sz="1700"/>
              <a:t>N161316 K. Madhavi </a:t>
            </a:r>
            <a:endParaRPr sz="1700"/>
          </a:p>
          <a:p>
            <a:pPr indent="457200" lvl="0" marL="0" rtl="0" algn="l">
              <a:spcBef>
                <a:spcPts val="0"/>
              </a:spcBef>
              <a:spcAft>
                <a:spcPts val="0"/>
              </a:spcAft>
              <a:buNone/>
            </a:pPr>
            <a:r>
              <a:rPr lang="en" sz="1700"/>
              <a:t>N160052 V. Anji Babu</a:t>
            </a:r>
            <a:endParaRPr sz="1700"/>
          </a:p>
          <a:p>
            <a:pPr indent="457200" lvl="0" marL="0" rtl="0" algn="l">
              <a:spcBef>
                <a:spcPts val="0"/>
              </a:spcBef>
              <a:spcAft>
                <a:spcPts val="0"/>
              </a:spcAft>
              <a:buNone/>
            </a:pPr>
            <a:r>
              <a:rPr lang="en" sz="1700"/>
              <a:t>N160955 S. Sathya Sri </a:t>
            </a:r>
            <a:endParaRPr sz="1700"/>
          </a:p>
          <a:p>
            <a:pPr indent="0" lvl="0" marL="457200" rtl="0" algn="l">
              <a:spcBef>
                <a:spcPts val="0"/>
              </a:spcBef>
              <a:spcAft>
                <a:spcPts val="0"/>
              </a:spcAft>
              <a:buClr>
                <a:schemeClr val="dk1"/>
              </a:buClr>
              <a:buSzPts val="1100"/>
              <a:buFont typeface="Arial"/>
              <a:buNone/>
            </a:pPr>
            <a:r>
              <a:rPr lang="en" sz="1700"/>
              <a:t>N160805 K. Mamatha</a:t>
            </a:r>
            <a:endParaRPr sz="1700"/>
          </a:p>
          <a:p>
            <a:pPr indent="457200" lvl="0" marL="0" rtl="0" algn="l">
              <a:spcBef>
                <a:spcPts val="0"/>
              </a:spcBef>
              <a:spcAft>
                <a:spcPts val="0"/>
              </a:spcAft>
              <a:buNone/>
            </a:pPr>
            <a:r>
              <a:rPr lang="en" sz="1700"/>
              <a:t>N160011 B. Bhanu Prasad</a:t>
            </a:r>
            <a:endParaRPr sz="1700"/>
          </a:p>
          <a:p>
            <a:pPr indent="457200" lvl="0" marL="0" rtl="0" algn="l">
              <a:spcBef>
                <a:spcPts val="0"/>
              </a:spcBef>
              <a:spcAft>
                <a:spcPts val="0"/>
              </a:spcAft>
              <a:buClr>
                <a:schemeClr val="dk1"/>
              </a:buClr>
              <a:buSzPts val="1100"/>
              <a:buFont typeface="Arial"/>
              <a:buNone/>
            </a:pPr>
            <a:r>
              <a:rPr lang="en" sz="1700"/>
              <a:t>N160295 P. Harish</a:t>
            </a:r>
            <a:r>
              <a:rPr lang="en" sz="1700"/>
              <a:t> </a:t>
            </a:r>
            <a:endParaRPr sz="17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5" name="Google Shape;185;p32"/>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3" name="Google Shape;193;p33"/>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1" name="Google Shape;201;p34"/>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8" name="Google Shape;208;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a:t>
            </a:r>
            <a:r>
              <a:rPr lang="en"/>
              <a:t> primary concern of our project i,e enabling working with </a:t>
            </a:r>
            <a:r>
              <a:rPr lang="en"/>
              <a:t>document</a:t>
            </a:r>
            <a:r>
              <a:rPr lang="en"/>
              <a:t> through voice commands has been achieved.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66425" y="80575"/>
            <a:ext cx="8118600" cy="48714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3200">
                <a:solidFill>
                  <a:schemeClr val="dk1"/>
                </a:solidFill>
              </a:rPr>
              <a:t>INTRODUCTION</a:t>
            </a:r>
            <a:endParaRPr b="1" sz="3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700">
                <a:solidFill>
                  <a:schemeClr val="dk1"/>
                </a:solidFill>
              </a:rPr>
              <a:t>Speech recognition is one of the fastest growing technologies.</a:t>
            </a:r>
            <a:endParaRPr sz="17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700">
                <a:solidFill>
                  <a:schemeClr val="dk1"/>
                </a:solidFill>
              </a:rPr>
              <a:t>In the past-paced world, working with machines would come handy to edit documents, to send mails, etc using voice recognition.</a:t>
            </a:r>
            <a:endParaRPr sz="17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700">
                <a:solidFill>
                  <a:schemeClr val="dk1"/>
                </a:solidFill>
              </a:rPr>
              <a:t>Besides that, visually impaired people and people with hand problems can find it hard typing in document, so our project aimed at helping those. They can interact with voice assistant, share information by operating computer through voice. Our project is capable of recognizing the speech and converting the audio to text for editing the Documents, sending Mails, browsing information from Net, to open &amp; print Documents etc.</a:t>
            </a:r>
            <a:endParaRPr b="1" sz="3300">
              <a:solidFill>
                <a:schemeClr val="dk1"/>
              </a:solidFill>
            </a:endParaRPr>
          </a:p>
          <a:p>
            <a:pPr indent="0" lvl="0" marL="0" rtl="0" algn="just">
              <a:lnSpc>
                <a:spcPct val="115000"/>
              </a:lnSpc>
              <a:spcBef>
                <a:spcPts val="0"/>
              </a:spcBef>
              <a:spcAft>
                <a:spcPts val="0"/>
              </a:spcAft>
              <a:buNone/>
            </a:pPr>
            <a:r>
              <a:rPr lang="e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rPr lang="e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sz="16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512700" y="267900"/>
            <a:ext cx="8118600" cy="402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chemeClr val="dk1"/>
                </a:solidFill>
              </a:rPr>
              <a:t>Continued...</a:t>
            </a:r>
            <a:endParaRPr b="1" sz="3200">
              <a:solidFill>
                <a:schemeClr val="dk1"/>
              </a:solidFill>
            </a:endParaRPr>
          </a:p>
          <a:p>
            <a:pPr indent="0" lvl="0" marL="0" rtl="0" algn="just">
              <a:lnSpc>
                <a:spcPct val="115000"/>
              </a:lnSpc>
              <a:spcBef>
                <a:spcPts val="700"/>
              </a:spcBef>
              <a:spcAft>
                <a:spcPts val="0"/>
              </a:spcAft>
              <a:buNone/>
            </a:pPr>
            <a:r>
              <a:rPr lang="en" sz="1700">
                <a:solidFill>
                  <a:schemeClr val="dk1"/>
                </a:solidFill>
              </a:rPr>
              <a:t>The purpose of our project is to set up a Voice Recognition Environment</a:t>
            </a:r>
            <a:r>
              <a:rPr lang="en" sz="1700">
                <a:solidFill>
                  <a:schemeClr val="dk1"/>
                </a:solidFill>
              </a:rPr>
              <a:t> and mapping the voice commands to do tasks like adding paragraphs, applying styles to text,creating tables etc.</a:t>
            </a:r>
            <a:endParaRPr sz="1700">
              <a:solidFill>
                <a:schemeClr val="dk1"/>
              </a:solidFill>
            </a:endParaRPr>
          </a:p>
          <a:p>
            <a:pPr indent="0" lvl="0" marL="0" rtl="0" algn="just">
              <a:lnSpc>
                <a:spcPct val="115000"/>
              </a:lnSpc>
              <a:spcBef>
                <a:spcPts val="700"/>
              </a:spcBef>
              <a:spcAft>
                <a:spcPts val="0"/>
              </a:spcAft>
              <a:buNone/>
            </a:pPr>
            <a:r>
              <a:rPr lang="en" sz="1700">
                <a:solidFill>
                  <a:schemeClr val="dk1"/>
                </a:solidFill>
              </a:rPr>
              <a:t>We are trying to extend the functioning and efficiency of voice commands that helps persons who are visually impaired and physically challenged.</a:t>
            </a:r>
            <a:endParaRPr sz="1700">
              <a:solidFill>
                <a:schemeClr val="dk1"/>
              </a:solidFill>
            </a:endParaRPr>
          </a:p>
          <a:p>
            <a:pPr indent="0" lvl="0" marL="0" rtl="0" algn="just">
              <a:lnSpc>
                <a:spcPct val="115000"/>
              </a:lnSpc>
              <a:spcBef>
                <a:spcPts val="700"/>
              </a:spcBef>
              <a:spcAft>
                <a:spcPts val="0"/>
              </a:spcAft>
              <a:buNone/>
            </a:pPr>
            <a:r>
              <a:rPr lang="en" sz="1700">
                <a:solidFill>
                  <a:schemeClr val="dk1"/>
                </a:solidFill>
              </a:rPr>
              <a:t>To setup a Voice Recognition Environment,we are using the python programming language and Speech Recognition library to recognize and for text to speech pyttsx 3 library and functions to perform commands.</a:t>
            </a:r>
            <a:endParaRPr sz="1700">
              <a:solidFill>
                <a:schemeClr val="dk1"/>
              </a:solidFill>
            </a:endParaRPr>
          </a:p>
          <a:p>
            <a:pPr indent="0" lvl="0" marL="0" rtl="0" algn="l">
              <a:lnSpc>
                <a:spcPct val="115000"/>
              </a:lnSpc>
              <a:spcBef>
                <a:spcPts val="70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512700" y="385775"/>
            <a:ext cx="8118600" cy="370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chemeClr val="dk1"/>
                </a:solidFill>
              </a:rPr>
              <a:t>TECHNOLOG</a:t>
            </a:r>
            <a:r>
              <a:rPr b="1" lang="en" sz="3200">
                <a:solidFill>
                  <a:schemeClr val="dk1"/>
                </a:solidFill>
              </a:rPr>
              <a:t>Y</a:t>
            </a:r>
            <a:endParaRPr b="1"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700">
                <a:solidFill>
                  <a:schemeClr val="dk1"/>
                </a:solidFill>
              </a:rPr>
              <a:t>Our Interactive voice driven document </a:t>
            </a:r>
            <a:r>
              <a:rPr lang="en" sz="1700">
                <a:solidFill>
                  <a:schemeClr val="dk1"/>
                </a:solidFill>
              </a:rPr>
              <a:t>is designed in a efficient speech recognition software that can understand multiple accents and a Natural language processing algorithm to convert  speech to text and </a:t>
            </a:r>
            <a:r>
              <a:rPr lang="en" sz="1700">
                <a:solidFill>
                  <a:schemeClr val="dk1"/>
                </a:solidFill>
              </a:rPr>
              <a:t>vice versa</a:t>
            </a:r>
            <a:r>
              <a:rPr lang="en" sz="1700">
                <a:solidFill>
                  <a:schemeClr val="dk1"/>
                </a:solidFill>
              </a:rPr>
              <a:t>.</a:t>
            </a:r>
            <a:endParaRPr sz="170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700">
                <a:solidFill>
                  <a:schemeClr val="dk1"/>
                </a:solidFill>
              </a:rPr>
              <a:t>Speech recognition is a system that translates the language being spoken into text format. To do this, a deep learning model is used that takes in audio signals, analyses them and converts them into the corresponding text.</a:t>
            </a:r>
            <a:endParaRPr sz="1700">
              <a:solidFill>
                <a:schemeClr val="dk1"/>
              </a:solidFill>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512700" y="321475"/>
            <a:ext cx="8118600" cy="3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chemeClr val="dk1"/>
                </a:solidFill>
              </a:rPr>
              <a:t>Continued…</a:t>
            </a:r>
            <a:endParaRPr b="1"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rPr lang="en" sz="1700">
                <a:solidFill>
                  <a:schemeClr val="dk1"/>
                </a:solidFill>
              </a:rPr>
              <a:t>Microphone takes in the voice input from the user. </a:t>
            </a:r>
            <a:endParaRPr sz="17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 sz="1700">
                <a:solidFill>
                  <a:schemeClr val="dk1"/>
                </a:solidFill>
              </a:rPr>
              <a:t>Internal processes like converting the audio input into signals and preprocessing them in its next step will get to be happens.</a:t>
            </a:r>
            <a:endParaRPr sz="17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 sz="1700">
                <a:solidFill>
                  <a:schemeClr val="dk1"/>
                </a:solidFill>
              </a:rPr>
              <a:t>Then, it is sent to the speech to text API which applies a deep learning model and understands what the user is trying to say and finally displays the output it analyzed and extracted.</a:t>
            </a:r>
            <a:endParaRPr sz="17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 sz="1700">
                <a:solidFill>
                  <a:schemeClr val="dk1"/>
                </a:solidFill>
              </a:rPr>
              <a:t>Speech </a:t>
            </a:r>
            <a:r>
              <a:rPr lang="en" sz="1700">
                <a:solidFill>
                  <a:schemeClr val="dk1"/>
                </a:solidFill>
              </a:rPr>
              <a:t>recognition</a:t>
            </a:r>
            <a:r>
              <a:rPr lang="en" sz="1700">
                <a:solidFill>
                  <a:schemeClr val="dk1"/>
                </a:solidFill>
              </a:rPr>
              <a:t> is mainly of two kinds  1)Acoustic model  2)Language model</a:t>
            </a:r>
            <a:endParaRPr sz="17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 sz="1700">
                <a:solidFill>
                  <a:schemeClr val="dk1"/>
                </a:solidFill>
              </a:rPr>
              <a:t>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65500" y="1187300"/>
            <a:ext cx="4045200" cy="3099000"/>
          </a:xfrm>
          <a:prstGeom prst="rect">
            <a:avLst/>
          </a:prstGeom>
        </p:spPr>
        <p:txBody>
          <a:bodyPr anchorCtr="0" anchor="b" bIns="91425" lIns="91425" spcFirstLastPara="1" rIns="91425" wrap="square" tIns="91425">
            <a:noAutofit/>
          </a:bodyPr>
          <a:lstStyle/>
          <a:p>
            <a:pPr indent="0" lvl="0" marL="0" rtl="0" algn="just">
              <a:lnSpc>
                <a:spcPct val="115000"/>
              </a:lnSpc>
              <a:spcBef>
                <a:spcPts val="700"/>
              </a:spcBef>
              <a:spcAft>
                <a:spcPts val="0"/>
              </a:spcAft>
              <a:buClr>
                <a:schemeClr val="dk1"/>
              </a:buClr>
              <a:buSzPts val="1100"/>
              <a:buFont typeface="Arial"/>
              <a:buNone/>
            </a:pPr>
            <a:r>
              <a:rPr b="1" lang="en" sz="2000">
                <a:solidFill>
                  <a:schemeClr val="dk1"/>
                </a:solidFill>
              </a:rPr>
              <a:t>Popular Voice assistants like Google, Amazon Alexa, Apple Siri  are already existed. They are limited to searching, playing songs and reading weather updates.</a:t>
            </a:r>
            <a:endParaRPr b="1" sz="2000">
              <a:solidFill>
                <a:schemeClr val="dk1"/>
              </a:solidFill>
            </a:endParaRPr>
          </a:p>
          <a:p>
            <a:pPr indent="0" lvl="0" marL="0" rtl="0" algn="ctr">
              <a:spcBef>
                <a:spcPts val="0"/>
              </a:spcBef>
              <a:spcAft>
                <a:spcPts val="0"/>
              </a:spcAft>
              <a:buNone/>
            </a:pPr>
            <a:r>
              <a:t/>
            </a:r>
            <a:endParaRPr/>
          </a:p>
        </p:txBody>
      </p:sp>
      <p:sp>
        <p:nvSpPr>
          <p:cNvPr id="98" name="Google Shape;98;p20"/>
          <p:cNvSpPr txBox="1"/>
          <p:nvPr>
            <p:ph idx="1" type="subTitle"/>
          </p:nvPr>
        </p:nvSpPr>
        <p:spPr>
          <a:xfrm>
            <a:off x="150025" y="175825"/>
            <a:ext cx="8850900" cy="895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900"/>
              <a:t>EXISTING</a:t>
            </a:r>
            <a:r>
              <a:rPr lang="en" sz="4000">
                <a:solidFill>
                  <a:srgbClr val="C1EEFF"/>
                </a:solidFill>
                <a:latin typeface="Arial"/>
                <a:ea typeface="Arial"/>
                <a:cs typeface="Arial"/>
                <a:sym typeface="Arial"/>
              </a:rPr>
              <a:t>				   </a:t>
            </a:r>
            <a:r>
              <a:rPr b="1" lang="en" sz="3900">
                <a:solidFill>
                  <a:schemeClr val="lt1"/>
                </a:solidFill>
              </a:rPr>
              <a:t>PROPOSED</a:t>
            </a:r>
            <a:endParaRPr b="1" sz="2000">
              <a:solidFill>
                <a:schemeClr val="lt1"/>
              </a:solidFill>
            </a:endParaRPr>
          </a:p>
        </p:txBody>
      </p:sp>
      <p:sp>
        <p:nvSpPr>
          <p:cNvPr id="99" name="Google Shape;99;p20"/>
          <p:cNvSpPr txBox="1"/>
          <p:nvPr>
            <p:ph idx="2" type="body"/>
          </p:nvPr>
        </p:nvSpPr>
        <p:spPr>
          <a:xfrm>
            <a:off x="4939500" y="1187300"/>
            <a:ext cx="3837000" cy="32319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1600"/>
              </a:spcAft>
              <a:buNone/>
            </a:pPr>
            <a:r>
              <a:rPr b="1" lang="en" sz="1600">
                <a:solidFill>
                  <a:srgbClr val="FFFFFF"/>
                </a:solidFill>
              </a:rPr>
              <a:t>Compared to existing ones,we made a project that performs actions through commands. It can enable us to enter into a document, give input through voice and we can save, print and convert to pdf that from voice commands. We can send emails as well to others through voice commands.</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4338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ADVANTAGES</a:t>
            </a:r>
            <a:endParaRPr b="1"/>
          </a:p>
        </p:txBody>
      </p:sp>
      <p:sp>
        <p:nvSpPr>
          <p:cNvPr id="105" name="Google Shape;105;p21"/>
          <p:cNvSpPr txBox="1"/>
          <p:nvPr>
            <p:ph idx="1" type="body"/>
          </p:nvPr>
        </p:nvSpPr>
        <p:spPr>
          <a:xfrm>
            <a:off x="311700" y="1171675"/>
            <a:ext cx="7974300" cy="33972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n" sz="2000"/>
              <a:t>Saves a lot of time.</a:t>
            </a:r>
            <a:endParaRPr sz="2000"/>
          </a:p>
          <a:p>
            <a:pPr indent="-355600" lvl="0" marL="457200" rtl="0" algn="just">
              <a:spcBef>
                <a:spcPts val="0"/>
              </a:spcBef>
              <a:spcAft>
                <a:spcPts val="0"/>
              </a:spcAft>
              <a:buSzPts val="2000"/>
              <a:buChar char="●"/>
            </a:pPr>
            <a:r>
              <a:rPr lang="en" sz="2000"/>
              <a:t>Comes handy to busy people.</a:t>
            </a:r>
            <a:endParaRPr sz="2000"/>
          </a:p>
          <a:p>
            <a:pPr indent="-355600" lvl="0" marL="457200" rtl="0" algn="just">
              <a:spcBef>
                <a:spcPts val="0"/>
              </a:spcBef>
              <a:spcAft>
                <a:spcPts val="0"/>
              </a:spcAft>
              <a:buSzPts val="2000"/>
              <a:buChar char="●"/>
            </a:pPr>
            <a:r>
              <a:rPr lang="en" sz="2000"/>
              <a:t>Provide significant help for the people with disabilities.</a:t>
            </a:r>
            <a:endParaRPr sz="2000"/>
          </a:p>
          <a:p>
            <a:pPr indent="-355600" lvl="0" marL="457200" rtl="0" algn="just">
              <a:spcBef>
                <a:spcPts val="0"/>
              </a:spcBef>
              <a:spcAft>
                <a:spcPts val="0"/>
              </a:spcAft>
              <a:buSzPts val="2000"/>
              <a:buChar char="●"/>
            </a:pPr>
            <a:r>
              <a:rPr lang="en" sz="2000"/>
              <a:t>Lower operational costs.</a:t>
            </a:r>
            <a:endParaRPr sz="2000"/>
          </a:p>
          <a:p>
            <a:pPr indent="-355600" lvl="0" marL="457200" rtl="0" algn="just">
              <a:spcBef>
                <a:spcPts val="0"/>
              </a:spcBef>
              <a:spcAft>
                <a:spcPts val="0"/>
              </a:spcAft>
              <a:buSzPts val="2000"/>
              <a:buChar char="●"/>
            </a:pPr>
            <a:r>
              <a:rPr lang="en" sz="2000"/>
              <a:t>Able to write the text both through keyboard and voice input.</a:t>
            </a:r>
            <a:endParaRPr sz="2000"/>
          </a:p>
          <a:p>
            <a:pPr indent="-355600" lvl="0" marL="457200" rtl="0" algn="just">
              <a:spcBef>
                <a:spcPts val="0"/>
              </a:spcBef>
              <a:spcAft>
                <a:spcPts val="0"/>
              </a:spcAft>
              <a:buSzPts val="2000"/>
              <a:buChar char="●"/>
            </a:pPr>
            <a:r>
              <a:rPr lang="en" sz="2000"/>
              <a:t>Voice recognition of different notepad commands such as open save and Clear.</a:t>
            </a:r>
            <a:endParaRPr sz="2000"/>
          </a:p>
          <a:p>
            <a:pPr indent="-355600" lvl="0" marL="457200" rtl="0" algn="just">
              <a:spcBef>
                <a:spcPts val="0"/>
              </a:spcBef>
              <a:spcAft>
                <a:spcPts val="0"/>
              </a:spcAft>
              <a:buSzPts val="2000"/>
              <a:buChar char="●"/>
            </a:pPr>
            <a:r>
              <a:rPr lang="en" sz="2000"/>
              <a:t>Requires less consumption of time in writing text.</a:t>
            </a:r>
            <a:endParaRPr sz="2000"/>
          </a:p>
          <a:p>
            <a:pPr indent="0" lvl="0" marL="0" rtl="0" algn="just">
              <a:spcBef>
                <a:spcPts val="0"/>
              </a:spcBef>
              <a:spcAft>
                <a:spcPts val="0"/>
              </a:spcAft>
              <a:buClr>
                <a:schemeClr val="dk1"/>
              </a:buClr>
              <a:buSzPts val="1100"/>
              <a:buFont typeface="Arial"/>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