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8" r:id="rId3"/>
    <p:sldId id="259" r:id="rId4"/>
    <p:sldId id="260" r:id="rId5"/>
    <p:sldId id="263" r:id="rId6"/>
    <p:sldId id="267" r:id="rId7"/>
    <p:sldId id="265" r:id="rId8"/>
    <p:sldId id="266" r:id="rId9"/>
    <p:sldId id="262" r:id="rId10"/>
  </p:sldIdLst>
  <p:sldSz cx="18288000" cy="10287000"/>
  <p:notesSz cx="6858000" cy="9144000"/>
  <p:embeddedFontLst>
    <p:embeddedFont>
      <p:font typeface="Aileron" panose="020B0604020202020204" charset="0"/>
      <p:regular r:id="rId12"/>
    </p:embeddedFont>
    <p:embeddedFont>
      <p:font typeface="Aileron Bold" panose="020B0604020202020204" charset="0"/>
      <p:regular r:id="rId13"/>
    </p:embeddedFont>
    <p:embeddedFont>
      <p:font typeface="Aileron Heavy" panose="020B0604020202020204" charset="0"/>
      <p:regular r:id="rId14"/>
    </p:embeddedFont>
    <p:embeddedFont>
      <p:font typeface="Aileron Ultra-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5" d="100"/>
          <a:sy n="45" d="100"/>
        </p:scale>
        <p:origin x="77"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79AF6-2CD4-48C5-AD26-41D7C225204D}" type="datetimeFigureOut">
              <a:rPr lang="en-IN" smtClean="0"/>
              <a:t>29-04-2025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33B0F-8A23-4336-A285-0BF79BBF2137}" type="slidenum">
              <a:rPr lang="en-IN" smtClean="0"/>
              <a:t>‹#›</a:t>
            </a:fld>
            <a:endParaRPr lang="en-IN"/>
          </a:p>
        </p:txBody>
      </p:sp>
    </p:spTree>
    <p:extLst>
      <p:ext uri="{BB962C8B-B14F-4D97-AF65-F5344CB8AC3E}">
        <p14:creationId xmlns:p14="http://schemas.microsoft.com/office/powerpoint/2010/main" val="30772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633B0F-8A23-4336-A285-0BF79BBF2137}" type="slidenum">
              <a:rPr lang="en-IN" smtClean="0"/>
              <a:t>5</a:t>
            </a:fld>
            <a:endParaRPr lang="en-IN"/>
          </a:p>
        </p:txBody>
      </p:sp>
    </p:spTree>
    <p:extLst>
      <p:ext uri="{BB962C8B-B14F-4D97-AF65-F5344CB8AC3E}">
        <p14:creationId xmlns:p14="http://schemas.microsoft.com/office/powerpoint/2010/main" val="544108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7633B0F-8A23-4336-A285-0BF79BBF2137}" type="slidenum">
              <a:rPr lang="en-IN" smtClean="0"/>
              <a:t>6</a:t>
            </a:fld>
            <a:endParaRPr lang="en-IN"/>
          </a:p>
        </p:txBody>
      </p:sp>
    </p:spTree>
    <p:extLst>
      <p:ext uri="{BB962C8B-B14F-4D97-AF65-F5344CB8AC3E}">
        <p14:creationId xmlns:p14="http://schemas.microsoft.com/office/powerpoint/2010/main" val="530445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1.jp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719738"/>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3" name="Group 3"/>
          <p:cNvGrpSpPr/>
          <p:nvPr/>
        </p:nvGrpSpPr>
        <p:grpSpPr>
          <a:xfrm>
            <a:off x="1028700" y="6823450"/>
            <a:ext cx="16230600" cy="1771650"/>
            <a:chOff x="0" y="0"/>
            <a:chExt cx="4274726" cy="466607"/>
          </a:xfrm>
        </p:grpSpPr>
        <p:sp>
          <p:nvSpPr>
            <p:cNvPr id="4" name="Freeform 4"/>
            <p:cNvSpPr/>
            <p:nvPr/>
          </p:nvSpPr>
          <p:spPr>
            <a:xfrm>
              <a:off x="0" y="0"/>
              <a:ext cx="4274726" cy="466607"/>
            </a:xfrm>
            <a:custGeom>
              <a:avLst/>
              <a:gdLst/>
              <a:ahLst/>
              <a:cxnLst/>
              <a:rect l="l" t="t" r="r" b="b"/>
              <a:pathLst>
                <a:path w="4274726" h="466607">
                  <a:moveTo>
                    <a:pt x="0" y="0"/>
                  </a:moveTo>
                  <a:lnTo>
                    <a:pt x="4274726" y="0"/>
                  </a:lnTo>
                  <a:lnTo>
                    <a:pt x="4274726" y="466607"/>
                  </a:lnTo>
                  <a:lnTo>
                    <a:pt x="0" y="466607"/>
                  </a:lnTo>
                  <a:close/>
                </a:path>
              </a:pathLst>
            </a:custGeom>
            <a:solidFill>
              <a:srgbClr val="000000">
                <a:alpha val="0"/>
              </a:srgbClr>
            </a:solidFill>
            <a:ln w="38100" cap="sq">
              <a:solidFill>
                <a:srgbClr val="FFFFFF"/>
              </a:solidFill>
              <a:prstDash val="solid"/>
              <a:miter/>
            </a:ln>
          </p:spPr>
          <p:txBody>
            <a:bodyPr/>
            <a:lstStyle/>
            <a:p>
              <a:endParaRPr lang="en-IN"/>
            </a:p>
          </p:txBody>
        </p:sp>
        <p:sp>
          <p:nvSpPr>
            <p:cNvPr id="5" name="TextBox 5"/>
            <p:cNvSpPr txBox="1"/>
            <p:nvPr/>
          </p:nvSpPr>
          <p:spPr>
            <a:xfrm>
              <a:off x="0" y="-95250"/>
              <a:ext cx="4274726" cy="561857"/>
            </a:xfrm>
            <a:prstGeom prst="rect">
              <a:avLst/>
            </a:prstGeom>
          </p:spPr>
          <p:txBody>
            <a:bodyPr lIns="50800" tIns="50800" rIns="50800" bIns="50800" rtlCol="0" anchor="ctr"/>
            <a:lstStyle/>
            <a:p>
              <a:pPr algn="l">
                <a:lnSpc>
                  <a:spcPts val="6439"/>
                </a:lnSpc>
              </a:pPr>
              <a:r>
                <a:rPr lang="en-US" sz="4599">
                  <a:solidFill>
                    <a:srgbClr val="FFFFFF"/>
                  </a:solidFill>
                  <a:latin typeface="Aileron"/>
                  <a:ea typeface="Aileron"/>
                  <a:cs typeface="Aileron"/>
                  <a:sym typeface="Aileron"/>
                </a:rPr>
                <a:t>Lab Based Project  MIN-300 (Design)</a:t>
              </a:r>
            </a:p>
            <a:p>
              <a:pPr algn="l">
                <a:lnSpc>
                  <a:spcPts val="6439"/>
                </a:lnSpc>
              </a:pPr>
              <a:r>
                <a:rPr lang="en-US" sz="4599">
                  <a:solidFill>
                    <a:srgbClr val="FFFFFF"/>
                  </a:solidFill>
                  <a:latin typeface="Aileron"/>
                  <a:ea typeface="Aileron"/>
                  <a:cs typeface="Aileron"/>
                  <a:sym typeface="Aileron"/>
                </a:rPr>
                <a:t>Supervisor: Dhanashri M . Joglekar </a:t>
              </a:r>
            </a:p>
          </p:txBody>
        </p:sp>
      </p:grpSp>
      <p:sp>
        <p:nvSpPr>
          <p:cNvPr id="6" name="TextBox 6"/>
          <p:cNvSpPr txBox="1"/>
          <p:nvPr/>
        </p:nvSpPr>
        <p:spPr>
          <a:xfrm>
            <a:off x="12006344" y="1000125"/>
            <a:ext cx="5252956" cy="1821815"/>
          </a:xfrm>
          <a:prstGeom prst="rect">
            <a:avLst/>
          </a:prstGeom>
        </p:spPr>
        <p:txBody>
          <a:bodyPr lIns="0" tIns="0" rIns="0" bIns="0" rtlCol="0" anchor="t">
            <a:spAutoFit/>
          </a:bodyPr>
          <a:lstStyle/>
          <a:p>
            <a:pPr algn="r">
              <a:lnSpc>
                <a:spcPts val="3639"/>
              </a:lnSpc>
            </a:pPr>
            <a:r>
              <a:rPr lang="en-US" sz="2799" b="1">
                <a:solidFill>
                  <a:srgbClr val="FFFFFF"/>
                </a:solidFill>
                <a:latin typeface="Aileron Bold"/>
                <a:ea typeface="Aileron Bold"/>
                <a:cs typeface="Aileron Bold"/>
                <a:sym typeface="Aileron Bold"/>
              </a:rPr>
              <a:t> SATYA SRIKANTH   22117075</a:t>
            </a:r>
          </a:p>
          <a:p>
            <a:pPr algn="r">
              <a:lnSpc>
                <a:spcPts val="3639"/>
              </a:lnSpc>
            </a:pPr>
            <a:r>
              <a:rPr lang="en-US" sz="2799" b="1">
                <a:solidFill>
                  <a:srgbClr val="FFFFFF"/>
                </a:solidFill>
                <a:latin typeface="Aileron Bold"/>
                <a:ea typeface="Aileron Bold"/>
                <a:cs typeface="Aileron Bold"/>
                <a:sym typeface="Aileron Bold"/>
              </a:rPr>
              <a:t>JAYENDRA  22117001</a:t>
            </a:r>
          </a:p>
          <a:p>
            <a:pPr algn="r">
              <a:lnSpc>
                <a:spcPts val="3639"/>
              </a:lnSpc>
            </a:pPr>
            <a:r>
              <a:rPr lang="en-US" sz="2799" b="1">
                <a:solidFill>
                  <a:srgbClr val="FFFFFF"/>
                </a:solidFill>
                <a:latin typeface="Aileron Bold"/>
                <a:ea typeface="Aileron Bold"/>
                <a:cs typeface="Aileron Bold"/>
                <a:sym typeface="Aileron Bold"/>
              </a:rPr>
              <a:t>POOJA   22117094</a:t>
            </a:r>
          </a:p>
          <a:p>
            <a:pPr algn="r">
              <a:lnSpc>
                <a:spcPts val="3639"/>
              </a:lnSpc>
            </a:pPr>
            <a:r>
              <a:rPr lang="en-US" sz="2799" b="1">
                <a:solidFill>
                  <a:srgbClr val="FFFFFF"/>
                </a:solidFill>
                <a:latin typeface="Aileron Bold"/>
                <a:ea typeface="Aileron Bold"/>
                <a:cs typeface="Aileron Bold"/>
                <a:sym typeface="Aileron Bold"/>
              </a:rPr>
              <a:t>NIKHIL  22119036</a:t>
            </a:r>
          </a:p>
        </p:txBody>
      </p:sp>
      <p:sp>
        <p:nvSpPr>
          <p:cNvPr id="7" name="TextBox 7"/>
          <p:cNvSpPr txBox="1"/>
          <p:nvPr/>
        </p:nvSpPr>
        <p:spPr>
          <a:xfrm>
            <a:off x="1028700" y="853529"/>
            <a:ext cx="10677585" cy="3491865"/>
          </a:xfrm>
          <a:prstGeom prst="rect">
            <a:avLst/>
          </a:prstGeom>
        </p:spPr>
        <p:txBody>
          <a:bodyPr lIns="0" tIns="0" rIns="0" bIns="0" rtlCol="0" anchor="t">
            <a:spAutoFit/>
          </a:bodyPr>
          <a:lstStyle/>
          <a:p>
            <a:pPr algn="l">
              <a:lnSpc>
                <a:spcPts val="13679"/>
              </a:lnSpc>
            </a:pPr>
            <a:r>
              <a:rPr lang="en-US" sz="12000" b="1" spc="120">
                <a:solidFill>
                  <a:srgbClr val="FFFFFF"/>
                </a:solidFill>
                <a:latin typeface="Aileron Heavy"/>
                <a:ea typeface="Aileron Heavy"/>
                <a:cs typeface="Aileron Heavy"/>
                <a:sym typeface="Aileron Heavy"/>
              </a:rPr>
              <a:t>Tuned Mass Damper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97438" y="3246140"/>
            <a:ext cx="12375775" cy="695062"/>
          </a:xfrm>
          <a:prstGeom prst="rect">
            <a:avLst/>
          </a:prstGeom>
        </p:spPr>
        <p:txBody>
          <a:bodyPr wrap="square" lIns="0" tIns="0" rIns="0" bIns="0" rtlCol="0" anchor="t">
            <a:spAutoFit/>
          </a:bodyPr>
          <a:lstStyle/>
          <a:p>
            <a:pPr algn="ctr">
              <a:lnSpc>
                <a:spcPts val="6000"/>
              </a:lnSpc>
            </a:pPr>
            <a:r>
              <a:rPr lang="en-US" sz="3600" b="1" dirty="0">
                <a:solidFill>
                  <a:srgbClr val="191919"/>
                </a:solidFill>
                <a:latin typeface="Aileron Bold"/>
                <a:ea typeface="Aileron Bold"/>
                <a:cs typeface="Aileron Bold"/>
                <a:sym typeface="Aileron Bold"/>
              </a:rPr>
              <a:t>METHODOLOGY</a:t>
            </a:r>
          </a:p>
        </p:txBody>
      </p:sp>
      <p:graphicFrame>
        <p:nvGraphicFramePr>
          <p:cNvPr id="3" name="Table 3"/>
          <p:cNvGraphicFramePr>
            <a:graphicFrameLocks noGrp="1"/>
          </p:cNvGraphicFramePr>
          <p:nvPr>
            <p:extLst>
              <p:ext uri="{D42A27DB-BD31-4B8C-83A1-F6EECF244321}">
                <p14:modId xmlns:p14="http://schemas.microsoft.com/office/powerpoint/2010/main" val="2441702095"/>
              </p:ext>
            </p:extLst>
          </p:nvPr>
        </p:nvGraphicFramePr>
        <p:xfrm>
          <a:off x="1523999" y="4607106"/>
          <a:ext cx="13020488" cy="5631053"/>
        </p:xfrm>
        <a:graphic>
          <a:graphicData uri="http://schemas.openxmlformats.org/drawingml/2006/table">
            <a:tbl>
              <a:tblPr/>
              <a:tblGrid>
                <a:gridCol w="3255122">
                  <a:extLst>
                    <a:ext uri="{9D8B030D-6E8A-4147-A177-3AD203B41FA5}">
                      <a16:colId xmlns:a16="http://schemas.microsoft.com/office/drawing/2014/main" val="20000"/>
                    </a:ext>
                  </a:extLst>
                </a:gridCol>
                <a:gridCol w="3255122">
                  <a:extLst>
                    <a:ext uri="{9D8B030D-6E8A-4147-A177-3AD203B41FA5}">
                      <a16:colId xmlns:a16="http://schemas.microsoft.com/office/drawing/2014/main" val="20001"/>
                    </a:ext>
                  </a:extLst>
                </a:gridCol>
                <a:gridCol w="3255122">
                  <a:extLst>
                    <a:ext uri="{9D8B030D-6E8A-4147-A177-3AD203B41FA5}">
                      <a16:colId xmlns:a16="http://schemas.microsoft.com/office/drawing/2014/main" val="20002"/>
                    </a:ext>
                  </a:extLst>
                </a:gridCol>
                <a:gridCol w="3255122">
                  <a:extLst>
                    <a:ext uri="{9D8B030D-6E8A-4147-A177-3AD203B41FA5}">
                      <a16:colId xmlns:a16="http://schemas.microsoft.com/office/drawing/2014/main" val="20003"/>
                    </a:ext>
                  </a:extLst>
                </a:gridCol>
              </a:tblGrid>
              <a:tr h="1982174">
                <a:tc rowSpan="2">
                  <a:txBody>
                    <a:bodyPr/>
                    <a:lstStyle/>
                    <a:p>
                      <a:pPr algn="ctr">
                        <a:lnSpc>
                          <a:spcPts val="3120"/>
                        </a:lnSpc>
                        <a:defRPr/>
                      </a:pPr>
                      <a:r>
                        <a:rPr lang="en-US" sz="2400" b="1" spc="36" dirty="0">
                          <a:solidFill>
                            <a:srgbClr val="191919"/>
                          </a:solidFill>
                          <a:latin typeface="Aileron Bold"/>
                          <a:ea typeface="Aileron Bold"/>
                          <a:cs typeface="Aileron Bold"/>
                          <a:sym typeface="Aileron Bold"/>
                        </a:rPr>
                        <a:t>PROTOTYPE DEVELOPMENT</a:t>
                      </a:r>
                      <a:endParaRPr lang="en-US" sz="1100" dirty="0"/>
                    </a:p>
                    <a:p>
                      <a:pPr algn="ctr">
                        <a:lnSpc>
                          <a:spcPts val="2340"/>
                        </a:lnSpc>
                      </a:pPr>
                      <a:endParaRPr lang="en-US" sz="1100" dirty="0"/>
                    </a:p>
                    <a:p>
                      <a:pPr algn="ctr">
                        <a:lnSpc>
                          <a:spcPts val="2340"/>
                        </a:lnSpc>
                      </a:pPr>
                      <a:r>
                        <a:rPr lang="en-US" sz="1800" spc="26" dirty="0">
                          <a:solidFill>
                            <a:srgbClr val="191919"/>
                          </a:solidFill>
                          <a:latin typeface="Aileron"/>
                          <a:ea typeface="Aileron"/>
                          <a:cs typeface="Aileron"/>
                          <a:sym typeface="Aileron"/>
                        </a:rPr>
                        <a:t>DESIGNED CAD MODELS IN SOLIDWORKS, 3D PRINTED PARTS, AND SOURCED METAL COMPONENTS. </a:t>
                      </a:r>
                    </a:p>
                    <a:p>
                      <a:pPr algn="ctr">
                        <a:lnSpc>
                          <a:spcPts val="2340"/>
                        </a:lnSpc>
                      </a:pPr>
                      <a:endParaRPr lang="en-US" sz="1800" spc="26" dirty="0">
                        <a:solidFill>
                          <a:srgbClr val="191919"/>
                        </a:solidFill>
                        <a:latin typeface="Aileron"/>
                        <a:ea typeface="Aileron"/>
                        <a:cs typeface="Aileron"/>
                        <a:sym typeface="Aileron"/>
                      </a:endParaRPr>
                    </a:p>
                    <a:p>
                      <a:pPr algn="ctr">
                        <a:lnSpc>
                          <a:spcPts val="2340"/>
                        </a:lnSpc>
                      </a:pPr>
                      <a:r>
                        <a:rPr lang="en-US" sz="1800" spc="26" dirty="0">
                          <a:solidFill>
                            <a:srgbClr val="191919"/>
                          </a:solidFill>
                          <a:latin typeface="Aileron"/>
                          <a:ea typeface="Aileron"/>
                          <a:cs typeface="Aileron"/>
                          <a:sym typeface="Aileron"/>
                        </a:rPr>
                        <a:t>ASSEMBLED THE PENDULUM-BASED TMD AND INTEGRATED AN ACCELEROMETER.</a:t>
                      </a:r>
                    </a:p>
                  </a:txBody>
                  <a:tcPr marL="190500" marR="190500" marT="190500" marB="190500" anchor="ctr">
                    <a:lnL w="47625" cap="flat" cmpd="sng" algn="ctr">
                      <a:solidFill>
                        <a:srgbClr val="EDF0F2"/>
                      </a:solidFill>
                      <a:prstDash val="solid"/>
                      <a:round/>
                      <a:headEnd type="none" w="med" len="med"/>
                      <a:tailEnd type="none" w="med" len="med"/>
                    </a:lnL>
                    <a:lnR w="47625" cap="flat" cmpd="sng" algn="ctr">
                      <a:solidFill>
                        <a:srgbClr val="EDF0F2"/>
                      </a:solidFill>
                      <a:prstDash val="solid"/>
                      <a:round/>
                      <a:headEnd type="none" w="med" len="med"/>
                      <a:tailEnd type="none" w="med" len="med"/>
                    </a:lnR>
                    <a:lnT w="47625" cap="flat" cmpd="sng" algn="ctr">
                      <a:solidFill>
                        <a:srgbClr val="EDF0F2"/>
                      </a:solidFill>
                      <a:prstDash val="solid"/>
                      <a:round/>
                      <a:headEnd type="none" w="med" len="med"/>
                      <a:tailEnd type="none" w="med" len="med"/>
                    </a:lnT>
                    <a:lnB w="47625" cap="flat" cmpd="sng" algn="ctr">
                      <a:solidFill>
                        <a:srgbClr val="EDF0F2"/>
                      </a:solidFill>
                      <a:prstDash val="solid"/>
                      <a:round/>
                      <a:headEnd type="none" w="med" len="med"/>
                      <a:tailEnd type="none" w="med" len="med"/>
                    </a:lnB>
                  </a:tcPr>
                </a:tc>
                <a:tc rowSpan="2">
                  <a:txBody>
                    <a:bodyPr/>
                    <a:lstStyle/>
                    <a:p>
                      <a:pPr algn="ctr">
                        <a:lnSpc>
                          <a:spcPts val="3120"/>
                        </a:lnSpc>
                        <a:defRPr/>
                      </a:pPr>
                      <a:r>
                        <a:rPr lang="en-US" sz="2400" b="1" spc="36">
                          <a:solidFill>
                            <a:srgbClr val="191919"/>
                          </a:solidFill>
                          <a:latin typeface="Aileron Bold"/>
                          <a:ea typeface="Aileron Bold"/>
                          <a:cs typeface="Aileron Bold"/>
                          <a:sym typeface="Aileron Bold"/>
                        </a:rPr>
                        <a:t>EXPERIMENTAL VALIDATION</a:t>
                      </a:r>
                      <a:endParaRPr lang="en-US" sz="1100"/>
                    </a:p>
                    <a:p>
                      <a:pPr algn="ctr">
                        <a:lnSpc>
                          <a:spcPts val="3120"/>
                        </a:lnSpc>
                      </a:pPr>
                      <a:endParaRPr lang="en-US" sz="1100"/>
                    </a:p>
                    <a:p>
                      <a:pPr algn="ctr">
                        <a:lnSpc>
                          <a:spcPts val="2340"/>
                        </a:lnSpc>
                      </a:pPr>
                      <a:r>
                        <a:rPr lang="en-US" sz="1800" spc="26">
                          <a:solidFill>
                            <a:srgbClr val="191919"/>
                          </a:solidFill>
                          <a:latin typeface="Aileron"/>
                          <a:ea typeface="Aileron"/>
                          <a:cs typeface="Aileron"/>
                          <a:sym typeface="Aileron"/>
                        </a:rPr>
                        <a:t>CONDUCTED TESTS IN TWO SCENARIOS: WITH AND WITHOUT TMD.</a:t>
                      </a:r>
                    </a:p>
                    <a:p>
                      <a:pPr algn="ctr">
                        <a:lnSpc>
                          <a:spcPts val="2340"/>
                        </a:lnSpc>
                      </a:pPr>
                      <a:endParaRPr lang="en-US" sz="1800" spc="26">
                        <a:solidFill>
                          <a:srgbClr val="191919"/>
                        </a:solidFill>
                        <a:latin typeface="Aileron"/>
                        <a:ea typeface="Aileron"/>
                        <a:cs typeface="Aileron"/>
                        <a:sym typeface="Aileron"/>
                      </a:endParaRPr>
                    </a:p>
                    <a:p>
                      <a:pPr algn="ctr">
                        <a:lnSpc>
                          <a:spcPts val="2340"/>
                        </a:lnSpc>
                      </a:pPr>
                      <a:endParaRPr lang="en-US" sz="1800" spc="26">
                        <a:solidFill>
                          <a:srgbClr val="191919"/>
                        </a:solidFill>
                        <a:latin typeface="Aileron"/>
                        <a:ea typeface="Aileron"/>
                        <a:cs typeface="Aileron"/>
                        <a:sym typeface="Aileron"/>
                      </a:endParaRPr>
                    </a:p>
                    <a:p>
                      <a:pPr algn="ctr">
                        <a:lnSpc>
                          <a:spcPts val="2340"/>
                        </a:lnSpc>
                      </a:pPr>
                      <a:r>
                        <a:rPr lang="en-US" sz="1800" spc="26">
                          <a:solidFill>
                            <a:srgbClr val="191919"/>
                          </a:solidFill>
                          <a:latin typeface="Aileron"/>
                          <a:ea typeface="Aileron"/>
                          <a:cs typeface="Aileron"/>
                          <a:sym typeface="Aileron"/>
                        </a:rPr>
                        <a:t> RECORDED REAL-TIME ACCELERATION AND ENERGY FLUCTUATIONS USING SENSORS.</a:t>
                      </a:r>
                    </a:p>
                    <a:p>
                      <a:pPr algn="ctr">
                        <a:lnSpc>
                          <a:spcPts val="2340"/>
                        </a:lnSpc>
                      </a:pPr>
                      <a:endParaRPr lang="en-US" sz="1800" spc="26">
                        <a:solidFill>
                          <a:srgbClr val="191919"/>
                        </a:solidFill>
                        <a:latin typeface="Aileron"/>
                        <a:ea typeface="Aileron"/>
                        <a:cs typeface="Aileron"/>
                        <a:sym typeface="Aileron"/>
                      </a:endParaRPr>
                    </a:p>
                  </a:txBody>
                  <a:tcPr marL="190500" marR="190500" marT="190500" marB="190500" anchor="ctr">
                    <a:lnL w="47625" cap="flat" cmpd="sng" algn="ctr">
                      <a:solidFill>
                        <a:srgbClr val="EDF0F2"/>
                      </a:solidFill>
                      <a:prstDash val="solid"/>
                      <a:round/>
                      <a:headEnd type="none" w="med" len="med"/>
                      <a:tailEnd type="none" w="med" len="med"/>
                    </a:lnL>
                    <a:lnR w="47625" cap="flat" cmpd="sng" algn="ctr">
                      <a:solidFill>
                        <a:srgbClr val="EDF0F2"/>
                      </a:solidFill>
                      <a:prstDash val="solid"/>
                      <a:round/>
                      <a:headEnd type="none" w="med" len="med"/>
                      <a:tailEnd type="none" w="med" len="med"/>
                    </a:lnR>
                    <a:lnT w="47625" cap="flat" cmpd="sng" algn="ctr">
                      <a:solidFill>
                        <a:srgbClr val="EDF0F2"/>
                      </a:solidFill>
                      <a:prstDash val="solid"/>
                      <a:round/>
                      <a:headEnd type="none" w="med" len="med"/>
                      <a:tailEnd type="none" w="med" len="med"/>
                    </a:lnT>
                    <a:lnB w="47625" cap="flat" cmpd="sng" algn="ctr">
                      <a:solidFill>
                        <a:srgbClr val="EDF0F2"/>
                      </a:solidFill>
                      <a:prstDash val="solid"/>
                      <a:round/>
                      <a:headEnd type="none" w="med" len="med"/>
                      <a:tailEnd type="none" w="med" len="med"/>
                    </a:lnB>
                  </a:tcPr>
                </a:tc>
                <a:tc rowSpan="2">
                  <a:txBody>
                    <a:bodyPr/>
                    <a:lstStyle/>
                    <a:p>
                      <a:pPr algn="ctr">
                        <a:lnSpc>
                          <a:spcPts val="3120"/>
                        </a:lnSpc>
                        <a:defRPr/>
                      </a:pPr>
                      <a:endParaRPr lang="en-US" sz="2400" b="1" spc="36" dirty="0">
                        <a:solidFill>
                          <a:srgbClr val="191919"/>
                        </a:solidFill>
                        <a:latin typeface="Aileron Bold"/>
                        <a:ea typeface="Aileron Bold"/>
                        <a:cs typeface="Aileron Bold"/>
                        <a:sym typeface="Aileron Bold"/>
                      </a:endParaRPr>
                    </a:p>
                    <a:p>
                      <a:pPr algn="ctr">
                        <a:lnSpc>
                          <a:spcPts val="3120"/>
                        </a:lnSpc>
                        <a:defRPr/>
                      </a:pPr>
                      <a:r>
                        <a:rPr lang="en-US" sz="2400" b="1" spc="36" dirty="0">
                          <a:solidFill>
                            <a:srgbClr val="191919"/>
                          </a:solidFill>
                          <a:latin typeface="Aileron Bold"/>
                          <a:ea typeface="Aileron Bold"/>
                          <a:cs typeface="Aileron Bold"/>
                          <a:sym typeface="Aileron Bold"/>
                        </a:rPr>
                        <a:t>THEORETICAL  IMPLEMENTATION</a:t>
                      </a:r>
                      <a:endParaRPr lang="en-US" sz="1100" dirty="0"/>
                    </a:p>
                    <a:p>
                      <a:pPr algn="ctr">
                        <a:lnSpc>
                          <a:spcPts val="2340"/>
                        </a:lnSpc>
                      </a:pPr>
                      <a:endParaRPr lang="en-US" sz="1100" dirty="0"/>
                    </a:p>
                    <a:p>
                      <a:pPr algn="ctr">
                        <a:lnSpc>
                          <a:spcPts val="2340"/>
                        </a:lnSpc>
                      </a:pPr>
                      <a:r>
                        <a:rPr lang="en-US" sz="1800" spc="26" dirty="0">
                          <a:solidFill>
                            <a:srgbClr val="191919"/>
                          </a:solidFill>
                          <a:latin typeface="Aileron"/>
                          <a:ea typeface="Aileron"/>
                          <a:cs typeface="Aileron"/>
                          <a:sym typeface="Aileron"/>
                        </a:rPr>
                        <a:t>Studied TMD mechanics, damping effects, and energy dissipation principles.</a:t>
                      </a:r>
                    </a:p>
                    <a:p>
                      <a:pPr algn="ctr">
                        <a:lnSpc>
                          <a:spcPts val="2340"/>
                        </a:lnSpc>
                      </a:pPr>
                      <a:endParaRPr lang="en-US" sz="1800" spc="26" dirty="0">
                        <a:solidFill>
                          <a:srgbClr val="191919"/>
                        </a:solidFill>
                        <a:latin typeface="Aileron"/>
                        <a:ea typeface="Aileron"/>
                        <a:cs typeface="Aileron"/>
                        <a:sym typeface="Aileron"/>
                      </a:endParaRPr>
                    </a:p>
                    <a:p>
                      <a:pPr algn="ctr">
                        <a:lnSpc>
                          <a:spcPts val="2340"/>
                        </a:lnSpc>
                      </a:pPr>
                      <a:r>
                        <a:rPr lang="en-US" sz="1800" spc="26" dirty="0">
                          <a:solidFill>
                            <a:srgbClr val="191919"/>
                          </a:solidFill>
                          <a:latin typeface="Aileron"/>
                          <a:ea typeface="Aileron"/>
                          <a:cs typeface="Aileron"/>
                          <a:sym typeface="Aileron"/>
                        </a:rPr>
                        <a:t> Developed MATLAB simulations to derive theoretical acceleration and energy  fluctuations.</a:t>
                      </a:r>
                    </a:p>
                    <a:p>
                      <a:pPr algn="ctr">
                        <a:lnSpc>
                          <a:spcPts val="2340"/>
                        </a:lnSpc>
                      </a:pPr>
                      <a:r>
                        <a:rPr lang="en-US" sz="1800" spc="26" dirty="0">
                          <a:solidFill>
                            <a:srgbClr val="191919"/>
                          </a:solidFill>
                          <a:latin typeface="Aileron"/>
                          <a:ea typeface="Aileron"/>
                          <a:cs typeface="Aileron"/>
                          <a:sym typeface="Aileron"/>
                        </a:rPr>
                        <a:t> Wrote Arduino IDE code for real-time data acquisition.</a:t>
                      </a:r>
                    </a:p>
                    <a:p>
                      <a:pPr algn="ctr">
                        <a:lnSpc>
                          <a:spcPts val="2340"/>
                        </a:lnSpc>
                      </a:pPr>
                      <a:endParaRPr lang="en-US" sz="1800" spc="26" dirty="0">
                        <a:solidFill>
                          <a:srgbClr val="191919"/>
                        </a:solidFill>
                        <a:latin typeface="Aileron"/>
                        <a:ea typeface="Aileron"/>
                        <a:cs typeface="Aileron"/>
                        <a:sym typeface="Aileron"/>
                      </a:endParaRPr>
                    </a:p>
                  </a:txBody>
                  <a:tcPr marL="190500" marR="190500" marT="190500" marB="190500" anchor="ctr">
                    <a:lnL w="47625" cap="flat" cmpd="sng" algn="ctr">
                      <a:solidFill>
                        <a:srgbClr val="EDF0F2"/>
                      </a:solidFill>
                      <a:prstDash val="solid"/>
                      <a:round/>
                      <a:headEnd type="none" w="med" len="med"/>
                      <a:tailEnd type="none" w="med" len="med"/>
                    </a:lnL>
                    <a:lnR w="47625" cap="flat" cmpd="sng" algn="ctr">
                      <a:solidFill>
                        <a:srgbClr val="EDF0F2"/>
                      </a:solidFill>
                      <a:prstDash val="solid"/>
                      <a:round/>
                      <a:headEnd type="none" w="med" len="med"/>
                      <a:tailEnd type="none" w="med" len="med"/>
                    </a:lnR>
                    <a:lnT w="47625" cap="flat" cmpd="sng" algn="ctr">
                      <a:solidFill>
                        <a:srgbClr val="EDF0F2"/>
                      </a:solidFill>
                      <a:prstDash val="solid"/>
                      <a:round/>
                      <a:headEnd type="none" w="med" len="med"/>
                      <a:tailEnd type="none" w="med" len="med"/>
                    </a:lnT>
                    <a:lnB w="47625" cap="flat" cmpd="sng" algn="ctr">
                      <a:solidFill>
                        <a:srgbClr val="EDF0F2"/>
                      </a:solidFill>
                      <a:prstDash val="solid"/>
                      <a:round/>
                      <a:headEnd type="none" w="med" len="med"/>
                      <a:tailEnd type="none" w="med" len="med"/>
                    </a:lnB>
                  </a:tcPr>
                </a:tc>
                <a:tc rowSpan="2">
                  <a:txBody>
                    <a:bodyPr/>
                    <a:lstStyle/>
                    <a:p>
                      <a:pPr algn="ctr">
                        <a:lnSpc>
                          <a:spcPts val="3120"/>
                        </a:lnSpc>
                        <a:defRPr/>
                      </a:pPr>
                      <a:r>
                        <a:rPr lang="en-US" sz="2400" b="1" spc="36" dirty="0">
                          <a:solidFill>
                            <a:srgbClr val="191919"/>
                          </a:solidFill>
                          <a:latin typeface="Aileron Bold"/>
                          <a:ea typeface="Aileron Bold"/>
                          <a:cs typeface="Aileron Bold"/>
                          <a:sym typeface="Aileron Bold"/>
                        </a:rPr>
                        <a:t>DATA ANALYSIS &amp; COMPARISON</a:t>
                      </a:r>
                      <a:endParaRPr lang="en-US" sz="1100" dirty="0"/>
                    </a:p>
                    <a:p>
                      <a:pPr algn="ctr">
                        <a:lnSpc>
                          <a:spcPts val="3120"/>
                        </a:lnSpc>
                      </a:pPr>
                      <a:endParaRPr lang="en-US" sz="1100" dirty="0"/>
                    </a:p>
                    <a:p>
                      <a:pPr algn="ctr">
                        <a:lnSpc>
                          <a:spcPts val="2340"/>
                        </a:lnSpc>
                      </a:pPr>
                      <a:endParaRPr lang="en-US" sz="1100" dirty="0"/>
                    </a:p>
                    <a:p>
                      <a:pPr algn="ctr">
                        <a:lnSpc>
                          <a:spcPts val="2340"/>
                        </a:lnSpc>
                      </a:pPr>
                      <a:r>
                        <a:rPr lang="en-US" sz="1800" spc="26" dirty="0">
                          <a:solidFill>
                            <a:srgbClr val="191919"/>
                          </a:solidFill>
                          <a:latin typeface="Aileron"/>
                          <a:ea typeface="Aileron"/>
                          <a:cs typeface="Aileron"/>
                          <a:sym typeface="Aileron"/>
                        </a:rPr>
                        <a:t>Analyzed experimental data and compared it with MATLAB-simulated theoretical values.</a:t>
                      </a:r>
                    </a:p>
                    <a:p>
                      <a:pPr algn="ctr">
                        <a:lnSpc>
                          <a:spcPts val="2340"/>
                        </a:lnSpc>
                      </a:pPr>
                      <a:endParaRPr lang="en-US" sz="1800" spc="26" dirty="0">
                        <a:solidFill>
                          <a:srgbClr val="191919"/>
                        </a:solidFill>
                        <a:latin typeface="Aileron"/>
                        <a:ea typeface="Aileron"/>
                        <a:cs typeface="Aileron"/>
                        <a:sym typeface="Aileron"/>
                      </a:endParaRPr>
                    </a:p>
                    <a:p>
                      <a:pPr algn="ctr">
                        <a:lnSpc>
                          <a:spcPts val="2340"/>
                        </a:lnSpc>
                      </a:pPr>
                      <a:r>
                        <a:rPr lang="en-US" sz="1800" spc="26" dirty="0">
                          <a:solidFill>
                            <a:srgbClr val="191919"/>
                          </a:solidFill>
                          <a:latin typeface="Aileron"/>
                          <a:ea typeface="Aileron"/>
                          <a:cs typeface="Aileron"/>
                          <a:sym typeface="Aileron"/>
                        </a:rPr>
                        <a:t> Evaluated the effectiveness of the pendulum-based TMD in vibration control.</a:t>
                      </a:r>
                    </a:p>
                    <a:p>
                      <a:pPr algn="ctr">
                        <a:lnSpc>
                          <a:spcPts val="2340"/>
                        </a:lnSpc>
                      </a:pPr>
                      <a:endParaRPr lang="en-US" sz="1800" spc="26" dirty="0">
                        <a:solidFill>
                          <a:srgbClr val="191919"/>
                        </a:solidFill>
                        <a:latin typeface="Aileron"/>
                        <a:ea typeface="Aileron"/>
                        <a:cs typeface="Aileron"/>
                        <a:sym typeface="Aileron"/>
                      </a:endParaRPr>
                    </a:p>
                  </a:txBody>
                  <a:tcPr marL="190500" marR="190500" marT="190500" marB="190500" anchor="ctr">
                    <a:lnL w="47625" cap="flat" cmpd="sng" algn="ctr">
                      <a:solidFill>
                        <a:srgbClr val="EDF0F2"/>
                      </a:solidFill>
                      <a:prstDash val="solid"/>
                      <a:round/>
                      <a:headEnd type="none" w="med" len="med"/>
                      <a:tailEnd type="none" w="med" len="med"/>
                    </a:lnL>
                    <a:lnR w="47625" cap="flat" cmpd="sng" algn="ctr">
                      <a:solidFill>
                        <a:srgbClr val="EDF0F2"/>
                      </a:solidFill>
                      <a:prstDash val="solid"/>
                      <a:round/>
                      <a:headEnd type="none" w="med" len="med"/>
                      <a:tailEnd type="none" w="med" len="med"/>
                    </a:lnR>
                    <a:lnT w="47625" cap="flat" cmpd="sng" algn="ctr">
                      <a:solidFill>
                        <a:srgbClr val="EDF0F2"/>
                      </a:solidFill>
                      <a:prstDash val="solid"/>
                      <a:round/>
                      <a:headEnd type="none" w="med" len="med"/>
                      <a:tailEnd type="none" w="med" len="med"/>
                    </a:lnT>
                    <a:lnB w="47625" cap="flat" cmpd="sng" algn="ctr">
                      <a:solidFill>
                        <a:srgbClr val="EDF0F2"/>
                      </a:solidFill>
                      <a:prstDash val="solid"/>
                      <a:round/>
                      <a:headEnd type="none" w="med" len="med"/>
                      <a:tailEnd type="none" w="med" len="med"/>
                    </a:lnB>
                  </a:tcPr>
                </a:tc>
                <a:extLst>
                  <a:ext uri="{0D108BD9-81ED-4DB2-BD59-A6C34878D82A}">
                    <a16:rowId xmlns:a16="http://schemas.microsoft.com/office/drawing/2014/main" val="10000"/>
                  </a:ext>
                </a:extLst>
              </a:tr>
              <a:tr h="3293746">
                <a:tc vMerge="1">
                  <a:txBody>
                    <a:bodyPr/>
                    <a:lstStyle/>
                    <a:p>
                      <a:pPr algn="ctr">
                        <a:lnSpc>
                          <a:spcPts val="3120"/>
                        </a:lnSpc>
                        <a:defRPr/>
                      </a:pPr>
                      <a:r>
                        <a:rPr lang="en-US" sz="2400" b="1" spc="36">
                          <a:solidFill>
                            <a:srgbClr val="191919"/>
                          </a:solidFill>
                          <a:latin typeface="Aileron Bold"/>
                          <a:ea typeface="Aileron Bold"/>
                          <a:cs typeface="Aileron Bold"/>
                          <a:sym typeface="Aileron Bold"/>
                        </a:rPr>
                        <a:t>PROTOTYPE DEVELOPMENT</a:t>
                      </a:r>
                      <a:endParaRPr lang="en-US" sz="1100"/>
                    </a:p>
                    <a:p>
                      <a:pPr algn="ctr">
                        <a:lnSpc>
                          <a:spcPts val="2340"/>
                        </a:lnSpc>
                      </a:pPr>
                      <a:endParaRPr lang="en-US" sz="1100"/>
                    </a:p>
                    <a:p>
                      <a:pPr algn="ctr">
                        <a:lnSpc>
                          <a:spcPts val="2340"/>
                        </a:lnSpc>
                      </a:pPr>
                      <a:r>
                        <a:rPr lang="en-US" sz="1800" spc="26">
                          <a:solidFill>
                            <a:srgbClr val="191919"/>
                          </a:solidFill>
                          <a:latin typeface="Aileron"/>
                          <a:ea typeface="Aileron"/>
                          <a:cs typeface="Aileron"/>
                          <a:sym typeface="Aileron"/>
                        </a:rPr>
                        <a:t>DESIGNED CAD MODELS IN SOLIDWORKS, 3D PRINTED PARTS, AND SOURCED METAL COMPONENTS. </a:t>
                      </a:r>
                    </a:p>
                    <a:p>
                      <a:pPr algn="ctr">
                        <a:lnSpc>
                          <a:spcPts val="2340"/>
                        </a:lnSpc>
                      </a:pPr>
                      <a:endParaRPr lang="en-US" sz="1800" spc="26">
                        <a:solidFill>
                          <a:srgbClr val="191919"/>
                        </a:solidFill>
                        <a:latin typeface="Aileron"/>
                        <a:ea typeface="Aileron"/>
                        <a:cs typeface="Aileron"/>
                        <a:sym typeface="Aileron"/>
                      </a:endParaRPr>
                    </a:p>
                    <a:p>
                      <a:pPr algn="ctr">
                        <a:lnSpc>
                          <a:spcPts val="2340"/>
                        </a:lnSpc>
                      </a:pPr>
                      <a:r>
                        <a:rPr lang="en-US" sz="1800" spc="26">
                          <a:solidFill>
                            <a:srgbClr val="191919"/>
                          </a:solidFill>
                          <a:latin typeface="Aileron"/>
                          <a:ea typeface="Aileron"/>
                          <a:cs typeface="Aileron"/>
                          <a:sym typeface="Aileron"/>
                        </a:rPr>
                        <a:t>ASSEMBLED THE PENDULUM-BASED TMD AND INTEGRATED AN ACCELEROMETER.</a:t>
                      </a:r>
                    </a:p>
                  </a:txBody>
                  <a:tcPr marL="190500" marR="190500" marT="190500" marB="190500" anchor="ctr">
                    <a:lnL w="47625" cap="flat" cmpd="sng" algn="ctr">
                      <a:solidFill>
                        <a:srgbClr val="EDF0F2"/>
                      </a:solidFill>
                      <a:prstDash val="solid"/>
                      <a:round/>
                      <a:headEnd type="none" w="med" len="med"/>
                      <a:tailEnd type="none" w="med" len="med"/>
                    </a:lnL>
                    <a:lnR w="47625" cap="flat" cmpd="sng" algn="ctr">
                      <a:solidFill>
                        <a:srgbClr val="EDF0F2"/>
                      </a:solidFill>
                      <a:prstDash val="solid"/>
                      <a:round/>
                      <a:headEnd type="none" w="med" len="med"/>
                      <a:tailEnd type="none" w="med" len="med"/>
                    </a:lnR>
                    <a:lnT w="47625" cap="flat" cmpd="sng" algn="ctr">
                      <a:solidFill>
                        <a:srgbClr val="EDF0F2"/>
                      </a:solidFill>
                      <a:prstDash val="solid"/>
                      <a:round/>
                      <a:headEnd type="none" w="med" len="med"/>
                      <a:tailEnd type="none" w="med" len="med"/>
                    </a:lnT>
                    <a:lnB w="47625" cap="flat" cmpd="sng" algn="ctr">
                      <a:solidFill>
                        <a:srgbClr val="EDF0F2"/>
                      </a:solidFill>
                      <a:prstDash val="solid"/>
                      <a:round/>
                      <a:headEnd type="none" w="med" len="med"/>
                      <a:tailEnd type="none" w="med" len="med"/>
                    </a:lnB>
                  </a:tcPr>
                </a:tc>
                <a:tc vMerge="1">
                  <a:txBody>
                    <a:bodyPr/>
                    <a:lstStyle/>
                    <a:p>
                      <a:pPr algn="ctr">
                        <a:lnSpc>
                          <a:spcPts val="3120"/>
                        </a:lnSpc>
                        <a:defRPr/>
                      </a:pPr>
                      <a:r>
                        <a:rPr lang="en-US" sz="2400" b="1" spc="36">
                          <a:solidFill>
                            <a:srgbClr val="191919"/>
                          </a:solidFill>
                          <a:latin typeface="Aileron Bold"/>
                          <a:ea typeface="Aileron Bold"/>
                          <a:cs typeface="Aileron Bold"/>
                          <a:sym typeface="Aileron Bold"/>
                        </a:rPr>
                        <a:t>EXPERIMENTAL VALIDATION</a:t>
                      </a:r>
                      <a:endParaRPr lang="en-US" sz="1100"/>
                    </a:p>
                    <a:p>
                      <a:pPr algn="ctr">
                        <a:lnSpc>
                          <a:spcPts val="3120"/>
                        </a:lnSpc>
                      </a:pPr>
                      <a:endParaRPr lang="en-US" sz="1100"/>
                    </a:p>
                    <a:p>
                      <a:pPr algn="ctr">
                        <a:lnSpc>
                          <a:spcPts val="2340"/>
                        </a:lnSpc>
                      </a:pPr>
                      <a:r>
                        <a:rPr lang="en-US" sz="1800" spc="26">
                          <a:solidFill>
                            <a:srgbClr val="191919"/>
                          </a:solidFill>
                          <a:latin typeface="Aileron"/>
                          <a:ea typeface="Aileron"/>
                          <a:cs typeface="Aileron"/>
                          <a:sym typeface="Aileron"/>
                        </a:rPr>
                        <a:t>CONDUCTED TESTS IN TWO SCENARIOS: WITH AND WITHOUT TMD.</a:t>
                      </a:r>
                    </a:p>
                    <a:p>
                      <a:pPr algn="ctr">
                        <a:lnSpc>
                          <a:spcPts val="2340"/>
                        </a:lnSpc>
                      </a:pPr>
                      <a:endParaRPr lang="en-US" sz="1800" spc="26">
                        <a:solidFill>
                          <a:srgbClr val="191919"/>
                        </a:solidFill>
                        <a:latin typeface="Aileron"/>
                        <a:ea typeface="Aileron"/>
                        <a:cs typeface="Aileron"/>
                        <a:sym typeface="Aileron"/>
                      </a:endParaRPr>
                    </a:p>
                    <a:p>
                      <a:pPr algn="ctr">
                        <a:lnSpc>
                          <a:spcPts val="2340"/>
                        </a:lnSpc>
                      </a:pPr>
                      <a:endParaRPr lang="en-US" sz="1800" spc="26">
                        <a:solidFill>
                          <a:srgbClr val="191919"/>
                        </a:solidFill>
                        <a:latin typeface="Aileron"/>
                        <a:ea typeface="Aileron"/>
                        <a:cs typeface="Aileron"/>
                        <a:sym typeface="Aileron"/>
                      </a:endParaRPr>
                    </a:p>
                    <a:p>
                      <a:pPr algn="ctr">
                        <a:lnSpc>
                          <a:spcPts val="2340"/>
                        </a:lnSpc>
                      </a:pPr>
                      <a:r>
                        <a:rPr lang="en-US" sz="1800" spc="26">
                          <a:solidFill>
                            <a:srgbClr val="191919"/>
                          </a:solidFill>
                          <a:latin typeface="Aileron"/>
                          <a:ea typeface="Aileron"/>
                          <a:cs typeface="Aileron"/>
                          <a:sym typeface="Aileron"/>
                        </a:rPr>
                        <a:t> RECORDED REAL-TIME ACCELERATION AND ENERGY FLUCTUATIONS USING SENSORS.</a:t>
                      </a:r>
                    </a:p>
                    <a:p>
                      <a:pPr algn="ctr">
                        <a:lnSpc>
                          <a:spcPts val="2340"/>
                        </a:lnSpc>
                      </a:pPr>
                      <a:endParaRPr lang="en-US" sz="1800" spc="26">
                        <a:solidFill>
                          <a:srgbClr val="191919"/>
                        </a:solidFill>
                        <a:latin typeface="Aileron"/>
                        <a:ea typeface="Aileron"/>
                        <a:cs typeface="Aileron"/>
                        <a:sym typeface="Aileron"/>
                      </a:endParaRPr>
                    </a:p>
                  </a:txBody>
                  <a:tcPr marL="190500" marR="190500" marT="190500" marB="190500" anchor="ctr">
                    <a:lnL w="47625" cap="flat" cmpd="sng" algn="ctr">
                      <a:solidFill>
                        <a:srgbClr val="EDF0F2"/>
                      </a:solidFill>
                      <a:prstDash val="solid"/>
                      <a:round/>
                      <a:headEnd type="none" w="med" len="med"/>
                      <a:tailEnd type="none" w="med" len="med"/>
                    </a:lnL>
                    <a:lnR w="47625" cap="flat" cmpd="sng" algn="ctr">
                      <a:solidFill>
                        <a:srgbClr val="EDF0F2"/>
                      </a:solidFill>
                      <a:prstDash val="solid"/>
                      <a:round/>
                      <a:headEnd type="none" w="med" len="med"/>
                      <a:tailEnd type="none" w="med" len="med"/>
                    </a:lnR>
                    <a:lnT w="47625" cap="flat" cmpd="sng" algn="ctr">
                      <a:solidFill>
                        <a:srgbClr val="EDF0F2"/>
                      </a:solidFill>
                      <a:prstDash val="solid"/>
                      <a:round/>
                      <a:headEnd type="none" w="med" len="med"/>
                      <a:tailEnd type="none" w="med" len="med"/>
                    </a:lnT>
                    <a:lnB w="47625" cap="flat" cmpd="sng" algn="ctr">
                      <a:solidFill>
                        <a:srgbClr val="EDF0F2"/>
                      </a:solidFill>
                      <a:prstDash val="solid"/>
                      <a:round/>
                      <a:headEnd type="none" w="med" len="med"/>
                      <a:tailEnd type="none" w="med" len="med"/>
                    </a:lnB>
                  </a:tcPr>
                </a:tc>
                <a:tc vMerge="1">
                  <a:txBody>
                    <a:bodyPr/>
                    <a:lstStyle/>
                    <a:p>
                      <a:pPr algn="ctr">
                        <a:lnSpc>
                          <a:spcPts val="3120"/>
                        </a:lnSpc>
                        <a:defRPr/>
                      </a:pPr>
                      <a:r>
                        <a:rPr lang="en-US" sz="2400" b="1" spc="36">
                          <a:solidFill>
                            <a:srgbClr val="191919"/>
                          </a:solidFill>
                          <a:latin typeface="Aileron Bold"/>
                          <a:ea typeface="Aileron Bold"/>
                          <a:cs typeface="Aileron Bold"/>
                          <a:sym typeface="Aileron Bold"/>
                        </a:rPr>
                        <a:t>THEORETICAL  IMPLEMENTATION</a:t>
                      </a:r>
                      <a:endParaRPr lang="en-US" sz="1100"/>
                    </a:p>
                    <a:p>
                      <a:pPr algn="ctr">
                        <a:lnSpc>
                          <a:spcPts val="3120"/>
                        </a:lnSpc>
                      </a:pPr>
                      <a:endParaRPr lang="en-US" sz="1100"/>
                    </a:p>
                    <a:p>
                      <a:pPr algn="ctr">
                        <a:lnSpc>
                          <a:spcPts val="2340"/>
                        </a:lnSpc>
                      </a:pPr>
                      <a:endParaRPr lang="en-US" sz="1100"/>
                    </a:p>
                    <a:p>
                      <a:pPr algn="ctr">
                        <a:lnSpc>
                          <a:spcPts val="2340"/>
                        </a:lnSpc>
                      </a:pPr>
                      <a:r>
                        <a:rPr lang="en-US" sz="1800" spc="26">
                          <a:solidFill>
                            <a:srgbClr val="191919"/>
                          </a:solidFill>
                          <a:latin typeface="Aileron"/>
                          <a:ea typeface="Aileron"/>
                          <a:cs typeface="Aileron"/>
                          <a:sym typeface="Aileron"/>
                        </a:rPr>
                        <a:t>Studied TMD mechanics, damping effects, and energy dissipation principles.</a:t>
                      </a:r>
                    </a:p>
                    <a:p>
                      <a:pPr algn="ctr">
                        <a:lnSpc>
                          <a:spcPts val="2340"/>
                        </a:lnSpc>
                      </a:pPr>
                      <a:endParaRPr lang="en-US" sz="1800" spc="26">
                        <a:solidFill>
                          <a:srgbClr val="191919"/>
                        </a:solidFill>
                        <a:latin typeface="Aileron"/>
                        <a:ea typeface="Aileron"/>
                        <a:cs typeface="Aileron"/>
                        <a:sym typeface="Aileron"/>
                      </a:endParaRPr>
                    </a:p>
                    <a:p>
                      <a:pPr algn="ctr">
                        <a:lnSpc>
                          <a:spcPts val="2340"/>
                        </a:lnSpc>
                      </a:pPr>
                      <a:r>
                        <a:rPr lang="en-US" sz="1800" spc="26">
                          <a:solidFill>
                            <a:srgbClr val="191919"/>
                          </a:solidFill>
                          <a:latin typeface="Aileron"/>
                          <a:ea typeface="Aileron"/>
                          <a:cs typeface="Aileron"/>
                          <a:sym typeface="Aileron"/>
                        </a:rPr>
                        <a:t> Developed MATLAB simulations to derive theoretical acceleration and energy  fluctuations.</a:t>
                      </a:r>
                    </a:p>
                    <a:p>
                      <a:pPr algn="ctr">
                        <a:lnSpc>
                          <a:spcPts val="2340"/>
                        </a:lnSpc>
                      </a:pPr>
                      <a:r>
                        <a:rPr lang="en-US" sz="1800" spc="26">
                          <a:solidFill>
                            <a:srgbClr val="191919"/>
                          </a:solidFill>
                          <a:latin typeface="Aileron"/>
                          <a:ea typeface="Aileron"/>
                          <a:cs typeface="Aileron"/>
                          <a:sym typeface="Aileron"/>
                        </a:rPr>
                        <a:t> Wrote Arduino IDE code for real-time data acquisition.</a:t>
                      </a:r>
                    </a:p>
                    <a:p>
                      <a:pPr algn="ctr">
                        <a:lnSpc>
                          <a:spcPts val="2340"/>
                        </a:lnSpc>
                      </a:pPr>
                      <a:endParaRPr lang="en-US" sz="1800" spc="26">
                        <a:solidFill>
                          <a:srgbClr val="191919"/>
                        </a:solidFill>
                        <a:latin typeface="Aileron"/>
                        <a:ea typeface="Aileron"/>
                        <a:cs typeface="Aileron"/>
                        <a:sym typeface="Aileron"/>
                      </a:endParaRPr>
                    </a:p>
                  </a:txBody>
                  <a:tcPr marL="190500" marR="190500" marT="190500" marB="190500" anchor="ctr">
                    <a:lnL w="47625" cap="flat" cmpd="sng" algn="ctr">
                      <a:solidFill>
                        <a:srgbClr val="EDF0F2"/>
                      </a:solidFill>
                      <a:prstDash val="solid"/>
                      <a:round/>
                      <a:headEnd type="none" w="med" len="med"/>
                      <a:tailEnd type="none" w="med" len="med"/>
                    </a:lnL>
                    <a:lnR w="47625" cap="flat" cmpd="sng" algn="ctr">
                      <a:solidFill>
                        <a:srgbClr val="EDF0F2"/>
                      </a:solidFill>
                      <a:prstDash val="solid"/>
                      <a:round/>
                      <a:headEnd type="none" w="med" len="med"/>
                      <a:tailEnd type="none" w="med" len="med"/>
                    </a:lnR>
                    <a:lnT w="47625" cap="flat" cmpd="sng" algn="ctr">
                      <a:solidFill>
                        <a:srgbClr val="EDF0F2"/>
                      </a:solidFill>
                      <a:prstDash val="solid"/>
                      <a:round/>
                      <a:headEnd type="none" w="med" len="med"/>
                      <a:tailEnd type="none" w="med" len="med"/>
                    </a:lnT>
                    <a:lnB w="47625" cap="flat" cmpd="sng" algn="ctr">
                      <a:solidFill>
                        <a:srgbClr val="EDF0F2"/>
                      </a:solidFill>
                      <a:prstDash val="solid"/>
                      <a:round/>
                      <a:headEnd type="none" w="med" len="med"/>
                      <a:tailEnd type="none" w="med" len="med"/>
                    </a:lnB>
                  </a:tcPr>
                </a:tc>
                <a:tc vMerge="1">
                  <a:txBody>
                    <a:bodyPr/>
                    <a:lstStyle/>
                    <a:p>
                      <a:pPr algn="ctr">
                        <a:lnSpc>
                          <a:spcPts val="3120"/>
                        </a:lnSpc>
                        <a:defRPr/>
                      </a:pPr>
                      <a:r>
                        <a:rPr lang="en-US" sz="2400" b="1" spc="36">
                          <a:solidFill>
                            <a:srgbClr val="191919"/>
                          </a:solidFill>
                          <a:latin typeface="Aileron Bold"/>
                          <a:ea typeface="Aileron Bold"/>
                          <a:cs typeface="Aileron Bold"/>
                          <a:sym typeface="Aileron Bold"/>
                        </a:rPr>
                        <a:t>DATA ANALYSIS &amp; COMPARISON</a:t>
                      </a:r>
                      <a:endParaRPr lang="en-US" sz="1100"/>
                    </a:p>
                    <a:p>
                      <a:pPr algn="ctr">
                        <a:lnSpc>
                          <a:spcPts val="3120"/>
                        </a:lnSpc>
                      </a:pPr>
                      <a:endParaRPr lang="en-US" sz="1100"/>
                    </a:p>
                    <a:p>
                      <a:pPr algn="ctr">
                        <a:lnSpc>
                          <a:spcPts val="2340"/>
                        </a:lnSpc>
                      </a:pPr>
                      <a:endParaRPr lang="en-US" sz="1100"/>
                    </a:p>
                    <a:p>
                      <a:pPr algn="ctr">
                        <a:lnSpc>
                          <a:spcPts val="2340"/>
                        </a:lnSpc>
                      </a:pPr>
                      <a:r>
                        <a:rPr lang="en-US" sz="1800" spc="26">
                          <a:solidFill>
                            <a:srgbClr val="191919"/>
                          </a:solidFill>
                          <a:latin typeface="Aileron"/>
                          <a:ea typeface="Aileron"/>
                          <a:cs typeface="Aileron"/>
                          <a:sym typeface="Aileron"/>
                        </a:rPr>
                        <a:t>Analyzed experimental data and compared it with MATLAB-simulated theoretical values.</a:t>
                      </a:r>
                    </a:p>
                    <a:p>
                      <a:pPr algn="ctr">
                        <a:lnSpc>
                          <a:spcPts val="2340"/>
                        </a:lnSpc>
                      </a:pPr>
                      <a:endParaRPr lang="en-US" sz="1800" spc="26">
                        <a:solidFill>
                          <a:srgbClr val="191919"/>
                        </a:solidFill>
                        <a:latin typeface="Aileron"/>
                        <a:ea typeface="Aileron"/>
                        <a:cs typeface="Aileron"/>
                        <a:sym typeface="Aileron"/>
                      </a:endParaRPr>
                    </a:p>
                    <a:p>
                      <a:pPr algn="ctr">
                        <a:lnSpc>
                          <a:spcPts val="2340"/>
                        </a:lnSpc>
                      </a:pPr>
                      <a:r>
                        <a:rPr lang="en-US" sz="1800" spc="26">
                          <a:solidFill>
                            <a:srgbClr val="191919"/>
                          </a:solidFill>
                          <a:latin typeface="Aileron"/>
                          <a:ea typeface="Aileron"/>
                          <a:cs typeface="Aileron"/>
                          <a:sym typeface="Aileron"/>
                        </a:rPr>
                        <a:t> Evaluated the effectiveness of the pendulum-based TMD in vibration control.</a:t>
                      </a:r>
                    </a:p>
                    <a:p>
                      <a:pPr algn="ctr">
                        <a:lnSpc>
                          <a:spcPts val="2340"/>
                        </a:lnSpc>
                      </a:pPr>
                      <a:endParaRPr lang="en-US" sz="1800" spc="26">
                        <a:solidFill>
                          <a:srgbClr val="191919"/>
                        </a:solidFill>
                        <a:latin typeface="Aileron"/>
                        <a:ea typeface="Aileron"/>
                        <a:cs typeface="Aileron"/>
                        <a:sym typeface="Aileron"/>
                      </a:endParaRPr>
                    </a:p>
                  </a:txBody>
                  <a:tcPr marL="190500" marR="190500" marT="190500" marB="190500" anchor="ctr">
                    <a:lnL w="47625" cap="flat" cmpd="sng" algn="ctr">
                      <a:solidFill>
                        <a:srgbClr val="EDF0F2"/>
                      </a:solidFill>
                      <a:prstDash val="solid"/>
                      <a:round/>
                      <a:headEnd type="none" w="med" len="med"/>
                      <a:tailEnd type="none" w="med" len="med"/>
                    </a:lnL>
                    <a:lnR w="47625" cap="flat" cmpd="sng" algn="ctr">
                      <a:solidFill>
                        <a:srgbClr val="EDF0F2"/>
                      </a:solidFill>
                      <a:prstDash val="solid"/>
                      <a:round/>
                      <a:headEnd type="none" w="med" len="med"/>
                      <a:tailEnd type="none" w="med" len="med"/>
                    </a:lnR>
                    <a:lnT w="47625" cap="flat" cmpd="sng" algn="ctr">
                      <a:solidFill>
                        <a:srgbClr val="EDF0F2"/>
                      </a:solidFill>
                      <a:prstDash val="solid"/>
                      <a:round/>
                      <a:headEnd type="none" w="med" len="med"/>
                      <a:tailEnd type="none" w="med" len="med"/>
                    </a:lnT>
                    <a:lnB w="47625" cap="flat" cmpd="sng" algn="ctr">
                      <a:solidFill>
                        <a:srgbClr val="EDF0F2"/>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4" name="Group 4"/>
          <p:cNvGrpSpPr/>
          <p:nvPr/>
        </p:nvGrpSpPr>
        <p:grpSpPr>
          <a:xfrm>
            <a:off x="2097439" y="3834521"/>
            <a:ext cx="1646074" cy="1397611"/>
            <a:chOff x="0" y="-28575"/>
            <a:chExt cx="433534" cy="368095"/>
          </a:xfrm>
        </p:grpSpPr>
        <p:sp>
          <p:nvSpPr>
            <p:cNvPr id="5" name="Freeform 5"/>
            <p:cNvSpPr/>
            <p:nvPr/>
          </p:nvSpPr>
          <p:spPr>
            <a:xfrm>
              <a:off x="0" y="0"/>
              <a:ext cx="433534" cy="339520"/>
            </a:xfrm>
            <a:custGeom>
              <a:avLst/>
              <a:gdLst/>
              <a:ahLst/>
              <a:cxnLst/>
              <a:rect l="l" t="t" r="r" b="b"/>
              <a:pathLst>
                <a:path w="433534" h="339520">
                  <a:moveTo>
                    <a:pt x="70549" y="0"/>
                  </a:moveTo>
                  <a:lnTo>
                    <a:pt x="362985" y="0"/>
                  </a:lnTo>
                  <a:cubicBezTo>
                    <a:pt x="381696" y="0"/>
                    <a:pt x="399640" y="7433"/>
                    <a:pt x="412870" y="20663"/>
                  </a:cubicBezTo>
                  <a:cubicBezTo>
                    <a:pt x="426101" y="33894"/>
                    <a:pt x="433534" y="51838"/>
                    <a:pt x="433534" y="70549"/>
                  </a:cubicBezTo>
                  <a:lnTo>
                    <a:pt x="433534" y="268971"/>
                  </a:lnTo>
                  <a:cubicBezTo>
                    <a:pt x="433534" y="307934"/>
                    <a:pt x="401948" y="339520"/>
                    <a:pt x="362985" y="339520"/>
                  </a:cubicBezTo>
                  <a:lnTo>
                    <a:pt x="70549" y="339520"/>
                  </a:lnTo>
                  <a:cubicBezTo>
                    <a:pt x="51838" y="339520"/>
                    <a:pt x="33894" y="332087"/>
                    <a:pt x="20663" y="318857"/>
                  </a:cubicBezTo>
                  <a:cubicBezTo>
                    <a:pt x="7433" y="305626"/>
                    <a:pt x="0" y="287682"/>
                    <a:pt x="0" y="268971"/>
                  </a:cubicBezTo>
                  <a:lnTo>
                    <a:pt x="0" y="70549"/>
                  </a:lnTo>
                  <a:cubicBezTo>
                    <a:pt x="0" y="31586"/>
                    <a:pt x="31586" y="0"/>
                    <a:pt x="70549" y="0"/>
                  </a:cubicBezTo>
                  <a:close/>
                </a:path>
              </a:pathLst>
            </a:custGeom>
            <a:solidFill>
              <a:srgbClr val="86EAE9"/>
            </a:solidFill>
          </p:spPr>
          <p:txBody>
            <a:bodyPr/>
            <a:lstStyle/>
            <a:p>
              <a:endParaRPr lang="en-IN" dirty="0"/>
            </a:p>
          </p:txBody>
        </p:sp>
        <p:sp>
          <p:nvSpPr>
            <p:cNvPr id="6" name="TextBox 6"/>
            <p:cNvSpPr txBox="1"/>
            <p:nvPr/>
          </p:nvSpPr>
          <p:spPr>
            <a:xfrm>
              <a:off x="0" y="-28575"/>
              <a:ext cx="433534" cy="368095"/>
            </a:xfrm>
            <a:prstGeom prst="rect">
              <a:avLst/>
            </a:prstGeom>
          </p:spPr>
          <p:txBody>
            <a:bodyPr lIns="254000" tIns="254000" rIns="254000" bIns="254000" rtlCol="0" anchor="ctr"/>
            <a:lstStyle/>
            <a:p>
              <a:pPr algn="ctr">
                <a:lnSpc>
                  <a:spcPts val="3120"/>
                </a:lnSpc>
              </a:pPr>
              <a:endParaRPr/>
            </a:p>
          </p:txBody>
        </p:sp>
      </p:grpSp>
      <p:grpSp>
        <p:nvGrpSpPr>
          <p:cNvPr id="7" name="Group 7"/>
          <p:cNvGrpSpPr/>
          <p:nvPr/>
        </p:nvGrpSpPr>
        <p:grpSpPr>
          <a:xfrm>
            <a:off x="5438908" y="3943016"/>
            <a:ext cx="1646074" cy="1289115"/>
            <a:chOff x="0" y="0"/>
            <a:chExt cx="433534" cy="339520"/>
          </a:xfrm>
        </p:grpSpPr>
        <p:sp>
          <p:nvSpPr>
            <p:cNvPr id="8" name="Freeform 8"/>
            <p:cNvSpPr/>
            <p:nvPr/>
          </p:nvSpPr>
          <p:spPr>
            <a:xfrm>
              <a:off x="0" y="0"/>
              <a:ext cx="433534" cy="339520"/>
            </a:xfrm>
            <a:custGeom>
              <a:avLst/>
              <a:gdLst/>
              <a:ahLst/>
              <a:cxnLst/>
              <a:rect l="l" t="t" r="r" b="b"/>
              <a:pathLst>
                <a:path w="433534" h="339520">
                  <a:moveTo>
                    <a:pt x="70549" y="0"/>
                  </a:moveTo>
                  <a:lnTo>
                    <a:pt x="362985" y="0"/>
                  </a:lnTo>
                  <a:cubicBezTo>
                    <a:pt x="381696" y="0"/>
                    <a:pt x="399640" y="7433"/>
                    <a:pt x="412870" y="20663"/>
                  </a:cubicBezTo>
                  <a:cubicBezTo>
                    <a:pt x="426101" y="33894"/>
                    <a:pt x="433534" y="51838"/>
                    <a:pt x="433534" y="70549"/>
                  </a:cubicBezTo>
                  <a:lnTo>
                    <a:pt x="433534" y="268971"/>
                  </a:lnTo>
                  <a:cubicBezTo>
                    <a:pt x="433534" y="307934"/>
                    <a:pt x="401948" y="339520"/>
                    <a:pt x="362985" y="339520"/>
                  </a:cubicBezTo>
                  <a:lnTo>
                    <a:pt x="70549" y="339520"/>
                  </a:lnTo>
                  <a:cubicBezTo>
                    <a:pt x="51838" y="339520"/>
                    <a:pt x="33894" y="332087"/>
                    <a:pt x="20663" y="318857"/>
                  </a:cubicBezTo>
                  <a:cubicBezTo>
                    <a:pt x="7433" y="305626"/>
                    <a:pt x="0" y="287682"/>
                    <a:pt x="0" y="268971"/>
                  </a:cubicBezTo>
                  <a:lnTo>
                    <a:pt x="0" y="70549"/>
                  </a:lnTo>
                  <a:cubicBezTo>
                    <a:pt x="0" y="31586"/>
                    <a:pt x="31586" y="0"/>
                    <a:pt x="70549" y="0"/>
                  </a:cubicBezTo>
                  <a:close/>
                </a:path>
              </a:pathLst>
            </a:custGeom>
            <a:solidFill>
              <a:srgbClr val="3EDAD8"/>
            </a:solidFill>
          </p:spPr>
          <p:txBody>
            <a:bodyPr/>
            <a:lstStyle/>
            <a:p>
              <a:endParaRPr lang="en-IN"/>
            </a:p>
          </p:txBody>
        </p:sp>
        <p:sp>
          <p:nvSpPr>
            <p:cNvPr id="9" name="TextBox 9"/>
            <p:cNvSpPr txBox="1"/>
            <p:nvPr/>
          </p:nvSpPr>
          <p:spPr>
            <a:xfrm>
              <a:off x="0" y="-28575"/>
              <a:ext cx="433534" cy="368095"/>
            </a:xfrm>
            <a:prstGeom prst="rect">
              <a:avLst/>
            </a:prstGeom>
          </p:spPr>
          <p:txBody>
            <a:bodyPr lIns="254000" tIns="254000" rIns="254000" bIns="254000" rtlCol="0" anchor="ctr"/>
            <a:lstStyle/>
            <a:p>
              <a:pPr algn="ctr">
                <a:lnSpc>
                  <a:spcPts val="3120"/>
                </a:lnSpc>
              </a:pPr>
              <a:endParaRPr/>
            </a:p>
          </p:txBody>
        </p:sp>
      </p:grpSp>
      <p:grpSp>
        <p:nvGrpSpPr>
          <p:cNvPr id="10" name="Group 10"/>
          <p:cNvGrpSpPr/>
          <p:nvPr/>
        </p:nvGrpSpPr>
        <p:grpSpPr>
          <a:xfrm>
            <a:off x="8741934" y="3943016"/>
            <a:ext cx="1646074" cy="1289115"/>
            <a:chOff x="0" y="0"/>
            <a:chExt cx="433534" cy="339520"/>
          </a:xfrm>
        </p:grpSpPr>
        <p:sp>
          <p:nvSpPr>
            <p:cNvPr id="11" name="Freeform 11"/>
            <p:cNvSpPr/>
            <p:nvPr/>
          </p:nvSpPr>
          <p:spPr>
            <a:xfrm>
              <a:off x="0" y="0"/>
              <a:ext cx="433534" cy="339520"/>
            </a:xfrm>
            <a:custGeom>
              <a:avLst/>
              <a:gdLst/>
              <a:ahLst/>
              <a:cxnLst/>
              <a:rect l="l" t="t" r="r" b="b"/>
              <a:pathLst>
                <a:path w="433534" h="339520">
                  <a:moveTo>
                    <a:pt x="70549" y="0"/>
                  </a:moveTo>
                  <a:lnTo>
                    <a:pt x="362985" y="0"/>
                  </a:lnTo>
                  <a:cubicBezTo>
                    <a:pt x="381696" y="0"/>
                    <a:pt x="399640" y="7433"/>
                    <a:pt x="412870" y="20663"/>
                  </a:cubicBezTo>
                  <a:cubicBezTo>
                    <a:pt x="426101" y="33894"/>
                    <a:pt x="433534" y="51838"/>
                    <a:pt x="433534" y="70549"/>
                  </a:cubicBezTo>
                  <a:lnTo>
                    <a:pt x="433534" y="268971"/>
                  </a:lnTo>
                  <a:cubicBezTo>
                    <a:pt x="433534" y="307934"/>
                    <a:pt x="401948" y="339520"/>
                    <a:pt x="362985" y="339520"/>
                  </a:cubicBezTo>
                  <a:lnTo>
                    <a:pt x="70549" y="339520"/>
                  </a:lnTo>
                  <a:cubicBezTo>
                    <a:pt x="51838" y="339520"/>
                    <a:pt x="33894" y="332087"/>
                    <a:pt x="20663" y="318857"/>
                  </a:cubicBezTo>
                  <a:cubicBezTo>
                    <a:pt x="7433" y="305626"/>
                    <a:pt x="0" y="287682"/>
                    <a:pt x="0" y="268971"/>
                  </a:cubicBezTo>
                  <a:lnTo>
                    <a:pt x="0" y="70549"/>
                  </a:lnTo>
                  <a:cubicBezTo>
                    <a:pt x="0" y="31586"/>
                    <a:pt x="31586" y="0"/>
                    <a:pt x="70549" y="0"/>
                  </a:cubicBezTo>
                  <a:close/>
                </a:path>
              </a:pathLst>
            </a:custGeom>
            <a:solidFill>
              <a:srgbClr val="1C88CF"/>
            </a:solidFill>
          </p:spPr>
          <p:txBody>
            <a:bodyPr/>
            <a:lstStyle/>
            <a:p>
              <a:endParaRPr lang="en-IN"/>
            </a:p>
          </p:txBody>
        </p:sp>
        <p:sp>
          <p:nvSpPr>
            <p:cNvPr id="12" name="TextBox 12"/>
            <p:cNvSpPr txBox="1"/>
            <p:nvPr/>
          </p:nvSpPr>
          <p:spPr>
            <a:xfrm>
              <a:off x="0" y="-28575"/>
              <a:ext cx="433534" cy="368095"/>
            </a:xfrm>
            <a:prstGeom prst="rect">
              <a:avLst/>
            </a:prstGeom>
          </p:spPr>
          <p:txBody>
            <a:bodyPr lIns="254000" tIns="254000" rIns="254000" bIns="254000" rtlCol="0" anchor="ctr"/>
            <a:lstStyle/>
            <a:p>
              <a:pPr algn="ctr">
                <a:lnSpc>
                  <a:spcPts val="3120"/>
                </a:lnSpc>
              </a:pPr>
              <a:endParaRPr/>
            </a:p>
          </p:txBody>
        </p:sp>
      </p:grpSp>
      <p:grpSp>
        <p:nvGrpSpPr>
          <p:cNvPr id="13" name="Group 13"/>
          <p:cNvGrpSpPr/>
          <p:nvPr/>
        </p:nvGrpSpPr>
        <p:grpSpPr>
          <a:xfrm>
            <a:off x="12083403" y="3888767"/>
            <a:ext cx="1646074" cy="1289115"/>
            <a:chOff x="0" y="0"/>
            <a:chExt cx="433534" cy="339520"/>
          </a:xfrm>
        </p:grpSpPr>
        <p:sp>
          <p:nvSpPr>
            <p:cNvPr id="14" name="Freeform 14"/>
            <p:cNvSpPr/>
            <p:nvPr/>
          </p:nvSpPr>
          <p:spPr>
            <a:xfrm>
              <a:off x="0" y="0"/>
              <a:ext cx="433534" cy="339520"/>
            </a:xfrm>
            <a:custGeom>
              <a:avLst/>
              <a:gdLst/>
              <a:ahLst/>
              <a:cxnLst/>
              <a:rect l="l" t="t" r="r" b="b"/>
              <a:pathLst>
                <a:path w="433534" h="339520">
                  <a:moveTo>
                    <a:pt x="70549" y="0"/>
                  </a:moveTo>
                  <a:lnTo>
                    <a:pt x="362985" y="0"/>
                  </a:lnTo>
                  <a:cubicBezTo>
                    <a:pt x="381696" y="0"/>
                    <a:pt x="399640" y="7433"/>
                    <a:pt x="412870" y="20663"/>
                  </a:cubicBezTo>
                  <a:cubicBezTo>
                    <a:pt x="426101" y="33894"/>
                    <a:pt x="433534" y="51838"/>
                    <a:pt x="433534" y="70549"/>
                  </a:cubicBezTo>
                  <a:lnTo>
                    <a:pt x="433534" y="268971"/>
                  </a:lnTo>
                  <a:cubicBezTo>
                    <a:pt x="433534" y="307934"/>
                    <a:pt x="401948" y="339520"/>
                    <a:pt x="362985" y="339520"/>
                  </a:cubicBezTo>
                  <a:lnTo>
                    <a:pt x="70549" y="339520"/>
                  </a:lnTo>
                  <a:cubicBezTo>
                    <a:pt x="51838" y="339520"/>
                    <a:pt x="33894" y="332087"/>
                    <a:pt x="20663" y="318857"/>
                  </a:cubicBezTo>
                  <a:cubicBezTo>
                    <a:pt x="7433" y="305626"/>
                    <a:pt x="0" y="287682"/>
                    <a:pt x="0" y="268971"/>
                  </a:cubicBezTo>
                  <a:lnTo>
                    <a:pt x="0" y="70549"/>
                  </a:lnTo>
                  <a:cubicBezTo>
                    <a:pt x="0" y="31586"/>
                    <a:pt x="31586" y="0"/>
                    <a:pt x="70549" y="0"/>
                  </a:cubicBezTo>
                  <a:close/>
                </a:path>
              </a:pathLst>
            </a:custGeom>
            <a:solidFill>
              <a:srgbClr val="1C88CF"/>
            </a:solidFill>
          </p:spPr>
          <p:txBody>
            <a:bodyPr/>
            <a:lstStyle/>
            <a:p>
              <a:endParaRPr lang="en-IN" dirty="0"/>
            </a:p>
          </p:txBody>
        </p:sp>
        <p:sp>
          <p:nvSpPr>
            <p:cNvPr id="15" name="TextBox 15"/>
            <p:cNvSpPr txBox="1"/>
            <p:nvPr/>
          </p:nvSpPr>
          <p:spPr>
            <a:xfrm>
              <a:off x="0" y="-28575"/>
              <a:ext cx="433534" cy="368095"/>
            </a:xfrm>
            <a:prstGeom prst="rect">
              <a:avLst/>
            </a:prstGeom>
          </p:spPr>
          <p:txBody>
            <a:bodyPr lIns="254000" tIns="254000" rIns="254000" bIns="254000" rtlCol="0" anchor="ctr"/>
            <a:lstStyle/>
            <a:p>
              <a:pPr algn="ctr">
                <a:lnSpc>
                  <a:spcPts val="3120"/>
                </a:lnSpc>
              </a:pPr>
              <a:endParaRPr/>
            </a:p>
          </p:txBody>
        </p:sp>
      </p:grpSp>
      <p:sp>
        <p:nvSpPr>
          <p:cNvPr id="16" name="Freeform 16"/>
          <p:cNvSpPr/>
          <p:nvPr/>
        </p:nvSpPr>
        <p:spPr>
          <a:xfrm>
            <a:off x="12611418" y="4263767"/>
            <a:ext cx="590043" cy="590043"/>
          </a:xfrm>
          <a:custGeom>
            <a:avLst/>
            <a:gdLst/>
            <a:ahLst/>
            <a:cxnLst/>
            <a:rect l="l" t="t" r="r" b="b"/>
            <a:pathLst>
              <a:path w="590043" h="590043">
                <a:moveTo>
                  <a:pt x="0" y="0"/>
                </a:moveTo>
                <a:lnTo>
                  <a:pt x="590043" y="0"/>
                </a:lnTo>
                <a:lnTo>
                  <a:pt x="590043" y="590043"/>
                </a:lnTo>
                <a:lnTo>
                  <a:pt x="0" y="5900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7" name="Freeform 17"/>
          <p:cNvSpPr/>
          <p:nvPr/>
        </p:nvSpPr>
        <p:spPr>
          <a:xfrm>
            <a:off x="2547278" y="2978327"/>
            <a:ext cx="746396" cy="640968"/>
          </a:xfrm>
          <a:custGeom>
            <a:avLst/>
            <a:gdLst/>
            <a:ahLst/>
            <a:cxnLst/>
            <a:rect l="l" t="t" r="r" b="b"/>
            <a:pathLst>
              <a:path w="746396" h="640968">
                <a:moveTo>
                  <a:pt x="0" y="0"/>
                </a:moveTo>
                <a:lnTo>
                  <a:pt x="746396" y="0"/>
                </a:lnTo>
                <a:lnTo>
                  <a:pt x="746396" y="640968"/>
                </a:lnTo>
                <a:lnTo>
                  <a:pt x="0" y="6409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19" name="Group 19"/>
          <p:cNvGrpSpPr>
            <a:grpSpLocks noChangeAspect="1"/>
          </p:cNvGrpSpPr>
          <p:nvPr/>
        </p:nvGrpSpPr>
        <p:grpSpPr>
          <a:xfrm>
            <a:off x="5907285" y="4272208"/>
            <a:ext cx="709319" cy="675784"/>
            <a:chOff x="0" y="0"/>
            <a:chExt cx="1772920" cy="1689100"/>
          </a:xfrm>
        </p:grpSpPr>
        <p:sp>
          <p:nvSpPr>
            <p:cNvPr id="20" name="Freeform 20"/>
            <p:cNvSpPr/>
            <p:nvPr/>
          </p:nvSpPr>
          <p:spPr>
            <a:xfrm>
              <a:off x="-8890" y="-5080"/>
              <a:ext cx="1789430" cy="1701800"/>
            </a:xfrm>
            <a:custGeom>
              <a:avLst/>
              <a:gdLst/>
              <a:ahLst/>
              <a:cxnLst/>
              <a:rect l="l" t="t" r="r" b="b"/>
              <a:pathLst>
                <a:path w="1789430" h="1701800">
                  <a:moveTo>
                    <a:pt x="922020" y="21590"/>
                  </a:moveTo>
                  <a:lnTo>
                    <a:pt x="1172210" y="529590"/>
                  </a:lnTo>
                  <a:cubicBezTo>
                    <a:pt x="1176020" y="538480"/>
                    <a:pt x="1184910" y="544830"/>
                    <a:pt x="1195070" y="546100"/>
                  </a:cubicBezTo>
                  <a:lnTo>
                    <a:pt x="1755140" y="627380"/>
                  </a:lnTo>
                  <a:cubicBezTo>
                    <a:pt x="1779270" y="631190"/>
                    <a:pt x="1789430" y="661670"/>
                    <a:pt x="1771650" y="678180"/>
                  </a:cubicBezTo>
                  <a:lnTo>
                    <a:pt x="1366520" y="1073150"/>
                  </a:lnTo>
                  <a:cubicBezTo>
                    <a:pt x="1358900" y="1079500"/>
                    <a:pt x="1356360" y="1089660"/>
                    <a:pt x="1357630" y="1099820"/>
                  </a:cubicBezTo>
                  <a:lnTo>
                    <a:pt x="1452880" y="1658620"/>
                  </a:lnTo>
                  <a:cubicBezTo>
                    <a:pt x="1456690" y="1682750"/>
                    <a:pt x="1431290" y="1701800"/>
                    <a:pt x="1409700" y="1690370"/>
                  </a:cubicBezTo>
                  <a:lnTo>
                    <a:pt x="908050" y="1426210"/>
                  </a:lnTo>
                  <a:cubicBezTo>
                    <a:pt x="899160" y="1421130"/>
                    <a:pt x="889000" y="1421130"/>
                    <a:pt x="880110" y="1426210"/>
                  </a:cubicBezTo>
                  <a:lnTo>
                    <a:pt x="378460" y="1690370"/>
                  </a:lnTo>
                  <a:cubicBezTo>
                    <a:pt x="356870" y="1701800"/>
                    <a:pt x="331470" y="1682750"/>
                    <a:pt x="335280" y="1658620"/>
                  </a:cubicBezTo>
                  <a:lnTo>
                    <a:pt x="430530" y="1099820"/>
                  </a:lnTo>
                  <a:cubicBezTo>
                    <a:pt x="431800" y="1089660"/>
                    <a:pt x="429260" y="1080770"/>
                    <a:pt x="421640" y="1073150"/>
                  </a:cubicBezTo>
                  <a:lnTo>
                    <a:pt x="17780" y="678180"/>
                  </a:lnTo>
                  <a:cubicBezTo>
                    <a:pt x="0" y="660400"/>
                    <a:pt x="10160" y="631190"/>
                    <a:pt x="34290" y="627380"/>
                  </a:cubicBezTo>
                  <a:lnTo>
                    <a:pt x="594360" y="546100"/>
                  </a:lnTo>
                  <a:cubicBezTo>
                    <a:pt x="604520" y="544830"/>
                    <a:pt x="612140" y="538480"/>
                    <a:pt x="617220" y="529590"/>
                  </a:cubicBezTo>
                  <a:lnTo>
                    <a:pt x="867410" y="21590"/>
                  </a:lnTo>
                  <a:cubicBezTo>
                    <a:pt x="878840" y="0"/>
                    <a:pt x="910590" y="0"/>
                    <a:pt x="922020" y="21590"/>
                  </a:cubicBezTo>
                  <a:close/>
                </a:path>
              </a:pathLst>
            </a:custGeom>
            <a:solidFill>
              <a:srgbClr val="FFFFFF"/>
            </a:solidFill>
          </p:spPr>
          <p:txBody>
            <a:bodyPr/>
            <a:lstStyle/>
            <a:p>
              <a:endParaRPr lang="en-IN"/>
            </a:p>
          </p:txBody>
        </p:sp>
      </p:grpSp>
      <p:sp>
        <p:nvSpPr>
          <p:cNvPr id="22" name="Freeform 17">
            <a:extLst>
              <a:ext uri="{FF2B5EF4-FFF2-40B4-BE49-F238E27FC236}">
                <a16:creationId xmlns:a16="http://schemas.microsoft.com/office/drawing/2014/main" id="{2F96CBD7-BA73-C000-2660-62B38CD3939D}"/>
              </a:ext>
            </a:extLst>
          </p:cNvPr>
          <p:cNvSpPr/>
          <p:nvPr/>
        </p:nvSpPr>
        <p:spPr>
          <a:xfrm>
            <a:off x="9210995" y="4238304"/>
            <a:ext cx="746396" cy="640968"/>
          </a:xfrm>
          <a:custGeom>
            <a:avLst/>
            <a:gdLst/>
            <a:ahLst/>
            <a:cxnLst/>
            <a:rect l="l" t="t" r="r" b="b"/>
            <a:pathLst>
              <a:path w="746396" h="640968">
                <a:moveTo>
                  <a:pt x="0" y="0"/>
                </a:moveTo>
                <a:lnTo>
                  <a:pt x="746396" y="0"/>
                </a:lnTo>
                <a:lnTo>
                  <a:pt x="746396" y="640968"/>
                </a:lnTo>
                <a:lnTo>
                  <a:pt x="0" y="6409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5" name="Freeform 17">
            <a:extLst>
              <a:ext uri="{FF2B5EF4-FFF2-40B4-BE49-F238E27FC236}">
                <a16:creationId xmlns:a16="http://schemas.microsoft.com/office/drawing/2014/main" id="{175F57E4-5813-8502-BBC6-3C002B47C685}"/>
              </a:ext>
            </a:extLst>
          </p:cNvPr>
          <p:cNvSpPr/>
          <p:nvPr/>
        </p:nvSpPr>
        <p:spPr>
          <a:xfrm>
            <a:off x="2699678" y="4365242"/>
            <a:ext cx="746396" cy="640968"/>
          </a:xfrm>
          <a:custGeom>
            <a:avLst/>
            <a:gdLst/>
            <a:ahLst/>
            <a:cxnLst/>
            <a:rect l="l" t="t" r="r" b="b"/>
            <a:pathLst>
              <a:path w="746396" h="640968">
                <a:moveTo>
                  <a:pt x="0" y="0"/>
                </a:moveTo>
                <a:lnTo>
                  <a:pt x="746396" y="0"/>
                </a:lnTo>
                <a:lnTo>
                  <a:pt x="746396" y="640968"/>
                </a:lnTo>
                <a:lnTo>
                  <a:pt x="0" y="64096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6" name="TextBox 8">
            <a:extLst>
              <a:ext uri="{FF2B5EF4-FFF2-40B4-BE49-F238E27FC236}">
                <a16:creationId xmlns:a16="http://schemas.microsoft.com/office/drawing/2014/main" id="{C9DB5884-1AD6-2DB0-6D3D-25DB788C33B5}"/>
              </a:ext>
            </a:extLst>
          </p:cNvPr>
          <p:cNvSpPr txBox="1"/>
          <p:nvPr/>
        </p:nvSpPr>
        <p:spPr>
          <a:xfrm>
            <a:off x="1219200" y="-80777"/>
            <a:ext cx="5590951" cy="868186"/>
          </a:xfrm>
          <a:prstGeom prst="rect">
            <a:avLst/>
          </a:prstGeom>
        </p:spPr>
        <p:txBody>
          <a:bodyPr wrap="square" lIns="0" tIns="0" rIns="0" bIns="0" rtlCol="0" anchor="t">
            <a:spAutoFit/>
          </a:bodyPr>
          <a:lstStyle/>
          <a:p>
            <a:pPr algn="l">
              <a:lnSpc>
                <a:spcPts val="7799"/>
              </a:lnSpc>
            </a:pPr>
            <a:r>
              <a:rPr lang="en-US" sz="4000" b="1" spc="129" dirty="0">
                <a:solidFill>
                  <a:srgbClr val="191919"/>
                </a:solidFill>
                <a:latin typeface="Aileron Bold"/>
                <a:ea typeface="Aileron Bold"/>
                <a:cs typeface="Aileron Bold"/>
                <a:sym typeface="Aileron Bold"/>
              </a:rPr>
              <a:t>Objectives</a:t>
            </a:r>
          </a:p>
        </p:txBody>
      </p:sp>
      <p:sp>
        <p:nvSpPr>
          <p:cNvPr id="28" name="TextBox 27">
            <a:extLst>
              <a:ext uri="{FF2B5EF4-FFF2-40B4-BE49-F238E27FC236}">
                <a16:creationId xmlns:a16="http://schemas.microsoft.com/office/drawing/2014/main" id="{88ABC064-97CB-E7F2-87B3-A19325FB9C0F}"/>
              </a:ext>
            </a:extLst>
          </p:cNvPr>
          <p:cNvSpPr txBox="1"/>
          <p:nvPr/>
        </p:nvSpPr>
        <p:spPr>
          <a:xfrm>
            <a:off x="1219200" y="686268"/>
            <a:ext cx="17068800" cy="2677656"/>
          </a:xfrm>
          <a:prstGeom prst="rect">
            <a:avLst/>
          </a:prstGeom>
          <a:noFill/>
        </p:spPr>
        <p:txBody>
          <a:bodyPr wrap="square">
            <a:spAutoFit/>
          </a:bodyPr>
          <a:lstStyle/>
          <a:p>
            <a:pPr>
              <a:buNone/>
            </a:pPr>
            <a:r>
              <a:rPr lang="en-US" sz="2400" dirty="0"/>
              <a:t>To develop and analyze a Pendulum-based Tuned Mass Damper (TMD) prototype by:</a:t>
            </a:r>
          </a:p>
          <a:p>
            <a:pPr>
              <a:buFont typeface="+mj-lt"/>
              <a:buAutoNum type="arabicPeriod"/>
            </a:pPr>
            <a:r>
              <a:rPr lang="en-US" sz="2400" dirty="0"/>
              <a:t>Recording real-time acceleration and energy fluctuations of a vibrating system in two cases (with and without TMD).</a:t>
            </a:r>
          </a:p>
          <a:p>
            <a:pPr>
              <a:buFont typeface="+mj-lt"/>
              <a:buAutoNum type="arabicPeriod"/>
            </a:pPr>
            <a:r>
              <a:rPr lang="en-US" sz="2400" dirty="0"/>
              <a:t>Deriving theoretical values using MATLAB simulations and comparing experimental results with theoretical outcomes.</a:t>
            </a:r>
          </a:p>
          <a:p>
            <a:pPr>
              <a:buFont typeface="+mj-lt"/>
              <a:buAutoNum type="arabicPeriod"/>
            </a:pPr>
            <a:r>
              <a:rPr lang="en-US" sz="2400" dirty="0"/>
              <a:t>Tuning pendulum length and base mass to optimize natural frequency and mass ratio for effective vibration reduction and energy absorption.</a:t>
            </a:r>
          </a:p>
          <a:p>
            <a:pPr>
              <a:buFont typeface="+mj-lt"/>
              <a:buAutoNum type="arabicPeriod"/>
            </a:pPr>
            <a:r>
              <a:rPr lang="en-US" sz="2400" dirty="0"/>
              <a:t>Implementing Julia code to simulate the setup for various initial conditions.</a:t>
            </a:r>
          </a:p>
          <a:p>
            <a:pPr>
              <a:buFont typeface="+mj-lt"/>
              <a:buAutoNum type="arabicPeriod"/>
            </a:pPr>
            <a:r>
              <a:rPr lang="en-US" sz="2400" dirty="0"/>
              <a:t>Developing a virtual model interface allowing users to modify system parameters for enhanced experimentation.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6398875"/>
            <a:ext cx="2457578" cy="2898610"/>
            <a:chOff x="0" y="0"/>
            <a:chExt cx="3276771" cy="3864813"/>
          </a:xfrm>
        </p:grpSpPr>
        <p:sp>
          <p:nvSpPr>
            <p:cNvPr id="3" name="TextBox 3"/>
            <p:cNvSpPr txBox="1"/>
            <p:nvPr/>
          </p:nvSpPr>
          <p:spPr>
            <a:xfrm>
              <a:off x="0" y="-28575"/>
              <a:ext cx="3276771" cy="508635"/>
            </a:xfrm>
            <a:prstGeom prst="rect">
              <a:avLst/>
            </a:prstGeom>
          </p:spPr>
          <p:txBody>
            <a:bodyPr lIns="0" tIns="0" rIns="0" bIns="0" rtlCol="0" anchor="t">
              <a:spAutoFit/>
            </a:bodyPr>
            <a:lstStyle/>
            <a:p>
              <a:pPr algn="ctr">
                <a:lnSpc>
                  <a:spcPts val="3120"/>
                </a:lnSpc>
              </a:pPr>
              <a:r>
                <a:rPr lang="en-US" sz="2400" b="1">
                  <a:solidFill>
                    <a:srgbClr val="191919"/>
                  </a:solidFill>
                  <a:latin typeface="Aileron Bold"/>
                  <a:ea typeface="Aileron Bold"/>
                  <a:cs typeface="Aileron Bold"/>
                  <a:sym typeface="Aileron Bold"/>
                </a:rPr>
                <a:t>WEEK 1-2</a:t>
              </a:r>
            </a:p>
          </p:txBody>
        </p:sp>
        <p:sp>
          <p:nvSpPr>
            <p:cNvPr id="4" name="TextBox 4"/>
            <p:cNvSpPr txBox="1"/>
            <p:nvPr/>
          </p:nvSpPr>
          <p:spPr>
            <a:xfrm>
              <a:off x="0" y="698703"/>
              <a:ext cx="3276771" cy="3166110"/>
            </a:xfrm>
            <a:prstGeom prst="rect">
              <a:avLst/>
            </a:prstGeom>
          </p:spPr>
          <p:txBody>
            <a:bodyPr lIns="0" tIns="0" rIns="0" bIns="0" rtlCol="0" anchor="t">
              <a:spAutoFit/>
            </a:bodyPr>
            <a:lstStyle/>
            <a:p>
              <a:pPr algn="ctr">
                <a:lnSpc>
                  <a:spcPts val="2700"/>
                </a:lnSpc>
              </a:pPr>
              <a:r>
                <a:rPr lang="en-US" sz="1800" spc="26">
                  <a:solidFill>
                    <a:srgbClr val="191919"/>
                  </a:solidFill>
                  <a:latin typeface="Aileron"/>
                  <a:ea typeface="Aileron"/>
                  <a:cs typeface="Aileron"/>
                  <a:sym typeface="Aileron"/>
                </a:rPr>
                <a:t>Research on TMD, Formulation,</a:t>
              </a:r>
            </a:p>
            <a:p>
              <a:pPr algn="ctr">
                <a:lnSpc>
                  <a:spcPts val="2700"/>
                </a:lnSpc>
              </a:pPr>
              <a:endParaRPr lang="en-US" sz="1800" spc="26">
                <a:solidFill>
                  <a:srgbClr val="191919"/>
                </a:solidFill>
                <a:latin typeface="Aileron"/>
                <a:ea typeface="Aileron"/>
                <a:cs typeface="Aileron"/>
                <a:sym typeface="Aileron"/>
              </a:endParaRPr>
            </a:p>
            <a:p>
              <a:pPr algn="ctr">
                <a:lnSpc>
                  <a:spcPts val="2700"/>
                </a:lnSpc>
              </a:pPr>
              <a:r>
                <a:rPr lang="en-US" sz="1800" spc="26">
                  <a:solidFill>
                    <a:srgbClr val="191919"/>
                  </a:solidFill>
                  <a:latin typeface="Aileron"/>
                  <a:ea typeface="Aileron"/>
                  <a:cs typeface="Aileron"/>
                  <a:sym typeface="Aileron"/>
                </a:rPr>
                <a:t> Handle                                Software(Arduino IDE, Matlab)</a:t>
              </a:r>
            </a:p>
            <a:p>
              <a:pPr algn="ctr">
                <a:lnSpc>
                  <a:spcPts val="2700"/>
                </a:lnSpc>
              </a:pPr>
              <a:endParaRPr lang="en-US" sz="1800" spc="26">
                <a:solidFill>
                  <a:srgbClr val="191919"/>
                </a:solidFill>
                <a:latin typeface="Aileron"/>
                <a:ea typeface="Aileron"/>
                <a:cs typeface="Aileron"/>
                <a:sym typeface="Aileron"/>
              </a:endParaRPr>
            </a:p>
          </p:txBody>
        </p:sp>
      </p:grpSp>
      <p:grpSp>
        <p:nvGrpSpPr>
          <p:cNvPr id="5" name="Group 5"/>
          <p:cNvGrpSpPr/>
          <p:nvPr/>
        </p:nvGrpSpPr>
        <p:grpSpPr>
          <a:xfrm>
            <a:off x="3266593" y="6455149"/>
            <a:ext cx="2457578" cy="2212810"/>
            <a:chOff x="0" y="0"/>
            <a:chExt cx="3276771" cy="2950413"/>
          </a:xfrm>
        </p:grpSpPr>
        <p:sp>
          <p:nvSpPr>
            <p:cNvPr id="6" name="TextBox 6"/>
            <p:cNvSpPr txBox="1"/>
            <p:nvPr/>
          </p:nvSpPr>
          <p:spPr>
            <a:xfrm>
              <a:off x="0" y="-28575"/>
              <a:ext cx="3276771" cy="508635"/>
            </a:xfrm>
            <a:prstGeom prst="rect">
              <a:avLst/>
            </a:prstGeom>
          </p:spPr>
          <p:txBody>
            <a:bodyPr lIns="0" tIns="0" rIns="0" bIns="0" rtlCol="0" anchor="t">
              <a:spAutoFit/>
            </a:bodyPr>
            <a:lstStyle/>
            <a:p>
              <a:pPr algn="ctr">
                <a:lnSpc>
                  <a:spcPts val="3120"/>
                </a:lnSpc>
              </a:pPr>
              <a:r>
                <a:rPr lang="en-US" sz="2400" b="1">
                  <a:solidFill>
                    <a:srgbClr val="191919"/>
                  </a:solidFill>
                  <a:latin typeface="Aileron Bold"/>
                  <a:ea typeface="Aileron Bold"/>
                  <a:cs typeface="Aileron Bold"/>
                  <a:sym typeface="Aileron Bold"/>
                </a:rPr>
                <a:t>WEEK 3-4</a:t>
              </a:r>
            </a:p>
          </p:txBody>
        </p:sp>
        <p:sp>
          <p:nvSpPr>
            <p:cNvPr id="7" name="TextBox 7"/>
            <p:cNvSpPr txBox="1"/>
            <p:nvPr/>
          </p:nvSpPr>
          <p:spPr>
            <a:xfrm>
              <a:off x="0" y="698703"/>
              <a:ext cx="3276771" cy="2251710"/>
            </a:xfrm>
            <a:prstGeom prst="rect">
              <a:avLst/>
            </a:prstGeom>
          </p:spPr>
          <p:txBody>
            <a:bodyPr lIns="0" tIns="0" rIns="0" bIns="0" rtlCol="0" anchor="t">
              <a:spAutoFit/>
            </a:bodyPr>
            <a:lstStyle/>
            <a:p>
              <a:pPr algn="ctr">
                <a:lnSpc>
                  <a:spcPts val="2700"/>
                </a:lnSpc>
              </a:pPr>
              <a:r>
                <a:rPr lang="en-US" sz="1800" spc="26">
                  <a:solidFill>
                    <a:srgbClr val="191919"/>
                  </a:solidFill>
                  <a:latin typeface="Aileron"/>
                  <a:ea typeface="Aileron"/>
                  <a:cs typeface="Aileron"/>
                  <a:sym typeface="Aileron"/>
                </a:rPr>
                <a:t>Design CAD Models </a:t>
              </a:r>
            </a:p>
            <a:p>
              <a:pPr algn="ctr">
                <a:lnSpc>
                  <a:spcPts val="2700"/>
                </a:lnSpc>
              </a:pPr>
              <a:endParaRPr lang="en-US" sz="1800" spc="26">
                <a:solidFill>
                  <a:srgbClr val="191919"/>
                </a:solidFill>
                <a:latin typeface="Aileron"/>
                <a:ea typeface="Aileron"/>
                <a:cs typeface="Aileron"/>
                <a:sym typeface="Aileron"/>
              </a:endParaRPr>
            </a:p>
            <a:p>
              <a:pPr algn="ctr">
                <a:lnSpc>
                  <a:spcPts val="2700"/>
                </a:lnSpc>
              </a:pPr>
              <a:r>
                <a:rPr lang="en-US" sz="1800" spc="26">
                  <a:solidFill>
                    <a:srgbClr val="191919"/>
                  </a:solidFill>
                  <a:latin typeface="Aileron"/>
                  <a:ea typeface="Aileron"/>
                  <a:cs typeface="Aileron"/>
                  <a:sym typeface="Aileron"/>
                </a:rPr>
                <a:t>Prototype Development </a:t>
              </a:r>
            </a:p>
            <a:p>
              <a:pPr algn="ctr">
                <a:lnSpc>
                  <a:spcPts val="2700"/>
                </a:lnSpc>
              </a:pPr>
              <a:endParaRPr lang="en-US" sz="1800" spc="26">
                <a:solidFill>
                  <a:srgbClr val="191919"/>
                </a:solidFill>
                <a:latin typeface="Aileron"/>
                <a:ea typeface="Aileron"/>
                <a:cs typeface="Aileron"/>
                <a:sym typeface="Aileron"/>
              </a:endParaRPr>
            </a:p>
          </p:txBody>
        </p:sp>
      </p:grpSp>
      <p:grpSp>
        <p:nvGrpSpPr>
          <p:cNvPr id="8" name="Group 8"/>
          <p:cNvGrpSpPr/>
          <p:nvPr/>
        </p:nvGrpSpPr>
        <p:grpSpPr>
          <a:xfrm>
            <a:off x="5889751" y="6474920"/>
            <a:ext cx="2457578" cy="1527010"/>
            <a:chOff x="0" y="0"/>
            <a:chExt cx="3276771" cy="2036013"/>
          </a:xfrm>
        </p:grpSpPr>
        <p:sp>
          <p:nvSpPr>
            <p:cNvPr id="9" name="TextBox 9"/>
            <p:cNvSpPr txBox="1"/>
            <p:nvPr/>
          </p:nvSpPr>
          <p:spPr>
            <a:xfrm>
              <a:off x="0" y="-28575"/>
              <a:ext cx="3276771" cy="508635"/>
            </a:xfrm>
            <a:prstGeom prst="rect">
              <a:avLst/>
            </a:prstGeom>
          </p:spPr>
          <p:txBody>
            <a:bodyPr lIns="0" tIns="0" rIns="0" bIns="0" rtlCol="0" anchor="t">
              <a:spAutoFit/>
            </a:bodyPr>
            <a:lstStyle/>
            <a:p>
              <a:pPr algn="ctr">
                <a:lnSpc>
                  <a:spcPts val="3120"/>
                </a:lnSpc>
              </a:pPr>
              <a:r>
                <a:rPr lang="en-US" sz="2400" b="1">
                  <a:solidFill>
                    <a:srgbClr val="191919"/>
                  </a:solidFill>
                  <a:latin typeface="Aileron Bold"/>
                  <a:ea typeface="Aileron Bold"/>
                  <a:cs typeface="Aileron Bold"/>
                  <a:sym typeface="Aileron Bold"/>
                </a:rPr>
                <a:t>WEEK 5</a:t>
              </a:r>
            </a:p>
          </p:txBody>
        </p:sp>
        <p:sp>
          <p:nvSpPr>
            <p:cNvPr id="10" name="TextBox 10"/>
            <p:cNvSpPr txBox="1"/>
            <p:nvPr/>
          </p:nvSpPr>
          <p:spPr>
            <a:xfrm>
              <a:off x="0" y="698703"/>
              <a:ext cx="3276771" cy="1337310"/>
            </a:xfrm>
            <a:prstGeom prst="rect">
              <a:avLst/>
            </a:prstGeom>
          </p:spPr>
          <p:txBody>
            <a:bodyPr lIns="0" tIns="0" rIns="0" bIns="0" rtlCol="0" anchor="t">
              <a:spAutoFit/>
            </a:bodyPr>
            <a:lstStyle/>
            <a:p>
              <a:pPr algn="ctr">
                <a:lnSpc>
                  <a:spcPts val="2700"/>
                </a:lnSpc>
              </a:pPr>
              <a:r>
                <a:rPr lang="en-US" sz="1800" spc="26" dirty="0">
                  <a:solidFill>
                    <a:srgbClr val="191919"/>
                  </a:solidFill>
                  <a:latin typeface="Aileron"/>
                  <a:ea typeface="Aileron"/>
                  <a:cs typeface="Aileron"/>
                  <a:sym typeface="Aileron"/>
                </a:rPr>
                <a:t>Design Arduino Codes </a:t>
              </a:r>
            </a:p>
            <a:p>
              <a:pPr algn="ctr">
                <a:lnSpc>
                  <a:spcPts val="2700"/>
                </a:lnSpc>
              </a:pPr>
              <a:endParaRPr lang="en-US" sz="1800" spc="26" dirty="0">
                <a:solidFill>
                  <a:srgbClr val="191919"/>
                </a:solidFill>
                <a:latin typeface="Aileron"/>
                <a:ea typeface="Aileron"/>
                <a:cs typeface="Aileron"/>
                <a:sym typeface="Aileron"/>
              </a:endParaRPr>
            </a:p>
            <a:p>
              <a:pPr algn="ctr">
                <a:lnSpc>
                  <a:spcPts val="2700"/>
                </a:lnSpc>
              </a:pPr>
              <a:r>
                <a:rPr lang="en-US" sz="1800" spc="26" dirty="0">
                  <a:solidFill>
                    <a:srgbClr val="191919"/>
                  </a:solidFill>
                  <a:latin typeface="Aileron"/>
                  <a:ea typeface="Aileron"/>
                  <a:cs typeface="Aileron"/>
                  <a:sym typeface="Aileron"/>
                </a:rPr>
                <a:t>and record all analysis</a:t>
              </a:r>
            </a:p>
          </p:txBody>
        </p:sp>
      </p:grpSp>
      <p:grpSp>
        <p:nvGrpSpPr>
          <p:cNvPr id="11" name="Group 11"/>
          <p:cNvGrpSpPr/>
          <p:nvPr/>
        </p:nvGrpSpPr>
        <p:grpSpPr>
          <a:xfrm>
            <a:off x="8631838" y="6433718"/>
            <a:ext cx="2457578" cy="1869910"/>
            <a:chOff x="0" y="0"/>
            <a:chExt cx="3276771" cy="2493213"/>
          </a:xfrm>
        </p:grpSpPr>
        <p:sp>
          <p:nvSpPr>
            <p:cNvPr id="12" name="TextBox 12"/>
            <p:cNvSpPr txBox="1"/>
            <p:nvPr/>
          </p:nvSpPr>
          <p:spPr>
            <a:xfrm>
              <a:off x="0" y="-28575"/>
              <a:ext cx="3276771" cy="508635"/>
            </a:xfrm>
            <a:prstGeom prst="rect">
              <a:avLst/>
            </a:prstGeom>
          </p:spPr>
          <p:txBody>
            <a:bodyPr lIns="0" tIns="0" rIns="0" bIns="0" rtlCol="0" anchor="t">
              <a:spAutoFit/>
            </a:bodyPr>
            <a:lstStyle/>
            <a:p>
              <a:pPr algn="ctr">
                <a:lnSpc>
                  <a:spcPts val="3120"/>
                </a:lnSpc>
              </a:pPr>
              <a:r>
                <a:rPr lang="en-US" sz="2400" b="1" dirty="0">
                  <a:solidFill>
                    <a:srgbClr val="191919"/>
                  </a:solidFill>
                  <a:latin typeface="Aileron Bold"/>
                  <a:ea typeface="Aileron Bold"/>
                  <a:cs typeface="Aileron Bold"/>
                  <a:sym typeface="Aileron Bold"/>
                </a:rPr>
                <a:t>WEEK 6</a:t>
              </a:r>
            </a:p>
          </p:txBody>
        </p:sp>
        <p:sp>
          <p:nvSpPr>
            <p:cNvPr id="13" name="TextBox 13"/>
            <p:cNvSpPr txBox="1"/>
            <p:nvPr/>
          </p:nvSpPr>
          <p:spPr>
            <a:xfrm>
              <a:off x="0" y="698703"/>
              <a:ext cx="3276771" cy="1794510"/>
            </a:xfrm>
            <a:prstGeom prst="rect">
              <a:avLst/>
            </a:prstGeom>
          </p:spPr>
          <p:txBody>
            <a:bodyPr lIns="0" tIns="0" rIns="0" bIns="0" rtlCol="0" anchor="t">
              <a:spAutoFit/>
            </a:bodyPr>
            <a:lstStyle/>
            <a:p>
              <a:pPr algn="ctr">
                <a:lnSpc>
                  <a:spcPts val="2700"/>
                </a:lnSpc>
              </a:pPr>
              <a:r>
                <a:rPr lang="en-US" sz="1800" spc="26" dirty="0">
                  <a:solidFill>
                    <a:srgbClr val="191919"/>
                  </a:solidFill>
                  <a:latin typeface="Aileron"/>
                  <a:ea typeface="Aileron"/>
                  <a:cs typeface="Aileron"/>
                  <a:sym typeface="Aileron"/>
                </a:rPr>
                <a:t>Design </a:t>
              </a:r>
              <a:r>
                <a:rPr lang="en-US" sz="1800" spc="26" dirty="0" err="1">
                  <a:solidFill>
                    <a:srgbClr val="191919"/>
                  </a:solidFill>
                  <a:latin typeface="Aileron"/>
                  <a:ea typeface="Aileron"/>
                  <a:cs typeface="Aileron"/>
                  <a:sym typeface="Aileron"/>
                </a:rPr>
                <a:t>Matlab</a:t>
              </a:r>
              <a:r>
                <a:rPr lang="en-US" sz="1800" spc="26" dirty="0">
                  <a:solidFill>
                    <a:srgbClr val="191919"/>
                  </a:solidFill>
                  <a:latin typeface="Aileron"/>
                  <a:ea typeface="Aileron"/>
                  <a:cs typeface="Aileron"/>
                  <a:sym typeface="Aileron"/>
                </a:rPr>
                <a:t> codes</a:t>
              </a:r>
            </a:p>
            <a:p>
              <a:pPr algn="ctr">
                <a:lnSpc>
                  <a:spcPts val="2700"/>
                </a:lnSpc>
              </a:pPr>
              <a:endParaRPr lang="en-US" sz="1800" spc="26" dirty="0">
                <a:solidFill>
                  <a:srgbClr val="191919"/>
                </a:solidFill>
                <a:latin typeface="Aileron"/>
                <a:ea typeface="Aileron"/>
                <a:cs typeface="Aileron"/>
                <a:sym typeface="Aileron"/>
              </a:endParaRPr>
            </a:p>
            <a:p>
              <a:pPr algn="ctr">
                <a:lnSpc>
                  <a:spcPts val="2700"/>
                </a:lnSpc>
              </a:pPr>
              <a:r>
                <a:rPr lang="en-US" sz="1800" b="1" spc="26" dirty="0">
                  <a:solidFill>
                    <a:srgbClr val="191919"/>
                  </a:solidFill>
                  <a:latin typeface="Aileron Bold"/>
                  <a:ea typeface="Aileron Bold"/>
                  <a:cs typeface="Aileron Bold"/>
                  <a:sym typeface="Aileron Bold"/>
                </a:rPr>
                <a:t>Real time Analysis &amp; Comparison </a:t>
              </a:r>
            </a:p>
          </p:txBody>
        </p:sp>
      </p:grpSp>
      <p:grpSp>
        <p:nvGrpSpPr>
          <p:cNvPr id="14" name="Group 14"/>
          <p:cNvGrpSpPr/>
          <p:nvPr/>
        </p:nvGrpSpPr>
        <p:grpSpPr>
          <a:xfrm>
            <a:off x="13002636" y="4009387"/>
            <a:ext cx="946844" cy="946844"/>
            <a:chOff x="0" y="0"/>
            <a:chExt cx="556826" cy="556826"/>
          </a:xfrm>
        </p:grpSpPr>
        <p:sp>
          <p:nvSpPr>
            <p:cNvPr id="15" name="Freeform 15"/>
            <p:cNvSpPr/>
            <p:nvPr/>
          </p:nvSpPr>
          <p:spPr>
            <a:xfrm>
              <a:off x="0" y="0"/>
              <a:ext cx="556826" cy="556826"/>
            </a:xfrm>
            <a:custGeom>
              <a:avLst/>
              <a:gdLst/>
              <a:ahLst/>
              <a:cxnLst/>
              <a:rect l="l" t="t" r="r" b="b"/>
              <a:pathLst>
                <a:path w="556826" h="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13538A"/>
            </a:solidFill>
          </p:spPr>
          <p:txBody>
            <a:bodyPr/>
            <a:lstStyle/>
            <a:p>
              <a:endParaRPr lang="en-IN"/>
            </a:p>
          </p:txBody>
        </p:sp>
        <p:sp>
          <p:nvSpPr>
            <p:cNvPr id="16" name="TextBox 16"/>
            <p:cNvSpPr txBox="1"/>
            <p:nvPr/>
          </p:nvSpPr>
          <p:spPr>
            <a:xfrm>
              <a:off x="52202" y="-4948"/>
              <a:ext cx="452421" cy="509571"/>
            </a:xfrm>
            <a:prstGeom prst="rect">
              <a:avLst/>
            </a:prstGeom>
          </p:spPr>
          <p:txBody>
            <a:bodyPr lIns="0" tIns="0" rIns="0" bIns="0" rtlCol="0" anchor="ctr"/>
            <a:lstStyle/>
            <a:p>
              <a:pPr algn="ctr">
                <a:lnSpc>
                  <a:spcPts val="3919"/>
                </a:lnSpc>
              </a:pPr>
              <a:r>
                <a:rPr lang="en-US" sz="2799" b="1" dirty="0">
                  <a:solidFill>
                    <a:srgbClr val="FFFFFF"/>
                  </a:solidFill>
                  <a:latin typeface="Aileron Bold"/>
                  <a:ea typeface="Aileron Bold"/>
                  <a:cs typeface="Aileron Bold"/>
                  <a:sym typeface="Aileron Bold"/>
                </a:rPr>
                <a:t>5</a:t>
              </a:r>
            </a:p>
          </p:txBody>
        </p:sp>
      </p:grpSp>
      <p:grpSp>
        <p:nvGrpSpPr>
          <p:cNvPr id="17" name="Group 17"/>
          <p:cNvGrpSpPr/>
          <p:nvPr/>
        </p:nvGrpSpPr>
        <p:grpSpPr>
          <a:xfrm>
            <a:off x="1784067" y="4057978"/>
            <a:ext cx="946844" cy="946844"/>
            <a:chOff x="0" y="0"/>
            <a:chExt cx="556826" cy="556826"/>
          </a:xfrm>
        </p:grpSpPr>
        <p:sp>
          <p:nvSpPr>
            <p:cNvPr id="18" name="Freeform 18"/>
            <p:cNvSpPr/>
            <p:nvPr/>
          </p:nvSpPr>
          <p:spPr>
            <a:xfrm>
              <a:off x="0" y="0"/>
              <a:ext cx="556826" cy="556826"/>
            </a:xfrm>
            <a:custGeom>
              <a:avLst/>
              <a:gdLst/>
              <a:ahLst/>
              <a:cxnLst/>
              <a:rect l="l" t="t" r="r" b="b"/>
              <a:pathLst>
                <a:path w="556826" h="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3EDAD8"/>
            </a:solidFill>
          </p:spPr>
          <p:txBody>
            <a:bodyPr/>
            <a:lstStyle/>
            <a:p>
              <a:endParaRPr lang="en-IN"/>
            </a:p>
          </p:txBody>
        </p:sp>
        <p:sp>
          <p:nvSpPr>
            <p:cNvPr id="19" name="TextBox 19"/>
            <p:cNvSpPr txBox="1"/>
            <p:nvPr/>
          </p:nvSpPr>
          <p:spPr>
            <a:xfrm>
              <a:off x="52202" y="-4948"/>
              <a:ext cx="452421" cy="509571"/>
            </a:xfrm>
            <a:prstGeom prst="rect">
              <a:avLst/>
            </a:prstGeom>
          </p:spPr>
          <p:txBody>
            <a:bodyPr lIns="0" tIns="0" rIns="0" bIns="0" rtlCol="0" anchor="ctr"/>
            <a:lstStyle/>
            <a:p>
              <a:pPr algn="ctr">
                <a:lnSpc>
                  <a:spcPts val="3919"/>
                </a:lnSpc>
              </a:pPr>
              <a:r>
                <a:rPr lang="en-US" sz="2799" b="1">
                  <a:solidFill>
                    <a:srgbClr val="FFFFFF"/>
                  </a:solidFill>
                  <a:latin typeface="Aileron Bold"/>
                  <a:ea typeface="Aileron Bold"/>
                  <a:cs typeface="Aileron Bold"/>
                  <a:sym typeface="Aileron Bold"/>
                </a:rPr>
                <a:t>1</a:t>
              </a:r>
            </a:p>
          </p:txBody>
        </p:sp>
      </p:grpSp>
      <p:grpSp>
        <p:nvGrpSpPr>
          <p:cNvPr id="20" name="Group 20"/>
          <p:cNvGrpSpPr/>
          <p:nvPr/>
        </p:nvGrpSpPr>
        <p:grpSpPr>
          <a:xfrm>
            <a:off x="4249754" y="4057978"/>
            <a:ext cx="946844" cy="946844"/>
            <a:chOff x="0" y="0"/>
            <a:chExt cx="556826" cy="556826"/>
          </a:xfrm>
        </p:grpSpPr>
        <p:sp>
          <p:nvSpPr>
            <p:cNvPr id="21" name="Freeform 21"/>
            <p:cNvSpPr/>
            <p:nvPr/>
          </p:nvSpPr>
          <p:spPr>
            <a:xfrm>
              <a:off x="0" y="0"/>
              <a:ext cx="556826" cy="556826"/>
            </a:xfrm>
            <a:custGeom>
              <a:avLst/>
              <a:gdLst/>
              <a:ahLst/>
              <a:cxnLst/>
              <a:rect l="l" t="t" r="r" b="b"/>
              <a:pathLst>
                <a:path w="556826" h="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18AFD6"/>
            </a:solidFill>
          </p:spPr>
          <p:txBody>
            <a:bodyPr/>
            <a:lstStyle/>
            <a:p>
              <a:endParaRPr lang="en-IN"/>
            </a:p>
          </p:txBody>
        </p:sp>
        <p:sp>
          <p:nvSpPr>
            <p:cNvPr id="22" name="TextBox 22"/>
            <p:cNvSpPr txBox="1"/>
            <p:nvPr/>
          </p:nvSpPr>
          <p:spPr>
            <a:xfrm>
              <a:off x="52202" y="-4948"/>
              <a:ext cx="452421" cy="509571"/>
            </a:xfrm>
            <a:prstGeom prst="rect">
              <a:avLst/>
            </a:prstGeom>
          </p:spPr>
          <p:txBody>
            <a:bodyPr lIns="0" tIns="0" rIns="0" bIns="0" rtlCol="0" anchor="ctr"/>
            <a:lstStyle/>
            <a:p>
              <a:pPr algn="ctr">
                <a:lnSpc>
                  <a:spcPts val="3919"/>
                </a:lnSpc>
              </a:pPr>
              <a:r>
                <a:rPr lang="en-US" sz="2799">
                  <a:solidFill>
                    <a:srgbClr val="FFFFFF"/>
                  </a:solidFill>
                  <a:latin typeface="Aileron"/>
                  <a:ea typeface="Aileron"/>
                  <a:cs typeface="Aileron"/>
                  <a:sym typeface="Aileron"/>
                </a:rPr>
                <a:t>2</a:t>
              </a:r>
            </a:p>
          </p:txBody>
        </p:sp>
      </p:grpSp>
      <p:grpSp>
        <p:nvGrpSpPr>
          <p:cNvPr id="23" name="Group 23"/>
          <p:cNvGrpSpPr/>
          <p:nvPr/>
        </p:nvGrpSpPr>
        <p:grpSpPr>
          <a:xfrm>
            <a:off x="6822346" y="4009387"/>
            <a:ext cx="946844" cy="946844"/>
            <a:chOff x="0" y="0"/>
            <a:chExt cx="556826" cy="556826"/>
          </a:xfrm>
        </p:grpSpPr>
        <p:sp>
          <p:nvSpPr>
            <p:cNvPr id="24" name="Freeform 24"/>
            <p:cNvSpPr/>
            <p:nvPr/>
          </p:nvSpPr>
          <p:spPr>
            <a:xfrm>
              <a:off x="0" y="0"/>
              <a:ext cx="556826" cy="556826"/>
            </a:xfrm>
            <a:custGeom>
              <a:avLst/>
              <a:gdLst/>
              <a:ahLst/>
              <a:cxnLst/>
              <a:rect l="l" t="t" r="r" b="b"/>
              <a:pathLst>
                <a:path w="556826" h="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1C88CF"/>
            </a:solidFill>
          </p:spPr>
          <p:txBody>
            <a:bodyPr/>
            <a:lstStyle/>
            <a:p>
              <a:endParaRPr lang="en-IN" dirty="0"/>
            </a:p>
          </p:txBody>
        </p:sp>
        <p:sp>
          <p:nvSpPr>
            <p:cNvPr id="25" name="TextBox 25"/>
            <p:cNvSpPr txBox="1"/>
            <p:nvPr/>
          </p:nvSpPr>
          <p:spPr>
            <a:xfrm>
              <a:off x="52202" y="-4948"/>
              <a:ext cx="452421" cy="509571"/>
            </a:xfrm>
            <a:prstGeom prst="rect">
              <a:avLst/>
            </a:prstGeom>
          </p:spPr>
          <p:txBody>
            <a:bodyPr lIns="0" tIns="0" rIns="0" bIns="0" rtlCol="0" anchor="ctr"/>
            <a:lstStyle/>
            <a:p>
              <a:pPr algn="ctr">
                <a:lnSpc>
                  <a:spcPts val="3919"/>
                </a:lnSpc>
              </a:pPr>
              <a:r>
                <a:rPr lang="en-US" sz="2799" dirty="0">
                  <a:solidFill>
                    <a:srgbClr val="FFFFFF"/>
                  </a:solidFill>
                  <a:latin typeface="Aileron"/>
                  <a:ea typeface="Aileron"/>
                  <a:cs typeface="Aileron"/>
                  <a:sym typeface="Aileron"/>
                </a:rPr>
                <a:t>3</a:t>
              </a:r>
            </a:p>
          </p:txBody>
        </p:sp>
      </p:grpSp>
      <p:sp>
        <p:nvSpPr>
          <p:cNvPr id="26" name="AutoShape 26"/>
          <p:cNvSpPr/>
          <p:nvPr/>
        </p:nvSpPr>
        <p:spPr>
          <a:xfrm>
            <a:off x="2257489" y="5004822"/>
            <a:ext cx="0" cy="792119"/>
          </a:xfrm>
          <a:prstGeom prst="line">
            <a:avLst/>
          </a:prstGeom>
          <a:ln w="47625" cap="flat">
            <a:solidFill>
              <a:srgbClr val="86EAE9"/>
            </a:solidFill>
            <a:prstDash val="solid"/>
            <a:headEnd type="none" w="sm" len="sm"/>
            <a:tailEnd type="oval" w="lg" len="lg"/>
          </a:ln>
        </p:spPr>
        <p:txBody>
          <a:bodyPr/>
          <a:lstStyle/>
          <a:p>
            <a:endParaRPr lang="en-IN"/>
          </a:p>
        </p:txBody>
      </p:sp>
      <p:sp>
        <p:nvSpPr>
          <p:cNvPr id="27" name="AutoShape 27"/>
          <p:cNvSpPr/>
          <p:nvPr/>
        </p:nvSpPr>
        <p:spPr>
          <a:xfrm flipH="1">
            <a:off x="4723175" y="5004822"/>
            <a:ext cx="0" cy="792119"/>
          </a:xfrm>
          <a:prstGeom prst="line">
            <a:avLst/>
          </a:prstGeom>
          <a:ln w="47625" cap="flat">
            <a:solidFill>
              <a:srgbClr val="18AFD6"/>
            </a:solidFill>
            <a:prstDash val="solid"/>
            <a:headEnd type="none" w="sm" len="sm"/>
            <a:tailEnd type="oval" w="lg" len="lg"/>
          </a:ln>
        </p:spPr>
        <p:txBody>
          <a:bodyPr/>
          <a:lstStyle/>
          <a:p>
            <a:endParaRPr lang="en-IN"/>
          </a:p>
        </p:txBody>
      </p:sp>
      <p:sp>
        <p:nvSpPr>
          <p:cNvPr id="28" name="AutoShape 28"/>
          <p:cNvSpPr/>
          <p:nvPr/>
        </p:nvSpPr>
        <p:spPr>
          <a:xfrm>
            <a:off x="7295767" y="4922831"/>
            <a:ext cx="0" cy="792119"/>
          </a:xfrm>
          <a:prstGeom prst="line">
            <a:avLst/>
          </a:prstGeom>
          <a:ln w="47625" cap="flat">
            <a:solidFill>
              <a:srgbClr val="1C88CF"/>
            </a:solidFill>
            <a:prstDash val="solid"/>
            <a:headEnd type="none" w="sm" len="sm"/>
            <a:tailEnd type="oval" w="lg" len="lg"/>
          </a:ln>
        </p:spPr>
        <p:txBody>
          <a:bodyPr/>
          <a:lstStyle/>
          <a:p>
            <a:endParaRPr lang="en-IN" dirty="0"/>
          </a:p>
        </p:txBody>
      </p:sp>
      <p:sp>
        <p:nvSpPr>
          <p:cNvPr id="29" name="AutoShape 29"/>
          <p:cNvSpPr/>
          <p:nvPr/>
        </p:nvSpPr>
        <p:spPr>
          <a:xfrm>
            <a:off x="10000388" y="4922461"/>
            <a:ext cx="0" cy="792858"/>
          </a:xfrm>
          <a:prstGeom prst="line">
            <a:avLst/>
          </a:prstGeom>
          <a:ln w="47625" cap="flat">
            <a:solidFill>
              <a:srgbClr val="13538A"/>
            </a:solidFill>
            <a:prstDash val="solid"/>
            <a:headEnd type="none" w="sm" len="sm"/>
            <a:tailEnd type="oval" w="lg" len="lg"/>
          </a:ln>
        </p:spPr>
        <p:txBody>
          <a:bodyPr/>
          <a:lstStyle/>
          <a:p>
            <a:endParaRPr lang="en-IN" dirty="0"/>
          </a:p>
        </p:txBody>
      </p:sp>
      <p:sp>
        <p:nvSpPr>
          <p:cNvPr id="30" name="AutoShape 30"/>
          <p:cNvSpPr/>
          <p:nvPr/>
        </p:nvSpPr>
        <p:spPr>
          <a:xfrm>
            <a:off x="2726931" y="4531400"/>
            <a:ext cx="1522823" cy="0"/>
          </a:xfrm>
          <a:prstGeom prst="line">
            <a:avLst/>
          </a:prstGeom>
          <a:ln w="57150" cap="flat">
            <a:solidFill>
              <a:srgbClr val="EDF0F2"/>
            </a:solidFill>
            <a:prstDash val="solid"/>
            <a:headEnd type="none" w="sm" len="sm"/>
            <a:tailEnd type="none" w="sm" len="sm"/>
          </a:ln>
        </p:spPr>
        <p:txBody>
          <a:bodyPr/>
          <a:lstStyle/>
          <a:p>
            <a:endParaRPr lang="en-IN"/>
          </a:p>
        </p:txBody>
      </p:sp>
      <p:sp>
        <p:nvSpPr>
          <p:cNvPr id="31" name="AutoShape 31"/>
          <p:cNvSpPr/>
          <p:nvPr/>
        </p:nvSpPr>
        <p:spPr>
          <a:xfrm flipV="1">
            <a:off x="5196599" y="4531398"/>
            <a:ext cx="1625746" cy="2"/>
          </a:xfrm>
          <a:prstGeom prst="line">
            <a:avLst/>
          </a:prstGeom>
          <a:ln w="57150" cap="flat">
            <a:solidFill>
              <a:srgbClr val="EDF0F2"/>
            </a:solidFill>
            <a:prstDash val="solid"/>
            <a:headEnd type="none" w="sm" len="sm"/>
            <a:tailEnd type="none" w="sm" len="sm"/>
          </a:ln>
        </p:spPr>
        <p:txBody>
          <a:bodyPr/>
          <a:lstStyle/>
          <a:p>
            <a:endParaRPr lang="en-IN"/>
          </a:p>
        </p:txBody>
      </p:sp>
      <p:sp>
        <p:nvSpPr>
          <p:cNvPr id="32" name="AutoShape 32"/>
          <p:cNvSpPr/>
          <p:nvPr/>
        </p:nvSpPr>
        <p:spPr>
          <a:xfrm>
            <a:off x="9669061" y="4531398"/>
            <a:ext cx="3333576" cy="0"/>
          </a:xfrm>
          <a:prstGeom prst="line">
            <a:avLst/>
          </a:prstGeom>
          <a:ln w="57150" cap="flat">
            <a:solidFill>
              <a:srgbClr val="EDF0F2"/>
            </a:solidFill>
            <a:prstDash val="solid"/>
            <a:headEnd type="none" w="sm" len="sm"/>
            <a:tailEnd type="none" w="sm" len="sm"/>
          </a:ln>
        </p:spPr>
        <p:txBody>
          <a:bodyPr/>
          <a:lstStyle/>
          <a:p>
            <a:endParaRPr lang="en-IN"/>
          </a:p>
        </p:txBody>
      </p:sp>
      <p:sp>
        <p:nvSpPr>
          <p:cNvPr id="33" name="TextBox 33"/>
          <p:cNvSpPr txBox="1"/>
          <p:nvPr/>
        </p:nvSpPr>
        <p:spPr>
          <a:xfrm>
            <a:off x="3287377" y="1019175"/>
            <a:ext cx="11724140" cy="552450"/>
          </a:xfrm>
          <a:prstGeom prst="rect">
            <a:avLst/>
          </a:prstGeom>
        </p:spPr>
        <p:txBody>
          <a:bodyPr lIns="0" tIns="0" rIns="0" bIns="0" rtlCol="0" anchor="t">
            <a:spAutoFit/>
          </a:bodyPr>
          <a:lstStyle/>
          <a:p>
            <a:pPr algn="ctr">
              <a:lnSpc>
                <a:spcPts val="4320"/>
              </a:lnSpc>
            </a:pPr>
            <a:r>
              <a:rPr lang="en-US" sz="3600" b="1" spc="107">
                <a:solidFill>
                  <a:srgbClr val="191919"/>
                </a:solidFill>
                <a:latin typeface="Aileron Ultra-Bold"/>
                <a:ea typeface="Aileron Ultra-Bold"/>
                <a:cs typeface="Aileron Ultra-Bold"/>
                <a:sym typeface="Aileron Ultra-Bold"/>
              </a:rPr>
              <a:t>TIMELINE</a:t>
            </a:r>
          </a:p>
        </p:txBody>
      </p:sp>
      <p:grpSp>
        <p:nvGrpSpPr>
          <p:cNvPr id="34" name="Group 23">
            <a:extLst>
              <a:ext uri="{FF2B5EF4-FFF2-40B4-BE49-F238E27FC236}">
                <a16:creationId xmlns:a16="http://schemas.microsoft.com/office/drawing/2014/main" id="{B951F916-63D7-8203-70AC-7AEA05287821}"/>
              </a:ext>
            </a:extLst>
          </p:cNvPr>
          <p:cNvGrpSpPr/>
          <p:nvPr/>
        </p:nvGrpSpPr>
        <p:grpSpPr>
          <a:xfrm>
            <a:off x="9526967" y="4067014"/>
            <a:ext cx="946844" cy="946844"/>
            <a:chOff x="0" y="0"/>
            <a:chExt cx="556826" cy="556826"/>
          </a:xfrm>
        </p:grpSpPr>
        <p:sp>
          <p:nvSpPr>
            <p:cNvPr id="35" name="Freeform 24">
              <a:extLst>
                <a:ext uri="{FF2B5EF4-FFF2-40B4-BE49-F238E27FC236}">
                  <a16:creationId xmlns:a16="http://schemas.microsoft.com/office/drawing/2014/main" id="{0939A769-259B-2201-6FDF-2E8F2B3F8BBC}"/>
                </a:ext>
              </a:extLst>
            </p:cNvPr>
            <p:cNvSpPr/>
            <p:nvPr/>
          </p:nvSpPr>
          <p:spPr>
            <a:xfrm>
              <a:off x="0" y="0"/>
              <a:ext cx="556826" cy="556826"/>
            </a:xfrm>
            <a:custGeom>
              <a:avLst/>
              <a:gdLst/>
              <a:ahLst/>
              <a:cxnLst/>
              <a:rect l="l" t="t" r="r" b="b"/>
              <a:pathLst>
                <a:path w="556826" h="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1C88CF"/>
            </a:solidFill>
          </p:spPr>
          <p:txBody>
            <a:bodyPr/>
            <a:lstStyle/>
            <a:p>
              <a:endParaRPr lang="en-IN" dirty="0"/>
            </a:p>
          </p:txBody>
        </p:sp>
        <p:sp>
          <p:nvSpPr>
            <p:cNvPr id="36" name="TextBox 25">
              <a:extLst>
                <a:ext uri="{FF2B5EF4-FFF2-40B4-BE49-F238E27FC236}">
                  <a16:creationId xmlns:a16="http://schemas.microsoft.com/office/drawing/2014/main" id="{39EEA24D-E97F-4EDF-E66B-53DEF1D5F4A2}"/>
                </a:ext>
              </a:extLst>
            </p:cNvPr>
            <p:cNvSpPr txBox="1"/>
            <p:nvPr/>
          </p:nvSpPr>
          <p:spPr>
            <a:xfrm>
              <a:off x="52202" y="-4948"/>
              <a:ext cx="452421" cy="509571"/>
            </a:xfrm>
            <a:prstGeom prst="rect">
              <a:avLst/>
            </a:prstGeom>
          </p:spPr>
          <p:txBody>
            <a:bodyPr lIns="0" tIns="0" rIns="0" bIns="0" rtlCol="0" anchor="ctr"/>
            <a:lstStyle/>
            <a:p>
              <a:pPr algn="ctr">
                <a:lnSpc>
                  <a:spcPts val="3919"/>
                </a:lnSpc>
              </a:pPr>
              <a:r>
                <a:rPr lang="en-US" sz="2799" dirty="0">
                  <a:solidFill>
                    <a:srgbClr val="FFFFFF"/>
                  </a:solidFill>
                  <a:latin typeface="Aileron"/>
                  <a:ea typeface="Aileron"/>
                  <a:cs typeface="Aileron"/>
                  <a:sym typeface="Aileron"/>
                </a:rPr>
                <a:t>4</a:t>
              </a:r>
            </a:p>
          </p:txBody>
        </p:sp>
      </p:grpSp>
      <p:grpSp>
        <p:nvGrpSpPr>
          <p:cNvPr id="37" name="Group 23">
            <a:extLst>
              <a:ext uri="{FF2B5EF4-FFF2-40B4-BE49-F238E27FC236}">
                <a16:creationId xmlns:a16="http://schemas.microsoft.com/office/drawing/2014/main" id="{F3169F71-5FAF-4677-8E66-9C5F2AC56AB6}"/>
              </a:ext>
            </a:extLst>
          </p:cNvPr>
          <p:cNvGrpSpPr/>
          <p:nvPr/>
        </p:nvGrpSpPr>
        <p:grpSpPr>
          <a:xfrm>
            <a:off x="15753270" y="4057978"/>
            <a:ext cx="946844" cy="946844"/>
            <a:chOff x="0" y="0"/>
            <a:chExt cx="556826" cy="556826"/>
          </a:xfrm>
        </p:grpSpPr>
        <p:sp>
          <p:nvSpPr>
            <p:cNvPr id="38" name="Freeform 24">
              <a:extLst>
                <a:ext uri="{FF2B5EF4-FFF2-40B4-BE49-F238E27FC236}">
                  <a16:creationId xmlns:a16="http://schemas.microsoft.com/office/drawing/2014/main" id="{14F660A4-7D0C-C997-A0B8-A2D3E491E3E8}"/>
                </a:ext>
              </a:extLst>
            </p:cNvPr>
            <p:cNvSpPr/>
            <p:nvPr/>
          </p:nvSpPr>
          <p:spPr>
            <a:xfrm>
              <a:off x="0" y="0"/>
              <a:ext cx="556826" cy="556826"/>
            </a:xfrm>
            <a:custGeom>
              <a:avLst/>
              <a:gdLst/>
              <a:ahLst/>
              <a:cxnLst/>
              <a:rect l="l" t="t" r="r" b="b"/>
              <a:pathLst>
                <a:path w="556826" h="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1C88CF"/>
            </a:solidFill>
          </p:spPr>
          <p:txBody>
            <a:bodyPr/>
            <a:lstStyle/>
            <a:p>
              <a:endParaRPr lang="en-IN"/>
            </a:p>
          </p:txBody>
        </p:sp>
        <p:sp>
          <p:nvSpPr>
            <p:cNvPr id="39" name="TextBox 25">
              <a:extLst>
                <a:ext uri="{FF2B5EF4-FFF2-40B4-BE49-F238E27FC236}">
                  <a16:creationId xmlns:a16="http://schemas.microsoft.com/office/drawing/2014/main" id="{23E86D46-558B-5A2A-E767-B56079EE6D42}"/>
                </a:ext>
              </a:extLst>
            </p:cNvPr>
            <p:cNvSpPr txBox="1"/>
            <p:nvPr/>
          </p:nvSpPr>
          <p:spPr>
            <a:xfrm>
              <a:off x="52202" y="-4948"/>
              <a:ext cx="452421" cy="509571"/>
            </a:xfrm>
            <a:prstGeom prst="rect">
              <a:avLst/>
            </a:prstGeom>
          </p:spPr>
          <p:txBody>
            <a:bodyPr lIns="0" tIns="0" rIns="0" bIns="0" rtlCol="0" anchor="ctr"/>
            <a:lstStyle/>
            <a:p>
              <a:pPr algn="ctr">
                <a:lnSpc>
                  <a:spcPts val="3919"/>
                </a:lnSpc>
              </a:pPr>
              <a:r>
                <a:rPr lang="en-US" sz="2799" dirty="0">
                  <a:solidFill>
                    <a:srgbClr val="FFFFFF"/>
                  </a:solidFill>
                  <a:latin typeface="Aileron"/>
                  <a:ea typeface="Aileron"/>
                  <a:cs typeface="Aileron"/>
                  <a:sym typeface="Aileron"/>
                </a:rPr>
                <a:t>6</a:t>
              </a:r>
            </a:p>
          </p:txBody>
        </p:sp>
      </p:grpSp>
      <p:sp>
        <p:nvSpPr>
          <p:cNvPr id="40" name="AutoShape 32">
            <a:extLst>
              <a:ext uri="{FF2B5EF4-FFF2-40B4-BE49-F238E27FC236}">
                <a16:creationId xmlns:a16="http://schemas.microsoft.com/office/drawing/2014/main" id="{0DE8D36B-705E-B69C-7DEB-89C61F8077A6}"/>
              </a:ext>
            </a:extLst>
          </p:cNvPr>
          <p:cNvSpPr/>
          <p:nvPr/>
        </p:nvSpPr>
        <p:spPr>
          <a:xfrm>
            <a:off x="7782012" y="4524662"/>
            <a:ext cx="1744954" cy="6736"/>
          </a:xfrm>
          <a:prstGeom prst="line">
            <a:avLst/>
          </a:prstGeom>
          <a:ln w="57150" cap="flat">
            <a:solidFill>
              <a:srgbClr val="EDF0F2"/>
            </a:solidFill>
            <a:prstDash val="solid"/>
            <a:headEnd type="none" w="sm" len="sm"/>
            <a:tailEnd type="none" w="sm" len="sm"/>
          </a:ln>
        </p:spPr>
        <p:txBody>
          <a:bodyPr/>
          <a:lstStyle/>
          <a:p>
            <a:endParaRPr lang="en-IN"/>
          </a:p>
        </p:txBody>
      </p:sp>
      <p:sp>
        <p:nvSpPr>
          <p:cNvPr id="41" name="AutoShape 32">
            <a:extLst>
              <a:ext uri="{FF2B5EF4-FFF2-40B4-BE49-F238E27FC236}">
                <a16:creationId xmlns:a16="http://schemas.microsoft.com/office/drawing/2014/main" id="{071902E5-A424-6809-45B3-BAC687D9E5A2}"/>
              </a:ext>
            </a:extLst>
          </p:cNvPr>
          <p:cNvSpPr/>
          <p:nvPr/>
        </p:nvSpPr>
        <p:spPr>
          <a:xfrm>
            <a:off x="13949478" y="4537069"/>
            <a:ext cx="1755554" cy="6735"/>
          </a:xfrm>
          <a:prstGeom prst="line">
            <a:avLst/>
          </a:prstGeom>
          <a:ln w="57150" cap="flat">
            <a:solidFill>
              <a:srgbClr val="EDF0F2"/>
            </a:solidFill>
            <a:prstDash val="solid"/>
            <a:headEnd type="none" w="sm" len="sm"/>
            <a:tailEnd type="none" w="sm" len="sm"/>
          </a:ln>
        </p:spPr>
        <p:txBody>
          <a:bodyPr/>
          <a:lstStyle/>
          <a:p>
            <a:endParaRPr lang="en-IN" dirty="0"/>
          </a:p>
        </p:txBody>
      </p:sp>
      <p:sp>
        <p:nvSpPr>
          <p:cNvPr id="42" name="AutoShape 29">
            <a:extLst>
              <a:ext uri="{FF2B5EF4-FFF2-40B4-BE49-F238E27FC236}">
                <a16:creationId xmlns:a16="http://schemas.microsoft.com/office/drawing/2014/main" id="{44669E38-FF7C-4BA8-3AC3-B0B2201FE86A}"/>
              </a:ext>
            </a:extLst>
          </p:cNvPr>
          <p:cNvSpPr/>
          <p:nvPr/>
        </p:nvSpPr>
        <p:spPr>
          <a:xfrm>
            <a:off x="13476057" y="4867463"/>
            <a:ext cx="0" cy="792858"/>
          </a:xfrm>
          <a:prstGeom prst="line">
            <a:avLst/>
          </a:prstGeom>
          <a:ln w="47625" cap="flat">
            <a:solidFill>
              <a:srgbClr val="13538A"/>
            </a:solidFill>
            <a:prstDash val="solid"/>
            <a:headEnd type="none" w="sm" len="sm"/>
            <a:tailEnd type="oval" w="lg" len="lg"/>
          </a:ln>
        </p:spPr>
        <p:txBody>
          <a:bodyPr/>
          <a:lstStyle/>
          <a:p>
            <a:endParaRPr lang="en-IN" dirty="0"/>
          </a:p>
        </p:txBody>
      </p:sp>
      <p:sp>
        <p:nvSpPr>
          <p:cNvPr id="43" name="AutoShape 28">
            <a:extLst>
              <a:ext uri="{FF2B5EF4-FFF2-40B4-BE49-F238E27FC236}">
                <a16:creationId xmlns:a16="http://schemas.microsoft.com/office/drawing/2014/main" id="{8795F3CB-EF6A-42DF-BFDA-45AB302116FA}"/>
              </a:ext>
            </a:extLst>
          </p:cNvPr>
          <p:cNvSpPr/>
          <p:nvPr/>
        </p:nvSpPr>
        <p:spPr>
          <a:xfrm>
            <a:off x="16156458" y="4956970"/>
            <a:ext cx="0" cy="792119"/>
          </a:xfrm>
          <a:prstGeom prst="line">
            <a:avLst/>
          </a:prstGeom>
          <a:ln w="47625" cap="flat">
            <a:solidFill>
              <a:srgbClr val="1C88CF"/>
            </a:solidFill>
            <a:prstDash val="solid"/>
            <a:headEnd type="none" w="sm" len="sm"/>
            <a:tailEnd type="oval" w="lg" len="lg"/>
          </a:ln>
        </p:spPr>
        <p:txBody>
          <a:bodyPr/>
          <a:lstStyle/>
          <a:p>
            <a:endParaRPr lang="en-IN" dirty="0"/>
          </a:p>
        </p:txBody>
      </p:sp>
      <p:grpSp>
        <p:nvGrpSpPr>
          <p:cNvPr id="45" name="Group 11">
            <a:extLst>
              <a:ext uri="{FF2B5EF4-FFF2-40B4-BE49-F238E27FC236}">
                <a16:creationId xmlns:a16="http://schemas.microsoft.com/office/drawing/2014/main" id="{F31A7EB0-78D8-7C9A-E17F-F89A887FE6FD}"/>
              </a:ext>
            </a:extLst>
          </p:cNvPr>
          <p:cNvGrpSpPr/>
          <p:nvPr/>
        </p:nvGrpSpPr>
        <p:grpSpPr>
          <a:xfrm>
            <a:off x="11862613" y="6340425"/>
            <a:ext cx="2457578" cy="1956657"/>
            <a:chOff x="0" y="-28575"/>
            <a:chExt cx="3276771" cy="2608875"/>
          </a:xfrm>
        </p:grpSpPr>
        <p:sp>
          <p:nvSpPr>
            <p:cNvPr id="46" name="TextBox 12">
              <a:extLst>
                <a:ext uri="{FF2B5EF4-FFF2-40B4-BE49-F238E27FC236}">
                  <a16:creationId xmlns:a16="http://schemas.microsoft.com/office/drawing/2014/main" id="{A3E0EEFA-5B0E-9B31-D619-5075216BB4B6}"/>
                </a:ext>
              </a:extLst>
            </p:cNvPr>
            <p:cNvSpPr txBox="1"/>
            <p:nvPr/>
          </p:nvSpPr>
          <p:spPr>
            <a:xfrm>
              <a:off x="0" y="-28575"/>
              <a:ext cx="3276771" cy="508635"/>
            </a:xfrm>
            <a:prstGeom prst="rect">
              <a:avLst/>
            </a:prstGeom>
          </p:spPr>
          <p:txBody>
            <a:bodyPr lIns="0" tIns="0" rIns="0" bIns="0" rtlCol="0" anchor="t">
              <a:spAutoFit/>
            </a:bodyPr>
            <a:lstStyle/>
            <a:p>
              <a:pPr algn="ctr">
                <a:lnSpc>
                  <a:spcPts val="3120"/>
                </a:lnSpc>
              </a:pPr>
              <a:r>
                <a:rPr lang="en-US" sz="2400" b="1" dirty="0">
                  <a:solidFill>
                    <a:srgbClr val="191919"/>
                  </a:solidFill>
                  <a:latin typeface="Aileron Bold"/>
                  <a:ea typeface="Aileron Bold"/>
                  <a:cs typeface="Aileron Bold"/>
                  <a:sym typeface="Aileron Bold"/>
                </a:rPr>
                <a:t>WEEK 7-9</a:t>
              </a:r>
            </a:p>
          </p:txBody>
        </p:sp>
        <p:sp>
          <p:nvSpPr>
            <p:cNvPr id="47" name="TextBox 13">
              <a:extLst>
                <a:ext uri="{FF2B5EF4-FFF2-40B4-BE49-F238E27FC236}">
                  <a16:creationId xmlns:a16="http://schemas.microsoft.com/office/drawing/2014/main" id="{D91AA31B-6384-E89D-7AA3-A0123E53E5F4}"/>
                </a:ext>
              </a:extLst>
            </p:cNvPr>
            <p:cNvSpPr txBox="1"/>
            <p:nvPr/>
          </p:nvSpPr>
          <p:spPr>
            <a:xfrm>
              <a:off x="0" y="778269"/>
              <a:ext cx="3276771" cy="1802031"/>
            </a:xfrm>
            <a:prstGeom prst="rect">
              <a:avLst/>
            </a:prstGeom>
          </p:spPr>
          <p:txBody>
            <a:bodyPr lIns="0" tIns="0" rIns="0" bIns="0" rtlCol="0" anchor="t">
              <a:spAutoFit/>
            </a:bodyPr>
            <a:lstStyle/>
            <a:p>
              <a:pPr algn="ctr">
                <a:lnSpc>
                  <a:spcPts val="2700"/>
                </a:lnSpc>
              </a:pPr>
              <a:r>
                <a:rPr lang="en-US" spc="26" dirty="0">
                  <a:solidFill>
                    <a:srgbClr val="191919"/>
                  </a:solidFill>
                  <a:latin typeface="Aileron"/>
                  <a:ea typeface="Aileron"/>
                  <a:cs typeface="Aileron"/>
                  <a:sym typeface="Aileron"/>
                </a:rPr>
                <a:t>System </a:t>
              </a:r>
              <a:r>
                <a:rPr lang="en-US" spc="26" dirty="0" err="1">
                  <a:solidFill>
                    <a:srgbClr val="191919"/>
                  </a:solidFill>
                  <a:latin typeface="Aileron"/>
                  <a:ea typeface="Aileron"/>
                  <a:cs typeface="Aileron"/>
                  <a:sym typeface="Aileron"/>
                </a:rPr>
                <a:t>Optimisation</a:t>
              </a:r>
              <a:endParaRPr lang="en-US" sz="1800" spc="26" dirty="0">
                <a:solidFill>
                  <a:srgbClr val="191919"/>
                </a:solidFill>
                <a:latin typeface="Aileron"/>
                <a:ea typeface="Aileron"/>
                <a:cs typeface="Aileron"/>
                <a:sym typeface="Aileron"/>
              </a:endParaRPr>
            </a:p>
            <a:p>
              <a:pPr algn="ctr">
                <a:lnSpc>
                  <a:spcPts val="2700"/>
                </a:lnSpc>
              </a:pPr>
              <a:endParaRPr lang="en-US" sz="1800" spc="26" dirty="0">
                <a:solidFill>
                  <a:srgbClr val="191919"/>
                </a:solidFill>
                <a:latin typeface="Aileron"/>
                <a:ea typeface="Aileron"/>
                <a:cs typeface="Aileron"/>
                <a:sym typeface="Aileron"/>
              </a:endParaRPr>
            </a:p>
            <a:p>
              <a:pPr algn="ctr">
                <a:lnSpc>
                  <a:spcPts val="2700"/>
                </a:lnSpc>
              </a:pPr>
              <a:r>
                <a:rPr lang="en-US" sz="1800" b="1" spc="26" dirty="0" err="1">
                  <a:solidFill>
                    <a:srgbClr val="191919"/>
                  </a:solidFill>
                  <a:latin typeface="Aileron Bold"/>
                  <a:ea typeface="Aileron Bold"/>
                  <a:cs typeface="Aileron Bold"/>
                  <a:sym typeface="Aileron Bold"/>
                </a:rPr>
                <a:t>Optmised</a:t>
              </a:r>
              <a:r>
                <a:rPr lang="en-US" sz="1800" b="1" spc="26" dirty="0">
                  <a:solidFill>
                    <a:srgbClr val="191919"/>
                  </a:solidFill>
                  <a:latin typeface="Aileron Bold"/>
                  <a:ea typeface="Aileron Bold"/>
                  <a:cs typeface="Aileron Bold"/>
                  <a:sym typeface="Aileron Bold"/>
                </a:rPr>
                <a:t> system parameters</a:t>
              </a:r>
            </a:p>
          </p:txBody>
        </p:sp>
      </p:grpSp>
      <p:grpSp>
        <p:nvGrpSpPr>
          <p:cNvPr id="48" name="Group 11">
            <a:extLst>
              <a:ext uri="{FF2B5EF4-FFF2-40B4-BE49-F238E27FC236}">
                <a16:creationId xmlns:a16="http://schemas.microsoft.com/office/drawing/2014/main" id="{8388E5A9-E2B0-F347-2C6F-9786D0B0EA96}"/>
              </a:ext>
            </a:extLst>
          </p:cNvPr>
          <p:cNvGrpSpPr/>
          <p:nvPr/>
        </p:nvGrpSpPr>
        <p:grpSpPr>
          <a:xfrm>
            <a:off x="15011517" y="6340425"/>
            <a:ext cx="2457578" cy="1896983"/>
            <a:chOff x="0" y="-28575"/>
            <a:chExt cx="3276771" cy="2529311"/>
          </a:xfrm>
        </p:grpSpPr>
        <p:sp>
          <p:nvSpPr>
            <p:cNvPr id="49" name="TextBox 12">
              <a:extLst>
                <a:ext uri="{FF2B5EF4-FFF2-40B4-BE49-F238E27FC236}">
                  <a16:creationId xmlns:a16="http://schemas.microsoft.com/office/drawing/2014/main" id="{1349F4C3-D6EC-A028-EEF5-4A4BDE4AB673}"/>
                </a:ext>
              </a:extLst>
            </p:cNvPr>
            <p:cNvSpPr txBox="1"/>
            <p:nvPr/>
          </p:nvSpPr>
          <p:spPr>
            <a:xfrm>
              <a:off x="0" y="-28575"/>
              <a:ext cx="3276771" cy="508635"/>
            </a:xfrm>
            <a:prstGeom prst="rect">
              <a:avLst/>
            </a:prstGeom>
          </p:spPr>
          <p:txBody>
            <a:bodyPr lIns="0" tIns="0" rIns="0" bIns="0" rtlCol="0" anchor="t">
              <a:spAutoFit/>
            </a:bodyPr>
            <a:lstStyle/>
            <a:p>
              <a:pPr algn="ctr">
                <a:lnSpc>
                  <a:spcPts val="3120"/>
                </a:lnSpc>
              </a:pPr>
              <a:r>
                <a:rPr lang="en-US" sz="2400" b="1" dirty="0">
                  <a:solidFill>
                    <a:srgbClr val="191919"/>
                  </a:solidFill>
                  <a:latin typeface="Aileron Bold"/>
                  <a:ea typeface="Aileron Bold"/>
                  <a:cs typeface="Aileron Bold"/>
                  <a:sym typeface="Aileron Bold"/>
                </a:rPr>
                <a:t>WEEK 10-13</a:t>
              </a:r>
            </a:p>
          </p:txBody>
        </p:sp>
        <p:sp>
          <p:nvSpPr>
            <p:cNvPr id="50" name="TextBox 13">
              <a:extLst>
                <a:ext uri="{FF2B5EF4-FFF2-40B4-BE49-F238E27FC236}">
                  <a16:creationId xmlns:a16="http://schemas.microsoft.com/office/drawing/2014/main" id="{E486C7E4-9912-C660-2D42-D6942B93843D}"/>
                </a:ext>
              </a:extLst>
            </p:cNvPr>
            <p:cNvSpPr txBox="1"/>
            <p:nvPr/>
          </p:nvSpPr>
          <p:spPr>
            <a:xfrm>
              <a:off x="0" y="698704"/>
              <a:ext cx="3276771" cy="1802032"/>
            </a:xfrm>
            <a:prstGeom prst="rect">
              <a:avLst/>
            </a:prstGeom>
          </p:spPr>
          <p:txBody>
            <a:bodyPr lIns="0" tIns="0" rIns="0" bIns="0" rtlCol="0" anchor="t">
              <a:spAutoFit/>
            </a:bodyPr>
            <a:lstStyle/>
            <a:p>
              <a:pPr algn="ctr">
                <a:lnSpc>
                  <a:spcPts val="2700"/>
                </a:lnSpc>
              </a:pPr>
              <a:r>
                <a:rPr lang="en-US" sz="1800" spc="26" dirty="0">
                  <a:solidFill>
                    <a:srgbClr val="191919"/>
                  </a:solidFill>
                  <a:latin typeface="Aileron"/>
                  <a:ea typeface="Aileron"/>
                  <a:cs typeface="Aileron"/>
                  <a:sym typeface="Aileron"/>
                </a:rPr>
                <a:t>Interface design</a:t>
              </a:r>
            </a:p>
            <a:p>
              <a:pPr algn="ctr">
                <a:lnSpc>
                  <a:spcPts val="2700"/>
                </a:lnSpc>
              </a:pPr>
              <a:endParaRPr lang="en-US" sz="1800" spc="26" dirty="0">
                <a:solidFill>
                  <a:srgbClr val="191919"/>
                </a:solidFill>
                <a:latin typeface="Aileron"/>
                <a:ea typeface="Aileron"/>
                <a:cs typeface="Aileron"/>
                <a:sym typeface="Aileron"/>
              </a:endParaRPr>
            </a:p>
            <a:p>
              <a:pPr algn="ctr">
                <a:lnSpc>
                  <a:spcPts val="2700"/>
                </a:lnSpc>
              </a:pPr>
              <a:r>
                <a:rPr lang="en-US" sz="1800" b="1" spc="26" dirty="0">
                  <a:solidFill>
                    <a:srgbClr val="191919"/>
                  </a:solidFill>
                  <a:latin typeface="Aileron Bold"/>
                  <a:ea typeface="Aileron Bold"/>
                  <a:cs typeface="Aileron Bold"/>
                  <a:sym typeface="Aileron Bold"/>
                </a:rPr>
                <a:t>Designed User-friendly interface</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672998" y="0"/>
          <a:ext cx="7615002" cy="10294620"/>
        </p:xfrm>
        <a:graphic>
          <a:graphicData uri="http://schemas.openxmlformats.org/drawingml/2006/table">
            <a:tbl>
              <a:tblPr/>
              <a:tblGrid>
                <a:gridCol w="7615002">
                  <a:extLst>
                    <a:ext uri="{9D8B030D-6E8A-4147-A177-3AD203B41FA5}">
                      <a16:colId xmlns:a16="http://schemas.microsoft.com/office/drawing/2014/main" val="20000"/>
                    </a:ext>
                  </a:extLst>
                </a:gridCol>
              </a:tblGrid>
              <a:tr h="9586494">
                <a:tc>
                  <a:txBody>
                    <a:bodyPr/>
                    <a:lstStyle/>
                    <a:p>
                      <a:pPr algn="ctr">
                        <a:lnSpc>
                          <a:spcPts val="5400"/>
                        </a:lnSpc>
                        <a:defRPr/>
                      </a:pPr>
                      <a:r>
                        <a:rPr lang="en-US" sz="3600" b="1" spc="107" dirty="0">
                          <a:solidFill>
                            <a:srgbClr val="1C88CF"/>
                          </a:solidFill>
                          <a:latin typeface="Aileron Bold"/>
                          <a:ea typeface="Aileron Bold"/>
                          <a:cs typeface="Aileron Bold"/>
                          <a:sym typeface="Aileron Bold"/>
                        </a:rPr>
                        <a:t>MEMPHIS DESIGN</a:t>
                      </a:r>
                      <a:endParaRPr lang="en-US" sz="1100" dirty="0"/>
                    </a:p>
                    <a:p>
                      <a:pPr algn="ctr">
                        <a:lnSpc>
                          <a:spcPts val="3150"/>
                        </a:lnSpc>
                      </a:pPr>
                      <a:r>
                        <a:rPr lang="en-US" sz="2100" spc="63" dirty="0">
                          <a:solidFill>
                            <a:srgbClr val="1C88CF"/>
                          </a:solidFill>
                          <a:latin typeface="Aileron"/>
                          <a:ea typeface="Aileron"/>
                          <a:cs typeface="Aileron"/>
                          <a:sym typeface="Aileron"/>
                        </a:rPr>
                        <a:t>A brief history of a quirky design</a:t>
                      </a:r>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0" cap="flat" cmpd="sng" algn="ctr">
                      <a:solidFill>
                        <a:srgbClr val="F4F4F4"/>
                      </a:solidFill>
                      <a:prstDash val="solid"/>
                      <a:round/>
                      <a:headEnd type="none" w="med" len="med"/>
                      <a:tailEnd type="none" w="med" len="med"/>
                    </a:lnT>
                    <a:lnB w="0" cap="flat" cmpd="sng" algn="ctr">
                      <a:solidFill>
                        <a:srgbClr val="F4F4F4"/>
                      </a:solidFill>
                      <a:prstDash val="solid"/>
                      <a:round/>
                      <a:headEnd type="none" w="med" len="med"/>
                      <a:tailEnd type="none" w="med" len="med"/>
                    </a:lnB>
                    <a:solidFill>
                      <a:srgbClr val="1C88CF"/>
                    </a:solidFill>
                  </a:tcPr>
                </a:tc>
                <a:extLst>
                  <a:ext uri="{0D108BD9-81ED-4DB2-BD59-A6C34878D82A}">
                    <a16:rowId xmlns:a16="http://schemas.microsoft.com/office/drawing/2014/main" val="10000"/>
                  </a:ext>
                </a:extLst>
              </a:tr>
              <a:tr h="708126">
                <a:tc>
                  <a:txBody>
                    <a:bodyPr/>
                    <a:lstStyle/>
                    <a:p>
                      <a:pPr algn="ctr">
                        <a:lnSpc>
                          <a:spcPts val="2700"/>
                        </a:lnSpc>
                        <a:defRPr/>
                      </a:pPr>
                      <a:endParaRPr lang="en-US" sz="1100" dirty="0"/>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0" cap="flat" cmpd="sng" algn="ctr">
                      <a:solidFill>
                        <a:srgbClr val="F4F4F4"/>
                      </a:solidFill>
                      <a:prstDash val="solid"/>
                      <a:round/>
                      <a:headEnd type="none" w="med" len="med"/>
                      <a:tailEnd type="none" w="med" len="med"/>
                    </a:lnT>
                    <a:lnB w="0" cap="flat" cmpd="sng" algn="ctr">
                      <a:solidFill>
                        <a:srgbClr val="F4F4F4"/>
                      </a:solidFill>
                      <a:prstDash val="solid"/>
                      <a:round/>
                      <a:headEnd type="none" w="med" len="med"/>
                      <a:tailEnd type="none" w="med" len="med"/>
                    </a:lnB>
                    <a:solidFill>
                      <a:srgbClr val="1C88CF"/>
                    </a:solidFill>
                  </a:tcPr>
                </a:tc>
                <a:extLst>
                  <a:ext uri="{0D108BD9-81ED-4DB2-BD59-A6C34878D82A}">
                    <a16:rowId xmlns:a16="http://schemas.microsoft.com/office/drawing/2014/main" val="10001"/>
                  </a:ext>
                </a:extLst>
              </a:tr>
            </a:tbl>
          </a:graphicData>
        </a:graphic>
      </p:graphicFrame>
      <p:grpSp>
        <p:nvGrpSpPr>
          <p:cNvPr id="3" name="Group 3"/>
          <p:cNvGrpSpPr/>
          <p:nvPr/>
        </p:nvGrpSpPr>
        <p:grpSpPr>
          <a:xfrm>
            <a:off x="1028700" y="1591069"/>
            <a:ext cx="1261089" cy="1261089"/>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7C9EF"/>
            </a:solidFill>
          </p:spPr>
          <p:txBody>
            <a:bodyPr/>
            <a:lstStyle/>
            <a:p>
              <a:endParaRPr lang="en-IN"/>
            </a:p>
          </p:txBody>
        </p:sp>
      </p:grpSp>
      <p:grpSp>
        <p:nvGrpSpPr>
          <p:cNvPr id="5" name="Group 5"/>
          <p:cNvGrpSpPr/>
          <p:nvPr/>
        </p:nvGrpSpPr>
        <p:grpSpPr>
          <a:xfrm>
            <a:off x="1028700" y="4508212"/>
            <a:ext cx="1261089" cy="1261089"/>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7C9EF"/>
            </a:solidFill>
          </p:spPr>
          <p:txBody>
            <a:bodyPr/>
            <a:lstStyle/>
            <a:p>
              <a:endParaRPr lang="en-IN"/>
            </a:p>
          </p:txBody>
        </p:sp>
      </p:grpSp>
      <p:grpSp>
        <p:nvGrpSpPr>
          <p:cNvPr id="7" name="Group 7"/>
          <p:cNvGrpSpPr/>
          <p:nvPr/>
        </p:nvGrpSpPr>
        <p:grpSpPr>
          <a:xfrm>
            <a:off x="1028700" y="7253671"/>
            <a:ext cx="1261089" cy="1261089"/>
            <a:chOff x="0" y="0"/>
            <a:chExt cx="6350000" cy="6350000"/>
          </a:xfrm>
        </p:grpSpPr>
        <p:sp>
          <p:nvSpPr>
            <p:cNvPr id="8" name="Freeform 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7C9EF"/>
            </a:solidFill>
          </p:spPr>
          <p:txBody>
            <a:bodyPr/>
            <a:lstStyle/>
            <a:p>
              <a:endParaRPr lang="en-IN"/>
            </a:p>
          </p:txBody>
        </p:sp>
      </p:grpSp>
      <p:sp>
        <p:nvSpPr>
          <p:cNvPr id="9" name="Freeform 9"/>
          <p:cNvSpPr/>
          <p:nvPr/>
        </p:nvSpPr>
        <p:spPr>
          <a:xfrm>
            <a:off x="1430824" y="1969342"/>
            <a:ext cx="456840" cy="504542"/>
          </a:xfrm>
          <a:custGeom>
            <a:avLst/>
            <a:gdLst/>
            <a:ahLst/>
            <a:cxnLst/>
            <a:rect l="l" t="t" r="r" b="b"/>
            <a:pathLst>
              <a:path w="456840" h="504542">
                <a:moveTo>
                  <a:pt x="0" y="0"/>
                </a:moveTo>
                <a:lnTo>
                  <a:pt x="456840" y="0"/>
                </a:lnTo>
                <a:lnTo>
                  <a:pt x="456840" y="504542"/>
                </a:lnTo>
                <a:lnTo>
                  <a:pt x="0" y="504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10"/>
          <p:cNvSpPr/>
          <p:nvPr/>
        </p:nvSpPr>
        <p:spPr>
          <a:xfrm>
            <a:off x="1430824" y="4886485"/>
            <a:ext cx="456840" cy="504542"/>
          </a:xfrm>
          <a:custGeom>
            <a:avLst/>
            <a:gdLst/>
            <a:ahLst/>
            <a:cxnLst/>
            <a:rect l="l" t="t" r="r" b="b"/>
            <a:pathLst>
              <a:path w="456840" h="504542">
                <a:moveTo>
                  <a:pt x="0" y="0"/>
                </a:moveTo>
                <a:lnTo>
                  <a:pt x="456840" y="0"/>
                </a:lnTo>
                <a:lnTo>
                  <a:pt x="456840" y="504542"/>
                </a:lnTo>
                <a:lnTo>
                  <a:pt x="0" y="504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p:cNvSpPr/>
          <p:nvPr/>
        </p:nvSpPr>
        <p:spPr>
          <a:xfrm>
            <a:off x="1430824" y="7631945"/>
            <a:ext cx="456840" cy="504542"/>
          </a:xfrm>
          <a:custGeom>
            <a:avLst/>
            <a:gdLst/>
            <a:ahLst/>
            <a:cxnLst/>
            <a:rect l="l" t="t" r="r" b="b"/>
            <a:pathLst>
              <a:path w="456840" h="504542">
                <a:moveTo>
                  <a:pt x="0" y="0"/>
                </a:moveTo>
                <a:lnTo>
                  <a:pt x="456840" y="0"/>
                </a:lnTo>
                <a:lnTo>
                  <a:pt x="456840" y="504542"/>
                </a:lnTo>
                <a:lnTo>
                  <a:pt x="0" y="504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TextBox 12"/>
          <p:cNvSpPr txBox="1"/>
          <p:nvPr/>
        </p:nvSpPr>
        <p:spPr>
          <a:xfrm>
            <a:off x="10053508" y="1047858"/>
            <a:ext cx="7205792" cy="2136482"/>
          </a:xfrm>
          <a:prstGeom prst="rect">
            <a:avLst/>
          </a:prstGeom>
        </p:spPr>
        <p:txBody>
          <a:bodyPr lIns="0" tIns="0" rIns="0" bIns="0" rtlCol="0" anchor="t">
            <a:spAutoFit/>
          </a:bodyPr>
          <a:lstStyle/>
          <a:p>
            <a:pPr algn="r">
              <a:lnSpc>
                <a:spcPts val="8609"/>
              </a:lnSpc>
            </a:pPr>
            <a:r>
              <a:rPr lang="en-US" sz="6999" b="1" spc="69" dirty="0">
                <a:solidFill>
                  <a:srgbClr val="FFFFFF"/>
                </a:solidFill>
                <a:latin typeface="Aileron Heavy"/>
                <a:ea typeface="Aileron Heavy"/>
                <a:cs typeface="Aileron Heavy"/>
                <a:sym typeface="Aileron Heavy"/>
              </a:rPr>
              <a:t>Results &amp;Discussions</a:t>
            </a:r>
          </a:p>
        </p:txBody>
      </p:sp>
      <p:grpSp>
        <p:nvGrpSpPr>
          <p:cNvPr id="13" name="Group 13"/>
          <p:cNvGrpSpPr/>
          <p:nvPr/>
        </p:nvGrpSpPr>
        <p:grpSpPr>
          <a:xfrm>
            <a:off x="2985180" y="1028700"/>
            <a:ext cx="5383038" cy="2395314"/>
            <a:chOff x="0" y="0"/>
            <a:chExt cx="7177384" cy="3193752"/>
          </a:xfrm>
        </p:grpSpPr>
        <p:sp>
          <p:nvSpPr>
            <p:cNvPr id="14" name="TextBox 14"/>
            <p:cNvSpPr txBox="1"/>
            <p:nvPr/>
          </p:nvSpPr>
          <p:spPr>
            <a:xfrm>
              <a:off x="0" y="688677"/>
              <a:ext cx="7177384" cy="2505075"/>
            </a:xfrm>
            <a:prstGeom prst="rect">
              <a:avLst/>
            </a:prstGeom>
          </p:spPr>
          <p:txBody>
            <a:bodyPr lIns="0" tIns="0" rIns="0" bIns="0" rtlCol="0" anchor="t">
              <a:spAutoFit/>
            </a:bodyPr>
            <a:lstStyle/>
            <a:p>
              <a:pPr algn="l">
                <a:lnSpc>
                  <a:spcPts val="3000"/>
                </a:lnSpc>
              </a:pPr>
              <a:r>
                <a:rPr lang="en-US" sz="2000" spc="60">
                  <a:solidFill>
                    <a:srgbClr val="191919"/>
                  </a:solidFill>
                  <a:latin typeface="Aileron"/>
                  <a:ea typeface="Aileron"/>
                  <a:cs typeface="Aileron"/>
                  <a:sym typeface="Aileron"/>
                </a:rPr>
                <a:t> Designed all CAD models and 3D printed parts using</a:t>
              </a:r>
            </a:p>
            <a:p>
              <a:pPr algn="l">
                <a:lnSpc>
                  <a:spcPts val="3000"/>
                </a:lnSpc>
              </a:pPr>
              <a:r>
                <a:rPr lang="en-US" sz="2000" spc="60">
                  <a:solidFill>
                    <a:srgbClr val="191919"/>
                  </a:solidFill>
                  <a:latin typeface="Aileron"/>
                  <a:ea typeface="Aileron"/>
                  <a:cs typeface="Aileron"/>
                  <a:sym typeface="Aileron"/>
                </a:rPr>
                <a:t> Solid works and bought all the metal items for the prototype .</a:t>
              </a:r>
            </a:p>
            <a:p>
              <a:pPr algn="l">
                <a:lnSpc>
                  <a:spcPts val="3000"/>
                </a:lnSpc>
              </a:pPr>
              <a:endParaRPr lang="en-US" sz="2000" spc="60">
                <a:solidFill>
                  <a:srgbClr val="191919"/>
                </a:solidFill>
                <a:latin typeface="Aileron"/>
                <a:ea typeface="Aileron"/>
                <a:cs typeface="Aileron"/>
                <a:sym typeface="Aileron"/>
              </a:endParaRPr>
            </a:p>
          </p:txBody>
        </p:sp>
        <p:sp>
          <p:nvSpPr>
            <p:cNvPr id="15" name="TextBox 15"/>
            <p:cNvSpPr txBox="1"/>
            <p:nvPr/>
          </p:nvSpPr>
          <p:spPr>
            <a:xfrm>
              <a:off x="0" y="-47625"/>
              <a:ext cx="7177384" cy="547158"/>
            </a:xfrm>
            <a:prstGeom prst="rect">
              <a:avLst/>
            </a:prstGeom>
          </p:spPr>
          <p:txBody>
            <a:bodyPr lIns="0" tIns="0" rIns="0" bIns="0" rtlCol="0" anchor="t">
              <a:spAutoFit/>
            </a:bodyPr>
            <a:lstStyle/>
            <a:p>
              <a:pPr marL="0" lvl="0" indent="0" algn="l">
                <a:lnSpc>
                  <a:spcPts val="3499"/>
                </a:lnSpc>
              </a:pPr>
              <a:r>
                <a:rPr lang="en-US" sz="2499" b="1" spc="97">
                  <a:solidFill>
                    <a:srgbClr val="191919"/>
                  </a:solidFill>
                  <a:latin typeface="Aileron Bold"/>
                  <a:ea typeface="Aileron Bold"/>
                  <a:cs typeface="Aileron Bold"/>
                  <a:sym typeface="Aileron Bold"/>
                </a:rPr>
                <a:t>Phase 1:</a:t>
              </a:r>
            </a:p>
          </p:txBody>
        </p:sp>
      </p:grpSp>
      <p:grpSp>
        <p:nvGrpSpPr>
          <p:cNvPr id="16" name="Group 16"/>
          <p:cNvGrpSpPr/>
          <p:nvPr/>
        </p:nvGrpSpPr>
        <p:grpSpPr>
          <a:xfrm>
            <a:off x="2985180" y="4136343"/>
            <a:ext cx="5383038" cy="2014314"/>
            <a:chOff x="0" y="0"/>
            <a:chExt cx="7177384" cy="2685752"/>
          </a:xfrm>
        </p:grpSpPr>
        <p:sp>
          <p:nvSpPr>
            <p:cNvPr id="17" name="TextBox 17"/>
            <p:cNvSpPr txBox="1"/>
            <p:nvPr/>
          </p:nvSpPr>
          <p:spPr>
            <a:xfrm>
              <a:off x="0" y="688677"/>
              <a:ext cx="7177384" cy="1997075"/>
            </a:xfrm>
            <a:prstGeom prst="rect">
              <a:avLst/>
            </a:prstGeom>
          </p:spPr>
          <p:txBody>
            <a:bodyPr lIns="0" tIns="0" rIns="0" bIns="0" rtlCol="0" anchor="t">
              <a:spAutoFit/>
            </a:bodyPr>
            <a:lstStyle/>
            <a:p>
              <a:pPr algn="l">
                <a:lnSpc>
                  <a:spcPts val="3000"/>
                </a:lnSpc>
              </a:pPr>
              <a:r>
                <a:rPr lang="en-US" sz="2000" spc="60">
                  <a:solidFill>
                    <a:srgbClr val="191919"/>
                  </a:solidFill>
                  <a:latin typeface="Aileron"/>
                  <a:ea typeface="Aileron"/>
                  <a:cs typeface="Aileron"/>
                  <a:sym typeface="Aileron"/>
                </a:rPr>
                <a:t> Mounted accelerometer sensor on the prototype, connected it to</a:t>
              </a:r>
            </a:p>
            <a:p>
              <a:pPr algn="l">
                <a:lnSpc>
                  <a:spcPts val="3000"/>
                </a:lnSpc>
              </a:pPr>
              <a:r>
                <a:rPr lang="en-US" sz="2000" spc="60">
                  <a:solidFill>
                    <a:srgbClr val="191919"/>
                  </a:solidFill>
                  <a:latin typeface="Aileron"/>
                  <a:ea typeface="Aileron"/>
                  <a:cs typeface="Aileron"/>
                  <a:sym typeface="Aileron"/>
                </a:rPr>
                <a:t> Arduino and assembled the prototype.</a:t>
              </a:r>
            </a:p>
            <a:p>
              <a:pPr algn="l">
                <a:lnSpc>
                  <a:spcPts val="3000"/>
                </a:lnSpc>
              </a:pPr>
              <a:endParaRPr lang="en-US" sz="2000" spc="60">
                <a:solidFill>
                  <a:srgbClr val="191919"/>
                </a:solidFill>
                <a:latin typeface="Aileron"/>
                <a:ea typeface="Aileron"/>
                <a:cs typeface="Aileron"/>
                <a:sym typeface="Aileron"/>
              </a:endParaRPr>
            </a:p>
          </p:txBody>
        </p:sp>
        <p:sp>
          <p:nvSpPr>
            <p:cNvPr id="18" name="TextBox 18"/>
            <p:cNvSpPr txBox="1"/>
            <p:nvPr/>
          </p:nvSpPr>
          <p:spPr>
            <a:xfrm>
              <a:off x="0" y="-47625"/>
              <a:ext cx="7177384" cy="547158"/>
            </a:xfrm>
            <a:prstGeom prst="rect">
              <a:avLst/>
            </a:prstGeom>
          </p:spPr>
          <p:txBody>
            <a:bodyPr lIns="0" tIns="0" rIns="0" bIns="0" rtlCol="0" anchor="t">
              <a:spAutoFit/>
            </a:bodyPr>
            <a:lstStyle/>
            <a:p>
              <a:pPr marL="0" lvl="0" indent="0" algn="l">
                <a:lnSpc>
                  <a:spcPts val="3499"/>
                </a:lnSpc>
              </a:pPr>
              <a:r>
                <a:rPr lang="en-US" sz="2499" b="1" spc="97">
                  <a:solidFill>
                    <a:srgbClr val="191919"/>
                  </a:solidFill>
                  <a:latin typeface="Aileron Bold"/>
                  <a:ea typeface="Aileron Bold"/>
                  <a:cs typeface="Aileron Bold"/>
                  <a:sym typeface="Aileron Bold"/>
                </a:rPr>
                <a:t>Phase 2:</a:t>
              </a:r>
            </a:p>
          </p:txBody>
        </p:sp>
      </p:grpSp>
      <p:grpSp>
        <p:nvGrpSpPr>
          <p:cNvPr id="19" name="Group 19"/>
          <p:cNvGrpSpPr/>
          <p:nvPr/>
        </p:nvGrpSpPr>
        <p:grpSpPr>
          <a:xfrm>
            <a:off x="2985180" y="6465084"/>
            <a:ext cx="5383038" cy="4554605"/>
            <a:chOff x="0" y="-47625"/>
            <a:chExt cx="7177384" cy="6072806"/>
          </a:xfrm>
        </p:grpSpPr>
        <p:sp>
          <p:nvSpPr>
            <p:cNvPr id="20" name="TextBox 20"/>
            <p:cNvSpPr txBox="1"/>
            <p:nvPr/>
          </p:nvSpPr>
          <p:spPr>
            <a:xfrm>
              <a:off x="0" y="688677"/>
              <a:ext cx="7177384" cy="5336504"/>
            </a:xfrm>
            <a:prstGeom prst="rect">
              <a:avLst/>
            </a:prstGeom>
          </p:spPr>
          <p:txBody>
            <a:bodyPr lIns="0" tIns="0" rIns="0" bIns="0" rtlCol="0" anchor="t">
              <a:spAutoFit/>
            </a:bodyPr>
            <a:lstStyle/>
            <a:p>
              <a:pPr algn="l">
                <a:lnSpc>
                  <a:spcPts val="3000"/>
                </a:lnSpc>
              </a:pPr>
              <a:r>
                <a:rPr lang="en-US" sz="2000" spc="60" dirty="0">
                  <a:solidFill>
                    <a:srgbClr val="191919"/>
                  </a:solidFill>
                  <a:latin typeface="Aileron"/>
                  <a:ea typeface="Aileron"/>
                  <a:cs typeface="Aileron"/>
                  <a:sym typeface="Aileron"/>
                </a:rPr>
                <a:t>Learned how TMD works, how acceleration, frequencies, Energies </a:t>
              </a:r>
            </a:p>
            <a:p>
              <a:pPr algn="l">
                <a:lnSpc>
                  <a:spcPts val="3000"/>
                </a:lnSpc>
              </a:pPr>
              <a:r>
                <a:rPr lang="en-US" sz="2000" spc="60" dirty="0">
                  <a:solidFill>
                    <a:srgbClr val="191919"/>
                  </a:solidFill>
                  <a:latin typeface="Aileron"/>
                  <a:ea typeface="Aileron"/>
                  <a:cs typeface="Aileron"/>
                  <a:sym typeface="Aileron"/>
                </a:rPr>
                <a:t> vary with time due to damping</a:t>
              </a:r>
            </a:p>
            <a:p>
              <a:pPr algn="l">
                <a:lnSpc>
                  <a:spcPts val="3299"/>
                </a:lnSpc>
              </a:pPr>
              <a:r>
                <a:rPr lang="en-US" sz="2000" spc="60" dirty="0">
                  <a:solidFill>
                    <a:srgbClr val="191919"/>
                  </a:solidFill>
                  <a:latin typeface="Aileron"/>
                  <a:ea typeface="Aileron"/>
                  <a:cs typeface="Aileron"/>
                  <a:sym typeface="Aileron"/>
                </a:rPr>
                <a:t> and learned how </a:t>
              </a:r>
              <a:r>
                <a:rPr lang="en-US" sz="2000" spc="60" dirty="0" err="1">
                  <a:solidFill>
                    <a:srgbClr val="191919"/>
                  </a:solidFill>
                  <a:latin typeface="Aileron"/>
                  <a:ea typeface="Aileron"/>
                  <a:cs typeface="Aileron"/>
                  <a:sym typeface="Aileron"/>
                </a:rPr>
                <a:t>matlab</a:t>
              </a:r>
              <a:r>
                <a:rPr lang="en-US" sz="2000" spc="60" dirty="0">
                  <a:solidFill>
                    <a:srgbClr val="191919"/>
                  </a:solidFill>
                  <a:latin typeface="Aileron"/>
                  <a:ea typeface="Aileron"/>
                  <a:cs typeface="Aileron"/>
                  <a:sym typeface="Aileron"/>
                </a:rPr>
                <a:t> and Arduino </a:t>
              </a:r>
              <a:r>
                <a:rPr lang="en-US" sz="2000" spc="60" dirty="0" err="1">
                  <a:solidFill>
                    <a:srgbClr val="191919"/>
                  </a:solidFill>
                  <a:latin typeface="Aileron"/>
                  <a:ea typeface="Aileron"/>
                  <a:cs typeface="Aileron"/>
                  <a:sym typeface="Aileron"/>
                </a:rPr>
                <a:t>softwares</a:t>
              </a:r>
              <a:r>
                <a:rPr lang="en-US" sz="2000" spc="60" dirty="0">
                  <a:solidFill>
                    <a:srgbClr val="191919"/>
                  </a:solidFill>
                  <a:latin typeface="Aileron"/>
                  <a:ea typeface="Aileron"/>
                  <a:cs typeface="Aileron"/>
                  <a:sym typeface="Aileron"/>
                </a:rPr>
                <a:t> works.</a:t>
              </a:r>
              <a:r>
                <a:rPr lang="en-US" sz="2000" spc="65" dirty="0">
                  <a:solidFill>
                    <a:srgbClr val="191919"/>
                  </a:solidFill>
                  <a:latin typeface="Aileron"/>
                  <a:ea typeface="Aileron"/>
                  <a:cs typeface="Aileron"/>
                  <a:sym typeface="Aileron"/>
                </a:rPr>
                <a:t> MATLAB to obtain theoretical values for acceleration, mechanical energy variations and </a:t>
              </a:r>
            </a:p>
            <a:p>
              <a:pPr algn="l">
                <a:lnSpc>
                  <a:spcPts val="3299"/>
                </a:lnSpc>
              </a:pPr>
              <a:r>
                <a:rPr lang="en-US" sz="2000" spc="65" dirty="0">
                  <a:solidFill>
                    <a:srgbClr val="191919"/>
                  </a:solidFill>
                  <a:latin typeface="Aileron"/>
                  <a:ea typeface="Aileron"/>
                  <a:cs typeface="Aileron"/>
                  <a:sym typeface="Aileron"/>
                </a:rPr>
                <a:t> </a:t>
              </a:r>
              <a:r>
                <a:rPr lang="en-US" sz="2000" spc="65" dirty="0" err="1">
                  <a:solidFill>
                    <a:srgbClr val="191919"/>
                  </a:solidFill>
                  <a:latin typeface="Aileron"/>
                  <a:ea typeface="Aileron"/>
                  <a:cs typeface="Aileron"/>
                  <a:sym typeface="Aileron"/>
                </a:rPr>
                <a:t>analysed</a:t>
              </a:r>
              <a:r>
                <a:rPr lang="en-US" sz="2000" spc="65" dirty="0">
                  <a:solidFill>
                    <a:srgbClr val="191919"/>
                  </a:solidFill>
                  <a:latin typeface="Aileron"/>
                  <a:ea typeface="Aileron"/>
                  <a:cs typeface="Aileron"/>
                  <a:sym typeface="Aileron"/>
                </a:rPr>
                <a:t> with experimental data.</a:t>
              </a:r>
            </a:p>
            <a:p>
              <a:pPr algn="l">
                <a:lnSpc>
                  <a:spcPts val="3000"/>
                </a:lnSpc>
              </a:pPr>
              <a:endParaRPr lang="en-US" sz="2000" spc="60" dirty="0">
                <a:solidFill>
                  <a:srgbClr val="191919"/>
                </a:solidFill>
                <a:latin typeface="Aileron"/>
                <a:ea typeface="Aileron"/>
                <a:cs typeface="Aileron"/>
                <a:sym typeface="Aileron"/>
              </a:endParaRPr>
            </a:p>
            <a:p>
              <a:pPr algn="l">
                <a:lnSpc>
                  <a:spcPts val="3000"/>
                </a:lnSpc>
              </a:pPr>
              <a:endParaRPr lang="en-US" sz="2000" spc="60" dirty="0">
                <a:solidFill>
                  <a:srgbClr val="191919"/>
                </a:solidFill>
                <a:latin typeface="Aileron"/>
                <a:ea typeface="Aileron"/>
                <a:cs typeface="Aileron"/>
                <a:sym typeface="Aileron"/>
              </a:endParaRPr>
            </a:p>
          </p:txBody>
        </p:sp>
        <p:sp>
          <p:nvSpPr>
            <p:cNvPr id="21" name="TextBox 21"/>
            <p:cNvSpPr txBox="1"/>
            <p:nvPr/>
          </p:nvSpPr>
          <p:spPr>
            <a:xfrm>
              <a:off x="0" y="-47625"/>
              <a:ext cx="7177384" cy="547158"/>
            </a:xfrm>
            <a:prstGeom prst="rect">
              <a:avLst/>
            </a:prstGeom>
          </p:spPr>
          <p:txBody>
            <a:bodyPr lIns="0" tIns="0" rIns="0" bIns="0" rtlCol="0" anchor="t">
              <a:spAutoFit/>
            </a:bodyPr>
            <a:lstStyle/>
            <a:p>
              <a:pPr marL="0" lvl="0" indent="0" algn="l">
                <a:lnSpc>
                  <a:spcPts val="3499"/>
                </a:lnSpc>
              </a:pPr>
              <a:r>
                <a:rPr lang="en-US" sz="2499" b="1" spc="97" dirty="0">
                  <a:solidFill>
                    <a:srgbClr val="191919"/>
                  </a:solidFill>
                  <a:latin typeface="Aileron Bold"/>
                  <a:ea typeface="Aileron Bold"/>
                  <a:cs typeface="Aileron Bold"/>
                  <a:sym typeface="Aileron Bold"/>
                </a:rPr>
                <a:t>Phase 3&amp;4:</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C3E0-752E-79EC-B4FA-9EF8B9E7AEA1}"/>
            </a:ext>
          </a:extLst>
        </p:cNvPr>
        <p:cNvGrpSpPr/>
        <p:nvPr/>
      </p:nvGrpSpPr>
      <p:grpSpPr>
        <a:xfrm>
          <a:off x="0" y="0"/>
          <a:ext cx="0" cy="0"/>
          <a:chOff x="0" y="0"/>
          <a:chExt cx="0" cy="0"/>
        </a:xfrm>
      </p:grpSpPr>
      <p:sp>
        <p:nvSpPr>
          <p:cNvPr id="33" name="TextBox 33">
            <a:extLst>
              <a:ext uri="{FF2B5EF4-FFF2-40B4-BE49-F238E27FC236}">
                <a16:creationId xmlns:a16="http://schemas.microsoft.com/office/drawing/2014/main" id="{7135DF80-6529-E1B9-1146-DAD111C1087A}"/>
              </a:ext>
            </a:extLst>
          </p:cNvPr>
          <p:cNvSpPr txBox="1"/>
          <p:nvPr/>
        </p:nvSpPr>
        <p:spPr>
          <a:xfrm>
            <a:off x="3281930" y="676700"/>
            <a:ext cx="11724140" cy="552450"/>
          </a:xfrm>
          <a:prstGeom prst="rect">
            <a:avLst/>
          </a:prstGeom>
        </p:spPr>
        <p:txBody>
          <a:bodyPr lIns="0" tIns="0" rIns="0" bIns="0" rtlCol="0" anchor="t">
            <a:spAutoFit/>
          </a:bodyPr>
          <a:lstStyle/>
          <a:p>
            <a:pPr algn="ctr">
              <a:lnSpc>
                <a:spcPts val="4320"/>
              </a:lnSpc>
            </a:pPr>
            <a:r>
              <a:rPr lang="en-US" sz="3600" b="1" spc="107" dirty="0">
                <a:solidFill>
                  <a:srgbClr val="191919"/>
                </a:solidFill>
                <a:latin typeface="Aileron Ultra-Bold"/>
                <a:ea typeface="Aileron Ultra-Bold"/>
                <a:cs typeface="Aileron Ultra-Bold"/>
                <a:sym typeface="Aileron Ultra-Bold"/>
              </a:rPr>
              <a:t>Analysis of system-Deriving Equation of Motion</a:t>
            </a:r>
          </a:p>
        </p:txBody>
      </p:sp>
      <p:pic>
        <p:nvPicPr>
          <p:cNvPr id="51" name="Picture 50">
            <a:extLst>
              <a:ext uri="{FF2B5EF4-FFF2-40B4-BE49-F238E27FC236}">
                <a16:creationId xmlns:a16="http://schemas.microsoft.com/office/drawing/2014/main" id="{97F065AC-0560-9F1C-A532-307DF22B7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31" y="1229150"/>
            <a:ext cx="5867400" cy="8025975"/>
          </a:xfrm>
          <a:prstGeom prst="rect">
            <a:avLst/>
          </a:prstGeom>
        </p:spPr>
      </p:pic>
      <p:pic>
        <p:nvPicPr>
          <p:cNvPr id="53" name="Picture 52">
            <a:extLst>
              <a:ext uri="{FF2B5EF4-FFF2-40B4-BE49-F238E27FC236}">
                <a16:creationId xmlns:a16="http://schemas.microsoft.com/office/drawing/2014/main" id="{CE23B883-DFB8-5215-1D93-AE398E92FC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38800" y="1208485"/>
            <a:ext cx="6143030" cy="8242220"/>
          </a:xfrm>
          <a:prstGeom prst="rect">
            <a:avLst/>
          </a:prstGeom>
        </p:spPr>
      </p:pic>
      <p:pic>
        <p:nvPicPr>
          <p:cNvPr id="55" name="Picture 54">
            <a:extLst>
              <a:ext uri="{FF2B5EF4-FFF2-40B4-BE49-F238E27FC236}">
                <a16:creationId xmlns:a16="http://schemas.microsoft.com/office/drawing/2014/main" id="{01B45EAE-AA08-6067-0E61-32C89545A0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23133" y="1178852"/>
            <a:ext cx="6494954" cy="8834795"/>
          </a:xfrm>
          <a:prstGeom prst="rect">
            <a:avLst/>
          </a:prstGeom>
        </p:spPr>
      </p:pic>
    </p:spTree>
    <p:extLst>
      <p:ext uri="{BB962C8B-B14F-4D97-AF65-F5344CB8AC3E}">
        <p14:creationId xmlns:p14="http://schemas.microsoft.com/office/powerpoint/2010/main" val="239437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076F1-216D-6A6E-DEF3-F277BBD8E764}"/>
            </a:ext>
          </a:extLst>
        </p:cNvPr>
        <p:cNvGrpSpPr/>
        <p:nvPr/>
      </p:nvGrpSpPr>
      <p:grpSpPr>
        <a:xfrm>
          <a:off x="0" y="0"/>
          <a:ext cx="0" cy="0"/>
          <a:chOff x="0" y="0"/>
          <a:chExt cx="0" cy="0"/>
        </a:xfrm>
      </p:grpSpPr>
      <p:sp>
        <p:nvSpPr>
          <p:cNvPr id="10" name="TextBox 33">
            <a:extLst>
              <a:ext uri="{FF2B5EF4-FFF2-40B4-BE49-F238E27FC236}">
                <a16:creationId xmlns:a16="http://schemas.microsoft.com/office/drawing/2014/main" id="{111AA6B7-E18C-A69E-388A-3F901D685A0D}"/>
              </a:ext>
            </a:extLst>
          </p:cNvPr>
          <p:cNvSpPr txBox="1"/>
          <p:nvPr/>
        </p:nvSpPr>
        <p:spPr>
          <a:xfrm>
            <a:off x="3434330" y="829100"/>
            <a:ext cx="11724140" cy="552450"/>
          </a:xfrm>
          <a:prstGeom prst="rect">
            <a:avLst/>
          </a:prstGeom>
        </p:spPr>
        <p:txBody>
          <a:bodyPr lIns="0" tIns="0" rIns="0" bIns="0" rtlCol="0" anchor="t">
            <a:spAutoFit/>
          </a:bodyPr>
          <a:lstStyle/>
          <a:p>
            <a:pPr algn="ctr">
              <a:lnSpc>
                <a:spcPts val="4320"/>
              </a:lnSpc>
            </a:pPr>
            <a:r>
              <a:rPr lang="en-US" sz="3600" b="1" spc="107" dirty="0" err="1">
                <a:solidFill>
                  <a:srgbClr val="191919"/>
                </a:solidFill>
                <a:latin typeface="Aileron Ultra-Bold"/>
                <a:ea typeface="Aileron Ultra-Bold"/>
                <a:cs typeface="Aileron Ultra-Bold"/>
                <a:sym typeface="Aileron Ultra-Bold"/>
              </a:rPr>
              <a:t>Matlab</a:t>
            </a:r>
            <a:r>
              <a:rPr lang="en-US" sz="3600" b="1" spc="107" dirty="0">
                <a:solidFill>
                  <a:srgbClr val="191919"/>
                </a:solidFill>
                <a:latin typeface="Aileron Ultra-Bold"/>
                <a:ea typeface="Aileron Ultra-Bold"/>
                <a:cs typeface="Aileron Ultra-Bold"/>
                <a:sym typeface="Aileron Ultra-Bold"/>
              </a:rPr>
              <a:t> Code </a:t>
            </a:r>
          </a:p>
        </p:txBody>
      </p:sp>
      <p:pic>
        <p:nvPicPr>
          <p:cNvPr id="4" name="Picture 3">
            <a:extLst>
              <a:ext uri="{FF2B5EF4-FFF2-40B4-BE49-F238E27FC236}">
                <a16:creationId xmlns:a16="http://schemas.microsoft.com/office/drawing/2014/main" id="{0E9477AF-42C5-7764-8B76-196C19AC4C87}"/>
              </a:ext>
            </a:extLst>
          </p:cNvPr>
          <p:cNvPicPr>
            <a:picLocks noChangeAspect="1"/>
          </p:cNvPicPr>
          <p:nvPr/>
        </p:nvPicPr>
        <p:blipFill>
          <a:blip r:embed="rId3">
            <a:extLst>
              <a:ext uri="{28A0092B-C50C-407E-A947-70E740481C1C}">
                <a14:useLocalDpi xmlns:a14="http://schemas.microsoft.com/office/drawing/2010/main" val="0"/>
              </a:ext>
            </a:extLst>
          </a:blip>
          <a:srcRect t="24075" r="39584" b="30804"/>
          <a:stretch/>
        </p:blipFill>
        <p:spPr>
          <a:xfrm>
            <a:off x="152400" y="1638300"/>
            <a:ext cx="9432280" cy="3962400"/>
          </a:xfrm>
          <a:prstGeom prst="rect">
            <a:avLst/>
          </a:prstGeom>
        </p:spPr>
      </p:pic>
      <p:pic>
        <p:nvPicPr>
          <p:cNvPr id="12" name="Picture 11">
            <a:extLst>
              <a:ext uri="{FF2B5EF4-FFF2-40B4-BE49-F238E27FC236}">
                <a16:creationId xmlns:a16="http://schemas.microsoft.com/office/drawing/2014/main" id="{64754E86-2B94-C6C3-B7DC-92F18ECAA2C6}"/>
              </a:ext>
            </a:extLst>
          </p:cNvPr>
          <p:cNvPicPr>
            <a:picLocks noChangeAspect="1"/>
          </p:cNvPicPr>
          <p:nvPr/>
        </p:nvPicPr>
        <p:blipFill>
          <a:blip r:embed="rId4">
            <a:extLst>
              <a:ext uri="{28A0092B-C50C-407E-A947-70E740481C1C}">
                <a14:useLocalDpi xmlns:a14="http://schemas.microsoft.com/office/drawing/2010/main" val="0"/>
              </a:ext>
            </a:extLst>
          </a:blip>
          <a:srcRect t="34444" r="64167" b="21852"/>
          <a:stretch/>
        </p:blipFill>
        <p:spPr>
          <a:xfrm>
            <a:off x="157730" y="5600700"/>
            <a:ext cx="6553200" cy="4495800"/>
          </a:xfrm>
          <a:prstGeom prst="rect">
            <a:avLst/>
          </a:prstGeom>
        </p:spPr>
      </p:pic>
    </p:spTree>
    <p:extLst>
      <p:ext uri="{BB962C8B-B14F-4D97-AF65-F5344CB8AC3E}">
        <p14:creationId xmlns:p14="http://schemas.microsoft.com/office/powerpoint/2010/main" val="71317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FA1D8-A0E5-5E9D-D86D-1853AA845914}"/>
            </a:ext>
          </a:extLst>
        </p:cNvPr>
        <p:cNvGrpSpPr/>
        <p:nvPr/>
      </p:nvGrpSpPr>
      <p:grpSpPr>
        <a:xfrm>
          <a:off x="0" y="0"/>
          <a:ext cx="0" cy="0"/>
          <a:chOff x="0" y="0"/>
          <a:chExt cx="0" cy="0"/>
        </a:xfrm>
      </p:grpSpPr>
      <p:sp>
        <p:nvSpPr>
          <p:cNvPr id="52" name="TextBox 33">
            <a:extLst>
              <a:ext uri="{FF2B5EF4-FFF2-40B4-BE49-F238E27FC236}">
                <a16:creationId xmlns:a16="http://schemas.microsoft.com/office/drawing/2014/main" id="{5CD6B8E6-2F9E-7249-E5EF-61B1C6BD9151}"/>
              </a:ext>
            </a:extLst>
          </p:cNvPr>
          <p:cNvSpPr txBox="1"/>
          <p:nvPr/>
        </p:nvSpPr>
        <p:spPr>
          <a:xfrm>
            <a:off x="2632837" y="8249667"/>
            <a:ext cx="7945516" cy="1102866"/>
          </a:xfrm>
          <a:prstGeom prst="rect">
            <a:avLst/>
          </a:prstGeom>
        </p:spPr>
        <p:txBody>
          <a:bodyPr wrap="square" lIns="0" tIns="0" rIns="0" bIns="0" rtlCol="0" anchor="t">
            <a:spAutoFit/>
          </a:bodyPr>
          <a:lstStyle/>
          <a:p>
            <a:pPr algn="ctr">
              <a:lnSpc>
                <a:spcPts val="4320"/>
              </a:lnSpc>
            </a:pPr>
            <a:r>
              <a:rPr lang="en-US" sz="3600" b="1" spc="107" dirty="0">
                <a:solidFill>
                  <a:srgbClr val="191919"/>
                </a:solidFill>
                <a:latin typeface="Aileron Ultra-Bold"/>
                <a:ea typeface="Aileron Ultra-Bold"/>
                <a:cs typeface="Aileron Ultra-Bold"/>
                <a:sym typeface="Aileron Ultra-Bold"/>
              </a:rPr>
              <a:t>Absorption of energy by Moving </a:t>
            </a:r>
            <a:r>
              <a:rPr lang="en-US" sz="3600" b="1" spc="107" dirty="0" err="1">
                <a:solidFill>
                  <a:srgbClr val="191919"/>
                </a:solidFill>
                <a:latin typeface="Aileron Ultra-Bold"/>
                <a:ea typeface="Aileron Ultra-Bold"/>
                <a:cs typeface="Aileron Ultra-Bold"/>
                <a:sym typeface="Aileron Ultra-Bold"/>
              </a:rPr>
              <a:t>Pendulumn</a:t>
            </a:r>
            <a:endParaRPr lang="en-US" sz="3600" b="1" spc="107" dirty="0">
              <a:solidFill>
                <a:srgbClr val="191919"/>
              </a:solidFill>
              <a:latin typeface="Aileron Ultra-Bold"/>
              <a:ea typeface="Aileron Ultra-Bold"/>
              <a:cs typeface="Aileron Ultra-Bold"/>
              <a:sym typeface="Aileron Ultra-Bold"/>
            </a:endParaRPr>
          </a:p>
        </p:txBody>
      </p:sp>
      <p:pic>
        <p:nvPicPr>
          <p:cNvPr id="3" name="Picture 2">
            <a:extLst>
              <a:ext uri="{FF2B5EF4-FFF2-40B4-BE49-F238E27FC236}">
                <a16:creationId xmlns:a16="http://schemas.microsoft.com/office/drawing/2014/main" id="{960856FE-C05C-3A6C-E059-97A7D2B2B30F}"/>
              </a:ext>
            </a:extLst>
          </p:cNvPr>
          <p:cNvPicPr>
            <a:picLocks noChangeAspect="1"/>
          </p:cNvPicPr>
          <p:nvPr/>
        </p:nvPicPr>
        <p:blipFill>
          <a:blip r:embed="rId2">
            <a:extLst>
              <a:ext uri="{28A0092B-C50C-407E-A947-70E740481C1C}">
                <a14:useLocalDpi xmlns:a14="http://schemas.microsoft.com/office/drawing/2010/main" val="0"/>
              </a:ext>
            </a:extLst>
          </a:blip>
          <a:srcRect t="24074" r="71667" b="15925"/>
          <a:stretch/>
        </p:blipFill>
        <p:spPr>
          <a:xfrm>
            <a:off x="0" y="1485900"/>
            <a:ext cx="6934200" cy="6172200"/>
          </a:xfrm>
          <a:prstGeom prst="rect">
            <a:avLst/>
          </a:prstGeom>
        </p:spPr>
      </p:pic>
      <p:pic>
        <p:nvPicPr>
          <p:cNvPr id="5" name="Picture 4">
            <a:extLst>
              <a:ext uri="{FF2B5EF4-FFF2-40B4-BE49-F238E27FC236}">
                <a16:creationId xmlns:a16="http://schemas.microsoft.com/office/drawing/2014/main" id="{329BB268-FB3D-F7AA-DB89-613425BB5DB0}"/>
              </a:ext>
            </a:extLst>
          </p:cNvPr>
          <p:cNvPicPr>
            <a:picLocks noChangeAspect="1"/>
          </p:cNvPicPr>
          <p:nvPr/>
        </p:nvPicPr>
        <p:blipFill>
          <a:blip r:embed="rId3">
            <a:extLst>
              <a:ext uri="{28A0092B-C50C-407E-A947-70E740481C1C}">
                <a14:useLocalDpi xmlns:a14="http://schemas.microsoft.com/office/drawing/2010/main" val="0"/>
              </a:ext>
            </a:extLst>
          </a:blip>
          <a:srcRect t="25555" r="62083" b="17407"/>
          <a:stretch/>
        </p:blipFill>
        <p:spPr>
          <a:xfrm>
            <a:off x="5676900" y="1638300"/>
            <a:ext cx="6934200" cy="5867400"/>
          </a:xfrm>
          <a:prstGeom prst="rect">
            <a:avLst/>
          </a:prstGeom>
        </p:spPr>
      </p:pic>
      <p:pic>
        <p:nvPicPr>
          <p:cNvPr id="8" name="Picture 7">
            <a:extLst>
              <a:ext uri="{FF2B5EF4-FFF2-40B4-BE49-F238E27FC236}">
                <a16:creationId xmlns:a16="http://schemas.microsoft.com/office/drawing/2014/main" id="{81D8C7D5-71B2-037D-2597-2FAEE0EC5418}"/>
              </a:ext>
            </a:extLst>
          </p:cNvPr>
          <p:cNvPicPr>
            <a:picLocks noChangeAspect="1"/>
          </p:cNvPicPr>
          <p:nvPr/>
        </p:nvPicPr>
        <p:blipFill>
          <a:blip r:embed="rId4">
            <a:extLst>
              <a:ext uri="{28A0092B-C50C-407E-A947-70E740481C1C}">
                <a14:useLocalDpi xmlns:a14="http://schemas.microsoft.com/office/drawing/2010/main" val="0"/>
              </a:ext>
            </a:extLst>
          </a:blip>
          <a:srcRect l="32084" t="23333" r="32083" b="28519"/>
          <a:stretch/>
        </p:blipFill>
        <p:spPr>
          <a:xfrm>
            <a:off x="10591800" y="5181600"/>
            <a:ext cx="6553200" cy="4953000"/>
          </a:xfrm>
          <a:prstGeom prst="rect">
            <a:avLst/>
          </a:prstGeom>
        </p:spPr>
      </p:pic>
      <p:sp>
        <p:nvSpPr>
          <p:cNvPr id="9" name="TextBox 33">
            <a:extLst>
              <a:ext uri="{FF2B5EF4-FFF2-40B4-BE49-F238E27FC236}">
                <a16:creationId xmlns:a16="http://schemas.microsoft.com/office/drawing/2014/main" id="{9D7A8F9B-B3BB-5BA7-6CD0-44758B0721AD}"/>
              </a:ext>
            </a:extLst>
          </p:cNvPr>
          <p:cNvSpPr txBox="1"/>
          <p:nvPr/>
        </p:nvSpPr>
        <p:spPr>
          <a:xfrm>
            <a:off x="8382000" y="4424575"/>
            <a:ext cx="11724140" cy="552450"/>
          </a:xfrm>
          <a:prstGeom prst="rect">
            <a:avLst/>
          </a:prstGeom>
        </p:spPr>
        <p:txBody>
          <a:bodyPr lIns="0" tIns="0" rIns="0" bIns="0" rtlCol="0" anchor="t">
            <a:spAutoFit/>
          </a:bodyPr>
          <a:lstStyle/>
          <a:p>
            <a:pPr algn="ctr">
              <a:lnSpc>
                <a:spcPts val="4320"/>
              </a:lnSpc>
            </a:pPr>
            <a:r>
              <a:rPr lang="en-US" sz="3600" b="1" spc="107" dirty="0">
                <a:solidFill>
                  <a:srgbClr val="191919"/>
                </a:solidFill>
                <a:latin typeface="Aileron Ultra-Bold"/>
                <a:ea typeface="Aileron Ultra-Bold"/>
                <a:cs typeface="Aileron Ultra-Bold"/>
                <a:sym typeface="Aileron Ultra-Bold"/>
              </a:rPr>
              <a:t>Output </a:t>
            </a:r>
          </a:p>
        </p:txBody>
      </p:sp>
      <p:sp>
        <p:nvSpPr>
          <p:cNvPr id="10" name="TextBox 33">
            <a:extLst>
              <a:ext uri="{FF2B5EF4-FFF2-40B4-BE49-F238E27FC236}">
                <a16:creationId xmlns:a16="http://schemas.microsoft.com/office/drawing/2014/main" id="{35FD3F25-E9D3-0973-520D-1FE5D9C9363C}"/>
              </a:ext>
            </a:extLst>
          </p:cNvPr>
          <p:cNvSpPr txBox="1"/>
          <p:nvPr/>
        </p:nvSpPr>
        <p:spPr>
          <a:xfrm>
            <a:off x="3434330" y="829100"/>
            <a:ext cx="11724140" cy="552450"/>
          </a:xfrm>
          <a:prstGeom prst="rect">
            <a:avLst/>
          </a:prstGeom>
        </p:spPr>
        <p:txBody>
          <a:bodyPr lIns="0" tIns="0" rIns="0" bIns="0" rtlCol="0" anchor="t">
            <a:spAutoFit/>
          </a:bodyPr>
          <a:lstStyle/>
          <a:p>
            <a:pPr algn="ctr">
              <a:lnSpc>
                <a:spcPts val="4320"/>
              </a:lnSpc>
            </a:pPr>
            <a:r>
              <a:rPr lang="en-US" sz="3600" b="1" spc="107" dirty="0" err="1">
                <a:solidFill>
                  <a:srgbClr val="191919"/>
                </a:solidFill>
                <a:latin typeface="Aileron Ultra-Bold"/>
                <a:ea typeface="Aileron Ultra-Bold"/>
                <a:cs typeface="Aileron Ultra-Bold"/>
                <a:sym typeface="Aileron Ultra-Bold"/>
              </a:rPr>
              <a:t>Matlab</a:t>
            </a:r>
            <a:r>
              <a:rPr lang="en-US" sz="3600" b="1" spc="107" dirty="0">
                <a:solidFill>
                  <a:srgbClr val="191919"/>
                </a:solidFill>
                <a:latin typeface="Aileron Ultra-Bold"/>
                <a:ea typeface="Aileron Ultra-Bold"/>
                <a:cs typeface="Aileron Ultra-Bold"/>
                <a:sym typeface="Aileron Ultra-Bold"/>
              </a:rPr>
              <a:t> Code </a:t>
            </a:r>
          </a:p>
        </p:txBody>
      </p:sp>
    </p:spTree>
    <p:extLst>
      <p:ext uri="{BB962C8B-B14F-4D97-AF65-F5344CB8AC3E}">
        <p14:creationId xmlns:p14="http://schemas.microsoft.com/office/powerpoint/2010/main" val="142571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124BE-634D-F665-2527-2F6F5B1D7A92}"/>
            </a:ext>
          </a:extLst>
        </p:cNvPr>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4BA397EE-D954-1136-D0CD-42DEF9CEEA3E}"/>
              </a:ext>
            </a:extLst>
          </p:cNvPr>
          <p:cNvGraphicFramePr>
            <a:graphicFrameLocks noGrp="1"/>
          </p:cNvGraphicFramePr>
          <p:nvPr/>
        </p:nvGraphicFramePr>
        <p:xfrm>
          <a:off x="10672998" y="0"/>
          <a:ext cx="7615002" cy="10294620"/>
        </p:xfrm>
        <a:graphic>
          <a:graphicData uri="http://schemas.openxmlformats.org/drawingml/2006/table">
            <a:tbl>
              <a:tblPr/>
              <a:tblGrid>
                <a:gridCol w="7615002">
                  <a:extLst>
                    <a:ext uri="{9D8B030D-6E8A-4147-A177-3AD203B41FA5}">
                      <a16:colId xmlns:a16="http://schemas.microsoft.com/office/drawing/2014/main" val="20000"/>
                    </a:ext>
                  </a:extLst>
                </a:gridCol>
              </a:tblGrid>
              <a:tr h="9586494">
                <a:tc>
                  <a:txBody>
                    <a:bodyPr/>
                    <a:lstStyle/>
                    <a:p>
                      <a:pPr algn="ctr">
                        <a:lnSpc>
                          <a:spcPts val="5400"/>
                        </a:lnSpc>
                        <a:defRPr/>
                      </a:pPr>
                      <a:r>
                        <a:rPr lang="en-US" sz="3600" b="1" spc="107" dirty="0">
                          <a:solidFill>
                            <a:srgbClr val="1C88CF"/>
                          </a:solidFill>
                          <a:latin typeface="Aileron Bold"/>
                          <a:ea typeface="Aileron Bold"/>
                          <a:cs typeface="Aileron Bold"/>
                          <a:sym typeface="Aileron Bold"/>
                        </a:rPr>
                        <a:t>MEMPHIS DESIGN</a:t>
                      </a:r>
                      <a:endParaRPr lang="en-US" sz="1100" dirty="0"/>
                    </a:p>
                    <a:p>
                      <a:pPr algn="ctr">
                        <a:lnSpc>
                          <a:spcPts val="3150"/>
                        </a:lnSpc>
                      </a:pPr>
                      <a:r>
                        <a:rPr lang="en-US" sz="2100" spc="63" dirty="0">
                          <a:solidFill>
                            <a:srgbClr val="1C88CF"/>
                          </a:solidFill>
                          <a:latin typeface="Aileron"/>
                          <a:ea typeface="Aileron"/>
                          <a:cs typeface="Aileron"/>
                          <a:sym typeface="Aileron"/>
                        </a:rPr>
                        <a:t>A brief history of a quirky design</a:t>
                      </a:r>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0" cap="flat" cmpd="sng" algn="ctr">
                      <a:solidFill>
                        <a:srgbClr val="F4F4F4"/>
                      </a:solidFill>
                      <a:prstDash val="solid"/>
                      <a:round/>
                      <a:headEnd type="none" w="med" len="med"/>
                      <a:tailEnd type="none" w="med" len="med"/>
                    </a:lnT>
                    <a:lnB w="0" cap="flat" cmpd="sng" algn="ctr">
                      <a:solidFill>
                        <a:srgbClr val="F4F4F4"/>
                      </a:solidFill>
                      <a:prstDash val="solid"/>
                      <a:round/>
                      <a:headEnd type="none" w="med" len="med"/>
                      <a:tailEnd type="none" w="med" len="med"/>
                    </a:lnB>
                    <a:solidFill>
                      <a:srgbClr val="1C88CF"/>
                    </a:solidFill>
                  </a:tcPr>
                </a:tc>
                <a:extLst>
                  <a:ext uri="{0D108BD9-81ED-4DB2-BD59-A6C34878D82A}">
                    <a16:rowId xmlns:a16="http://schemas.microsoft.com/office/drawing/2014/main" val="10000"/>
                  </a:ext>
                </a:extLst>
              </a:tr>
              <a:tr h="708126">
                <a:tc>
                  <a:txBody>
                    <a:bodyPr/>
                    <a:lstStyle/>
                    <a:p>
                      <a:pPr algn="ctr">
                        <a:lnSpc>
                          <a:spcPts val="2700"/>
                        </a:lnSpc>
                        <a:defRPr/>
                      </a:pPr>
                      <a:endParaRPr lang="en-US" sz="1100" dirty="0"/>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0" cap="flat" cmpd="sng" algn="ctr">
                      <a:solidFill>
                        <a:srgbClr val="F4F4F4"/>
                      </a:solidFill>
                      <a:prstDash val="solid"/>
                      <a:round/>
                      <a:headEnd type="none" w="med" len="med"/>
                      <a:tailEnd type="none" w="med" len="med"/>
                    </a:lnT>
                    <a:lnB w="0" cap="flat" cmpd="sng" algn="ctr">
                      <a:solidFill>
                        <a:srgbClr val="F4F4F4"/>
                      </a:solidFill>
                      <a:prstDash val="solid"/>
                      <a:round/>
                      <a:headEnd type="none" w="med" len="med"/>
                      <a:tailEnd type="none" w="med" len="med"/>
                    </a:lnB>
                    <a:solidFill>
                      <a:srgbClr val="1C88CF"/>
                    </a:solidFill>
                  </a:tcPr>
                </a:tc>
                <a:extLst>
                  <a:ext uri="{0D108BD9-81ED-4DB2-BD59-A6C34878D82A}">
                    <a16:rowId xmlns:a16="http://schemas.microsoft.com/office/drawing/2014/main" val="10001"/>
                  </a:ext>
                </a:extLst>
              </a:tr>
            </a:tbl>
          </a:graphicData>
        </a:graphic>
      </p:graphicFrame>
      <p:grpSp>
        <p:nvGrpSpPr>
          <p:cNvPr id="3" name="Group 3">
            <a:extLst>
              <a:ext uri="{FF2B5EF4-FFF2-40B4-BE49-F238E27FC236}">
                <a16:creationId xmlns:a16="http://schemas.microsoft.com/office/drawing/2014/main" id="{138B2458-EFA6-DA93-1507-CF71D1456E36}"/>
              </a:ext>
            </a:extLst>
          </p:cNvPr>
          <p:cNvGrpSpPr/>
          <p:nvPr/>
        </p:nvGrpSpPr>
        <p:grpSpPr>
          <a:xfrm>
            <a:off x="1028700" y="1545208"/>
            <a:ext cx="1261089" cy="1261089"/>
            <a:chOff x="0" y="0"/>
            <a:chExt cx="6350000" cy="6350000"/>
          </a:xfrm>
        </p:grpSpPr>
        <p:sp>
          <p:nvSpPr>
            <p:cNvPr id="4" name="Freeform 4">
              <a:extLst>
                <a:ext uri="{FF2B5EF4-FFF2-40B4-BE49-F238E27FC236}">
                  <a16:creationId xmlns:a16="http://schemas.microsoft.com/office/drawing/2014/main" id="{D3468471-2B9A-E5D6-4752-E6AB64183CC1}"/>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7C9EF"/>
            </a:solidFill>
          </p:spPr>
          <p:txBody>
            <a:bodyPr/>
            <a:lstStyle/>
            <a:p>
              <a:endParaRPr lang="en-IN"/>
            </a:p>
          </p:txBody>
        </p:sp>
      </p:grpSp>
      <p:grpSp>
        <p:nvGrpSpPr>
          <p:cNvPr id="5" name="Group 5">
            <a:extLst>
              <a:ext uri="{FF2B5EF4-FFF2-40B4-BE49-F238E27FC236}">
                <a16:creationId xmlns:a16="http://schemas.microsoft.com/office/drawing/2014/main" id="{C8FA9260-65AF-DBB3-88AD-D9B4BE7B30B1}"/>
              </a:ext>
            </a:extLst>
          </p:cNvPr>
          <p:cNvGrpSpPr/>
          <p:nvPr/>
        </p:nvGrpSpPr>
        <p:grpSpPr>
          <a:xfrm>
            <a:off x="1137382" y="8062036"/>
            <a:ext cx="1261089" cy="1261089"/>
            <a:chOff x="0" y="0"/>
            <a:chExt cx="6350000" cy="6350000"/>
          </a:xfrm>
        </p:grpSpPr>
        <p:sp>
          <p:nvSpPr>
            <p:cNvPr id="6" name="Freeform 6">
              <a:extLst>
                <a:ext uri="{FF2B5EF4-FFF2-40B4-BE49-F238E27FC236}">
                  <a16:creationId xmlns:a16="http://schemas.microsoft.com/office/drawing/2014/main" id="{12777C7D-8706-EC9A-897E-A506E1F6ABB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37C9EF"/>
            </a:solidFill>
          </p:spPr>
          <p:txBody>
            <a:bodyPr/>
            <a:lstStyle/>
            <a:p>
              <a:endParaRPr lang="en-IN"/>
            </a:p>
          </p:txBody>
        </p:sp>
      </p:grpSp>
      <p:sp>
        <p:nvSpPr>
          <p:cNvPr id="9" name="Freeform 9">
            <a:extLst>
              <a:ext uri="{FF2B5EF4-FFF2-40B4-BE49-F238E27FC236}">
                <a16:creationId xmlns:a16="http://schemas.microsoft.com/office/drawing/2014/main" id="{7E99ACBE-A8FB-72D2-E95E-E0A165E635AE}"/>
              </a:ext>
            </a:extLst>
          </p:cNvPr>
          <p:cNvSpPr/>
          <p:nvPr/>
        </p:nvSpPr>
        <p:spPr>
          <a:xfrm>
            <a:off x="1430824" y="1969342"/>
            <a:ext cx="456840" cy="504542"/>
          </a:xfrm>
          <a:custGeom>
            <a:avLst/>
            <a:gdLst/>
            <a:ahLst/>
            <a:cxnLst/>
            <a:rect l="l" t="t" r="r" b="b"/>
            <a:pathLst>
              <a:path w="456840" h="504542">
                <a:moveTo>
                  <a:pt x="0" y="0"/>
                </a:moveTo>
                <a:lnTo>
                  <a:pt x="456840" y="0"/>
                </a:lnTo>
                <a:lnTo>
                  <a:pt x="456840" y="504542"/>
                </a:lnTo>
                <a:lnTo>
                  <a:pt x="0" y="504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0" name="Freeform 10">
            <a:extLst>
              <a:ext uri="{FF2B5EF4-FFF2-40B4-BE49-F238E27FC236}">
                <a16:creationId xmlns:a16="http://schemas.microsoft.com/office/drawing/2014/main" id="{5DBDBB8D-3475-E3FF-1433-28835AC47282}"/>
              </a:ext>
            </a:extLst>
          </p:cNvPr>
          <p:cNvSpPr/>
          <p:nvPr/>
        </p:nvSpPr>
        <p:spPr>
          <a:xfrm>
            <a:off x="1430824" y="4886485"/>
            <a:ext cx="456840" cy="504542"/>
          </a:xfrm>
          <a:custGeom>
            <a:avLst/>
            <a:gdLst/>
            <a:ahLst/>
            <a:cxnLst/>
            <a:rect l="l" t="t" r="r" b="b"/>
            <a:pathLst>
              <a:path w="456840" h="504542">
                <a:moveTo>
                  <a:pt x="0" y="0"/>
                </a:moveTo>
                <a:lnTo>
                  <a:pt x="456840" y="0"/>
                </a:lnTo>
                <a:lnTo>
                  <a:pt x="456840" y="504542"/>
                </a:lnTo>
                <a:lnTo>
                  <a:pt x="0" y="504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B666144F-80F6-D129-5C3A-03678884CBE1}"/>
              </a:ext>
            </a:extLst>
          </p:cNvPr>
          <p:cNvSpPr/>
          <p:nvPr/>
        </p:nvSpPr>
        <p:spPr>
          <a:xfrm>
            <a:off x="1472755" y="8317658"/>
            <a:ext cx="456840" cy="504542"/>
          </a:xfrm>
          <a:custGeom>
            <a:avLst/>
            <a:gdLst/>
            <a:ahLst/>
            <a:cxnLst/>
            <a:rect l="l" t="t" r="r" b="b"/>
            <a:pathLst>
              <a:path w="456840" h="504542">
                <a:moveTo>
                  <a:pt x="0" y="0"/>
                </a:moveTo>
                <a:lnTo>
                  <a:pt x="456840" y="0"/>
                </a:lnTo>
                <a:lnTo>
                  <a:pt x="456840" y="504542"/>
                </a:lnTo>
                <a:lnTo>
                  <a:pt x="0" y="504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TextBox 12">
            <a:extLst>
              <a:ext uri="{FF2B5EF4-FFF2-40B4-BE49-F238E27FC236}">
                <a16:creationId xmlns:a16="http://schemas.microsoft.com/office/drawing/2014/main" id="{2D0F2555-2A4D-D7BC-71C9-6043B4D3E182}"/>
              </a:ext>
            </a:extLst>
          </p:cNvPr>
          <p:cNvSpPr txBox="1"/>
          <p:nvPr/>
        </p:nvSpPr>
        <p:spPr>
          <a:xfrm>
            <a:off x="10053508" y="1047858"/>
            <a:ext cx="7205792" cy="2136482"/>
          </a:xfrm>
          <a:prstGeom prst="rect">
            <a:avLst/>
          </a:prstGeom>
        </p:spPr>
        <p:txBody>
          <a:bodyPr lIns="0" tIns="0" rIns="0" bIns="0" rtlCol="0" anchor="t">
            <a:spAutoFit/>
          </a:bodyPr>
          <a:lstStyle/>
          <a:p>
            <a:pPr algn="r">
              <a:lnSpc>
                <a:spcPts val="8609"/>
              </a:lnSpc>
            </a:pPr>
            <a:r>
              <a:rPr lang="en-US" sz="6999" b="1" spc="69" dirty="0">
                <a:solidFill>
                  <a:srgbClr val="FFFFFF"/>
                </a:solidFill>
                <a:latin typeface="Aileron Heavy"/>
                <a:ea typeface="Aileron Heavy"/>
                <a:cs typeface="Aileron Heavy"/>
                <a:sym typeface="Aileron Heavy"/>
              </a:rPr>
              <a:t>Results &amp;Discussions</a:t>
            </a:r>
          </a:p>
        </p:txBody>
      </p:sp>
      <p:grpSp>
        <p:nvGrpSpPr>
          <p:cNvPr id="13" name="Group 13">
            <a:extLst>
              <a:ext uri="{FF2B5EF4-FFF2-40B4-BE49-F238E27FC236}">
                <a16:creationId xmlns:a16="http://schemas.microsoft.com/office/drawing/2014/main" id="{1337595D-F701-3623-2258-35DFA9AF3042}"/>
              </a:ext>
            </a:extLst>
          </p:cNvPr>
          <p:cNvGrpSpPr/>
          <p:nvPr/>
        </p:nvGrpSpPr>
        <p:grpSpPr>
          <a:xfrm>
            <a:off x="2985180" y="992981"/>
            <a:ext cx="7682820" cy="3178331"/>
            <a:chOff x="0" y="-47625"/>
            <a:chExt cx="7241305" cy="4237777"/>
          </a:xfrm>
        </p:grpSpPr>
        <p:sp>
          <p:nvSpPr>
            <p:cNvPr id="14" name="TextBox 14">
              <a:extLst>
                <a:ext uri="{FF2B5EF4-FFF2-40B4-BE49-F238E27FC236}">
                  <a16:creationId xmlns:a16="http://schemas.microsoft.com/office/drawing/2014/main" id="{EB4B7E82-24AD-82FE-EFF3-260A61E3174C}"/>
                </a:ext>
              </a:extLst>
            </p:cNvPr>
            <p:cNvSpPr txBox="1"/>
            <p:nvPr/>
          </p:nvSpPr>
          <p:spPr>
            <a:xfrm>
              <a:off x="63921" y="688678"/>
              <a:ext cx="7177384" cy="3501474"/>
            </a:xfrm>
            <a:prstGeom prst="rect">
              <a:avLst/>
            </a:prstGeom>
          </p:spPr>
          <p:txBody>
            <a:bodyPr lIns="0" tIns="0" rIns="0" bIns="0" rtlCol="0" anchor="t">
              <a:spAutoFit/>
            </a:bodyPr>
            <a:lstStyle/>
            <a:p>
              <a:pPr algn="l">
                <a:lnSpc>
                  <a:spcPts val="4200"/>
                </a:lnSpc>
                <a:spcBef>
                  <a:spcPct val="0"/>
                </a:spcBef>
              </a:pPr>
              <a:r>
                <a:rPr lang="en-US" sz="2000" dirty="0"/>
                <a:t>We tuned the pendulum length and base mass—key parameters influencing the natural frequency and mass ratio of the TMD—to effectively reduce vibration fluctuations and maximize energy absorption along with Julia code to simulate setup and give output for different initial values</a:t>
              </a:r>
            </a:p>
          </p:txBody>
        </p:sp>
        <p:sp>
          <p:nvSpPr>
            <p:cNvPr id="15" name="TextBox 15">
              <a:extLst>
                <a:ext uri="{FF2B5EF4-FFF2-40B4-BE49-F238E27FC236}">
                  <a16:creationId xmlns:a16="http://schemas.microsoft.com/office/drawing/2014/main" id="{D0527F80-BD3D-4490-208F-FDE26957A838}"/>
                </a:ext>
              </a:extLst>
            </p:cNvPr>
            <p:cNvSpPr txBox="1"/>
            <p:nvPr/>
          </p:nvSpPr>
          <p:spPr>
            <a:xfrm>
              <a:off x="0" y="-47625"/>
              <a:ext cx="7177384" cy="547158"/>
            </a:xfrm>
            <a:prstGeom prst="rect">
              <a:avLst/>
            </a:prstGeom>
          </p:spPr>
          <p:txBody>
            <a:bodyPr lIns="0" tIns="0" rIns="0" bIns="0" rtlCol="0" anchor="t">
              <a:spAutoFit/>
            </a:bodyPr>
            <a:lstStyle/>
            <a:p>
              <a:pPr marL="0" lvl="0" indent="0" algn="l">
                <a:lnSpc>
                  <a:spcPts val="3499"/>
                </a:lnSpc>
              </a:pPr>
              <a:r>
                <a:rPr lang="en-US" sz="2499" b="1" spc="97" dirty="0">
                  <a:solidFill>
                    <a:srgbClr val="191919"/>
                  </a:solidFill>
                  <a:latin typeface="Aileron Bold"/>
                  <a:ea typeface="Aileron Bold"/>
                  <a:cs typeface="Aileron Bold"/>
                  <a:sym typeface="Aileron Bold"/>
                </a:rPr>
                <a:t>Phase 5:</a:t>
              </a:r>
            </a:p>
          </p:txBody>
        </p:sp>
      </p:grpSp>
      <p:grpSp>
        <p:nvGrpSpPr>
          <p:cNvPr id="16" name="Group 16">
            <a:extLst>
              <a:ext uri="{FF2B5EF4-FFF2-40B4-BE49-F238E27FC236}">
                <a16:creationId xmlns:a16="http://schemas.microsoft.com/office/drawing/2014/main" id="{5276B697-47B3-4ED7-7EDF-FEE27AAFC806}"/>
              </a:ext>
            </a:extLst>
          </p:cNvPr>
          <p:cNvGrpSpPr/>
          <p:nvPr/>
        </p:nvGrpSpPr>
        <p:grpSpPr>
          <a:xfrm>
            <a:off x="2909279" y="7483999"/>
            <a:ext cx="5383038" cy="2515585"/>
            <a:chOff x="0" y="-47625"/>
            <a:chExt cx="7177384" cy="3354114"/>
          </a:xfrm>
        </p:grpSpPr>
        <p:sp>
          <p:nvSpPr>
            <p:cNvPr id="17" name="TextBox 17">
              <a:extLst>
                <a:ext uri="{FF2B5EF4-FFF2-40B4-BE49-F238E27FC236}">
                  <a16:creationId xmlns:a16="http://schemas.microsoft.com/office/drawing/2014/main" id="{0DC48277-EFCC-EAAA-BD3B-9295D5839DD5}"/>
                </a:ext>
              </a:extLst>
            </p:cNvPr>
            <p:cNvSpPr txBox="1"/>
            <p:nvPr/>
          </p:nvSpPr>
          <p:spPr>
            <a:xfrm>
              <a:off x="0" y="688678"/>
              <a:ext cx="7177384" cy="2617811"/>
            </a:xfrm>
            <a:prstGeom prst="rect">
              <a:avLst/>
            </a:prstGeom>
          </p:spPr>
          <p:txBody>
            <a:bodyPr lIns="0" tIns="0" rIns="0" bIns="0" rtlCol="0" anchor="t">
              <a:spAutoFit/>
            </a:bodyPr>
            <a:lstStyle/>
            <a:p>
              <a:pPr algn="l">
                <a:lnSpc>
                  <a:spcPts val="4200"/>
                </a:lnSpc>
                <a:spcBef>
                  <a:spcPct val="0"/>
                </a:spcBef>
              </a:pPr>
              <a:r>
                <a:rPr lang="en-US" sz="2000" dirty="0">
                  <a:solidFill>
                    <a:srgbClr val="000000"/>
                  </a:solidFill>
                  <a:latin typeface="Aileron"/>
                  <a:ea typeface="Aileron"/>
                  <a:cs typeface="Aileron"/>
                  <a:sym typeface="Aileron"/>
                </a:rPr>
                <a:t>Developed a virtual model interface of the</a:t>
              </a:r>
            </a:p>
            <a:p>
              <a:pPr algn="l">
                <a:lnSpc>
                  <a:spcPts val="4200"/>
                </a:lnSpc>
                <a:spcBef>
                  <a:spcPct val="0"/>
                </a:spcBef>
              </a:pPr>
              <a:r>
                <a:rPr lang="en-US" sz="2000" dirty="0">
                  <a:solidFill>
                    <a:srgbClr val="000000"/>
                  </a:solidFill>
                  <a:latin typeface="Aileron"/>
                  <a:ea typeface="Aileron"/>
                  <a:cs typeface="Aileron"/>
                  <a:sym typeface="Aileron"/>
                </a:rPr>
                <a:t> prototype,  where users can modify all </a:t>
              </a:r>
            </a:p>
            <a:p>
              <a:pPr algn="l">
                <a:lnSpc>
                  <a:spcPts val="4200"/>
                </a:lnSpc>
                <a:spcBef>
                  <a:spcPct val="0"/>
                </a:spcBef>
              </a:pPr>
              <a:r>
                <a:rPr lang="en-US" sz="2000" dirty="0">
                  <a:solidFill>
                    <a:srgbClr val="000000"/>
                  </a:solidFill>
                  <a:latin typeface="Aileron"/>
                  <a:ea typeface="Aileron"/>
                  <a:cs typeface="Aileron"/>
                  <a:sym typeface="Aileron"/>
                </a:rPr>
                <a:t>system parameters.</a:t>
              </a:r>
            </a:p>
            <a:p>
              <a:pPr algn="l">
                <a:lnSpc>
                  <a:spcPts val="3000"/>
                </a:lnSpc>
              </a:pPr>
              <a:endParaRPr lang="en-US" sz="2000" spc="60" dirty="0">
                <a:solidFill>
                  <a:srgbClr val="191919"/>
                </a:solidFill>
                <a:latin typeface="Aileron"/>
                <a:ea typeface="Aileron"/>
                <a:cs typeface="Aileron"/>
                <a:sym typeface="Aileron"/>
              </a:endParaRPr>
            </a:p>
          </p:txBody>
        </p:sp>
        <p:sp>
          <p:nvSpPr>
            <p:cNvPr id="18" name="TextBox 18">
              <a:extLst>
                <a:ext uri="{FF2B5EF4-FFF2-40B4-BE49-F238E27FC236}">
                  <a16:creationId xmlns:a16="http://schemas.microsoft.com/office/drawing/2014/main" id="{52B18E05-C813-5CF7-B12A-04F2F81A5B10}"/>
                </a:ext>
              </a:extLst>
            </p:cNvPr>
            <p:cNvSpPr txBox="1"/>
            <p:nvPr/>
          </p:nvSpPr>
          <p:spPr>
            <a:xfrm>
              <a:off x="0" y="-47625"/>
              <a:ext cx="7177384" cy="547157"/>
            </a:xfrm>
            <a:prstGeom prst="rect">
              <a:avLst/>
            </a:prstGeom>
          </p:spPr>
          <p:txBody>
            <a:bodyPr lIns="0" tIns="0" rIns="0" bIns="0" rtlCol="0" anchor="t">
              <a:spAutoFit/>
            </a:bodyPr>
            <a:lstStyle/>
            <a:p>
              <a:pPr marL="0" lvl="0" indent="0" algn="l">
                <a:lnSpc>
                  <a:spcPts val="3499"/>
                </a:lnSpc>
              </a:pPr>
              <a:r>
                <a:rPr lang="en-US" sz="2499" b="1" spc="97" dirty="0">
                  <a:solidFill>
                    <a:srgbClr val="191919"/>
                  </a:solidFill>
                  <a:latin typeface="Aileron Bold"/>
                  <a:ea typeface="Aileron Bold"/>
                  <a:cs typeface="Aileron Bold"/>
                  <a:sym typeface="Aileron Bold"/>
                </a:rPr>
                <a:t>Phase 6:</a:t>
              </a:r>
            </a:p>
          </p:txBody>
        </p:sp>
      </p:grpSp>
      <p:pic>
        <p:nvPicPr>
          <p:cNvPr id="23" name="Picture 22">
            <a:extLst>
              <a:ext uri="{FF2B5EF4-FFF2-40B4-BE49-F238E27FC236}">
                <a16:creationId xmlns:a16="http://schemas.microsoft.com/office/drawing/2014/main" id="{E1FF6CC8-0F9F-E25D-62D5-93B4B8842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673" y="4764500"/>
            <a:ext cx="4769579" cy="2683568"/>
          </a:xfrm>
          <a:prstGeom prst="rect">
            <a:avLst/>
          </a:prstGeom>
        </p:spPr>
      </p:pic>
      <p:pic>
        <p:nvPicPr>
          <p:cNvPr id="25" name="Picture 24">
            <a:extLst>
              <a:ext uri="{FF2B5EF4-FFF2-40B4-BE49-F238E27FC236}">
                <a16:creationId xmlns:a16="http://schemas.microsoft.com/office/drawing/2014/main" id="{4F51A0F7-4FA4-9F16-AEA8-1570DCA58F0F}"/>
              </a:ext>
            </a:extLst>
          </p:cNvPr>
          <p:cNvPicPr>
            <a:picLocks noChangeAspect="1"/>
          </p:cNvPicPr>
          <p:nvPr/>
        </p:nvPicPr>
        <p:blipFill>
          <a:blip r:embed="rId5">
            <a:extLst>
              <a:ext uri="{28A0092B-C50C-407E-A947-70E740481C1C}">
                <a14:useLocalDpi xmlns:a14="http://schemas.microsoft.com/office/drawing/2010/main" val="0"/>
              </a:ext>
            </a:extLst>
          </a:blip>
          <a:srcRect t="37508" b="38026"/>
          <a:stretch/>
        </p:blipFill>
        <p:spPr>
          <a:xfrm>
            <a:off x="602393" y="4839406"/>
            <a:ext cx="4613771" cy="2516782"/>
          </a:xfrm>
          <a:prstGeom prst="rect">
            <a:avLst/>
          </a:prstGeom>
        </p:spPr>
      </p:pic>
      <p:sp>
        <p:nvSpPr>
          <p:cNvPr id="26" name="TextBox 15">
            <a:extLst>
              <a:ext uri="{FF2B5EF4-FFF2-40B4-BE49-F238E27FC236}">
                <a16:creationId xmlns:a16="http://schemas.microsoft.com/office/drawing/2014/main" id="{E18A55F6-9AC3-E594-EED7-57E39F0CE312}"/>
              </a:ext>
            </a:extLst>
          </p:cNvPr>
          <p:cNvSpPr txBox="1"/>
          <p:nvPr/>
        </p:nvSpPr>
        <p:spPr>
          <a:xfrm>
            <a:off x="838200" y="4232388"/>
            <a:ext cx="7615002" cy="410368"/>
          </a:xfrm>
          <a:prstGeom prst="rect">
            <a:avLst/>
          </a:prstGeom>
        </p:spPr>
        <p:txBody>
          <a:bodyPr lIns="0" tIns="0" rIns="0" bIns="0" rtlCol="0" anchor="t">
            <a:spAutoFit/>
          </a:bodyPr>
          <a:lstStyle/>
          <a:p>
            <a:pPr marL="0" lvl="0" indent="0" algn="l">
              <a:lnSpc>
                <a:spcPts val="3499"/>
              </a:lnSpc>
            </a:pPr>
            <a:r>
              <a:rPr lang="en-US" sz="2499" b="1" spc="97" dirty="0">
                <a:solidFill>
                  <a:srgbClr val="191919"/>
                </a:solidFill>
                <a:latin typeface="Aileron Bold"/>
                <a:ea typeface="Aileron Bold"/>
                <a:cs typeface="Aileron Bold"/>
                <a:sym typeface="Aileron Bold"/>
              </a:rPr>
              <a:t>Before</a:t>
            </a:r>
          </a:p>
        </p:txBody>
      </p:sp>
      <p:sp>
        <p:nvSpPr>
          <p:cNvPr id="28" name="TextBox 15">
            <a:extLst>
              <a:ext uri="{FF2B5EF4-FFF2-40B4-BE49-F238E27FC236}">
                <a16:creationId xmlns:a16="http://schemas.microsoft.com/office/drawing/2014/main" id="{FD0F9BF4-14E7-4E9F-6622-DB15F29263D7}"/>
              </a:ext>
            </a:extLst>
          </p:cNvPr>
          <p:cNvSpPr txBox="1"/>
          <p:nvPr/>
        </p:nvSpPr>
        <p:spPr>
          <a:xfrm>
            <a:off x="5593674" y="4199468"/>
            <a:ext cx="7615002" cy="410368"/>
          </a:xfrm>
          <a:prstGeom prst="rect">
            <a:avLst/>
          </a:prstGeom>
        </p:spPr>
        <p:txBody>
          <a:bodyPr lIns="0" tIns="0" rIns="0" bIns="0" rtlCol="0" anchor="t">
            <a:spAutoFit/>
          </a:bodyPr>
          <a:lstStyle/>
          <a:p>
            <a:pPr marL="0" lvl="0" indent="0" algn="l">
              <a:lnSpc>
                <a:spcPts val="3499"/>
              </a:lnSpc>
            </a:pPr>
            <a:r>
              <a:rPr lang="en-US" sz="2499" b="1" spc="97" dirty="0">
                <a:solidFill>
                  <a:srgbClr val="191919"/>
                </a:solidFill>
                <a:latin typeface="Aileron Bold"/>
                <a:ea typeface="Aileron Bold"/>
                <a:cs typeface="Aileron Bold"/>
                <a:sym typeface="Aileron Bold"/>
              </a:rPr>
              <a:t>After</a:t>
            </a:r>
          </a:p>
        </p:txBody>
      </p:sp>
    </p:spTree>
    <p:extLst>
      <p:ext uri="{BB962C8B-B14F-4D97-AF65-F5344CB8AC3E}">
        <p14:creationId xmlns:p14="http://schemas.microsoft.com/office/powerpoint/2010/main" val="277573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1596B-80F4-EE7E-42FB-B77664D50B5C}"/>
            </a:ext>
          </a:extLst>
        </p:cNvPr>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534D461-2F3C-D54C-90FA-F14DA53E4285}"/>
              </a:ext>
            </a:extLst>
          </p:cNvPr>
          <p:cNvGraphicFramePr>
            <a:graphicFrameLocks noGrp="1"/>
          </p:cNvGraphicFramePr>
          <p:nvPr/>
        </p:nvGraphicFramePr>
        <p:xfrm>
          <a:off x="10672998" y="0"/>
          <a:ext cx="7615002" cy="10294620"/>
        </p:xfrm>
        <a:graphic>
          <a:graphicData uri="http://schemas.openxmlformats.org/drawingml/2006/table">
            <a:tbl>
              <a:tblPr/>
              <a:tblGrid>
                <a:gridCol w="7615002">
                  <a:extLst>
                    <a:ext uri="{9D8B030D-6E8A-4147-A177-3AD203B41FA5}">
                      <a16:colId xmlns:a16="http://schemas.microsoft.com/office/drawing/2014/main" val="20000"/>
                    </a:ext>
                  </a:extLst>
                </a:gridCol>
              </a:tblGrid>
              <a:tr h="9586494">
                <a:tc>
                  <a:txBody>
                    <a:bodyPr/>
                    <a:lstStyle/>
                    <a:p>
                      <a:pPr algn="ctr">
                        <a:lnSpc>
                          <a:spcPts val="5400"/>
                        </a:lnSpc>
                        <a:defRPr/>
                      </a:pPr>
                      <a:r>
                        <a:rPr lang="en-US" sz="3600" b="1" spc="107" dirty="0">
                          <a:solidFill>
                            <a:srgbClr val="1C88CF"/>
                          </a:solidFill>
                          <a:latin typeface="Aileron Bold"/>
                          <a:ea typeface="Aileron Bold"/>
                          <a:cs typeface="Aileron Bold"/>
                          <a:sym typeface="Aileron Bold"/>
                        </a:rPr>
                        <a:t>MEMPHIS DESIGN</a:t>
                      </a:r>
                      <a:endParaRPr lang="en-US" sz="1100" dirty="0"/>
                    </a:p>
                    <a:p>
                      <a:pPr algn="ctr">
                        <a:lnSpc>
                          <a:spcPts val="3150"/>
                        </a:lnSpc>
                      </a:pPr>
                      <a:r>
                        <a:rPr lang="en-US" sz="2100" spc="63" dirty="0">
                          <a:solidFill>
                            <a:srgbClr val="1C88CF"/>
                          </a:solidFill>
                          <a:latin typeface="Aileron"/>
                          <a:ea typeface="Aileron"/>
                          <a:cs typeface="Aileron"/>
                          <a:sym typeface="Aileron"/>
                        </a:rPr>
                        <a:t>A brief history of a quirky design</a:t>
                      </a:r>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0" cap="flat" cmpd="sng" algn="ctr">
                      <a:solidFill>
                        <a:srgbClr val="F4F4F4"/>
                      </a:solidFill>
                      <a:prstDash val="solid"/>
                      <a:round/>
                      <a:headEnd type="none" w="med" len="med"/>
                      <a:tailEnd type="none" w="med" len="med"/>
                    </a:lnT>
                    <a:lnB w="0" cap="flat" cmpd="sng" algn="ctr">
                      <a:solidFill>
                        <a:srgbClr val="F4F4F4"/>
                      </a:solidFill>
                      <a:prstDash val="solid"/>
                      <a:round/>
                      <a:headEnd type="none" w="med" len="med"/>
                      <a:tailEnd type="none" w="med" len="med"/>
                    </a:lnB>
                    <a:solidFill>
                      <a:srgbClr val="1C88CF"/>
                    </a:solidFill>
                  </a:tcPr>
                </a:tc>
                <a:extLst>
                  <a:ext uri="{0D108BD9-81ED-4DB2-BD59-A6C34878D82A}">
                    <a16:rowId xmlns:a16="http://schemas.microsoft.com/office/drawing/2014/main" val="10000"/>
                  </a:ext>
                </a:extLst>
              </a:tr>
              <a:tr h="708126">
                <a:tc>
                  <a:txBody>
                    <a:bodyPr/>
                    <a:lstStyle/>
                    <a:p>
                      <a:pPr algn="ctr">
                        <a:lnSpc>
                          <a:spcPts val="2700"/>
                        </a:lnSpc>
                        <a:defRPr/>
                      </a:pPr>
                      <a:endParaRPr lang="en-US" sz="1100" dirty="0"/>
                    </a:p>
                  </a:txBody>
                  <a:tcPr marL="190500" marR="190500" marT="190500" marB="190500" anchor="ctr">
                    <a:lnL w="0" cap="flat" cmpd="sng" algn="ctr">
                      <a:solidFill>
                        <a:srgbClr val="F4F4F4"/>
                      </a:solidFill>
                      <a:prstDash val="solid"/>
                      <a:round/>
                      <a:headEnd type="none" w="med" len="med"/>
                      <a:tailEnd type="none" w="med" len="med"/>
                    </a:lnL>
                    <a:lnR w="0" cap="flat" cmpd="sng" algn="ctr">
                      <a:solidFill>
                        <a:srgbClr val="F4F4F4"/>
                      </a:solidFill>
                      <a:prstDash val="solid"/>
                      <a:round/>
                      <a:headEnd type="none" w="med" len="med"/>
                      <a:tailEnd type="none" w="med" len="med"/>
                    </a:lnR>
                    <a:lnT w="0" cap="flat" cmpd="sng" algn="ctr">
                      <a:solidFill>
                        <a:srgbClr val="F4F4F4"/>
                      </a:solidFill>
                      <a:prstDash val="solid"/>
                      <a:round/>
                      <a:headEnd type="none" w="med" len="med"/>
                      <a:tailEnd type="none" w="med" len="med"/>
                    </a:lnT>
                    <a:lnB w="0" cap="flat" cmpd="sng" algn="ctr">
                      <a:solidFill>
                        <a:srgbClr val="F4F4F4"/>
                      </a:solidFill>
                      <a:prstDash val="solid"/>
                      <a:round/>
                      <a:headEnd type="none" w="med" len="med"/>
                      <a:tailEnd type="none" w="med" len="med"/>
                    </a:lnB>
                    <a:solidFill>
                      <a:srgbClr val="1C88CF"/>
                    </a:solidFill>
                  </a:tcPr>
                </a:tc>
                <a:extLst>
                  <a:ext uri="{0D108BD9-81ED-4DB2-BD59-A6C34878D82A}">
                    <a16:rowId xmlns:a16="http://schemas.microsoft.com/office/drawing/2014/main" val="10001"/>
                  </a:ext>
                </a:extLst>
              </a:tr>
            </a:tbl>
          </a:graphicData>
        </a:graphic>
      </p:graphicFrame>
      <p:sp>
        <p:nvSpPr>
          <p:cNvPr id="9" name="Freeform 9">
            <a:extLst>
              <a:ext uri="{FF2B5EF4-FFF2-40B4-BE49-F238E27FC236}">
                <a16:creationId xmlns:a16="http://schemas.microsoft.com/office/drawing/2014/main" id="{0BB7326B-C0B3-82D2-C009-3A5328FF654B}"/>
              </a:ext>
            </a:extLst>
          </p:cNvPr>
          <p:cNvSpPr/>
          <p:nvPr/>
        </p:nvSpPr>
        <p:spPr>
          <a:xfrm>
            <a:off x="1430824" y="1969342"/>
            <a:ext cx="456840" cy="504542"/>
          </a:xfrm>
          <a:custGeom>
            <a:avLst/>
            <a:gdLst/>
            <a:ahLst/>
            <a:cxnLst/>
            <a:rect l="l" t="t" r="r" b="b"/>
            <a:pathLst>
              <a:path w="456840" h="504542">
                <a:moveTo>
                  <a:pt x="0" y="0"/>
                </a:moveTo>
                <a:lnTo>
                  <a:pt x="456840" y="0"/>
                </a:lnTo>
                <a:lnTo>
                  <a:pt x="456840" y="504542"/>
                </a:lnTo>
                <a:lnTo>
                  <a:pt x="0" y="504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10">
            <a:extLst>
              <a:ext uri="{FF2B5EF4-FFF2-40B4-BE49-F238E27FC236}">
                <a16:creationId xmlns:a16="http://schemas.microsoft.com/office/drawing/2014/main" id="{EE3458F4-FE58-DD7C-540E-72E5BA682202}"/>
              </a:ext>
            </a:extLst>
          </p:cNvPr>
          <p:cNvSpPr/>
          <p:nvPr/>
        </p:nvSpPr>
        <p:spPr>
          <a:xfrm>
            <a:off x="1430824" y="4886485"/>
            <a:ext cx="456840" cy="504542"/>
          </a:xfrm>
          <a:custGeom>
            <a:avLst/>
            <a:gdLst/>
            <a:ahLst/>
            <a:cxnLst/>
            <a:rect l="l" t="t" r="r" b="b"/>
            <a:pathLst>
              <a:path w="456840" h="504542">
                <a:moveTo>
                  <a:pt x="0" y="0"/>
                </a:moveTo>
                <a:lnTo>
                  <a:pt x="456840" y="0"/>
                </a:lnTo>
                <a:lnTo>
                  <a:pt x="456840" y="504542"/>
                </a:lnTo>
                <a:lnTo>
                  <a:pt x="0" y="504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78F06437-2F2C-E5FD-E415-6E7E90E5FFA3}"/>
              </a:ext>
            </a:extLst>
          </p:cNvPr>
          <p:cNvSpPr/>
          <p:nvPr/>
        </p:nvSpPr>
        <p:spPr>
          <a:xfrm>
            <a:off x="1430824" y="7631945"/>
            <a:ext cx="456840" cy="504542"/>
          </a:xfrm>
          <a:custGeom>
            <a:avLst/>
            <a:gdLst/>
            <a:ahLst/>
            <a:cxnLst/>
            <a:rect l="l" t="t" r="r" b="b"/>
            <a:pathLst>
              <a:path w="456840" h="504542">
                <a:moveTo>
                  <a:pt x="0" y="0"/>
                </a:moveTo>
                <a:lnTo>
                  <a:pt x="456840" y="0"/>
                </a:lnTo>
                <a:lnTo>
                  <a:pt x="456840" y="504542"/>
                </a:lnTo>
                <a:lnTo>
                  <a:pt x="0" y="50454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TextBox 12">
            <a:extLst>
              <a:ext uri="{FF2B5EF4-FFF2-40B4-BE49-F238E27FC236}">
                <a16:creationId xmlns:a16="http://schemas.microsoft.com/office/drawing/2014/main" id="{3BA587DA-227C-36A1-D02F-F66214A7C2DD}"/>
              </a:ext>
            </a:extLst>
          </p:cNvPr>
          <p:cNvSpPr txBox="1"/>
          <p:nvPr/>
        </p:nvSpPr>
        <p:spPr>
          <a:xfrm>
            <a:off x="10053508" y="1047858"/>
            <a:ext cx="7205792" cy="1033616"/>
          </a:xfrm>
          <a:prstGeom prst="rect">
            <a:avLst/>
          </a:prstGeom>
        </p:spPr>
        <p:txBody>
          <a:bodyPr lIns="0" tIns="0" rIns="0" bIns="0" rtlCol="0" anchor="t">
            <a:spAutoFit/>
          </a:bodyPr>
          <a:lstStyle/>
          <a:p>
            <a:pPr algn="r">
              <a:lnSpc>
                <a:spcPts val="8609"/>
              </a:lnSpc>
            </a:pPr>
            <a:r>
              <a:rPr lang="en-US" sz="6999" b="1" spc="69" dirty="0">
                <a:solidFill>
                  <a:srgbClr val="FFFFFF"/>
                </a:solidFill>
                <a:latin typeface="Aileron Heavy"/>
                <a:ea typeface="Aileron Heavy"/>
                <a:cs typeface="Aileron Heavy"/>
                <a:sym typeface="Aileron Heavy"/>
              </a:rPr>
              <a:t>Conclusion</a:t>
            </a:r>
          </a:p>
        </p:txBody>
      </p:sp>
      <p:grpSp>
        <p:nvGrpSpPr>
          <p:cNvPr id="25" name="Group 9">
            <a:extLst>
              <a:ext uri="{FF2B5EF4-FFF2-40B4-BE49-F238E27FC236}">
                <a16:creationId xmlns:a16="http://schemas.microsoft.com/office/drawing/2014/main" id="{46675104-B662-8FBB-CF27-E31AF6B9515A}"/>
              </a:ext>
            </a:extLst>
          </p:cNvPr>
          <p:cNvGrpSpPr/>
          <p:nvPr/>
        </p:nvGrpSpPr>
        <p:grpSpPr>
          <a:xfrm>
            <a:off x="376251" y="1444429"/>
            <a:ext cx="9987002" cy="6873229"/>
            <a:chOff x="0" y="-47625"/>
            <a:chExt cx="7177384" cy="14452706"/>
          </a:xfrm>
        </p:grpSpPr>
        <p:sp>
          <p:nvSpPr>
            <p:cNvPr id="26" name="TextBox 10">
              <a:extLst>
                <a:ext uri="{FF2B5EF4-FFF2-40B4-BE49-F238E27FC236}">
                  <a16:creationId xmlns:a16="http://schemas.microsoft.com/office/drawing/2014/main" id="{B47E1658-736E-F697-986D-074CFAD33D82}"/>
                </a:ext>
              </a:extLst>
            </p:cNvPr>
            <p:cNvSpPr txBox="1"/>
            <p:nvPr/>
          </p:nvSpPr>
          <p:spPr>
            <a:xfrm>
              <a:off x="0" y="1601583"/>
              <a:ext cx="7177384" cy="12803498"/>
            </a:xfrm>
            <a:prstGeom prst="rect">
              <a:avLst/>
            </a:prstGeom>
          </p:spPr>
          <p:txBody>
            <a:bodyPr lIns="0" tIns="0" rIns="0" bIns="0" rtlCol="0" anchor="t">
              <a:spAutoFit/>
            </a:bodyPr>
            <a:lstStyle/>
            <a:p>
              <a:pPr>
                <a:buFont typeface="+mj-lt"/>
                <a:buAutoNum type="arabicPeriod"/>
              </a:pPr>
              <a:r>
                <a:rPr lang="en-US" sz="2400" b="1" dirty="0"/>
                <a:t>Effectiveness</a:t>
              </a:r>
              <a:r>
                <a:rPr lang="en-US" sz="2400" dirty="0"/>
                <a:t>: The TMD system effectively reduces vibrations by transferring energy from the primary structure to the damper, with moving pendulums showing superior energy absorption compared to static ones.</a:t>
              </a:r>
            </a:p>
            <a:p>
              <a:pPr>
                <a:buFont typeface="+mj-lt"/>
                <a:buAutoNum type="arabicPeriod"/>
              </a:pPr>
              <a:r>
                <a:rPr lang="en-US" sz="2400" b="1" dirty="0"/>
                <a:t>Optimization</a:t>
              </a:r>
              <a:r>
                <a:rPr lang="en-US" sz="2400" dirty="0"/>
                <a:t>: Parameter tuning—specifically the natural frequency, damping ratio, and mass ratio—significantly enhances vibration reduction and energy dissipation, achieving optimal performance.</a:t>
              </a:r>
            </a:p>
            <a:p>
              <a:pPr>
                <a:buFont typeface="+mj-lt"/>
                <a:buAutoNum type="arabicPeriod"/>
              </a:pPr>
              <a:r>
                <a:rPr lang="en-US" sz="2400" b="1" dirty="0"/>
                <a:t>Performance</a:t>
              </a:r>
              <a:r>
                <a:rPr lang="en-US" sz="2400" dirty="0"/>
                <a:t>: The optimized TMD reduced peak displacement and stabilized vibrations across a wide frequency range, demonstrating its practicality for applications like buildings, bridges, and machinery.</a:t>
              </a:r>
            </a:p>
            <a:p>
              <a:pPr>
                <a:buFont typeface="+mj-lt"/>
                <a:buAutoNum type="arabicPeriod"/>
              </a:pPr>
              <a:r>
                <a:rPr lang="en-US" sz="2400" b="1" dirty="0"/>
                <a:t>Future Scope</a:t>
              </a:r>
              <a:r>
                <a:rPr lang="en-US" sz="2400" dirty="0"/>
                <a:t>: Further exploration of multi-degree-of-freedom systems, nonlinear effects, and adaptive control strategies can enhance the design and performance of TMDs.</a:t>
              </a:r>
            </a:p>
            <a:p>
              <a:r>
                <a:rPr lang="en-US" sz="2400" dirty="0"/>
                <a:t>This study highlights the critical role of TMDs in improving structural stability and energy dissipation efficiency</a:t>
              </a:r>
              <a:endParaRPr lang="en-US" sz="2199" spc="65" dirty="0">
                <a:solidFill>
                  <a:srgbClr val="191919"/>
                </a:solidFill>
                <a:latin typeface="Aileron"/>
                <a:ea typeface="Aileron"/>
                <a:cs typeface="Aileron"/>
                <a:sym typeface="Aileron"/>
              </a:endParaRPr>
            </a:p>
          </p:txBody>
        </p:sp>
        <p:sp>
          <p:nvSpPr>
            <p:cNvPr id="27" name="TextBox 11">
              <a:extLst>
                <a:ext uri="{FF2B5EF4-FFF2-40B4-BE49-F238E27FC236}">
                  <a16:creationId xmlns:a16="http://schemas.microsoft.com/office/drawing/2014/main" id="{D3C845A8-8ABD-B9E5-F67A-28D10D472A6A}"/>
                </a:ext>
              </a:extLst>
            </p:cNvPr>
            <p:cNvSpPr txBox="1"/>
            <p:nvPr/>
          </p:nvSpPr>
          <p:spPr>
            <a:xfrm>
              <a:off x="0" y="-47625"/>
              <a:ext cx="7177384" cy="1145612"/>
            </a:xfrm>
            <a:prstGeom prst="rect">
              <a:avLst/>
            </a:prstGeom>
          </p:spPr>
          <p:txBody>
            <a:bodyPr lIns="0" tIns="0" rIns="0" bIns="0" rtlCol="0" anchor="t">
              <a:spAutoFit/>
            </a:bodyPr>
            <a:lstStyle/>
            <a:p>
              <a:pPr marL="0" lvl="0" indent="0" algn="l">
                <a:lnSpc>
                  <a:spcPts val="3499"/>
                </a:lnSpc>
              </a:pPr>
              <a:r>
                <a:rPr lang="en-US" sz="2499" b="1" spc="97" dirty="0">
                  <a:solidFill>
                    <a:srgbClr val="191919"/>
                  </a:solidFill>
                  <a:latin typeface="Aileron Bold"/>
                  <a:ea typeface="Aileron Bold"/>
                  <a:cs typeface="Aileron Bold"/>
                  <a:sym typeface="Aileron Bold"/>
                </a:rPr>
                <a:t>Conclusion for Tuned Mass Damper System Analysis</a:t>
              </a:r>
            </a:p>
          </p:txBody>
        </p:sp>
      </p:grpSp>
    </p:spTree>
    <p:extLst>
      <p:ext uri="{BB962C8B-B14F-4D97-AF65-F5344CB8AC3E}">
        <p14:creationId xmlns:p14="http://schemas.microsoft.com/office/powerpoint/2010/main" val="2690284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658</Words>
  <Application>Microsoft Office PowerPoint</Application>
  <PresentationFormat>Custom</PresentationFormat>
  <Paragraphs>111</Paragraphs>
  <Slides>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Aileron Heavy</vt:lpstr>
      <vt:lpstr>Aptos</vt:lpstr>
      <vt:lpstr>Aileron Ultra-Bold</vt:lpstr>
      <vt:lpstr>Aileron Bold</vt:lpstr>
      <vt:lpstr>Aileron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Timeline Cycle Visual Charts Presentation in Blue White Teal Simple Style</dc:title>
  <dc:creator>NUNNA POOJA 22117094</dc:creator>
  <cp:lastModifiedBy>NUNNA POOJA</cp:lastModifiedBy>
  <cp:revision>2</cp:revision>
  <dcterms:created xsi:type="dcterms:W3CDTF">2006-08-16T00:00:00Z</dcterms:created>
  <dcterms:modified xsi:type="dcterms:W3CDTF">2025-04-29T07:31:35Z</dcterms:modified>
  <dc:identifier>DAGgapV8tdo</dc:identifier>
</cp:coreProperties>
</file>