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ileron" charset="1" panose="00000500000000000000"/>
      <p:regular r:id="rId12"/>
    </p:embeddedFont>
    <p:embeddedFont>
      <p:font typeface="Aileron Bold" charset="1" panose="00000800000000000000"/>
      <p:regular r:id="rId13"/>
    </p:embeddedFont>
    <p:embeddedFont>
      <p:font typeface="Aileron Heavy" charset="1" panose="00000A00000000000000"/>
      <p:regular r:id="rId14"/>
    </p:embeddedFont>
    <p:embeddedFont>
      <p:font typeface="Aileron Ultra-Bold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-5700688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6823450"/>
            <a:ext cx="16230600" cy="1771650"/>
            <a:chOff x="0" y="0"/>
            <a:chExt cx="4274726" cy="4666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466607"/>
            </a:xfrm>
            <a:custGeom>
              <a:avLst/>
              <a:gdLst/>
              <a:ahLst/>
              <a:cxnLst/>
              <a:rect r="r" b="b" t="t" l="l"/>
              <a:pathLst>
                <a:path h="46660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66607"/>
                  </a:lnTo>
                  <a:lnTo>
                    <a:pt x="0" y="4666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4274726" cy="561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6439"/>
                </a:lnSpc>
              </a:pPr>
              <a:r>
                <a:rPr lang="en-US" sz="45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Lab Based Project  MIN-300 (Design)</a:t>
              </a:r>
            </a:p>
            <a:p>
              <a:pPr algn="l">
                <a:lnSpc>
                  <a:spcPts val="6439"/>
                </a:lnSpc>
              </a:pPr>
              <a:r>
                <a:rPr lang="en-US" sz="45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Supervisor: Dhanashri M . Joglekar 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006344" y="1000125"/>
            <a:ext cx="5252956" cy="182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9"/>
              </a:lnSpc>
            </a:pPr>
            <a:r>
              <a:rPr lang="en-US" b="true" sz="279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 SATYA SRIKANTH   22117075</a:t>
            </a:r>
          </a:p>
          <a:p>
            <a:pPr algn="r">
              <a:lnSpc>
                <a:spcPts val="3639"/>
              </a:lnSpc>
            </a:pPr>
            <a:r>
              <a:rPr lang="en-US" b="true" sz="279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JAYENDRA  22117001</a:t>
            </a:r>
          </a:p>
          <a:p>
            <a:pPr algn="r">
              <a:lnSpc>
                <a:spcPts val="3639"/>
              </a:lnSpc>
            </a:pPr>
            <a:r>
              <a:rPr lang="en-US" b="true" sz="279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POOJA   22117094</a:t>
            </a:r>
          </a:p>
          <a:p>
            <a:pPr algn="r">
              <a:lnSpc>
                <a:spcPts val="3639"/>
              </a:lnSpc>
            </a:pPr>
            <a:r>
              <a:rPr lang="en-US" b="true" sz="2799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NIKHIL  22119036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53529"/>
            <a:ext cx="10677585" cy="349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79"/>
              </a:lnSpc>
            </a:pPr>
            <a:r>
              <a:rPr lang="en-US" sz="12000" spc="120" b="true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Tuned Mass Damper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03109" y="1028700"/>
            <a:ext cx="6856191" cy="8229600"/>
            <a:chOff x="0" y="0"/>
            <a:chExt cx="180574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05746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05746">
                  <a:moveTo>
                    <a:pt x="0" y="0"/>
                  </a:moveTo>
                  <a:lnTo>
                    <a:pt x="1805746" y="0"/>
                  </a:lnTo>
                  <a:lnTo>
                    <a:pt x="180574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8AFD6"/>
            </a:solidFill>
            <a:ln w="38100" cap="sq">
              <a:solidFill>
                <a:srgbClr val="EDF0F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0574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52998" y="1321544"/>
            <a:ext cx="6156412" cy="7643911"/>
            <a:chOff x="0" y="0"/>
            <a:chExt cx="8208550" cy="1019188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987" r="0" b="987"/>
            <a:stretch>
              <a:fillRect/>
            </a:stretch>
          </p:blipFill>
          <p:spPr>
            <a:xfrm flipH="false" flipV="false">
              <a:off x="0" y="0"/>
              <a:ext cx="8208550" cy="6709921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t="16972" r="0" b="16972"/>
            <a:stretch>
              <a:fillRect/>
            </a:stretch>
          </p:blipFill>
          <p:spPr>
            <a:xfrm flipH="false" flipV="false">
              <a:off x="0" y="6836921"/>
              <a:ext cx="8208550" cy="3354961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028700" y="1028700"/>
            <a:ext cx="63556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6499" spc="129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822733"/>
            <a:ext cx="7359536" cy="280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3"/>
              </a:lnSpc>
            </a:pPr>
            <a:r>
              <a:rPr lang="en-US" sz="3077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1.</a:t>
            </a:r>
            <a:r>
              <a:rPr lang="en-US" sz="3077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Build Pendulum based Tuned Mass Damper prototype.</a:t>
            </a:r>
          </a:p>
          <a:p>
            <a:pPr algn="l">
              <a:lnSpc>
                <a:spcPts val="3693"/>
              </a:lnSpc>
            </a:pPr>
          </a:p>
          <a:p>
            <a:pPr algn="l">
              <a:lnSpc>
                <a:spcPts val="3693"/>
              </a:lnSpc>
            </a:pPr>
          </a:p>
          <a:p>
            <a:pPr algn="l">
              <a:lnSpc>
                <a:spcPts val="3693"/>
              </a:lnSpc>
            </a:pPr>
          </a:p>
          <a:p>
            <a:pPr algn="l">
              <a:lnSpc>
                <a:spcPts val="369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215960"/>
            <a:ext cx="7359536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3"/>
              </a:lnSpc>
            </a:pPr>
            <a:r>
              <a:rPr lang="en-US" sz="3077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2.Record Realtime acceleration and energy fluctuations of a point in the vibrating system in two cases: 1.With no TMD2.With TMD</a:t>
            </a:r>
          </a:p>
          <a:p>
            <a:pPr algn="l">
              <a:lnSpc>
                <a:spcPts val="3693"/>
              </a:lnSpc>
            </a:pPr>
          </a:p>
          <a:p>
            <a:pPr algn="l">
              <a:lnSpc>
                <a:spcPts val="3693"/>
              </a:lnSpc>
            </a:pPr>
          </a:p>
          <a:p>
            <a:pPr algn="l">
              <a:lnSpc>
                <a:spcPts val="3693"/>
              </a:lnSpc>
            </a:pPr>
          </a:p>
          <a:p>
            <a:pPr algn="l">
              <a:lnSpc>
                <a:spcPts val="369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621245"/>
            <a:ext cx="7359536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3"/>
              </a:lnSpc>
            </a:pPr>
            <a:r>
              <a:rPr lang="en-US" sz="3077" b="true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3.Derive theoretical values using MATLAB simulations and analyse all experimental results from prototype with theoretical values.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0002" y="1019175"/>
            <a:ext cx="1428799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5000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METHODOLOGY</a:t>
            </a:r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3298811"/>
          <a:ext cx="16230600" cy="6511010"/>
        </p:xfrm>
        <a:graphic>
          <a:graphicData uri="http://schemas.openxmlformats.org/drawingml/2006/table">
            <a:tbl>
              <a:tblPr/>
              <a:tblGrid>
                <a:gridCol w="3784663"/>
                <a:gridCol w="3784663"/>
                <a:gridCol w="3784663"/>
                <a:gridCol w="3784663"/>
              </a:tblGrid>
              <a:tr h="2446200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PROTOTYPE DEVELOPMENT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DESIGNED CAD MODELS IN SOLIDWORKS, 3D PRINTED PARTS, AND SOURCED METAL COMPONENTS. 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ASSEMBLED THE PENDULUM-BASED TMD AND INTEGRATED AN ACCELEROMETER.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EXPERIMENTAL VALIDATION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CONDUCTED TESTS IN TWO SCENARIOS: WITH AND WITHOUT TMD.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RECORDED REAL-TIME ACCELERATION AND ENERGY FLUCTUATIONS USING SENSORS.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THEORETICAL  IMPLEMENTATION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Studied TMD mechanics, damping effects, and energy dissipation principles.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Developed MATLAB simulations to derive theoretical acceleration and energy  fluctuations.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Wrote Arduino IDE code for real-time data acquisition.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DATA ANALYSIS &amp; COMPARISON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Analyzed experimental data and compared it with MATLAB-simulated theoretical values.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Evaluated the effectiveness of the pendulum-based TMD in vibration control.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810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PROTOTYPE DEVELOPMENT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DESIGNED CAD MODELS IN SOLIDWORKS, 3D PRINTED PARTS, AND SOURCED METAL COMPONENTS. 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ASSEMBLED THE PENDULUM-BASED TMD AND INTEGRATED AN ACCELEROMETER.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EXPERIMENTAL VALIDATION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CONDUCTED TESTS IN TWO SCENARIOS: WITH AND WITHOUT TMD.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RECORDED REAL-TIME ACCELERATION AND ENERGY FLUCTUATIONS USING SENSORS.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THEORETICAL  IMPLEMENTATION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Studied TMD mechanics, damping effects, and energy dissipation principles.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Developed MATLAB simulations to derive theoretical acceleration and energy  fluctuations.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Wrote Arduino IDE code for real-time data acquisition.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b="true" sz="2400" spc="36">
                          <a:solidFill>
                            <a:srgbClr val="191919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DATA ANALYSIS &amp; COMPARISON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Analyzed experimental data and compared it with MATLAB-simulated theoretical values.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 Evaluated the effectiveness of the pendulum-based TMD in vibration control.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4" id="4"/>
          <p:cNvGrpSpPr/>
          <p:nvPr/>
        </p:nvGrpSpPr>
        <p:grpSpPr>
          <a:xfrm rot="0">
            <a:off x="2097439" y="2654253"/>
            <a:ext cx="1646074" cy="1289115"/>
            <a:chOff x="0" y="0"/>
            <a:chExt cx="433534" cy="3395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46455" y="2654253"/>
            <a:ext cx="1646074" cy="1289115"/>
            <a:chOff x="0" y="0"/>
            <a:chExt cx="433534" cy="33952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95471" y="2654253"/>
            <a:ext cx="1646074" cy="1289115"/>
            <a:chOff x="0" y="0"/>
            <a:chExt cx="433534" cy="33952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544487" y="2654253"/>
            <a:ext cx="1646074" cy="1289115"/>
            <a:chOff x="0" y="0"/>
            <a:chExt cx="433534" cy="339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072502" y="3003789"/>
            <a:ext cx="590043" cy="590043"/>
          </a:xfrm>
          <a:custGeom>
            <a:avLst/>
            <a:gdLst/>
            <a:ahLst/>
            <a:cxnLst/>
            <a:rect r="r" b="b" t="t" l="l"/>
            <a:pathLst>
              <a:path h="590043" w="590043">
                <a:moveTo>
                  <a:pt x="0" y="0"/>
                </a:moveTo>
                <a:lnTo>
                  <a:pt x="590043" y="0"/>
                </a:lnTo>
                <a:lnTo>
                  <a:pt x="590043" y="590043"/>
                </a:lnTo>
                <a:lnTo>
                  <a:pt x="0" y="59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547278" y="2978327"/>
            <a:ext cx="746396" cy="640968"/>
          </a:xfrm>
          <a:custGeom>
            <a:avLst/>
            <a:gdLst/>
            <a:ahLst/>
            <a:cxnLst/>
            <a:rect r="r" b="b" t="t" l="l"/>
            <a:pathLst>
              <a:path h="640968" w="746396">
                <a:moveTo>
                  <a:pt x="0" y="0"/>
                </a:moveTo>
                <a:lnTo>
                  <a:pt x="746396" y="0"/>
                </a:lnTo>
                <a:lnTo>
                  <a:pt x="746396" y="640968"/>
                </a:lnTo>
                <a:lnTo>
                  <a:pt x="0" y="640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2848588">
            <a:off x="10971701" y="3038763"/>
            <a:ext cx="520095" cy="520095"/>
          </a:xfrm>
          <a:custGeom>
            <a:avLst/>
            <a:gdLst/>
            <a:ahLst/>
            <a:cxnLst/>
            <a:rect r="r" b="b" t="t" l="l"/>
            <a:pathLst>
              <a:path h="520095" w="520095">
                <a:moveTo>
                  <a:pt x="0" y="0"/>
                </a:moveTo>
                <a:lnTo>
                  <a:pt x="520095" y="0"/>
                </a:lnTo>
                <a:lnTo>
                  <a:pt x="520095" y="520095"/>
                </a:lnTo>
                <a:lnTo>
                  <a:pt x="0" y="520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714833" y="2960919"/>
            <a:ext cx="709319" cy="675784"/>
            <a:chOff x="0" y="0"/>
            <a:chExt cx="1772920" cy="16891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398875"/>
            <a:ext cx="2457578" cy="2898610"/>
            <a:chOff x="0" y="0"/>
            <a:chExt cx="3276771" cy="386481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WEEK 1-2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98703"/>
              <a:ext cx="3276771" cy="3166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Research on TMD, Formulation,</a:t>
              </a:r>
            </a:p>
            <a:p>
              <a:pPr algn="ctr">
                <a:lnSpc>
                  <a:spcPts val="2700"/>
                </a:lnSpc>
              </a:pPr>
            </a:p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Handle    </a:t>
              </a: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                           Software(Arduino IDE, Matlab)</a:t>
              </a:r>
            </a:p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768506" y="6305130"/>
            <a:ext cx="2457578" cy="2212810"/>
            <a:chOff x="0" y="0"/>
            <a:chExt cx="3276771" cy="29504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WEEK 3-4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98703"/>
              <a:ext cx="3276771" cy="22517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Design CAD Models </a:t>
              </a:r>
            </a:p>
            <a:p>
              <a:pPr algn="ctr">
                <a:lnSpc>
                  <a:spcPts val="2700"/>
                </a:lnSpc>
              </a:pPr>
            </a:p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Prototype Development </a:t>
              </a:r>
            </a:p>
            <a:p>
              <a:pPr algn="ctr">
                <a:lnSpc>
                  <a:spcPts val="27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47880" y="6476580"/>
            <a:ext cx="2457578" cy="1527010"/>
            <a:chOff x="0" y="0"/>
            <a:chExt cx="3276771" cy="203601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WEEK 5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98703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Design Arduino Codes </a:t>
              </a:r>
            </a:p>
            <a:p>
              <a:pPr algn="ctr">
                <a:lnSpc>
                  <a:spcPts val="2700"/>
                </a:lnSpc>
              </a:pPr>
            </a:p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and record all analysis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801722" y="6398875"/>
            <a:ext cx="2457578" cy="1869910"/>
            <a:chOff x="0" y="0"/>
            <a:chExt cx="3276771" cy="24932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b="true" sz="2400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WEEK 6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98703"/>
              <a:ext cx="3276771" cy="1794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Design Matlab codes</a:t>
              </a:r>
            </a:p>
            <a:p>
              <a:pPr algn="ctr">
                <a:lnSpc>
                  <a:spcPts val="2700"/>
                </a:lnSpc>
              </a:pPr>
            </a:p>
            <a:p>
              <a:pPr algn="ctr">
                <a:lnSpc>
                  <a:spcPts val="2700"/>
                </a:lnSpc>
              </a:pPr>
              <a:r>
                <a:rPr lang="en-US" b="true" sz="1800" spc="26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Real time Analysis &amp; Comparison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557089" y="4057978"/>
            <a:ext cx="946844" cy="946844"/>
            <a:chOff x="0" y="0"/>
            <a:chExt cx="556826" cy="55682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84067" y="4057978"/>
            <a:ext cx="946844" cy="946844"/>
            <a:chOff x="0" y="0"/>
            <a:chExt cx="556826" cy="556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b="true" sz="279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523873" y="4057978"/>
            <a:ext cx="946844" cy="946844"/>
            <a:chOff x="0" y="0"/>
            <a:chExt cx="556826" cy="55682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803247" y="4057978"/>
            <a:ext cx="946844" cy="946844"/>
            <a:chOff x="0" y="0"/>
            <a:chExt cx="556826" cy="55682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2257489" y="5004822"/>
            <a:ext cx="0" cy="792119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7" id="27"/>
          <p:cNvSpPr/>
          <p:nvPr/>
        </p:nvSpPr>
        <p:spPr>
          <a:xfrm flipH="true">
            <a:off x="6997295" y="5004822"/>
            <a:ext cx="0" cy="792119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8" id="28"/>
          <p:cNvSpPr/>
          <p:nvPr/>
        </p:nvSpPr>
        <p:spPr>
          <a:xfrm>
            <a:off x="11276669" y="5004822"/>
            <a:ext cx="0" cy="792119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9" id="29"/>
          <p:cNvSpPr/>
          <p:nvPr/>
        </p:nvSpPr>
        <p:spPr>
          <a:xfrm>
            <a:off x="16030511" y="5004822"/>
            <a:ext cx="0" cy="792858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0" id="30"/>
          <p:cNvSpPr/>
          <p:nvPr/>
        </p:nvSpPr>
        <p:spPr>
          <a:xfrm>
            <a:off x="2726931" y="4531400"/>
            <a:ext cx="3796942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7470717" y="4531400"/>
            <a:ext cx="3332529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>
            <a:off x="11750091" y="4531400"/>
            <a:ext cx="3806997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3" id="33"/>
          <p:cNvSpPr txBox="true"/>
          <p:nvPr/>
        </p:nvSpPr>
        <p:spPr>
          <a:xfrm rot="0">
            <a:off x="3287377" y="1019175"/>
            <a:ext cx="117241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b="true" sz="3600" spc="107">
                <a:solidFill>
                  <a:srgbClr val="191919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TIMELINE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672998" y="0"/>
          <a:ext cx="7615002" cy="1029462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95864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b="true" sz="3600" spc="107">
                          <a:solidFill>
                            <a:srgbClr val="1C88C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MEMPHIS DESIGN</a:t>
                      </a:r>
                      <a:endParaRPr lang="en-US" sz="1100"/>
                    </a:p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sz="2100" spc="63">
                          <a:solidFill>
                            <a:srgbClr val="1C88C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 brief history of a quirky design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</a:tr>
              <a:tr h="708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028700" y="1591069"/>
            <a:ext cx="1261089" cy="126108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4508212"/>
            <a:ext cx="1261089" cy="126108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7253671"/>
            <a:ext cx="1261089" cy="126108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30824" y="1969342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824" y="4886485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0824" y="7631945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053508" y="1047858"/>
            <a:ext cx="7205792" cy="10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09"/>
              </a:lnSpc>
            </a:pPr>
            <a:r>
              <a:rPr lang="en-US" b="true" sz="6999" spc="69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Work  so far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985180" y="1028700"/>
            <a:ext cx="5383038" cy="2395314"/>
            <a:chOff x="0" y="0"/>
            <a:chExt cx="7177384" cy="319375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88677"/>
              <a:ext cx="7177384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Designed all CAD models and 3D printed parts using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Solid works and bought all the metal items for the prototype .</a:t>
              </a:r>
            </a:p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Phase 1: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985180" y="4136343"/>
            <a:ext cx="5383038" cy="2014314"/>
            <a:chOff x="0" y="0"/>
            <a:chExt cx="7177384" cy="268575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688677"/>
              <a:ext cx="7177384" cy="199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Mounted accelerometer sensor on the prototype, connected it to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Arduino and assembled the prototype.</a:t>
              </a:r>
            </a:p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Phase 2: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985180" y="6500803"/>
            <a:ext cx="5383038" cy="2776314"/>
            <a:chOff x="0" y="0"/>
            <a:chExt cx="7177384" cy="370175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688677"/>
              <a:ext cx="7177384" cy="301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Phase 3:Learned how TMD works, how acceleration, frequencies, Energies</a:t>
              </a: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vary with time due to damping</a:t>
              </a:r>
            </a:p>
            <a:p>
              <a:pPr algn="l">
                <a:lnSpc>
                  <a:spcPts val="3000"/>
                </a:lnSpc>
              </a:pPr>
              <a:r>
                <a:rPr lang="en-US" sz="2000" spc="60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and learned how matlab and Arduino softwares works</a:t>
              </a:r>
            </a:p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Phase 3: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b="true" sz="3600" spc="107">
                          <a:solidFill>
                            <a:srgbClr val="1C88CF"/>
                          </a:solidFill>
                          <a:latin typeface="Aileron Bold"/>
                          <a:ea typeface="Aileron Bold"/>
                          <a:cs typeface="Aileron Bold"/>
                          <a:sym typeface="Aileron Bold"/>
                        </a:rPr>
                        <a:t>MEMPHIS DESIGN</a:t>
                      </a:r>
                      <a:endParaRPr lang="en-US" sz="1100"/>
                    </a:p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sz="2100" spc="63">
                          <a:solidFill>
                            <a:srgbClr val="1C88CF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A brief history of a quirky design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49"/>
                        </a:lnSpc>
                        <a:defRPr/>
                      </a:pPr>
                      <a:r>
                        <a:rPr lang="en-US" sz="2499" spc="37">
                          <a:solidFill>
                            <a:srgbClr val="191919"/>
                          </a:solidFill>
                          <a:latin typeface="Aileron"/>
                          <a:ea typeface="Aileron"/>
                          <a:cs typeface="Aileron"/>
                          <a:sym typeface="Aileron"/>
                        </a:rPr>
                        <a:t>Thank You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1028700" y="1534042"/>
            <a:ext cx="1261089" cy="1261089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30824" y="1912315"/>
            <a:ext cx="456840" cy="504542"/>
          </a:xfrm>
          <a:custGeom>
            <a:avLst/>
            <a:gdLst/>
            <a:ahLst/>
            <a:cxnLst/>
            <a:rect r="r" b="b" t="t" l="l"/>
            <a:pathLst>
              <a:path h="504542" w="456840">
                <a:moveTo>
                  <a:pt x="0" y="0"/>
                </a:moveTo>
                <a:lnTo>
                  <a:pt x="456840" y="0"/>
                </a:lnTo>
                <a:lnTo>
                  <a:pt x="456840" y="504542"/>
                </a:lnTo>
                <a:lnTo>
                  <a:pt x="0" y="5045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69745" y="167854"/>
            <a:ext cx="7226421" cy="6716412"/>
          </a:xfrm>
          <a:custGeom>
            <a:avLst/>
            <a:gdLst/>
            <a:ahLst/>
            <a:cxnLst/>
            <a:rect r="r" b="b" t="t" l="l"/>
            <a:pathLst>
              <a:path h="6716412" w="7226421">
                <a:moveTo>
                  <a:pt x="0" y="0"/>
                </a:moveTo>
                <a:lnTo>
                  <a:pt x="7226422" y="0"/>
                </a:lnTo>
                <a:lnTo>
                  <a:pt x="7226422" y="6716412"/>
                </a:lnTo>
                <a:lnTo>
                  <a:pt x="0" y="6716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963" t="-7646" r="-26877" b="-279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000625"/>
            <a:ext cx="7591068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1. Developing a virtual model interface of the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prototype,  where users can modify all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system parameters.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2.Utilize machine learning models to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predict acceleration  and energy variations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based on input parameters,  enabling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data-driven insights into vibration mitigation.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904297"/>
            <a:ext cx="3424238" cy="71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b="true" sz="3999" spc="5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 Future Work: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985180" y="1151572"/>
            <a:ext cx="5383038" cy="2530569"/>
            <a:chOff x="0" y="0"/>
            <a:chExt cx="7177384" cy="337409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698202"/>
              <a:ext cx="7177384" cy="26758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MATLAB to obtain theoretical values for acceleration,</a:t>
              </a:r>
              <a:r>
                <a:rPr lang="en-US" sz="2199" spc="6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mechanical energy variations and </a:t>
              </a:r>
            </a:p>
            <a:p>
              <a:pPr algn="l">
                <a:lnSpc>
                  <a:spcPts val="3299"/>
                </a:lnSpc>
              </a:pPr>
              <a:r>
                <a:rPr lang="en-US" sz="2199" spc="65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 analysed with experimental data.</a:t>
              </a:r>
            </a:p>
            <a:p>
              <a:pPr algn="l">
                <a:lnSpc>
                  <a:spcPts val="329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47625"/>
              <a:ext cx="7177384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Phase 4: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DAGgapV8tdo</dc:identifier>
  <dcterms:modified xsi:type="dcterms:W3CDTF">2011-08-01T06:04:30Z</dcterms:modified>
  <cp:revision>1</cp:revision>
  <dc:title>Timeline Cycle Visual Charts Presentation in Blue White Teal Simple Style</dc:title>
</cp:coreProperties>
</file>