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5/3/2024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06820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5/3/2024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5877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5/3/2024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4894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5/3/2024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099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5/3/2024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104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5/3/2024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0405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5/3/2024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8432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5/3/2024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7902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5/3/2024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7906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5/3/2024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787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5/3/2024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4991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5/3/2024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493766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 web of dots connected">
            <a:extLst>
              <a:ext uri="{FF2B5EF4-FFF2-40B4-BE49-F238E27FC236}">
                <a16:creationId xmlns:a16="http://schemas.microsoft.com/office/drawing/2014/main" id="{C2C0871B-D886-5BB8-073D-2A2B2B5F44CB}"/>
              </a:ext>
            </a:extLst>
          </p:cNvPr>
          <p:cNvPicPr>
            <a:picLocks noChangeAspect="1"/>
          </p:cNvPicPr>
          <p:nvPr/>
        </p:nvPicPr>
        <p:blipFill rotWithShape="1">
          <a:blip r:embed="rId2">
            <a:alphaModFix amt="40000"/>
          </a:blip>
          <a:srcRect l="20464" r="1" b="1"/>
          <a:stretch/>
        </p:blipFill>
        <p:spPr>
          <a:xfrm>
            <a:off x="-1526"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B6505AA8-7BEA-A640-3FC9-F0707AA0BCBC}"/>
              </a:ext>
            </a:extLst>
          </p:cNvPr>
          <p:cNvSpPr txBox="1"/>
          <p:nvPr/>
        </p:nvSpPr>
        <p:spPr>
          <a:xfrm>
            <a:off x="1453803" y="1020968"/>
            <a:ext cx="9820656" cy="1015663"/>
          </a:xfrm>
          <a:prstGeom prst="rect">
            <a:avLst/>
          </a:prstGeom>
          <a:noFill/>
        </p:spPr>
        <p:txBody>
          <a:bodyPr wrap="square" rtlCol="0">
            <a:spAutoFit/>
          </a:bodyPr>
          <a:lstStyle/>
          <a:p>
            <a:r>
              <a:rPr lang="en-US" sz="6000" b="1" dirty="0">
                <a:solidFill>
                  <a:srgbClr val="FFFF00"/>
                </a:solidFill>
                <a:latin typeface="Algerian" panose="04020705040A02060702" pitchFamily="82" charset="0"/>
              </a:rPr>
              <a:t>PREDICTING CREDIT RISK</a:t>
            </a:r>
          </a:p>
        </p:txBody>
      </p:sp>
      <p:sp>
        <p:nvSpPr>
          <p:cNvPr id="6" name="TextBox 5">
            <a:extLst>
              <a:ext uri="{FF2B5EF4-FFF2-40B4-BE49-F238E27FC236}">
                <a16:creationId xmlns:a16="http://schemas.microsoft.com/office/drawing/2014/main" id="{6571D7C5-87B2-3401-1696-8C6596D6BEFA}"/>
              </a:ext>
            </a:extLst>
          </p:cNvPr>
          <p:cNvSpPr txBox="1"/>
          <p:nvPr/>
        </p:nvSpPr>
        <p:spPr>
          <a:xfrm>
            <a:off x="1463041" y="2752344"/>
            <a:ext cx="3300984" cy="1092607"/>
          </a:xfrm>
          <a:prstGeom prst="rect">
            <a:avLst/>
          </a:prstGeom>
          <a:noFill/>
        </p:spPr>
        <p:txBody>
          <a:bodyPr wrap="square" rtlCol="0">
            <a:spAutoFit/>
          </a:bodyPr>
          <a:lstStyle/>
          <a:p>
            <a:r>
              <a:rPr lang="en-US" sz="4000" b="1" dirty="0">
                <a:solidFill>
                  <a:srgbClr val="FFFF00"/>
                </a:solidFill>
              </a:rPr>
              <a:t>Professor</a:t>
            </a:r>
          </a:p>
          <a:p>
            <a:r>
              <a:rPr lang="en-IN" sz="2500" dirty="0">
                <a:solidFill>
                  <a:srgbClr val="FFFF00"/>
                </a:solidFill>
                <a:latin typeface="Times New Roman" panose="02020603050405020304" pitchFamily="18" charset="0"/>
                <a:cs typeface="Times New Roman" panose="02020603050405020304" pitchFamily="18" charset="0"/>
              </a:rPr>
              <a:t>Mr. Syed Jawad Shah</a:t>
            </a:r>
            <a:endParaRPr lang="en-US" sz="2500" dirty="0">
              <a:solidFill>
                <a:srgbClr val="FFFF00"/>
              </a:solidFill>
            </a:endParaRPr>
          </a:p>
        </p:txBody>
      </p:sp>
      <p:sp>
        <p:nvSpPr>
          <p:cNvPr id="7" name="TextBox 6">
            <a:extLst>
              <a:ext uri="{FF2B5EF4-FFF2-40B4-BE49-F238E27FC236}">
                <a16:creationId xmlns:a16="http://schemas.microsoft.com/office/drawing/2014/main" id="{D87A2CC2-FAE4-22E3-B2D5-DCDC8AAF2B00}"/>
              </a:ext>
            </a:extLst>
          </p:cNvPr>
          <p:cNvSpPr txBox="1"/>
          <p:nvPr/>
        </p:nvSpPr>
        <p:spPr>
          <a:xfrm>
            <a:off x="7158118" y="2749891"/>
            <a:ext cx="3896818" cy="2246769"/>
          </a:xfrm>
          <a:prstGeom prst="rect">
            <a:avLst/>
          </a:prstGeom>
          <a:noFill/>
        </p:spPr>
        <p:txBody>
          <a:bodyPr wrap="square" rtlCol="0">
            <a:spAutoFit/>
          </a:bodyPr>
          <a:lstStyle/>
          <a:p>
            <a:r>
              <a:rPr lang="en-US" sz="4000" b="1" dirty="0">
                <a:solidFill>
                  <a:srgbClr val="FFFF00"/>
                </a:solidFill>
              </a:rPr>
              <a:t>Insight Seekers</a:t>
            </a:r>
          </a:p>
          <a:p>
            <a:r>
              <a:rPr lang="en-US" sz="2500" dirty="0" err="1">
                <a:solidFill>
                  <a:srgbClr val="FFFF00"/>
                </a:solidFill>
              </a:rPr>
              <a:t>Akhila</a:t>
            </a:r>
            <a:r>
              <a:rPr lang="en-US" sz="2500" dirty="0">
                <a:solidFill>
                  <a:srgbClr val="FFFF00"/>
                </a:solidFill>
              </a:rPr>
              <a:t> </a:t>
            </a:r>
            <a:r>
              <a:rPr lang="en-US" sz="2500" dirty="0" err="1">
                <a:solidFill>
                  <a:srgbClr val="FFFF00"/>
                </a:solidFill>
              </a:rPr>
              <a:t>Reddyrajula</a:t>
            </a:r>
            <a:endParaRPr lang="en-US" sz="2500" dirty="0">
              <a:solidFill>
                <a:srgbClr val="FFFF00"/>
              </a:solidFill>
            </a:endParaRPr>
          </a:p>
          <a:p>
            <a:r>
              <a:rPr lang="en-US" sz="2500" dirty="0">
                <a:solidFill>
                  <a:srgbClr val="FFFF00"/>
                </a:solidFill>
              </a:rPr>
              <a:t>Aishwarya </a:t>
            </a:r>
            <a:r>
              <a:rPr lang="en-US" sz="2500" dirty="0" err="1">
                <a:solidFill>
                  <a:srgbClr val="FFFF00"/>
                </a:solidFill>
              </a:rPr>
              <a:t>Musuku</a:t>
            </a:r>
            <a:endParaRPr lang="en-US" sz="2500" dirty="0">
              <a:solidFill>
                <a:srgbClr val="FFFF00"/>
              </a:solidFill>
            </a:endParaRPr>
          </a:p>
          <a:p>
            <a:r>
              <a:rPr lang="en-US" sz="2500" dirty="0">
                <a:solidFill>
                  <a:srgbClr val="FFFF00"/>
                </a:solidFill>
              </a:rPr>
              <a:t>Satya Sai Pramod Burgula</a:t>
            </a:r>
          </a:p>
          <a:p>
            <a:r>
              <a:rPr lang="en-US" sz="2500" dirty="0">
                <a:solidFill>
                  <a:srgbClr val="FFFF00"/>
                </a:solidFill>
              </a:rPr>
              <a:t>Akshay Kumar R</a:t>
            </a:r>
          </a:p>
        </p:txBody>
      </p:sp>
    </p:spTree>
    <p:extLst>
      <p:ext uri="{BB962C8B-B14F-4D97-AF65-F5344CB8AC3E}">
        <p14:creationId xmlns:p14="http://schemas.microsoft.com/office/powerpoint/2010/main" val="176905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077BC-CD55-DEA7-7DF3-5F3105A36F44}"/>
              </a:ext>
            </a:extLst>
          </p:cNvPr>
          <p:cNvSpPr>
            <a:spLocks noGrp="1"/>
          </p:cNvSpPr>
          <p:nvPr>
            <p:ph idx="1"/>
          </p:nvPr>
        </p:nvSpPr>
        <p:spPr>
          <a:xfrm>
            <a:off x="777240" y="2432303"/>
            <a:ext cx="10659110" cy="923545"/>
          </a:xfrm>
        </p:spPr>
        <p:txBody>
          <a:bodyPr>
            <a:noAutofit/>
          </a:bodyPr>
          <a:lstStyle/>
          <a:p>
            <a:pPr marL="0" indent="0" algn="ctr">
              <a:buNone/>
            </a:pPr>
            <a:r>
              <a:rPr lang="en-US" sz="7200" dirty="0">
                <a:latin typeface="Amasis MT Pro Medium" panose="020F0502020204030204" pitchFamily="18" charset="0"/>
              </a:rPr>
              <a:t>Thank You!</a:t>
            </a:r>
          </a:p>
        </p:txBody>
      </p:sp>
    </p:spTree>
    <p:extLst>
      <p:ext uri="{BB962C8B-B14F-4D97-AF65-F5344CB8AC3E}">
        <p14:creationId xmlns:p14="http://schemas.microsoft.com/office/powerpoint/2010/main" val="163323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DBB1-E9ED-96F2-9217-7E977D4077F4}"/>
              </a:ext>
            </a:extLst>
          </p:cNvPr>
          <p:cNvSpPr>
            <a:spLocks noGrp="1"/>
          </p:cNvSpPr>
          <p:nvPr>
            <p:ph type="title"/>
          </p:nvPr>
        </p:nvSpPr>
        <p:spPr>
          <a:xfrm>
            <a:off x="777240" y="365125"/>
            <a:ext cx="10659110" cy="787019"/>
          </a:xfrm>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F15E6292-DBB6-48A0-30F8-5D0F2BBF7CA2}"/>
              </a:ext>
            </a:extLst>
          </p:cNvPr>
          <p:cNvSpPr>
            <a:spLocks noGrp="1"/>
          </p:cNvSpPr>
          <p:nvPr>
            <p:ph idx="1"/>
          </p:nvPr>
        </p:nvSpPr>
        <p:spPr>
          <a:xfrm>
            <a:off x="777240" y="1225296"/>
            <a:ext cx="10659110" cy="4951667"/>
          </a:xfrm>
        </p:spPr>
        <p:txBody>
          <a:bodyPr>
            <a:normAutofit/>
          </a:bodyPr>
          <a:lstStyle/>
          <a:p>
            <a:endParaRPr lang="en-US" sz="2400" dirty="0"/>
          </a:p>
          <a:p>
            <a:r>
              <a:rPr lang="en-US" sz="2400" dirty="0"/>
              <a:t>Credit risk prediction is a critical task in the financial sector. Lending institutions heavily rely on machine learning algorithms to assess the creditworthiness of clients.</a:t>
            </a:r>
          </a:p>
          <a:p>
            <a:pPr marL="0" indent="0">
              <a:buNone/>
            </a:pPr>
            <a:endParaRPr lang="en-US" sz="2400" dirty="0"/>
          </a:p>
          <a:p>
            <a:r>
              <a:rPr lang="en-US" sz="2400" dirty="0"/>
              <a:t>This project aims to develop a robust model for predicting credit risks based on various client attributes such as income, loan size, </a:t>
            </a:r>
            <a:r>
              <a:rPr lang="en-US" sz="2400"/>
              <a:t>loan status, </a:t>
            </a:r>
            <a:r>
              <a:rPr lang="en-US" sz="2400" dirty="0"/>
              <a:t>and more.</a:t>
            </a:r>
          </a:p>
        </p:txBody>
      </p:sp>
    </p:spTree>
    <p:extLst>
      <p:ext uri="{BB962C8B-B14F-4D97-AF65-F5344CB8AC3E}">
        <p14:creationId xmlns:p14="http://schemas.microsoft.com/office/powerpoint/2010/main" val="419242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3D1A-35EC-7926-EA67-FB4DDC613E6A}"/>
              </a:ext>
            </a:extLst>
          </p:cNvPr>
          <p:cNvSpPr>
            <a:spLocks noGrp="1"/>
          </p:cNvSpPr>
          <p:nvPr>
            <p:ph type="title"/>
          </p:nvPr>
        </p:nvSpPr>
        <p:spPr>
          <a:xfrm>
            <a:off x="777240" y="365125"/>
            <a:ext cx="10659110" cy="878459"/>
          </a:xfrm>
        </p:spPr>
        <p:txBody>
          <a:bodyPr>
            <a:normAutofit/>
          </a:bodyPr>
          <a:lstStyle/>
          <a:p>
            <a:r>
              <a:rPr lang="en-US" sz="4000" dirty="0"/>
              <a:t>Contents</a:t>
            </a:r>
          </a:p>
        </p:txBody>
      </p:sp>
      <p:sp>
        <p:nvSpPr>
          <p:cNvPr id="3" name="Content Placeholder 2">
            <a:extLst>
              <a:ext uri="{FF2B5EF4-FFF2-40B4-BE49-F238E27FC236}">
                <a16:creationId xmlns:a16="http://schemas.microsoft.com/office/drawing/2014/main" id="{732AAB0F-9782-140D-ECA3-22ACFE311AF2}"/>
              </a:ext>
            </a:extLst>
          </p:cNvPr>
          <p:cNvSpPr>
            <a:spLocks noGrp="1"/>
          </p:cNvSpPr>
          <p:nvPr>
            <p:ph idx="1"/>
          </p:nvPr>
        </p:nvSpPr>
        <p:spPr>
          <a:xfrm>
            <a:off x="777240" y="1243584"/>
            <a:ext cx="10659110" cy="4933379"/>
          </a:xfrm>
        </p:spPr>
        <p:txBody>
          <a:bodyPr>
            <a:normAutofit/>
          </a:bodyPr>
          <a:lstStyle/>
          <a:p>
            <a:pPr algn="just">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Model creation</a:t>
            </a:r>
          </a:p>
          <a:p>
            <a:pPr lvl="1" algn="just"/>
            <a:r>
              <a:rPr lang="en-IN" sz="2400" dirty="0">
                <a:latin typeface="Times New Roman" panose="02020603050405020304" pitchFamily="18" charset="0"/>
                <a:cs typeface="Times New Roman" panose="02020603050405020304" pitchFamily="18" charset="0"/>
              </a:rPr>
              <a:t>Data discovery</a:t>
            </a:r>
          </a:p>
          <a:p>
            <a:pPr lvl="1" algn="just"/>
            <a:r>
              <a:rPr lang="en-IN" sz="2400" dirty="0">
                <a:latin typeface="Times New Roman" panose="02020603050405020304" pitchFamily="18" charset="0"/>
                <a:cs typeface="Times New Roman" panose="02020603050405020304" pitchFamily="18" charset="0"/>
              </a:rPr>
              <a:t>Preprocessing</a:t>
            </a:r>
          </a:p>
          <a:p>
            <a:pPr lvl="1" algn="just"/>
            <a:r>
              <a:rPr lang="en-IN" sz="2400" dirty="0">
                <a:latin typeface="Times New Roman" panose="02020603050405020304" pitchFamily="18" charset="0"/>
                <a:cs typeface="Times New Roman" panose="02020603050405020304" pitchFamily="18" charset="0"/>
              </a:rPr>
              <a:t>Model selection</a:t>
            </a:r>
          </a:p>
          <a:p>
            <a:pPr lvl="1" algn="just"/>
            <a:r>
              <a:rPr lang="en-IN" sz="2400" dirty="0">
                <a:latin typeface="Times New Roman" panose="02020603050405020304" pitchFamily="18" charset="0"/>
                <a:cs typeface="Times New Roman" panose="02020603050405020304" pitchFamily="18" charset="0"/>
              </a:rPr>
              <a:t>Training and Evaluation</a:t>
            </a:r>
          </a:p>
          <a:p>
            <a:pPr lvl="1" algn="just"/>
            <a:r>
              <a:rPr lang="en-IN" sz="2400" dirty="0">
                <a:latin typeface="Times New Roman" panose="02020603050405020304" pitchFamily="18" charset="0"/>
                <a:cs typeface="Times New Roman" panose="02020603050405020304" pitchFamily="18" charset="0"/>
              </a:rPr>
              <a:t>Data Analysis</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Future enhancements</a:t>
            </a:r>
          </a:p>
          <a:p>
            <a:pPr algn="just"/>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09780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9B20-D768-0279-8ABF-07528A2A21F6}"/>
              </a:ext>
            </a:extLst>
          </p:cNvPr>
          <p:cNvSpPr>
            <a:spLocks noGrp="1"/>
          </p:cNvSpPr>
          <p:nvPr>
            <p:ph type="title"/>
          </p:nvPr>
        </p:nvSpPr>
        <p:spPr>
          <a:xfrm>
            <a:off x="777240" y="365125"/>
            <a:ext cx="10659110" cy="805307"/>
          </a:xfrm>
        </p:spPr>
        <p:txBody>
          <a:bodyPr>
            <a:normAutofit/>
          </a:bodyPr>
          <a:lstStyle/>
          <a:p>
            <a:r>
              <a:rPr lang="en-US" sz="4000" dirty="0"/>
              <a:t>Model Creation: Data Discovery</a:t>
            </a:r>
          </a:p>
        </p:txBody>
      </p:sp>
      <p:sp>
        <p:nvSpPr>
          <p:cNvPr id="3" name="Content Placeholder 2">
            <a:extLst>
              <a:ext uri="{FF2B5EF4-FFF2-40B4-BE49-F238E27FC236}">
                <a16:creationId xmlns:a16="http://schemas.microsoft.com/office/drawing/2014/main" id="{7A081B71-DDDB-6560-274C-61595259C3DF}"/>
              </a:ext>
            </a:extLst>
          </p:cNvPr>
          <p:cNvSpPr>
            <a:spLocks noGrp="1"/>
          </p:cNvSpPr>
          <p:nvPr>
            <p:ph idx="1"/>
          </p:nvPr>
        </p:nvSpPr>
        <p:spPr>
          <a:xfrm>
            <a:off x="777240" y="1170432"/>
            <a:ext cx="10659110" cy="5006531"/>
          </a:xfrm>
        </p:spPr>
        <p:txBody>
          <a:bodyPr/>
          <a:lstStyle/>
          <a:p>
            <a:r>
              <a:rPr lang="en-US" dirty="0"/>
              <a:t>Loading the dataset (</a:t>
            </a:r>
            <a:r>
              <a:rPr lang="en-US" dirty="0" err="1"/>
              <a:t>df</a:t>
            </a:r>
            <a:r>
              <a:rPr lang="en-US" dirty="0"/>
              <a:t> = </a:t>
            </a:r>
            <a:r>
              <a:rPr lang="en-US" dirty="0" err="1"/>
              <a:t>pd.read_csv</a:t>
            </a:r>
            <a:r>
              <a:rPr lang="en-US" dirty="0"/>
              <a:t>('lending_data.csv')).</a:t>
            </a:r>
          </a:p>
          <a:p>
            <a:r>
              <a:rPr lang="en-US" dirty="0"/>
              <a:t>Checking if the '</a:t>
            </a:r>
            <a:r>
              <a:rPr lang="en-US" dirty="0" err="1"/>
              <a:t>loan_status</a:t>
            </a:r>
            <a:r>
              <a:rPr lang="en-US" dirty="0"/>
              <a:t>' column is present in the </a:t>
            </a:r>
            <a:r>
              <a:rPr lang="en-US" dirty="0" err="1"/>
              <a:t>DataFrame</a:t>
            </a:r>
            <a:r>
              <a:rPr lang="en-US" dirty="0"/>
              <a:t>.</a:t>
            </a:r>
          </a:p>
          <a:p>
            <a:r>
              <a:rPr lang="en-US" dirty="0" err="1"/>
              <a:t>df.head</a:t>
            </a:r>
            <a:r>
              <a:rPr lang="en-US" dirty="0"/>
              <a:t> returns a list of all columns in the </a:t>
            </a:r>
            <a:r>
              <a:rPr lang="en-US" dirty="0" err="1"/>
              <a:t>DataFrame</a:t>
            </a:r>
            <a:r>
              <a:rPr lang="en-US" dirty="0"/>
              <a:t>.</a:t>
            </a:r>
          </a:p>
          <a:p>
            <a:pPr marL="0" indent="0">
              <a:buNone/>
            </a:pPr>
            <a:endParaRPr lang="en-US" dirty="0"/>
          </a:p>
        </p:txBody>
      </p:sp>
      <p:pic>
        <p:nvPicPr>
          <p:cNvPr id="5" name="Picture 4">
            <a:extLst>
              <a:ext uri="{FF2B5EF4-FFF2-40B4-BE49-F238E27FC236}">
                <a16:creationId xmlns:a16="http://schemas.microsoft.com/office/drawing/2014/main" id="{63C5024F-1462-B76B-CACB-5032AC94B5A9}"/>
              </a:ext>
            </a:extLst>
          </p:cNvPr>
          <p:cNvPicPr>
            <a:picLocks noChangeAspect="1"/>
          </p:cNvPicPr>
          <p:nvPr/>
        </p:nvPicPr>
        <p:blipFill>
          <a:blip r:embed="rId2"/>
          <a:stretch>
            <a:fillRect/>
          </a:stretch>
        </p:blipFill>
        <p:spPr>
          <a:xfrm>
            <a:off x="2121975" y="2801785"/>
            <a:ext cx="6948873" cy="2621647"/>
          </a:xfrm>
          <a:prstGeom prst="rect">
            <a:avLst/>
          </a:prstGeom>
        </p:spPr>
      </p:pic>
    </p:spTree>
    <p:extLst>
      <p:ext uri="{BB962C8B-B14F-4D97-AF65-F5344CB8AC3E}">
        <p14:creationId xmlns:p14="http://schemas.microsoft.com/office/powerpoint/2010/main" val="381749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03B-0FD8-28D1-FCBC-056D8903E0F9}"/>
              </a:ext>
            </a:extLst>
          </p:cNvPr>
          <p:cNvSpPr>
            <a:spLocks noGrp="1"/>
          </p:cNvSpPr>
          <p:nvPr>
            <p:ph type="title"/>
          </p:nvPr>
        </p:nvSpPr>
        <p:spPr>
          <a:xfrm>
            <a:off x="777240" y="365125"/>
            <a:ext cx="10659110" cy="878459"/>
          </a:xfrm>
        </p:spPr>
        <p:txBody>
          <a:bodyPr>
            <a:normAutofit/>
          </a:bodyPr>
          <a:lstStyle/>
          <a:p>
            <a:r>
              <a:rPr lang="en-US" sz="4000" dirty="0"/>
              <a:t>Model Creation: Preprocessing</a:t>
            </a:r>
          </a:p>
        </p:txBody>
      </p:sp>
      <p:sp>
        <p:nvSpPr>
          <p:cNvPr id="3" name="Content Placeholder 2">
            <a:extLst>
              <a:ext uri="{FF2B5EF4-FFF2-40B4-BE49-F238E27FC236}">
                <a16:creationId xmlns:a16="http://schemas.microsoft.com/office/drawing/2014/main" id="{E98FA096-321B-5248-996D-840294A02C2C}"/>
              </a:ext>
            </a:extLst>
          </p:cNvPr>
          <p:cNvSpPr>
            <a:spLocks noGrp="1"/>
          </p:cNvSpPr>
          <p:nvPr>
            <p:ph idx="1"/>
          </p:nvPr>
        </p:nvSpPr>
        <p:spPr>
          <a:xfrm>
            <a:off x="777240" y="1243584"/>
            <a:ext cx="10659110" cy="4933379"/>
          </a:xfrm>
        </p:spPr>
        <p:txBody>
          <a:bodyPr/>
          <a:lstStyle/>
          <a:p>
            <a:r>
              <a:rPr lang="en-US" dirty="0"/>
              <a:t>Handling missing values by filling them with the median (</a:t>
            </a:r>
            <a:r>
              <a:rPr lang="en-US" dirty="0" err="1"/>
              <a:t>df</a:t>
            </a:r>
            <a:r>
              <a:rPr lang="en-US" dirty="0"/>
              <a:t>['</a:t>
            </a:r>
            <a:r>
              <a:rPr lang="en-US" dirty="0" err="1"/>
              <a:t>borrower_income</a:t>
            </a:r>
            <a:r>
              <a:rPr lang="en-US" dirty="0"/>
              <a:t>'].</a:t>
            </a:r>
            <a:r>
              <a:rPr lang="en-US" dirty="0" err="1"/>
              <a:t>fillna</a:t>
            </a:r>
            <a:r>
              <a:rPr lang="en-US" dirty="0"/>
              <a:t>(</a:t>
            </a:r>
            <a:r>
              <a:rPr lang="en-US" dirty="0" err="1"/>
              <a:t>median_income</a:t>
            </a:r>
            <a:r>
              <a:rPr lang="en-US" dirty="0"/>
              <a:t>, </a:t>
            </a:r>
            <a:r>
              <a:rPr lang="en-US" dirty="0" err="1"/>
              <a:t>inplace</a:t>
            </a:r>
            <a:r>
              <a:rPr lang="en-US" dirty="0"/>
              <a:t>=True)).</a:t>
            </a:r>
          </a:p>
          <a:p>
            <a:r>
              <a:rPr lang="en-US" dirty="0"/>
              <a:t>Splitting the data into features and target variable (X = </a:t>
            </a:r>
            <a:r>
              <a:rPr lang="en-US" dirty="0" err="1"/>
              <a:t>df.drop</a:t>
            </a:r>
            <a:r>
              <a:rPr lang="en-US" dirty="0"/>
              <a:t>(['</a:t>
            </a:r>
            <a:r>
              <a:rPr lang="en-US" dirty="0" err="1"/>
              <a:t>loan_status</a:t>
            </a:r>
            <a:r>
              <a:rPr lang="en-US" dirty="0"/>
              <a:t>'], axis=1) and y = </a:t>
            </a:r>
            <a:r>
              <a:rPr lang="en-US" dirty="0" err="1"/>
              <a:t>df</a:t>
            </a:r>
            <a:r>
              <a:rPr lang="en-US" dirty="0"/>
              <a:t>['</a:t>
            </a:r>
            <a:r>
              <a:rPr lang="en-US" dirty="0" err="1"/>
              <a:t>loan_status</a:t>
            </a:r>
            <a:r>
              <a:rPr lang="en-US" dirty="0"/>
              <a:t>']).</a:t>
            </a:r>
          </a:p>
          <a:p>
            <a:r>
              <a:rPr lang="en-US" dirty="0"/>
              <a:t>Balancing the classes by </a:t>
            </a:r>
            <a:r>
              <a:rPr lang="en-US" dirty="0" err="1"/>
              <a:t>downsampling</a:t>
            </a:r>
            <a:r>
              <a:rPr lang="en-US" dirty="0"/>
              <a:t> the majority class.</a:t>
            </a:r>
          </a:p>
          <a:p>
            <a:r>
              <a:rPr lang="en-US" dirty="0"/>
              <a:t>Splitting the balanced data into training and testing sets (</a:t>
            </a:r>
            <a:r>
              <a:rPr lang="en-US" dirty="0" err="1"/>
              <a:t>train_test_split</a:t>
            </a:r>
            <a:r>
              <a:rPr lang="en-US" dirty="0"/>
              <a:t>()).</a:t>
            </a:r>
          </a:p>
          <a:p>
            <a:endParaRPr lang="en-US" dirty="0"/>
          </a:p>
        </p:txBody>
      </p:sp>
      <p:pic>
        <p:nvPicPr>
          <p:cNvPr id="6" name="Picture 5">
            <a:extLst>
              <a:ext uri="{FF2B5EF4-FFF2-40B4-BE49-F238E27FC236}">
                <a16:creationId xmlns:a16="http://schemas.microsoft.com/office/drawing/2014/main" id="{8074EEE4-CB4A-A396-EF1D-361B6FEA8596}"/>
              </a:ext>
            </a:extLst>
          </p:cNvPr>
          <p:cNvPicPr>
            <a:picLocks noChangeAspect="1"/>
          </p:cNvPicPr>
          <p:nvPr/>
        </p:nvPicPr>
        <p:blipFill>
          <a:blip r:embed="rId2"/>
          <a:stretch>
            <a:fillRect/>
          </a:stretch>
        </p:blipFill>
        <p:spPr>
          <a:xfrm>
            <a:off x="2686939" y="3828541"/>
            <a:ext cx="6839712" cy="2492479"/>
          </a:xfrm>
          <a:prstGeom prst="rect">
            <a:avLst/>
          </a:prstGeom>
        </p:spPr>
      </p:pic>
    </p:spTree>
    <p:extLst>
      <p:ext uri="{BB962C8B-B14F-4D97-AF65-F5344CB8AC3E}">
        <p14:creationId xmlns:p14="http://schemas.microsoft.com/office/powerpoint/2010/main" val="212093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8A32-6F84-D462-E91B-30AE4584CC2B}"/>
              </a:ext>
            </a:extLst>
          </p:cNvPr>
          <p:cNvSpPr>
            <a:spLocks noGrp="1"/>
          </p:cNvSpPr>
          <p:nvPr>
            <p:ph type="title"/>
          </p:nvPr>
        </p:nvSpPr>
        <p:spPr>
          <a:xfrm>
            <a:off x="777240" y="365125"/>
            <a:ext cx="10659110" cy="768731"/>
          </a:xfrm>
        </p:spPr>
        <p:txBody>
          <a:bodyPr>
            <a:normAutofit/>
          </a:bodyPr>
          <a:lstStyle/>
          <a:p>
            <a:r>
              <a:rPr lang="en-US" sz="4000" dirty="0"/>
              <a:t>Model Creation: Model Selection</a:t>
            </a:r>
          </a:p>
        </p:txBody>
      </p:sp>
      <p:sp>
        <p:nvSpPr>
          <p:cNvPr id="3" name="Content Placeholder 2">
            <a:extLst>
              <a:ext uri="{FF2B5EF4-FFF2-40B4-BE49-F238E27FC236}">
                <a16:creationId xmlns:a16="http://schemas.microsoft.com/office/drawing/2014/main" id="{903DE46E-E3B8-C29E-AA6E-256CF3661A8D}"/>
              </a:ext>
            </a:extLst>
          </p:cNvPr>
          <p:cNvSpPr>
            <a:spLocks noGrp="1"/>
          </p:cNvSpPr>
          <p:nvPr>
            <p:ph idx="1"/>
          </p:nvPr>
        </p:nvSpPr>
        <p:spPr>
          <a:xfrm>
            <a:off x="777240" y="1133856"/>
            <a:ext cx="10659110" cy="5043107"/>
          </a:xfrm>
        </p:spPr>
        <p:txBody>
          <a:bodyPr>
            <a:normAutofit/>
          </a:bodyPr>
          <a:lstStyle/>
          <a:p>
            <a:r>
              <a:rPr lang="en-US" dirty="0"/>
              <a:t>Random Forest Classifier is a powerful ensemble method known for its robustness and ability to capture complex relationships in the data without much feature engineering.</a:t>
            </a:r>
          </a:p>
          <a:p>
            <a:r>
              <a:rPr lang="en-US" dirty="0"/>
              <a:t>Logistic Regression, on the other hand, serves as a baseline model due to its simplicity and ease of interpretation. It's often used to establish a benchmark performance before trying more complex models.</a:t>
            </a:r>
          </a:p>
          <a:p>
            <a:r>
              <a:rPr lang="en-US" dirty="0"/>
              <a:t>These models were likely chosen due to their simplicity, interpretability, and effectiveness in handling binary classification tasks like credit risk prediction.</a:t>
            </a:r>
          </a:p>
          <a:p>
            <a:endParaRPr lang="en-US" dirty="0"/>
          </a:p>
        </p:txBody>
      </p:sp>
      <p:pic>
        <p:nvPicPr>
          <p:cNvPr id="5" name="Picture 4">
            <a:extLst>
              <a:ext uri="{FF2B5EF4-FFF2-40B4-BE49-F238E27FC236}">
                <a16:creationId xmlns:a16="http://schemas.microsoft.com/office/drawing/2014/main" id="{575925A2-B84A-B543-FF7C-523588903C4A}"/>
              </a:ext>
            </a:extLst>
          </p:cNvPr>
          <p:cNvPicPr>
            <a:picLocks noChangeAspect="1"/>
          </p:cNvPicPr>
          <p:nvPr/>
        </p:nvPicPr>
        <p:blipFill>
          <a:blip r:embed="rId2"/>
          <a:stretch>
            <a:fillRect/>
          </a:stretch>
        </p:blipFill>
        <p:spPr>
          <a:xfrm>
            <a:off x="921021" y="4242691"/>
            <a:ext cx="10112739" cy="863985"/>
          </a:xfrm>
          <a:prstGeom prst="rect">
            <a:avLst/>
          </a:prstGeom>
        </p:spPr>
      </p:pic>
    </p:spTree>
    <p:extLst>
      <p:ext uri="{BB962C8B-B14F-4D97-AF65-F5344CB8AC3E}">
        <p14:creationId xmlns:p14="http://schemas.microsoft.com/office/powerpoint/2010/main" val="265987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E501E47-D2CC-6246-7967-9BE6D29CB35A}"/>
              </a:ext>
            </a:extLst>
          </p:cNvPr>
          <p:cNvSpPr>
            <a:spLocks noGrp="1"/>
          </p:cNvSpPr>
          <p:nvPr>
            <p:ph type="title"/>
          </p:nvPr>
        </p:nvSpPr>
        <p:spPr>
          <a:xfrm>
            <a:off x="777240" y="777240"/>
            <a:ext cx="4606280" cy="2493876"/>
          </a:xfrm>
        </p:spPr>
        <p:txBody>
          <a:bodyPr anchor="b">
            <a:normAutofit/>
          </a:bodyPr>
          <a:lstStyle/>
          <a:p>
            <a:r>
              <a:rPr lang="en-US" sz="4400"/>
              <a:t>Model Creation: Training and Evaluation</a:t>
            </a:r>
          </a:p>
        </p:txBody>
      </p:sp>
      <p:sp>
        <p:nvSpPr>
          <p:cNvPr id="3" name="Content Placeholder 2">
            <a:extLst>
              <a:ext uri="{FF2B5EF4-FFF2-40B4-BE49-F238E27FC236}">
                <a16:creationId xmlns:a16="http://schemas.microsoft.com/office/drawing/2014/main" id="{026C3277-F794-E09B-3C8D-8C0580F45875}"/>
              </a:ext>
            </a:extLst>
          </p:cNvPr>
          <p:cNvSpPr>
            <a:spLocks noGrp="1"/>
          </p:cNvSpPr>
          <p:nvPr>
            <p:ph idx="1"/>
          </p:nvPr>
        </p:nvSpPr>
        <p:spPr>
          <a:xfrm>
            <a:off x="777240" y="3428999"/>
            <a:ext cx="4606280" cy="2747963"/>
          </a:xfrm>
        </p:spPr>
        <p:txBody>
          <a:bodyPr anchor="t">
            <a:normAutofit/>
          </a:bodyPr>
          <a:lstStyle/>
          <a:p>
            <a:r>
              <a:rPr lang="en-US" sz="1500"/>
              <a:t>The confusion matrix gives a summary of the model's predictions, showing the number of true positives, true negatives, false positives, and false negatives, providing insights into the model's performance across different classes.</a:t>
            </a:r>
          </a:p>
          <a:p>
            <a:r>
              <a:rPr lang="en-US" sz="1500"/>
              <a:t>The ROC curve help evaluate the model's ability to discriminate between positive and negative classes by plotting the true positive rate against the false positive rate, providing a visual representation of the model's performance across different thresholds.</a:t>
            </a:r>
          </a:p>
        </p:txBody>
      </p:sp>
      <p:sp>
        <p:nvSpPr>
          <p:cNvPr id="15"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8" name="Oval 17">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4">
            <a:extLst>
              <a:ext uri="{FF2B5EF4-FFF2-40B4-BE49-F238E27FC236}">
                <a16:creationId xmlns:a16="http://schemas.microsoft.com/office/drawing/2014/main" id="{A4E75893-F20E-6598-F309-E25F14467A66}"/>
              </a:ext>
            </a:extLst>
          </p:cNvPr>
          <p:cNvPicPr>
            <a:picLocks noChangeAspect="1"/>
          </p:cNvPicPr>
          <p:nvPr/>
        </p:nvPicPr>
        <p:blipFill>
          <a:blip r:embed="rId2"/>
          <a:stretch>
            <a:fillRect/>
          </a:stretch>
        </p:blipFill>
        <p:spPr>
          <a:xfrm>
            <a:off x="6806627" y="1679695"/>
            <a:ext cx="5004497" cy="3453102"/>
          </a:xfrm>
          <a:prstGeom prst="rect">
            <a:avLst/>
          </a:prstGeom>
        </p:spPr>
      </p:pic>
    </p:spTree>
    <p:extLst>
      <p:ext uri="{BB962C8B-B14F-4D97-AF65-F5344CB8AC3E}">
        <p14:creationId xmlns:p14="http://schemas.microsoft.com/office/powerpoint/2010/main" val="127260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0DA4-4A93-C9EB-AF04-C35821790B94}"/>
              </a:ext>
            </a:extLst>
          </p:cNvPr>
          <p:cNvSpPr>
            <a:spLocks noGrp="1"/>
          </p:cNvSpPr>
          <p:nvPr>
            <p:ph type="title"/>
          </p:nvPr>
        </p:nvSpPr>
        <p:spPr>
          <a:xfrm>
            <a:off x="777240" y="365125"/>
            <a:ext cx="10659110" cy="750443"/>
          </a:xfrm>
        </p:spPr>
        <p:txBody>
          <a:bodyPr>
            <a:normAutofit/>
          </a:bodyPr>
          <a:lstStyle/>
          <a:p>
            <a:r>
              <a:rPr lang="en-US" sz="4000" dirty="0"/>
              <a:t>Model Creation: Data Analysis</a:t>
            </a:r>
          </a:p>
        </p:txBody>
      </p:sp>
      <p:sp>
        <p:nvSpPr>
          <p:cNvPr id="3" name="Content Placeholder 2">
            <a:extLst>
              <a:ext uri="{FF2B5EF4-FFF2-40B4-BE49-F238E27FC236}">
                <a16:creationId xmlns:a16="http://schemas.microsoft.com/office/drawing/2014/main" id="{8F853BF8-D084-C799-5631-DF28C8BA8CA8}"/>
              </a:ext>
            </a:extLst>
          </p:cNvPr>
          <p:cNvSpPr>
            <a:spLocks noGrp="1"/>
          </p:cNvSpPr>
          <p:nvPr>
            <p:ph idx="1"/>
          </p:nvPr>
        </p:nvSpPr>
        <p:spPr>
          <a:xfrm>
            <a:off x="777240" y="1115568"/>
            <a:ext cx="10659110" cy="5061395"/>
          </a:xfrm>
        </p:spPr>
        <p:txBody>
          <a:bodyPr/>
          <a:lstStyle/>
          <a:p>
            <a:r>
              <a:rPr lang="en-US" dirty="0"/>
              <a:t>Data visualization using </a:t>
            </a:r>
            <a:r>
              <a:rPr lang="en-US" dirty="0" err="1"/>
              <a:t>pairplot</a:t>
            </a:r>
            <a:r>
              <a:rPr lang="en-US" dirty="0"/>
              <a:t> and </a:t>
            </a:r>
            <a:r>
              <a:rPr lang="en-US" dirty="0" err="1"/>
              <a:t>countplot</a:t>
            </a:r>
            <a:r>
              <a:rPr lang="en-US" dirty="0"/>
              <a:t> (</a:t>
            </a:r>
            <a:r>
              <a:rPr lang="en-US" dirty="0" err="1"/>
              <a:t>sns.pairplot</a:t>
            </a:r>
            <a:r>
              <a:rPr lang="en-US" dirty="0"/>
              <a:t>() and </a:t>
            </a:r>
            <a:r>
              <a:rPr lang="en-US" dirty="0" err="1"/>
              <a:t>sns.countplot</a:t>
            </a:r>
            <a:r>
              <a:rPr lang="en-US" dirty="0"/>
              <a:t>()).</a:t>
            </a:r>
          </a:p>
          <a:p>
            <a:r>
              <a:rPr lang="en-US" dirty="0"/>
              <a:t>The </a:t>
            </a:r>
            <a:r>
              <a:rPr lang="en-US" dirty="0" err="1"/>
              <a:t>sns.pairplot</a:t>
            </a:r>
            <a:r>
              <a:rPr lang="en-US" dirty="0"/>
              <a:t>() function is used to visualize pairwise relationships in the dataset, particularly between numerical variables, with the hue parameter representing the loan status, aiding in understanding the data distribution and potential correlations. </a:t>
            </a:r>
          </a:p>
          <a:p>
            <a:r>
              <a:rPr lang="en-US" dirty="0"/>
              <a:t>The </a:t>
            </a:r>
            <a:r>
              <a:rPr lang="en-US" dirty="0" err="1"/>
              <a:t>sns.countplot</a:t>
            </a:r>
            <a:r>
              <a:rPr lang="en-US" dirty="0"/>
              <a:t>() function is employed to display the distribution of loan statuses, offering insights into class balance and potential class imbalances within the dataset.</a:t>
            </a:r>
          </a:p>
        </p:txBody>
      </p:sp>
      <p:pic>
        <p:nvPicPr>
          <p:cNvPr id="5" name="Picture 4">
            <a:extLst>
              <a:ext uri="{FF2B5EF4-FFF2-40B4-BE49-F238E27FC236}">
                <a16:creationId xmlns:a16="http://schemas.microsoft.com/office/drawing/2014/main" id="{9AEB1CE0-4C18-79D3-E4C2-02EE10ADC5E6}"/>
              </a:ext>
            </a:extLst>
          </p:cNvPr>
          <p:cNvPicPr>
            <a:picLocks noChangeAspect="1"/>
          </p:cNvPicPr>
          <p:nvPr/>
        </p:nvPicPr>
        <p:blipFill>
          <a:blip r:embed="rId2"/>
          <a:stretch>
            <a:fillRect/>
          </a:stretch>
        </p:blipFill>
        <p:spPr>
          <a:xfrm>
            <a:off x="1463040" y="3187891"/>
            <a:ext cx="8229600" cy="3014091"/>
          </a:xfrm>
          <a:prstGeom prst="rect">
            <a:avLst/>
          </a:prstGeom>
        </p:spPr>
      </p:pic>
    </p:spTree>
    <p:extLst>
      <p:ext uri="{BB962C8B-B14F-4D97-AF65-F5344CB8AC3E}">
        <p14:creationId xmlns:p14="http://schemas.microsoft.com/office/powerpoint/2010/main" val="2846412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3B6E-B560-3AB7-0E12-1C6BA8E4C0C0}"/>
              </a:ext>
            </a:extLst>
          </p:cNvPr>
          <p:cNvSpPr>
            <a:spLocks noGrp="1"/>
          </p:cNvSpPr>
          <p:nvPr>
            <p:ph type="title"/>
          </p:nvPr>
        </p:nvSpPr>
        <p:spPr>
          <a:xfrm>
            <a:off x="777240" y="365125"/>
            <a:ext cx="10659110" cy="640715"/>
          </a:xfrm>
        </p:spPr>
        <p:txBody>
          <a:bodyPr>
            <a:normAutofit fontScale="90000"/>
          </a:bodyPr>
          <a:lstStyle/>
          <a:p>
            <a:r>
              <a:rPr lang="en-US" sz="4000" dirty="0"/>
              <a:t>Future Enhancements</a:t>
            </a:r>
          </a:p>
        </p:txBody>
      </p:sp>
      <p:sp>
        <p:nvSpPr>
          <p:cNvPr id="3" name="Content Placeholder 2">
            <a:extLst>
              <a:ext uri="{FF2B5EF4-FFF2-40B4-BE49-F238E27FC236}">
                <a16:creationId xmlns:a16="http://schemas.microsoft.com/office/drawing/2014/main" id="{B9AAB86C-46AC-CFC5-237E-A142F1DC63E6}"/>
              </a:ext>
            </a:extLst>
          </p:cNvPr>
          <p:cNvSpPr>
            <a:spLocks noGrp="1"/>
          </p:cNvSpPr>
          <p:nvPr>
            <p:ph idx="1"/>
          </p:nvPr>
        </p:nvSpPr>
        <p:spPr>
          <a:xfrm>
            <a:off x="777240" y="1078992"/>
            <a:ext cx="10659110" cy="5097971"/>
          </a:xfrm>
        </p:spPr>
        <p:txBody>
          <a:bodyPr>
            <a:normAutofit/>
          </a:bodyPr>
          <a:lstStyle/>
          <a:p>
            <a:r>
              <a:rPr lang="en-US" dirty="0"/>
              <a:t>Model </a:t>
            </a:r>
            <a:r>
              <a:rPr lang="en-US" dirty="0" err="1"/>
              <a:t>Ensembling</a:t>
            </a:r>
            <a:r>
              <a:rPr lang="en-US" dirty="0"/>
              <a:t>: Explore techniques such as model stacking or blending to combine predictions from multiple models. This can potentially improve predictive performance by leveraging the strengths of different algorithms.</a:t>
            </a:r>
          </a:p>
          <a:p>
            <a:r>
              <a:rPr lang="en-US" dirty="0"/>
              <a:t>Hyperparameter Tuning: By implementing more sophisticated hyperparameter tuning techniques such as grid search or randomized search to optimize model performance. Tuning the parameters of your models can lead to better accuracy and generalization.</a:t>
            </a:r>
          </a:p>
          <a:p>
            <a:r>
              <a:rPr lang="en-US" dirty="0"/>
              <a:t>Advanced Feature Engineering: Investigate more advanced feature engineering techniques such as polynomial features, interaction terms, or domain-specific transformations. These techniques can help uncover complex relationships between variables and improve model performance.</a:t>
            </a:r>
          </a:p>
          <a:p>
            <a:r>
              <a:rPr lang="en-US" dirty="0"/>
              <a:t>Utilize Additional Data Sources: Incorporate additional data sources such as macroeconomic indicators, industry-specific trends, or alternative credit data to enrich the feature set and enhance predictive power.</a:t>
            </a:r>
          </a:p>
          <a:p>
            <a:r>
              <a:rPr lang="en-US" dirty="0"/>
              <a:t>Anomaly Detection: Integrate anomaly detection techniques to identify unusual patterns or outliers in the data that may indicate fraudulent behavior or credit risk. This can help improve the model's ability to detect high-risk loans.</a:t>
            </a:r>
          </a:p>
        </p:txBody>
      </p:sp>
    </p:spTree>
    <p:extLst>
      <p:ext uri="{BB962C8B-B14F-4D97-AF65-F5344CB8AC3E}">
        <p14:creationId xmlns:p14="http://schemas.microsoft.com/office/powerpoint/2010/main" val="3493331215"/>
      </p:ext>
    </p:extLst>
  </p:cSld>
  <p:clrMapOvr>
    <a:masterClrMapping/>
  </p:clrMapOvr>
</p:sld>
</file>

<file path=ppt/theme/theme1.xml><?xml version="1.0" encoding="utf-8"?>
<a:theme xmlns:a="http://schemas.openxmlformats.org/drawingml/2006/main" name="Confetti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783</TotalTime>
  <Words>673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Amasis MT Pro Medium</vt:lpstr>
      <vt:lpstr>Arial</vt:lpstr>
      <vt:lpstr>Calibri</vt:lpstr>
      <vt:lpstr>Gill Sans Nova</vt:lpstr>
      <vt:lpstr>Times New Roman</vt:lpstr>
      <vt:lpstr>Wingdings</vt:lpstr>
      <vt:lpstr>ConfettiVTI</vt:lpstr>
      <vt:lpstr>PowerPoint Presentation</vt:lpstr>
      <vt:lpstr>Introduction</vt:lpstr>
      <vt:lpstr>Contents</vt:lpstr>
      <vt:lpstr>Model Creation: Data Discovery</vt:lpstr>
      <vt:lpstr>Model Creation: Preprocessing</vt:lpstr>
      <vt:lpstr>Model Creation: Model Selection</vt:lpstr>
      <vt:lpstr>Model Creation: Training and Evaluation</vt:lpstr>
      <vt:lpstr>Model Creation: Data Analysis</vt:lpstr>
      <vt:lpstr>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Burgula, Satya Sai Pramod (UMKC-Student)</dc:creator>
  <cp:lastModifiedBy>Burgula, Satya Sai Pramod (UMKC-Student)</cp:lastModifiedBy>
  <cp:revision>9</cp:revision>
  <dcterms:created xsi:type="dcterms:W3CDTF">2024-04-23T17:30:24Z</dcterms:created>
  <dcterms:modified xsi:type="dcterms:W3CDTF">2024-05-04T02:50:10Z</dcterms:modified>
</cp:coreProperties>
</file>