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57" r:id="rId4"/>
    <p:sldId id="266" r:id="rId5"/>
    <p:sldId id="268" r:id="rId6"/>
    <p:sldId id="269" r:id="rId7"/>
    <p:sldId id="271" r:id="rId8"/>
    <p:sldId id="272" r:id="rId9"/>
    <p:sldId id="273" r:id="rId10"/>
    <p:sldId id="274" r:id="rId11"/>
    <p:sldId id="270" r:id="rId12"/>
    <p:sldId id="26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>
        <p:scale>
          <a:sx n="106" d="100"/>
          <a:sy n="106" d="100"/>
        </p:scale>
        <p:origin x="256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6A517-11D2-4814-A6D0-50CE2302C2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96B21-AF56-47C8-8E89-44CAB1D9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0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96B21-AF56-47C8-8E89-44CAB1D908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72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96B21-AF56-47C8-8E89-44CAB1D908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45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96B21-AF56-47C8-8E89-44CAB1D908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9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EE98-F9FE-E540-9392-82A8767F6B1F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14C-4D75-8A4A-BF25-8A1E9A25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5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EE98-F9FE-E540-9392-82A8767F6B1F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14C-4D75-8A4A-BF25-8A1E9A25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2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EE98-F9FE-E540-9392-82A8767F6B1F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14C-4D75-8A4A-BF25-8A1E9A25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9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EE98-F9FE-E540-9392-82A8767F6B1F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14C-4D75-8A4A-BF25-8A1E9A25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9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EE98-F9FE-E540-9392-82A8767F6B1F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14C-4D75-8A4A-BF25-8A1E9A25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0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EE98-F9FE-E540-9392-82A8767F6B1F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14C-4D75-8A4A-BF25-8A1E9A25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0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EE98-F9FE-E540-9392-82A8767F6B1F}" type="datetimeFigureOut">
              <a:rPr lang="en-US" smtClean="0"/>
              <a:t>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14C-4D75-8A4A-BF25-8A1E9A25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EE98-F9FE-E540-9392-82A8767F6B1F}" type="datetimeFigureOut">
              <a:rPr lang="en-US" smtClean="0"/>
              <a:t>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14C-4D75-8A4A-BF25-8A1E9A25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EE98-F9FE-E540-9392-82A8767F6B1F}" type="datetimeFigureOut">
              <a:rPr lang="en-US" smtClean="0"/>
              <a:t>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14C-4D75-8A4A-BF25-8A1E9A25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EE98-F9FE-E540-9392-82A8767F6B1F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14C-4D75-8A4A-BF25-8A1E9A25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6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EE98-F9FE-E540-9392-82A8767F6B1F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214C-4D75-8A4A-BF25-8A1E9A25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4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AEE98-F9FE-E540-9392-82A8767F6B1F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F214C-4D75-8A4A-BF25-8A1E9A25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5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608" y="2650062"/>
            <a:ext cx="11515592" cy="262339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Capstone Project</a:t>
            </a:r>
          </a:p>
          <a:p>
            <a:r>
              <a:rPr lang="en-US" sz="1800" dirty="0" smtClean="0"/>
              <a:t>Foundations of Data Science</a:t>
            </a:r>
          </a:p>
          <a:p>
            <a:r>
              <a:rPr lang="en-US" sz="1800" dirty="0" smtClean="0"/>
              <a:t>------------------------------------------</a:t>
            </a:r>
          </a:p>
          <a:p>
            <a:r>
              <a:rPr lang="en-US" sz="1800" dirty="0" smtClean="0"/>
              <a:t>Satya Dalai </a:t>
            </a:r>
          </a:p>
          <a:p>
            <a:r>
              <a:rPr lang="en-US" sz="1800" dirty="0" smtClean="0"/>
              <a:t>January 2016</a:t>
            </a:r>
          </a:p>
        </p:txBody>
      </p:sp>
      <p:sp>
        <p:nvSpPr>
          <p:cNvPr id="6" name="Round Single Corner Rectangle 5"/>
          <p:cNvSpPr/>
          <p:nvPr/>
        </p:nvSpPr>
        <p:spPr>
          <a:xfrm rot="10800000">
            <a:off x="0" y="0"/>
            <a:ext cx="12192000" cy="35484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0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73695" y="823353"/>
            <a:ext cx="11050041" cy="5815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accent6"/>
                </a:solidFill>
              </a:rPr>
              <a:t>Methodologies</a:t>
            </a:r>
            <a:endParaRPr lang="en-US" dirty="0" smtClean="0">
              <a:solidFill>
                <a:schemeClr val="accent6"/>
              </a:solidFill>
            </a:endParaRPr>
          </a:p>
          <a:p>
            <a:pPr algn="l"/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Presented here are brief outputs of the methodologies employed </a:t>
            </a:r>
          </a:p>
          <a:p>
            <a:pPr algn="l"/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to facilitate analysis</a:t>
            </a:r>
            <a:endParaRPr lang="en-US" sz="16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endParaRPr lang="en-US" sz="1600" b="1" dirty="0" smtClean="0">
              <a:solidFill>
                <a:schemeClr val="accent6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r>
              <a:rPr lang="en-US" sz="1600" b="1" dirty="0">
                <a:solidFill>
                  <a:schemeClr val="accent6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Receiver Operating Characteristic Curve	</a:t>
            </a:r>
            <a:r>
              <a:rPr lang="en-US" sz="1600" b="1" dirty="0" smtClean="0">
                <a:solidFill>
                  <a:schemeClr val="accent6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for the Decision Tree</a:t>
            </a:r>
            <a:endParaRPr lang="en-US" sz="1600" b="1" dirty="0">
              <a:solidFill>
                <a:schemeClr val="accent6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endParaRPr lang="en-US" sz="1600" b="1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r>
              <a:rPr lang="en-US" sz="1600" b="1" dirty="0" smtClean="0">
                <a:solidFill>
                  <a:schemeClr val="accent6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	</a:t>
            </a:r>
            <a:endParaRPr lang="en-US" sz="16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endParaRPr lang="en-US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" name="Round Single Corner Rectangle 3"/>
          <p:cNvSpPr/>
          <p:nvPr/>
        </p:nvSpPr>
        <p:spPr>
          <a:xfrm rot="10800000">
            <a:off x="0" y="0"/>
            <a:ext cx="12192000" cy="35484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826" y="39372"/>
            <a:ext cx="58548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Capstone Project : Customer Churn in the Telecom Industry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55093" y="5936776"/>
            <a:ext cx="10768643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87654" y="6226747"/>
            <a:ext cx="443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SpringBoard</a:t>
            </a:r>
            <a:r>
              <a:rPr lang="en-US" sz="1100" dirty="0" smtClean="0">
                <a:solidFill>
                  <a:schemeClr val="accent1"/>
                </a:solidFill>
              </a:rPr>
              <a:t> Foundations of Data Science</a:t>
            </a:r>
          </a:p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Satya Dalai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7671323" y="861817"/>
            <a:ext cx="2234326" cy="263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Abadi MT Condensed Light"/>
              </a:rPr>
              <a:t>ROC Curve</a:t>
            </a:r>
          </a:p>
          <a:p>
            <a:endParaRPr lang="en-US" sz="1200" dirty="0" smtClean="0">
              <a:latin typeface="Abadi MT Condensed Light"/>
            </a:endParaRPr>
          </a:p>
          <a:p>
            <a:endParaRPr lang="en-US" sz="1200" dirty="0" smtClean="0">
              <a:latin typeface="Abadi MT Condensed Light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73695" y="2731174"/>
            <a:ext cx="4246432" cy="3007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latin typeface="Abadi MT Condensed Light"/>
              </a:rPr>
              <a:t>The AUC value has already been established to be 0.9241</a:t>
            </a:r>
            <a:endParaRPr lang="en-US" sz="1400" dirty="0">
              <a:latin typeface="Abadi MT Condensed Light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36" y="1041625"/>
            <a:ext cx="5270500" cy="449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73695" y="823353"/>
            <a:ext cx="11050041" cy="5815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accent6"/>
                </a:solidFill>
              </a:rPr>
              <a:t>Data Findings and Recommendations</a:t>
            </a:r>
          </a:p>
          <a:p>
            <a:pPr algn="l"/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Our most important findings : </a:t>
            </a:r>
          </a:p>
          <a:p>
            <a:pPr algn="l"/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	</a:t>
            </a:r>
            <a:endParaRPr lang="en-US" sz="16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	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Customer Churn increased with International Plans, Voice Mail Messages, Customer Service Calls and Total 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Charges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. </a:t>
            </a:r>
          </a:p>
          <a:p>
            <a:pPr algn="l"/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	</a:t>
            </a:r>
            <a:endParaRPr lang="en-US" sz="16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r>
              <a:rPr lang="en-US" sz="1600" b="1" dirty="0" smtClean="0">
                <a:solidFill>
                  <a:schemeClr val="accent6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	Customer Service Calls</a:t>
            </a:r>
            <a:endParaRPr lang="en-US" sz="1600" b="1" dirty="0">
              <a:solidFill>
                <a:schemeClr val="accent6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lvl="0" algn="l"/>
            <a:r>
              <a:rPr lang="en-US" sz="1600" b="1" dirty="0">
                <a:latin typeface="Abadi MT Condensed Light" charset="0"/>
                <a:ea typeface="Abadi MT Condensed Light" charset="0"/>
                <a:cs typeface="Abadi MT Condensed Light" charset="0"/>
              </a:rPr>
              <a:t>	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This 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seems like an acceptable find. Increased customer service calls likely indicate dissatisfaction 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with 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the 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service 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leading to churn. </a:t>
            </a:r>
            <a:endParaRPr lang="en-US" sz="16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lvl="0" algn="l"/>
            <a:endParaRPr lang="en-US" sz="1600" b="1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endParaRPr lang="en-US" sz="1600" b="1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r>
              <a:rPr lang="en-US" sz="1600" b="1" dirty="0" smtClean="0">
                <a:solidFill>
                  <a:schemeClr val="accent6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	Recommendations </a:t>
            </a:r>
          </a:p>
          <a:p>
            <a:pPr algn="l"/>
            <a:r>
              <a:rPr lang="en-US" sz="16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	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Increased 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calls are leading to churn, and finding out why is an important step towards 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retention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. The company 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should 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first focus on the 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most 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	common 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problems and slowly tackle a wider range. Customer Service 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should 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also 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be toll 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free 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and any calls that are left unresolved after 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defined 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	timelines 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should be escalated 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to 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bring 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the 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median for churners down. </a:t>
            </a:r>
            <a:endParaRPr lang="en-US" sz="16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endParaRPr lang="en-US" sz="16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endParaRPr lang="en-US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" name="Round Single Corner Rectangle 3"/>
          <p:cNvSpPr/>
          <p:nvPr/>
        </p:nvSpPr>
        <p:spPr>
          <a:xfrm rot="10800000">
            <a:off x="0" y="0"/>
            <a:ext cx="12192000" cy="35484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826" y="39372"/>
            <a:ext cx="58548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Capstone Project : Customer Churn in the Telecom Industry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55093" y="5936776"/>
            <a:ext cx="10768643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87654" y="6226747"/>
            <a:ext cx="443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SpringBoard</a:t>
            </a:r>
            <a:r>
              <a:rPr lang="en-US" sz="1100" dirty="0" smtClean="0">
                <a:solidFill>
                  <a:schemeClr val="accent1"/>
                </a:solidFill>
              </a:rPr>
              <a:t> Foundations of Data Science</a:t>
            </a:r>
          </a:p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Satya Dalai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73695" y="823353"/>
            <a:ext cx="11050041" cy="5815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accent6"/>
                </a:solidFill>
              </a:rPr>
              <a:t>Data Findings and Recommendations</a:t>
            </a:r>
          </a:p>
          <a:p>
            <a:pPr algn="l"/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Our most important findings : </a:t>
            </a:r>
          </a:p>
          <a:p>
            <a:pPr algn="l"/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	</a:t>
            </a:r>
            <a:endParaRPr lang="en-US" sz="16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	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Customer Churn increased with International Plans, Voice Mail Messages, Customer Service Calls and Total 	Charges. </a:t>
            </a:r>
          </a:p>
          <a:p>
            <a:pPr algn="l"/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	</a:t>
            </a:r>
            <a:endParaRPr lang="en-US" sz="16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r>
              <a:rPr lang="en-US" sz="1600" b="1" dirty="0" smtClean="0">
                <a:solidFill>
                  <a:schemeClr val="accent6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	Total Charges</a:t>
            </a:r>
            <a:endParaRPr lang="en-US" sz="1600" b="1" dirty="0">
              <a:solidFill>
                <a:schemeClr val="accent6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lvl="0" algn="l"/>
            <a:r>
              <a:rPr lang="en-US" sz="16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	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I 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don’t think this is restricted to this particular telecom provider, and could be an industry trend. It seems like 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this 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could be a customer 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	going 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over 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budget 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on their plans or being billed for services they did not accept, 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and 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decided to move. </a:t>
            </a:r>
            <a:endParaRPr lang="en-US" sz="1600" b="1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endParaRPr lang="en-US" sz="1600" b="1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r>
              <a:rPr lang="en-US" sz="1600" b="1" dirty="0" smtClean="0">
                <a:solidFill>
                  <a:schemeClr val="accent6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	Recommendations </a:t>
            </a:r>
          </a:p>
          <a:p>
            <a:pPr algn="l"/>
            <a:r>
              <a:rPr lang="en-US" sz="16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	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I recommend communicating warnings when a customer exceeds their minutes or unfamiliar activity is 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detected 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on their usage. However, this 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	may 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have 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limited impact and a spillover of pending charges to 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other telecom 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providers will be a larger deterrent. The nature of 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competition 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may 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	not 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allow 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that though 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and 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something 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akin to a credit score may be the middle path.</a:t>
            </a:r>
            <a:endParaRPr lang="en-US" sz="16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endParaRPr lang="en-US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" name="Round Single Corner Rectangle 3"/>
          <p:cNvSpPr/>
          <p:nvPr/>
        </p:nvSpPr>
        <p:spPr>
          <a:xfrm rot="10800000">
            <a:off x="0" y="0"/>
            <a:ext cx="12192000" cy="35484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826" y="39372"/>
            <a:ext cx="58548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Capstone Project : Customer Churn in the Telecom Industry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55093" y="5936776"/>
            <a:ext cx="10768643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87654" y="6226747"/>
            <a:ext cx="443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SpringBoard</a:t>
            </a:r>
            <a:r>
              <a:rPr lang="en-US" sz="1100" dirty="0" smtClean="0">
                <a:solidFill>
                  <a:schemeClr val="accent1"/>
                </a:solidFill>
              </a:rPr>
              <a:t> Foundations of Data Science</a:t>
            </a:r>
          </a:p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Satya Dalai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18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73695" y="823353"/>
            <a:ext cx="11050041" cy="58154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Thank you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End. </a:t>
            </a:r>
            <a:endParaRPr lang="en-US" sz="1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" name="Round Single Corner Rectangle 3"/>
          <p:cNvSpPr/>
          <p:nvPr/>
        </p:nvSpPr>
        <p:spPr>
          <a:xfrm rot="10800000">
            <a:off x="0" y="0"/>
            <a:ext cx="12192000" cy="35484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826" y="39372"/>
            <a:ext cx="58548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Capstone Project : Customer Churn in the Telecom Industry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608" y="821266"/>
            <a:ext cx="9144000" cy="16557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Customer Churn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73696" y="1361971"/>
            <a:ext cx="11338140" cy="3686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Customer Churn is 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the 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number of customers who leave or stop a service within a defined 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period.</a:t>
            </a:r>
          </a:p>
          <a:p>
            <a:pPr algn="l"/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I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t 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is important because </a:t>
            </a:r>
            <a:endParaRPr lang="en-US" sz="16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analyzing customer churn can help us understand product and service deficiencies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can also help understand customer acquisition and retention metrics for the future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the 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costs of customer acquisition outweigh customer retention.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	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73695" y="3917276"/>
            <a:ext cx="1105004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accent6"/>
                </a:solidFill>
              </a:rPr>
              <a:t>Customer Data</a:t>
            </a:r>
          </a:p>
          <a:p>
            <a:pPr algn="l"/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Data Analyzed was of 3333 individual accounts of a Telecom Company based in the USA</a:t>
            </a:r>
          </a:p>
          <a:p>
            <a:pPr algn="l"/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The dataset had information such as Account Length, State, Area Code, </a:t>
            </a:r>
            <a:r>
              <a:rPr lang="en-US" sz="1600" dirty="0" err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VoiceMail</a:t>
            </a:r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and International Plan Status, minutes, calls and charges during different times of the day as well as customer service calls made. </a:t>
            </a:r>
            <a:endParaRPr lang="en-US" sz="1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endParaRPr lang="en-US" dirty="0"/>
          </a:p>
        </p:txBody>
      </p:sp>
      <p:sp>
        <p:nvSpPr>
          <p:cNvPr id="6" name="Round Single Corner Rectangle 5"/>
          <p:cNvSpPr/>
          <p:nvPr/>
        </p:nvSpPr>
        <p:spPr>
          <a:xfrm rot="10800000">
            <a:off x="0" y="0"/>
            <a:ext cx="12192000" cy="35484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826" y="39372"/>
            <a:ext cx="58548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Capstone Project : Customer Churn in the Telecom Industry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87654" y="6226747"/>
            <a:ext cx="443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SpringBoard</a:t>
            </a:r>
            <a:r>
              <a:rPr lang="en-US" sz="1100" dirty="0" smtClean="0">
                <a:solidFill>
                  <a:schemeClr val="accent1"/>
                </a:solidFill>
              </a:rPr>
              <a:t> Foundations of Data Science</a:t>
            </a:r>
          </a:p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Satya Dalai</a:t>
            </a:r>
            <a:endParaRPr lang="en-US" sz="11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55093" y="5936776"/>
            <a:ext cx="10768643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2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73695" y="823353"/>
            <a:ext cx="11050041" cy="5815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>
              <a:solidFill>
                <a:schemeClr val="accent6"/>
              </a:solidFill>
            </a:endParaRPr>
          </a:p>
          <a:p>
            <a:pPr algn="l"/>
            <a:endParaRPr lang="en-US" dirty="0">
              <a:solidFill>
                <a:schemeClr val="accent6"/>
              </a:solidFill>
            </a:endParaRPr>
          </a:p>
          <a:p>
            <a:pPr algn="l"/>
            <a:endParaRPr lang="en-US" dirty="0">
              <a:solidFill>
                <a:schemeClr val="accent6"/>
              </a:solidFill>
            </a:endParaRPr>
          </a:p>
          <a:p>
            <a:pPr algn="l"/>
            <a:r>
              <a:rPr lang="en-US" dirty="0" smtClean="0">
                <a:solidFill>
                  <a:schemeClr val="accent6"/>
                </a:solidFill>
              </a:rPr>
              <a:t>Data Analysis</a:t>
            </a:r>
          </a:p>
          <a:p>
            <a:pPr algn="l"/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The data was analyzed to establish relationships between Churn and other attributes</a:t>
            </a:r>
          </a:p>
          <a:p>
            <a:pPr algn="l"/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The objective is to use the available data to help us predict and identify customers at risk of churn</a:t>
            </a:r>
          </a:p>
          <a:p>
            <a:pPr algn="l"/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Offering these customers with incentives and customized offers could reduce churn</a:t>
            </a:r>
          </a:p>
          <a:p>
            <a:pPr algn="l"/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Currently ~14.5% of customers are Churners in the data</a:t>
            </a:r>
          </a:p>
          <a:p>
            <a:pPr algn="l"/>
            <a:endParaRPr lang="en-US" sz="1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endParaRPr lang="en-US" dirty="0" smtClean="0"/>
          </a:p>
        </p:txBody>
      </p:sp>
      <p:sp>
        <p:nvSpPr>
          <p:cNvPr id="4" name="Round Single Corner Rectangle 3"/>
          <p:cNvSpPr/>
          <p:nvPr/>
        </p:nvSpPr>
        <p:spPr>
          <a:xfrm rot="10800000">
            <a:off x="0" y="0"/>
            <a:ext cx="12192000" cy="35484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826" y="39372"/>
            <a:ext cx="58548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Capstone Project : Customer Churn in the Telecom Industry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55093" y="5936776"/>
            <a:ext cx="10768643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87654" y="6226747"/>
            <a:ext cx="443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SpringBoard</a:t>
            </a:r>
            <a:r>
              <a:rPr lang="en-US" sz="1100" dirty="0" smtClean="0">
                <a:solidFill>
                  <a:schemeClr val="accent1"/>
                </a:solidFill>
              </a:rPr>
              <a:t> Foundations of Data Science</a:t>
            </a:r>
          </a:p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Satya Dalai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87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73695" y="823353"/>
            <a:ext cx="11050041" cy="5815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accent6"/>
                </a:solidFill>
              </a:rPr>
              <a:t>Exploratory Data Analysis</a:t>
            </a:r>
          </a:p>
          <a:p>
            <a:pPr algn="l"/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Some findings during the EDA process are listed below.</a:t>
            </a:r>
          </a:p>
          <a:p>
            <a:pPr algn="l"/>
            <a:endParaRPr lang="en-US" sz="1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endParaRPr lang="en-US" dirty="0" smtClean="0"/>
          </a:p>
        </p:txBody>
      </p:sp>
      <p:sp>
        <p:nvSpPr>
          <p:cNvPr id="4" name="Round Single Corner Rectangle 3"/>
          <p:cNvSpPr/>
          <p:nvPr/>
        </p:nvSpPr>
        <p:spPr>
          <a:xfrm rot="10800000">
            <a:off x="0" y="0"/>
            <a:ext cx="12192000" cy="35484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826" y="39372"/>
            <a:ext cx="58548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Capstone Project : Customer Churn in the Telecom Industry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55093" y="5936776"/>
            <a:ext cx="10768643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87654" y="6226747"/>
            <a:ext cx="443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SpringBoard</a:t>
            </a:r>
            <a:r>
              <a:rPr lang="en-US" sz="1100" dirty="0" smtClean="0">
                <a:solidFill>
                  <a:schemeClr val="accent1"/>
                </a:solidFill>
              </a:rPr>
              <a:t> Foundations of Data Science</a:t>
            </a:r>
          </a:p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Satya Dalai</a:t>
            </a:r>
            <a:endParaRPr lang="en-US" sz="1100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3" y="1900680"/>
            <a:ext cx="3347607" cy="2968036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4002701" y="2710576"/>
            <a:ext cx="2234326" cy="133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latin typeface="Abadi MT Condensed Light"/>
              </a:rPr>
              <a:t>50% of both churners and non churners have 0 voice mail messages. </a:t>
            </a:r>
            <a:endParaRPr lang="en-US" sz="1200" dirty="0" smtClean="0">
              <a:latin typeface="Abadi MT Condensed Light"/>
            </a:endParaRPr>
          </a:p>
          <a:p>
            <a:pPr algn="l"/>
            <a:r>
              <a:rPr lang="en-US" sz="1200" dirty="0" smtClean="0">
                <a:latin typeface="Abadi MT Condensed Light"/>
              </a:rPr>
              <a:t>The </a:t>
            </a:r>
            <a:r>
              <a:rPr lang="en-US" sz="1200" dirty="0">
                <a:latin typeface="Abadi MT Condensed Light"/>
              </a:rPr>
              <a:t>frequency plot </a:t>
            </a:r>
            <a:r>
              <a:rPr lang="en-US" sz="1200" dirty="0" smtClean="0">
                <a:latin typeface="Abadi MT Condensed Light"/>
              </a:rPr>
              <a:t>shows </a:t>
            </a:r>
            <a:r>
              <a:rPr lang="en-US" sz="1200" dirty="0">
                <a:latin typeface="Abadi MT Condensed Light"/>
              </a:rPr>
              <a:t>the spread of both, which doesn’t appear to have a pattern.</a:t>
            </a:r>
            <a:endParaRPr lang="en-US" sz="1200" dirty="0" smtClean="0">
              <a:latin typeface="Abadi MT Condensed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29" y="2029881"/>
            <a:ext cx="3068144" cy="2838835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9484173" y="2499885"/>
            <a:ext cx="2403027" cy="2263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latin typeface="Abadi MT Condensed Light"/>
              </a:rPr>
              <a:t>The boxplots </a:t>
            </a:r>
            <a:r>
              <a:rPr lang="en-US" sz="1200" dirty="0" smtClean="0">
                <a:latin typeface="Abadi MT Condensed Light"/>
              </a:rPr>
              <a:t>to the left represent </a:t>
            </a:r>
            <a:r>
              <a:rPr lang="en-US" sz="1200" dirty="0">
                <a:latin typeface="Abadi MT Condensed Light"/>
              </a:rPr>
              <a:t>Churn by Day Minutes. </a:t>
            </a:r>
          </a:p>
          <a:p>
            <a:pPr algn="l"/>
            <a:r>
              <a:rPr lang="en-US" sz="1200" dirty="0">
                <a:latin typeface="Abadi MT Condensed Light"/>
              </a:rPr>
              <a:t>The higher day minutes attributed to Churners could possibly mean that frequent </a:t>
            </a:r>
            <a:r>
              <a:rPr lang="en-US" sz="1200" dirty="0" smtClean="0">
                <a:latin typeface="Abadi MT Condensed Light"/>
              </a:rPr>
              <a:t>users of </a:t>
            </a:r>
            <a:r>
              <a:rPr lang="en-US" sz="1200" dirty="0">
                <a:latin typeface="Abadi MT Condensed Light"/>
              </a:rPr>
              <a:t>the telecom service encountered more issues increasing their churn rate.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832938" y="5429549"/>
            <a:ext cx="2234326" cy="263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Abadi MT Condensed Light"/>
              </a:rPr>
              <a:t>Churn by </a:t>
            </a:r>
            <a:r>
              <a:rPr lang="en-US" sz="1200" dirty="0" smtClean="0">
                <a:latin typeface="Abadi MT Condensed Light"/>
              </a:rPr>
              <a:t>Day Minutes</a:t>
            </a:r>
            <a:endParaRPr lang="en-US" sz="1200" dirty="0" smtClean="0">
              <a:latin typeface="Abadi MT Condensed Light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239449" y="5423620"/>
            <a:ext cx="2234326" cy="263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Abadi MT Condensed Light"/>
              </a:rPr>
              <a:t>Churn </a:t>
            </a:r>
            <a:r>
              <a:rPr lang="en-US" sz="1200" smtClean="0">
                <a:latin typeface="Abadi MT Condensed Light"/>
              </a:rPr>
              <a:t>by </a:t>
            </a:r>
            <a:r>
              <a:rPr lang="en-US" sz="1200" dirty="0" err="1">
                <a:latin typeface="Abadi MT Condensed Light"/>
              </a:rPr>
              <a:t>V</a:t>
            </a:r>
            <a:r>
              <a:rPr lang="en-US" sz="1200" smtClean="0">
                <a:latin typeface="Abadi MT Condensed Light"/>
              </a:rPr>
              <a:t>oice </a:t>
            </a:r>
            <a:r>
              <a:rPr lang="en-US" sz="1200" dirty="0" smtClean="0">
                <a:latin typeface="Abadi MT Condensed Light"/>
              </a:rPr>
              <a:t>Mail Messages</a:t>
            </a:r>
            <a:endParaRPr lang="en-US" sz="1200" dirty="0" smtClean="0">
              <a:latin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49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73695" y="823353"/>
            <a:ext cx="11050041" cy="5815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accent6"/>
                </a:solidFill>
              </a:rPr>
              <a:t>Exploratory Data Analysis</a:t>
            </a:r>
          </a:p>
          <a:p>
            <a:pPr algn="l"/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Some findings during the EDA process are listed below.</a:t>
            </a:r>
          </a:p>
          <a:p>
            <a:pPr algn="l"/>
            <a:endParaRPr lang="en-US" sz="1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endParaRPr lang="en-US" dirty="0" smtClean="0"/>
          </a:p>
        </p:txBody>
      </p:sp>
      <p:sp>
        <p:nvSpPr>
          <p:cNvPr id="4" name="Round Single Corner Rectangle 3"/>
          <p:cNvSpPr/>
          <p:nvPr/>
        </p:nvSpPr>
        <p:spPr>
          <a:xfrm rot="10800000">
            <a:off x="0" y="0"/>
            <a:ext cx="12192000" cy="35484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826" y="39372"/>
            <a:ext cx="58548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Capstone Project : Customer Churn in the Telecom Industry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55093" y="5936776"/>
            <a:ext cx="10768643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87654" y="6226747"/>
            <a:ext cx="443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SpringBoard</a:t>
            </a:r>
            <a:r>
              <a:rPr lang="en-US" sz="1100" dirty="0" smtClean="0">
                <a:solidFill>
                  <a:schemeClr val="accent1"/>
                </a:solidFill>
              </a:rPr>
              <a:t> Foundations of Data Science</a:t>
            </a:r>
          </a:p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Satya Dalai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002701" y="2707105"/>
            <a:ext cx="2234326" cy="205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latin typeface="Abadi MT Condensed Light"/>
              </a:rPr>
              <a:t>As the plots </a:t>
            </a:r>
            <a:r>
              <a:rPr lang="en-US" sz="1200" dirty="0" smtClean="0">
                <a:latin typeface="Abadi MT Condensed Light"/>
              </a:rPr>
              <a:t>show, </a:t>
            </a:r>
            <a:r>
              <a:rPr lang="en-US" sz="1200" dirty="0">
                <a:latin typeface="Abadi MT Condensed Light"/>
              </a:rPr>
              <a:t>there doesn’t appear to be a marked difference between churners and non churners</a:t>
            </a:r>
            <a:r>
              <a:rPr lang="en-US" sz="1200" dirty="0" smtClean="0">
                <a:latin typeface="Abadi MT Condensed Light"/>
              </a:rPr>
              <a:t>.</a:t>
            </a:r>
          </a:p>
          <a:p>
            <a:pPr algn="l"/>
            <a:endParaRPr lang="en-US" sz="1200" dirty="0" smtClean="0">
              <a:latin typeface="Abadi MT Condensed Light"/>
            </a:endParaRPr>
          </a:p>
          <a:p>
            <a:pPr algn="l"/>
            <a:r>
              <a:rPr lang="en-US" sz="1200" dirty="0" smtClean="0">
                <a:latin typeface="Abadi MT Condensed Light"/>
              </a:rPr>
              <a:t>However</a:t>
            </a:r>
            <a:r>
              <a:rPr lang="en-US" sz="1200" dirty="0">
                <a:latin typeface="Abadi MT Condensed Light"/>
              </a:rPr>
              <a:t>, we know that Churners use more minutes than non churners, and so although they’re making </a:t>
            </a:r>
            <a:r>
              <a:rPr lang="en-US" sz="1200" dirty="0" smtClean="0">
                <a:latin typeface="Abadi MT Condensed Light"/>
              </a:rPr>
              <a:t>slightly more </a:t>
            </a:r>
            <a:r>
              <a:rPr lang="en-US" sz="1200" dirty="0">
                <a:latin typeface="Abadi MT Condensed Light"/>
              </a:rPr>
              <a:t>calls, their calls last longer. </a:t>
            </a:r>
            <a:endParaRPr lang="en-US" sz="1200" dirty="0" smtClean="0">
              <a:latin typeface="Abadi MT Condensed Light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9836028" y="2499885"/>
            <a:ext cx="2051172" cy="2263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200" dirty="0" smtClean="0">
              <a:latin typeface="Abadi MT Condensed Light"/>
            </a:endParaRPr>
          </a:p>
          <a:p>
            <a:pPr algn="l"/>
            <a:r>
              <a:rPr lang="en-US" sz="1200" dirty="0" smtClean="0">
                <a:latin typeface="Abadi MT Condensed Light"/>
              </a:rPr>
              <a:t>Total Minutes </a:t>
            </a:r>
            <a:r>
              <a:rPr lang="en-US" sz="1200" dirty="0">
                <a:latin typeface="Abadi MT Condensed Light"/>
              </a:rPr>
              <a:t>is the sum of Morning, Evening and Night minutes. Since it is a factor of day minutes, it is not surprising to see a larger median for Churners. </a:t>
            </a:r>
            <a:endParaRPr lang="en-US" sz="1200" dirty="0">
              <a:latin typeface="Abadi MT Condensed Light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832938" y="5429549"/>
            <a:ext cx="2234326" cy="263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Abadi MT Condensed Light"/>
              </a:rPr>
              <a:t>Churn by Total </a:t>
            </a:r>
            <a:r>
              <a:rPr lang="en-US" sz="1200" dirty="0" smtClean="0">
                <a:latin typeface="Abadi MT Condensed Light"/>
              </a:rPr>
              <a:t>Minutes</a:t>
            </a:r>
            <a:endParaRPr lang="en-US" sz="1200" dirty="0" smtClean="0">
              <a:latin typeface="Abadi MT Condensed Light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239449" y="5423620"/>
            <a:ext cx="2234326" cy="263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Abadi MT Condensed Light"/>
              </a:rPr>
              <a:t>Churn by </a:t>
            </a:r>
            <a:r>
              <a:rPr lang="en-US" sz="1200" dirty="0" smtClean="0">
                <a:latin typeface="Abadi MT Condensed Light"/>
              </a:rPr>
              <a:t>Day Calls</a:t>
            </a:r>
            <a:endParaRPr lang="en-US" sz="1200" dirty="0" smtClean="0">
              <a:latin typeface="Abadi MT Condensed Light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95" y="2014241"/>
            <a:ext cx="3445682" cy="2940869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123" y="1945000"/>
            <a:ext cx="3526809" cy="301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2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73695" y="823353"/>
            <a:ext cx="11050041" cy="5815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accent6"/>
                </a:solidFill>
              </a:rPr>
              <a:t>Exploratory Data Analysis</a:t>
            </a:r>
          </a:p>
          <a:p>
            <a:pPr algn="l"/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Some findings during the EDA process are listed below.</a:t>
            </a:r>
          </a:p>
          <a:p>
            <a:pPr algn="l"/>
            <a:endParaRPr lang="en-US" sz="1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endParaRPr lang="en-US" dirty="0" smtClean="0"/>
          </a:p>
        </p:txBody>
      </p:sp>
      <p:sp>
        <p:nvSpPr>
          <p:cNvPr id="4" name="Round Single Corner Rectangle 3"/>
          <p:cNvSpPr/>
          <p:nvPr/>
        </p:nvSpPr>
        <p:spPr>
          <a:xfrm rot="10800000">
            <a:off x="0" y="0"/>
            <a:ext cx="12192000" cy="35484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826" y="39372"/>
            <a:ext cx="58548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Capstone Project : Customer Churn in the Telecom Industry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55093" y="5936776"/>
            <a:ext cx="10768643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87654" y="6226747"/>
            <a:ext cx="443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SpringBoard</a:t>
            </a:r>
            <a:r>
              <a:rPr lang="en-US" sz="1100" dirty="0" smtClean="0">
                <a:solidFill>
                  <a:schemeClr val="accent1"/>
                </a:solidFill>
              </a:rPr>
              <a:t> Foundations of Data Science</a:t>
            </a:r>
          </a:p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Satya Dalai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002701" y="2165684"/>
            <a:ext cx="2234326" cy="278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200" dirty="0">
              <a:latin typeface="Abadi MT Condensed Light"/>
            </a:endParaRPr>
          </a:p>
          <a:p>
            <a:pPr algn="l"/>
            <a:r>
              <a:rPr lang="en-US" sz="1200" dirty="0">
                <a:latin typeface="Abadi MT Condensed Light"/>
              </a:rPr>
              <a:t>50% of Churners appear between 1 to 4 customer calls, half of whom made between 2 to 4 calls to Customer Service.  </a:t>
            </a:r>
            <a:endParaRPr lang="en-US" sz="1200" dirty="0" smtClean="0">
              <a:latin typeface="Abadi MT Condensed Light"/>
            </a:endParaRPr>
          </a:p>
          <a:p>
            <a:pPr algn="l"/>
            <a:r>
              <a:rPr lang="en-US" sz="1200" dirty="0" smtClean="0">
                <a:latin typeface="Abadi MT Condensed Light"/>
              </a:rPr>
              <a:t>Compared </a:t>
            </a:r>
            <a:r>
              <a:rPr lang="en-US" sz="1200" dirty="0">
                <a:latin typeface="Abadi MT Condensed Light"/>
              </a:rPr>
              <a:t>to non churners, 75% of whom made 3 or less calls, it seems like Churners made several customer calls before they moved on. </a:t>
            </a:r>
            <a:endParaRPr lang="en-US" sz="1200" dirty="0" smtClean="0">
              <a:latin typeface="Abadi MT Condensed Light"/>
            </a:endParaRPr>
          </a:p>
          <a:p>
            <a:pPr algn="l"/>
            <a:r>
              <a:rPr lang="en-US" sz="1200" dirty="0" smtClean="0">
                <a:latin typeface="Abadi MT Condensed Light"/>
              </a:rPr>
              <a:t>This </a:t>
            </a:r>
            <a:r>
              <a:rPr lang="en-US" sz="1200" dirty="0">
                <a:latin typeface="Abadi MT Condensed Light"/>
              </a:rPr>
              <a:t>is expected and I would think most calls made by Churners remained largely unresolved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9836028" y="2187053"/>
            <a:ext cx="2051172" cy="2263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200" dirty="0" smtClean="0">
              <a:latin typeface="Abadi MT Condensed Light"/>
            </a:endParaRPr>
          </a:p>
          <a:p>
            <a:pPr algn="l"/>
            <a:r>
              <a:rPr lang="en-US" sz="1200" dirty="0" smtClean="0">
                <a:latin typeface="Abadi MT Condensed Light"/>
              </a:rPr>
              <a:t>There seems to be a significant difference between churners and non churners when dealing with total charges</a:t>
            </a:r>
          </a:p>
          <a:p>
            <a:pPr algn="l"/>
            <a:endParaRPr lang="en-US" sz="1200" dirty="0">
              <a:latin typeface="Abadi MT Condensed Light"/>
            </a:endParaRPr>
          </a:p>
          <a:p>
            <a:pPr algn="l"/>
            <a:r>
              <a:rPr lang="en-US" sz="1200" dirty="0" smtClean="0">
                <a:latin typeface="Abadi MT Condensed Light"/>
              </a:rPr>
              <a:t>We expected </a:t>
            </a:r>
            <a:r>
              <a:rPr lang="en-US" sz="1200" dirty="0">
                <a:latin typeface="Abadi MT Condensed Light"/>
              </a:rPr>
              <a:t>to see higher values in the boxplots for churners because day charges displayed the same behavior. </a:t>
            </a:r>
            <a:endParaRPr lang="en-US" sz="1200" dirty="0">
              <a:latin typeface="Abadi MT Condensed Light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832938" y="5429549"/>
            <a:ext cx="2234326" cy="263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Abadi MT Condensed Light"/>
              </a:rPr>
              <a:t>Churn by Total </a:t>
            </a:r>
            <a:r>
              <a:rPr lang="en-US" sz="1200" dirty="0" smtClean="0">
                <a:latin typeface="Abadi MT Condensed Light"/>
              </a:rPr>
              <a:t>Charges</a:t>
            </a:r>
            <a:endParaRPr lang="en-US" sz="1200" dirty="0" smtClean="0">
              <a:latin typeface="Abadi MT Condensed Light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239449" y="5423620"/>
            <a:ext cx="2234326" cy="263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Abadi MT Condensed Light"/>
              </a:rPr>
              <a:t>Churn by </a:t>
            </a:r>
            <a:r>
              <a:rPr lang="en-US" sz="1200" dirty="0" smtClean="0">
                <a:latin typeface="Abadi MT Condensed Light"/>
              </a:rPr>
              <a:t>Customer Service Calls</a:t>
            </a:r>
            <a:endParaRPr lang="en-US" sz="1200" dirty="0" smtClean="0">
              <a:latin typeface="Abadi MT Condensed Light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01" y="1908654"/>
            <a:ext cx="3569394" cy="3046456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833" y="1908654"/>
            <a:ext cx="3569195" cy="30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4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73695" y="823353"/>
            <a:ext cx="11050041" cy="5815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accent6"/>
                </a:solidFill>
              </a:rPr>
              <a:t>Methodologies</a:t>
            </a:r>
            <a:endParaRPr lang="en-US" dirty="0" smtClean="0">
              <a:solidFill>
                <a:schemeClr val="accent6"/>
              </a:solidFill>
            </a:endParaRPr>
          </a:p>
          <a:p>
            <a:pPr algn="l"/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Presented here are brief outputs of the methodologies employed </a:t>
            </a:r>
          </a:p>
          <a:p>
            <a:pPr algn="l"/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to facilitate analysis</a:t>
            </a:r>
            <a:endParaRPr lang="en-US" sz="16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endParaRPr lang="en-US" sz="1600" b="1" dirty="0" smtClean="0">
              <a:solidFill>
                <a:schemeClr val="accent6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r>
              <a:rPr lang="en-US" sz="1600" b="1" dirty="0" smtClean="0">
                <a:solidFill>
                  <a:schemeClr val="accent6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Logistic Regression Modeling</a:t>
            </a:r>
            <a:endParaRPr lang="en-US" sz="1600" b="1" dirty="0">
              <a:solidFill>
                <a:schemeClr val="accent6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lvl="0" algn="l"/>
            <a:r>
              <a:rPr lang="en-US" sz="1600" b="1" dirty="0">
                <a:latin typeface="Abadi MT Condensed Light" charset="0"/>
                <a:ea typeface="Abadi MT Condensed Light" charset="0"/>
                <a:cs typeface="Abadi MT Condensed Light" charset="0"/>
              </a:rPr>
              <a:t>	</a:t>
            </a:r>
            <a:endParaRPr lang="en-US" sz="1600" b="1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endParaRPr lang="en-US" sz="1600" b="1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r>
              <a:rPr lang="en-US" sz="1600" b="1" dirty="0" smtClean="0">
                <a:solidFill>
                  <a:schemeClr val="accent6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	</a:t>
            </a:r>
            <a:endParaRPr lang="en-US" sz="16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endParaRPr lang="en-US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" name="Round Single Corner Rectangle 3"/>
          <p:cNvSpPr/>
          <p:nvPr/>
        </p:nvSpPr>
        <p:spPr>
          <a:xfrm rot="10800000">
            <a:off x="0" y="0"/>
            <a:ext cx="12192000" cy="35484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826" y="39372"/>
            <a:ext cx="58548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Capstone Project : Customer Churn in the Telecom Industry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55093" y="5936776"/>
            <a:ext cx="10768643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87654" y="6226747"/>
            <a:ext cx="443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SpringBoard</a:t>
            </a:r>
            <a:r>
              <a:rPr lang="en-US" sz="1100" dirty="0" smtClean="0">
                <a:solidFill>
                  <a:schemeClr val="accent1"/>
                </a:solidFill>
              </a:rPr>
              <a:t> Foundations of Data Science</a:t>
            </a:r>
          </a:p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Satya Dalai</a:t>
            </a:r>
            <a:endParaRPr lang="en-US" sz="1100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36" y="1024215"/>
            <a:ext cx="5270500" cy="4711700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7671323" y="861817"/>
            <a:ext cx="2234326" cy="263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Abadi MT Condensed Light"/>
              </a:rPr>
              <a:t>Logistic Regression Modelling Output</a:t>
            </a:r>
            <a:endParaRPr lang="en-US" sz="1200" dirty="0" smtClean="0">
              <a:latin typeface="Abadi MT Condensed Light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73694" y="2731174"/>
            <a:ext cx="5353337" cy="294875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400" dirty="0">
              <a:latin typeface="Abadi MT Condensed Light"/>
            </a:endParaRPr>
          </a:p>
          <a:p>
            <a:pPr algn="l"/>
            <a:r>
              <a:rPr lang="en-US" sz="1400" dirty="0" smtClean="0">
                <a:latin typeface="Abadi MT Condensed Light"/>
              </a:rPr>
              <a:t>The table on the right displays the Logistic Regression Model’s output. </a:t>
            </a:r>
          </a:p>
          <a:p>
            <a:pPr algn="l"/>
            <a:r>
              <a:rPr lang="en-US" sz="1400" dirty="0" smtClean="0">
                <a:latin typeface="Abadi MT Condensed Light"/>
              </a:rPr>
              <a:t>We can see Voice </a:t>
            </a:r>
            <a:r>
              <a:rPr lang="en-US" sz="1400" dirty="0">
                <a:latin typeface="Abadi MT Condensed Light"/>
              </a:rPr>
              <a:t>Mail Plans and International Calls have negative values indicating an inverse relationship with </a:t>
            </a:r>
            <a:r>
              <a:rPr lang="en-US" sz="1400" dirty="0" smtClean="0">
                <a:latin typeface="Abadi MT Condensed Light"/>
              </a:rPr>
              <a:t>Churn. Churn goes down as customers sign up for Voice Mail Plans and increase their international calls usage.</a:t>
            </a:r>
            <a:endParaRPr lang="en-US" sz="1400" dirty="0">
              <a:latin typeface="Abadi MT Condensed Light"/>
            </a:endParaRPr>
          </a:p>
          <a:p>
            <a:pPr algn="l"/>
            <a:r>
              <a:rPr lang="en-US" sz="1400" dirty="0" smtClean="0">
                <a:latin typeface="Abadi MT Condensed Light"/>
              </a:rPr>
              <a:t>Other variables are detrimental to churn. </a:t>
            </a:r>
          </a:p>
          <a:p>
            <a:pPr algn="l"/>
            <a:r>
              <a:rPr lang="en-US" sz="1400" dirty="0" smtClean="0">
                <a:latin typeface="Abadi MT Condensed Light"/>
              </a:rPr>
              <a:t>The AIC Value is 1324.2</a:t>
            </a:r>
          </a:p>
          <a:p>
            <a:pPr algn="l"/>
            <a:r>
              <a:rPr lang="en-US" sz="1400" dirty="0" smtClean="0">
                <a:latin typeface="Abadi MT Condensed Light"/>
              </a:rPr>
              <a:t>The Confusion Matrix is shared here</a:t>
            </a:r>
          </a:p>
          <a:p>
            <a:pPr algn="l"/>
            <a:r>
              <a:rPr lang="en-US" sz="1400" dirty="0" smtClean="0">
                <a:latin typeface="Abadi MT Condensed Light"/>
              </a:rPr>
              <a:t>The accuracy </a:t>
            </a:r>
            <a:r>
              <a:rPr lang="en-US" sz="1400" dirty="0">
                <a:latin typeface="Abadi MT Condensed Light"/>
              </a:rPr>
              <a:t>of the model </a:t>
            </a:r>
            <a:r>
              <a:rPr lang="en-US" sz="1400" dirty="0" smtClean="0">
                <a:latin typeface="Abadi MT Condensed Light"/>
              </a:rPr>
              <a:t>is 0.8582146</a:t>
            </a:r>
            <a:endParaRPr lang="en-US" sz="1400" dirty="0">
              <a:latin typeface="Abadi MT Condensed Light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099" y="4376079"/>
            <a:ext cx="16129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73695" y="823353"/>
            <a:ext cx="11050041" cy="5815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accent6"/>
                </a:solidFill>
              </a:rPr>
              <a:t>Methodologies</a:t>
            </a:r>
            <a:endParaRPr lang="en-US" dirty="0" smtClean="0">
              <a:solidFill>
                <a:schemeClr val="accent6"/>
              </a:solidFill>
            </a:endParaRPr>
          </a:p>
          <a:p>
            <a:pPr algn="l"/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Presented here are brief outputs of the methodologies employed </a:t>
            </a:r>
          </a:p>
          <a:p>
            <a:pPr algn="l"/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to facilitate analysis</a:t>
            </a:r>
            <a:endParaRPr lang="en-US" sz="16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endParaRPr lang="en-US" sz="1600" b="1" dirty="0" smtClean="0">
              <a:solidFill>
                <a:schemeClr val="accent6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r>
              <a:rPr lang="en-US" sz="1600" b="1" dirty="0">
                <a:solidFill>
                  <a:schemeClr val="accent6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Receiver Operating </a:t>
            </a:r>
            <a:r>
              <a:rPr lang="en-US" sz="1600" b="1" dirty="0" smtClean="0">
                <a:solidFill>
                  <a:schemeClr val="accent6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Characteristic Curve</a:t>
            </a:r>
            <a:r>
              <a:rPr lang="en-US" sz="1600" b="1" dirty="0">
                <a:latin typeface="Abadi MT Condensed Light" charset="0"/>
                <a:ea typeface="Abadi MT Condensed Light" charset="0"/>
                <a:cs typeface="Abadi MT Condensed Light" charset="0"/>
              </a:rPr>
              <a:t>	</a:t>
            </a:r>
            <a:endParaRPr lang="en-US" sz="1600" b="1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endParaRPr lang="en-US" sz="1600" b="1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r>
              <a:rPr lang="en-US" sz="1600" b="1" dirty="0" smtClean="0">
                <a:solidFill>
                  <a:schemeClr val="accent6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	</a:t>
            </a:r>
            <a:endParaRPr lang="en-US" sz="16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endParaRPr lang="en-US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" name="Round Single Corner Rectangle 3"/>
          <p:cNvSpPr/>
          <p:nvPr/>
        </p:nvSpPr>
        <p:spPr>
          <a:xfrm rot="10800000">
            <a:off x="0" y="0"/>
            <a:ext cx="12192000" cy="35484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826" y="39372"/>
            <a:ext cx="58548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Capstone Project : Customer Churn in the Telecom Industry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55093" y="5936776"/>
            <a:ext cx="10768643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87654" y="6226747"/>
            <a:ext cx="443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SpringBoard</a:t>
            </a:r>
            <a:r>
              <a:rPr lang="en-US" sz="1100" dirty="0" smtClean="0">
                <a:solidFill>
                  <a:schemeClr val="accent1"/>
                </a:solidFill>
              </a:rPr>
              <a:t> Foundations of Data Science</a:t>
            </a:r>
          </a:p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Satya Dalai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7671323" y="861817"/>
            <a:ext cx="2234326" cy="263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Abadi MT Condensed Light"/>
              </a:rPr>
              <a:t>ROC Curve</a:t>
            </a:r>
            <a:endParaRPr lang="en-US" sz="1200" dirty="0" smtClean="0">
              <a:latin typeface="Abadi MT Condensed Light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73694" y="2731174"/>
            <a:ext cx="5353337" cy="11189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400" dirty="0">
              <a:latin typeface="Abadi MT Condensed Light"/>
            </a:endParaRPr>
          </a:p>
          <a:p>
            <a:pPr algn="l"/>
            <a:r>
              <a:rPr lang="en-US" sz="1400" dirty="0">
                <a:latin typeface="Abadi MT Condensed Light"/>
              </a:rPr>
              <a:t>The value for AUC is 0.8239433. The ROC Curve shows the tradeoff between sensitivity on the Y axis and specificity on X axis.  </a:t>
            </a: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085" y="1302345"/>
            <a:ext cx="4868545" cy="41554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90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73695" y="823353"/>
            <a:ext cx="11050041" cy="5815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accent6"/>
                </a:solidFill>
              </a:rPr>
              <a:t>Methodologies</a:t>
            </a:r>
            <a:endParaRPr lang="en-US" dirty="0" smtClean="0">
              <a:solidFill>
                <a:schemeClr val="accent6"/>
              </a:solidFill>
            </a:endParaRPr>
          </a:p>
          <a:p>
            <a:pPr algn="l"/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Presented here are brief outputs of the methodologies employed </a:t>
            </a:r>
          </a:p>
          <a:p>
            <a:pPr algn="l"/>
            <a:r>
              <a:rPr lang="en-US" sz="1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to facilitate analysis</a:t>
            </a:r>
            <a:endParaRPr lang="en-US" sz="16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endParaRPr lang="en-US" sz="1600" b="1" dirty="0" smtClean="0">
              <a:solidFill>
                <a:schemeClr val="accent6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r>
              <a:rPr lang="en-US" sz="1600" b="1" dirty="0" smtClean="0">
                <a:solidFill>
                  <a:schemeClr val="accent6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Decision Trees</a:t>
            </a:r>
            <a:endParaRPr lang="en-US" sz="1600" b="1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endParaRPr lang="en-US" sz="1600" b="1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r>
              <a:rPr lang="en-US" sz="1600" b="1" dirty="0" smtClean="0">
                <a:solidFill>
                  <a:schemeClr val="accent6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	</a:t>
            </a:r>
            <a:endParaRPr lang="en-US" sz="16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l"/>
            <a:endParaRPr lang="en-US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" name="Round Single Corner Rectangle 3"/>
          <p:cNvSpPr/>
          <p:nvPr/>
        </p:nvSpPr>
        <p:spPr>
          <a:xfrm rot="10800000">
            <a:off x="0" y="0"/>
            <a:ext cx="12192000" cy="35484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826" y="39372"/>
            <a:ext cx="58548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Capstone Project : Customer Churn in the Telecom Industry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55093" y="5936776"/>
            <a:ext cx="10768643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87654" y="6226747"/>
            <a:ext cx="443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</a:rPr>
              <a:t>SpringBoard</a:t>
            </a:r>
            <a:r>
              <a:rPr lang="en-US" sz="1100" dirty="0" smtClean="0">
                <a:solidFill>
                  <a:schemeClr val="accent1"/>
                </a:solidFill>
              </a:rPr>
              <a:t> Foundations of Data Science</a:t>
            </a:r>
          </a:p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Satya Dalai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7671323" y="861817"/>
            <a:ext cx="2234326" cy="263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Abadi MT Condensed Light"/>
              </a:rPr>
              <a:t>Decision Tree Plot</a:t>
            </a:r>
          </a:p>
          <a:p>
            <a:endParaRPr lang="en-US" sz="1200" dirty="0" smtClean="0">
              <a:latin typeface="Abadi MT Condensed Light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73694" y="2731174"/>
            <a:ext cx="4921623" cy="137159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400" dirty="0">
              <a:latin typeface="Abadi MT Condensed Light"/>
            </a:endParaRPr>
          </a:p>
          <a:p>
            <a:pPr algn="l"/>
            <a:r>
              <a:rPr lang="en-US" sz="1400" dirty="0" smtClean="0">
                <a:latin typeface="Abadi MT Condensed Light"/>
              </a:rPr>
              <a:t>The </a:t>
            </a:r>
            <a:r>
              <a:rPr lang="en-US" sz="1400" dirty="0">
                <a:latin typeface="Abadi MT Condensed Light"/>
              </a:rPr>
              <a:t>Confusion Matrix </a:t>
            </a:r>
            <a:r>
              <a:rPr lang="en-US" sz="1400" dirty="0" smtClean="0">
                <a:latin typeface="Abadi MT Condensed Light"/>
              </a:rPr>
              <a:t>for the Decision Tree </a:t>
            </a:r>
          </a:p>
          <a:p>
            <a:pPr algn="l"/>
            <a:r>
              <a:rPr lang="en-US" sz="1400" dirty="0" smtClean="0">
                <a:latin typeface="Abadi MT Condensed Light"/>
              </a:rPr>
              <a:t>The </a:t>
            </a:r>
            <a:r>
              <a:rPr lang="en-US" sz="1400" dirty="0">
                <a:latin typeface="Abadi MT Condensed Light"/>
              </a:rPr>
              <a:t>accuracy of the model is 0.9234809</a:t>
            </a:r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36" y="1124868"/>
            <a:ext cx="5270500" cy="44983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417" y="3130216"/>
            <a:ext cx="17399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645</TotalTime>
  <Words>914</Words>
  <Application>Microsoft Macintosh PowerPoint</Application>
  <PresentationFormat>Widescreen</PresentationFormat>
  <Paragraphs>170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Abadi MT Condensed Light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73</cp:revision>
  <dcterms:created xsi:type="dcterms:W3CDTF">2016-02-06T13:34:48Z</dcterms:created>
  <dcterms:modified xsi:type="dcterms:W3CDTF">2016-02-09T20:19:25Z</dcterms:modified>
</cp:coreProperties>
</file>