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3"/>
  </p:notesMasterIdLst>
  <p:sldIdLst>
    <p:sldId id="256" r:id="rId2"/>
    <p:sldId id="257" r:id="rId3"/>
    <p:sldId id="264" r:id="rId4"/>
    <p:sldId id="258" r:id="rId5"/>
    <p:sldId id="259" r:id="rId6"/>
    <p:sldId id="267" r:id="rId7"/>
    <p:sldId id="260" r:id="rId8"/>
    <p:sldId id="265"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8" d="100"/>
          <a:sy n="58" d="100"/>
        </p:scale>
        <p:origin x="988" y="2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pPr/>
              <a:t>16-06-2020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pPr/>
              <a:t>‹#›</a:t>
            </a:fld>
            <a:endParaRPr lang="en-IN" dirty="0"/>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E8718-E0DE-48E9-850A-2E7F52044918}" type="datetime1">
              <a:rPr lang="en-US" smtClean="0"/>
              <a:pPr/>
              <a:t>6/16/2020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4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D2E2F2-EABC-4FFF-A106-E79FFEF28AEF}"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09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B1CF5-D904-40EA-83D1-00B6680808D1}"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521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5C58D-740D-4B36-A1A6-6DB367983BF6}"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14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A9F33-4DCD-4F50-93E8-207332CDB8A9}"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3AAF7-7A18-4A4A-BB5E-60523C30E23B}"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8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17BDE-1E7E-463A-A58F-F66DF11B30E5}" type="datetime1">
              <a:rPr lang="en-US" smtClean="0"/>
              <a:pPr/>
              <a:t>6/16/2020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FD749-99E7-4AB3-AE6D-2C6D1563C1AC}" type="datetime1">
              <a:rPr lang="en-US" smtClean="0"/>
              <a:pPr/>
              <a:t>6/16/2020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10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59ECA-BB86-4F35-AEA0-706060B9F981}" type="datetime1">
              <a:rPr lang="en-US" smtClean="0"/>
              <a:pPr/>
              <a:t>6/16/2020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6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DF604-B3C1-45D3-985E-DE9E8785C877}" type="datetime1">
              <a:rPr lang="en-US" smtClean="0"/>
              <a:pPr/>
              <a:t>6/16/2020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9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D1CCE9A-D860-42C2-B0D6-B58CA184E92B}" type="datetime1">
              <a:rPr lang="en-US" smtClean="0"/>
              <a:pPr/>
              <a:t>6/16/2020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544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BEEA5B-9FF1-4F59-9393-6A1B7F739090}" type="datetime1">
              <a:rPr lang="en-US" smtClean="0"/>
              <a:pPr/>
              <a:t>6/16/2020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89840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a:xfrm>
            <a:off x="5047633" y="411361"/>
            <a:ext cx="6487873" cy="4127545"/>
          </a:xfrm>
        </p:spPr>
        <p:txBody>
          <a:bodyPr anchor="ctr">
            <a:normAutofit/>
          </a:bodyPr>
          <a:lstStyle/>
          <a:p>
            <a:r>
              <a:rPr lang="en-IN" sz="4800" dirty="0"/>
              <a:t>anomaly Detection in network activities</a:t>
            </a:r>
          </a:p>
        </p:txBody>
      </p:sp>
      <p:sp>
        <p:nvSpPr>
          <p:cNvPr id="21" name="Rectangle 17">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4654296" y="4950267"/>
            <a:ext cx="7508776" cy="1264266"/>
          </a:xfrm>
        </p:spPr>
        <p:txBody>
          <a:bodyPr>
            <a:normAutofit/>
          </a:bodyPr>
          <a:lstStyle/>
          <a:p>
            <a:pPr>
              <a:lnSpc>
                <a:spcPct val="110000"/>
              </a:lnSpc>
            </a:pPr>
            <a:r>
              <a:rPr lang="en-IN" sz="1000" dirty="0">
                <a:solidFill>
                  <a:srgbClr val="FFFFFF"/>
                </a:solidFill>
              </a:rPr>
              <a:t>TEAM Name</a:t>
            </a:r>
          </a:p>
          <a:p>
            <a:pPr>
              <a:lnSpc>
                <a:spcPct val="110000"/>
              </a:lnSpc>
            </a:pPr>
            <a:r>
              <a:rPr lang="en-IN" sz="1000" dirty="0">
                <a:solidFill>
                  <a:srgbClr val="FFFFFF"/>
                </a:solidFill>
              </a:rPr>
              <a:t>Satyadhar kumar (e18cse163)                 Saish gopishetty (e18cse157)</a:t>
            </a:r>
          </a:p>
          <a:p>
            <a:pPr>
              <a:lnSpc>
                <a:spcPct val="110000"/>
              </a:lnSpc>
            </a:pPr>
            <a:r>
              <a:rPr lang="en-IN" sz="1000" dirty="0">
                <a:solidFill>
                  <a:srgbClr val="FFFFFF"/>
                </a:solidFill>
              </a:rPr>
              <a:t>Ravula praveen (e18cse146)                      ravi chowdary (e18cse145)</a:t>
            </a:r>
          </a:p>
          <a:p>
            <a:pPr>
              <a:lnSpc>
                <a:spcPct val="110000"/>
              </a:lnSpc>
            </a:pPr>
            <a:r>
              <a:rPr lang="en-IN" sz="1000" dirty="0">
                <a:solidFill>
                  <a:srgbClr val="FFFFFF"/>
                </a:solidFill>
              </a:rPr>
              <a:t>………………………………………..</a:t>
            </a:r>
          </a:p>
          <a:p>
            <a:pPr>
              <a:lnSpc>
                <a:spcPct val="110000"/>
              </a:lnSpc>
            </a:pPr>
            <a:endParaRPr lang="en-IN" sz="1000" dirty="0">
              <a:solidFill>
                <a:srgbClr val="FFFFFF"/>
              </a:solidFill>
            </a:endParaRPr>
          </a:p>
          <a:p>
            <a:pPr>
              <a:lnSpc>
                <a:spcPct val="110000"/>
              </a:lnSpc>
            </a:pPr>
            <a:endParaRPr lang="en-IN" sz="1000" dirty="0">
              <a:solidFill>
                <a:srgbClr val="FFFFFF"/>
              </a:solidFill>
            </a:endParaRPr>
          </a:p>
        </p:txBody>
      </p:sp>
      <p:pic>
        <p:nvPicPr>
          <p:cNvPr id="4" name="Picture 3">
            <a:extLst>
              <a:ext uri="{FF2B5EF4-FFF2-40B4-BE49-F238E27FC236}">
                <a16:creationId xmlns:a16="http://schemas.microsoft.com/office/drawing/2014/main" id="{777C766E-F052-4D9E-AF0D-ED76815D093B}"/>
              </a:ext>
            </a:extLst>
          </p:cNvPr>
          <p:cNvPicPr>
            <a:picLocks noChangeAspect="1"/>
          </p:cNvPicPr>
          <p:nvPr/>
        </p:nvPicPr>
        <p:blipFill rotWithShape="1">
          <a:blip r:embed="rId2"/>
          <a:srcRect l="40951" r="25139"/>
          <a:stretch/>
        </p:blipFill>
        <p:spPr>
          <a:xfrm>
            <a:off x="3179" y="-2"/>
            <a:ext cx="4651117" cy="6858002"/>
          </a:xfrm>
          <a:prstGeom prst="rect">
            <a:avLst/>
          </a:prstGeom>
        </p:spPr>
      </p:pic>
      <p:sp>
        <p:nvSpPr>
          <p:cNvPr id="6" name="TextBox 5">
            <a:extLst>
              <a:ext uri="{FF2B5EF4-FFF2-40B4-BE49-F238E27FC236}">
                <a16:creationId xmlns:a16="http://schemas.microsoft.com/office/drawing/2014/main" id="{9CF2135B-2F95-477C-A023-9C40C3274C55}"/>
              </a:ext>
            </a:extLst>
          </p:cNvPr>
          <p:cNvSpPr txBox="1"/>
          <p:nvPr/>
        </p:nvSpPr>
        <p:spPr>
          <a:xfrm>
            <a:off x="10537472" y="6474600"/>
            <a:ext cx="1625600" cy="369332"/>
          </a:xfrm>
          <a:prstGeom prst="rect">
            <a:avLst/>
          </a:prstGeom>
          <a:noFill/>
        </p:spPr>
        <p:txBody>
          <a:bodyPr wrap="square" rtlCol="0">
            <a:spAutoFit/>
          </a:bodyPr>
          <a:lstStyle/>
          <a:p>
            <a:r>
              <a:rPr lang="en-IN" dirty="0"/>
              <a:t>Date 16.6.20</a:t>
            </a:r>
          </a:p>
        </p:txBody>
      </p:sp>
      <p:sp>
        <p:nvSpPr>
          <p:cNvPr id="39" name="Subtitle 2">
            <a:extLst>
              <a:ext uri="{FF2B5EF4-FFF2-40B4-BE49-F238E27FC236}">
                <a16:creationId xmlns:a16="http://schemas.microsoft.com/office/drawing/2014/main" id="{08B16DB7-D310-42A8-A3F1-360E43CC53BF}"/>
              </a:ext>
            </a:extLst>
          </p:cNvPr>
          <p:cNvSpPr txBox="1">
            <a:spLocks/>
          </p:cNvSpPr>
          <p:nvPr/>
        </p:nvSpPr>
        <p:spPr>
          <a:xfrm>
            <a:off x="4654296" y="6214533"/>
            <a:ext cx="5854248" cy="629399"/>
          </a:xfrm>
          <a:prstGeom prst="rect">
            <a:avLst/>
          </a:prstGeom>
        </p:spPr>
        <p:txBody>
          <a:bodyPr vert="horz" lIns="91440" tIns="91440" rIns="91440" bIns="91440" rtlCol="0">
            <a:normAutofit fontScale="70000" lnSpcReduction="2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lnSpc>
                <a:spcPct val="110000"/>
              </a:lnSpc>
            </a:pPr>
            <a:r>
              <a:rPr lang="en-IN" sz="1600" b="1" dirty="0">
                <a:solidFill>
                  <a:srgbClr val="FFFFFF"/>
                </a:solidFill>
              </a:rPr>
              <a:t>Computer Science Engineering Department</a:t>
            </a:r>
          </a:p>
          <a:p>
            <a:pPr algn="ctr">
              <a:lnSpc>
                <a:spcPct val="110000"/>
              </a:lnSpc>
            </a:pPr>
            <a:r>
              <a:rPr lang="en-IN" sz="1600" b="1" dirty="0">
                <a:solidFill>
                  <a:srgbClr val="FFFFFF"/>
                </a:solidFill>
              </a:rPr>
              <a:t>Bennett University, Greater Noida, U.P.</a:t>
            </a:r>
          </a:p>
          <a:p>
            <a:pPr>
              <a:lnSpc>
                <a:spcPct val="110000"/>
              </a:lnSpc>
            </a:pPr>
            <a:endParaRPr lang="en-IN" sz="1600" b="1" dirty="0">
              <a:solidFill>
                <a:srgbClr val="FFFFFF"/>
              </a:solidFill>
            </a:endParaRPr>
          </a:p>
          <a:p>
            <a:pPr>
              <a:lnSpc>
                <a:spcPct val="110000"/>
              </a:lnSpc>
            </a:pPr>
            <a:endParaRPr lang="en-IN" sz="1000" dirty="0">
              <a:solidFill>
                <a:srgbClr val="FFFFFF"/>
              </a:solidFill>
            </a:endParaRP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700" b="1">
                <a:solidFill>
                  <a:srgbClr val="FFFFFF"/>
                </a:solidFill>
              </a:rPr>
              <a:t>References</a:t>
            </a:r>
          </a:p>
        </p:txBody>
      </p:sp>
      <p:sp>
        <p:nvSpPr>
          <p:cNvPr id="5" name="Content Placeholder 4">
            <a:extLst>
              <a:ext uri="{FF2B5EF4-FFF2-40B4-BE49-F238E27FC236}">
                <a16:creationId xmlns:a16="http://schemas.microsoft.com/office/drawing/2014/main" id="{23788AAF-8FBA-4394-A1D5-EDEF76297B4E}"/>
              </a:ext>
            </a:extLst>
          </p:cNvPr>
          <p:cNvSpPr>
            <a:spLocks noGrp="1"/>
          </p:cNvSpPr>
          <p:nvPr>
            <p:ph idx="1"/>
          </p:nvPr>
        </p:nvSpPr>
        <p:spPr>
          <a:xfrm>
            <a:off x="4449880" y="741498"/>
            <a:ext cx="6892437" cy="5375004"/>
          </a:xfrm>
        </p:spPr>
        <p:txBody>
          <a:bodyPr anchor="t">
            <a:normAutofit fontScale="47500" lnSpcReduction="20000"/>
          </a:bodyPr>
          <a:lstStyle/>
          <a:p>
            <a:r>
              <a:rPr lang="en-IN" dirty="0"/>
              <a:t>[1] Petersen, B. and Chung, E., Broadcom Corp, 2009. </a:t>
            </a:r>
            <a:r>
              <a:rPr lang="en-IN" i="1" dirty="0"/>
              <a:t>Network activity anomaly detection</a:t>
            </a:r>
            <a:r>
              <a:rPr lang="en-IN" dirty="0"/>
              <a:t>. U.S. Patent Application 12/015,387.</a:t>
            </a:r>
          </a:p>
          <a:p>
            <a:r>
              <a:rPr lang="en-IN" dirty="0"/>
              <a:t>[2] Garcia-Teodoro, P., Diaz-Verdejo, J., </a:t>
            </a:r>
            <a:r>
              <a:rPr lang="en-IN" dirty="0" err="1"/>
              <a:t>Maciá</a:t>
            </a:r>
            <a:r>
              <a:rPr lang="en-IN" dirty="0"/>
              <a:t>-Fernández, G. and Vázquez, E., 2009. Anomaly-based network intrusion detection: Techniques, systems and challenges. </a:t>
            </a:r>
            <a:r>
              <a:rPr lang="en-IN" i="1" dirty="0"/>
              <a:t>computers &amp; security</a:t>
            </a:r>
            <a:r>
              <a:rPr lang="en-IN" dirty="0"/>
              <a:t>, </a:t>
            </a:r>
            <a:r>
              <a:rPr lang="en-IN" i="1" dirty="0"/>
              <a:t>28</a:t>
            </a:r>
            <a:r>
              <a:rPr lang="en-IN" dirty="0"/>
              <a:t>(1-2), pp.18-28.</a:t>
            </a:r>
          </a:p>
          <a:p>
            <a:r>
              <a:rPr lang="en-IN" dirty="0"/>
              <a:t>[3] Krügel, C., Toth, T. and Kirda, E., 2002, March. Service specific anomaly detection for network intrusion detection. In </a:t>
            </a:r>
            <a:r>
              <a:rPr lang="en-IN" i="1" dirty="0"/>
              <a:t>Proceedings of the 2002 ACM symposium on Applied computing</a:t>
            </a:r>
            <a:r>
              <a:rPr lang="en-IN" dirty="0"/>
              <a:t> (pp. 201-208).</a:t>
            </a:r>
          </a:p>
          <a:p>
            <a:r>
              <a:rPr lang="en-IN" dirty="0"/>
              <a:t>[4] Simmross-Wattenberg, F., Asensio-Perez, J.I., Casaseca-De-La-Higuera, P., Martin-Fernandez, M., Dimitriadis, I.A. and Alberola-Lopez, C., 2011. Anomaly detection in network traffic based on statistical inference and\alpha-stable modeling. </a:t>
            </a:r>
            <a:r>
              <a:rPr lang="en-IN" i="1" dirty="0"/>
              <a:t>IEEE Transactions on Dependable and Secure Computing</a:t>
            </a:r>
            <a:r>
              <a:rPr lang="en-IN" dirty="0"/>
              <a:t>, </a:t>
            </a:r>
            <a:r>
              <a:rPr lang="en-IN" i="1" dirty="0"/>
              <a:t>8</a:t>
            </a:r>
            <a:r>
              <a:rPr lang="en-IN" dirty="0"/>
              <a:t>(4), pp.494-509.</a:t>
            </a:r>
          </a:p>
          <a:p>
            <a:r>
              <a:rPr lang="en-IN" dirty="0"/>
              <a:t>[5] Gao, J., Hu, G., Yao, X. and Chang, R.K., 2006, August. Anomaly detection of network traffic based on wavelet packet. In </a:t>
            </a:r>
            <a:r>
              <a:rPr lang="en-IN" i="1" dirty="0"/>
              <a:t>2006 Asia-Pacific Conference on Communications</a:t>
            </a:r>
            <a:r>
              <a:rPr lang="en-IN" dirty="0"/>
              <a:t> (pp. 1-5). IEEE.</a:t>
            </a:r>
          </a:p>
          <a:p>
            <a:r>
              <a:rPr lang="en-IN" dirty="0"/>
              <a:t>[6] Chan, P.K., Mahoney, M.V. and Arshad, M.H., 2005. Learning rules and clusters for anomaly detection in network traffic. In </a:t>
            </a:r>
            <a:r>
              <a:rPr lang="en-IN" i="1" dirty="0"/>
              <a:t>Managing Cyber Threats</a:t>
            </a:r>
            <a:r>
              <a:rPr lang="en-IN" dirty="0"/>
              <a:t> (pp. 81-99). Springer, Boston, MA.</a:t>
            </a:r>
          </a:p>
          <a:p>
            <a:r>
              <a:rPr lang="en-IN" dirty="0"/>
              <a:t>[7] Noble, C.C. and Cook, D.J., 2003, August. Graph-based anomaly detection. In </a:t>
            </a:r>
            <a:r>
              <a:rPr lang="en-IN" i="1" dirty="0"/>
              <a:t>Proceedings of the ninth ACM SIGKDD international conference on Knowledge discovery and data mining</a:t>
            </a:r>
            <a:r>
              <a:rPr lang="en-IN" dirty="0"/>
              <a:t> (pp. 631-636).</a:t>
            </a:r>
          </a:p>
          <a:p>
            <a:r>
              <a:rPr lang="en-IN" dirty="0"/>
              <a:t>[8] Pavithirakini, S., Bandara, D.D.M.M., Gunawardhana, C.N., Perera, K.K.S., Abeyrathne, B.G.M.M. and Dhammearatchi, D., 2016. Improve the Capabilities of Wireshark as a tool for Intrusion Detection in DOS Attacks. </a:t>
            </a:r>
            <a:r>
              <a:rPr lang="en-IN" i="1" dirty="0"/>
              <a:t>International Journal of Scientific and Research Publications</a:t>
            </a:r>
            <a:r>
              <a:rPr lang="en-IN" dirty="0"/>
              <a:t>, </a:t>
            </a:r>
            <a:r>
              <a:rPr lang="en-IN" i="1" dirty="0"/>
              <a:t>6</a:t>
            </a:r>
            <a:r>
              <a:rPr lang="en-IN" dirty="0"/>
              <a:t>(4), pp.378-384.</a:t>
            </a:r>
          </a:p>
          <a:p>
            <a:r>
              <a:rPr lang="en-IN" dirty="0"/>
              <a:t>[9] Othman, Z.A. and Eljadi, E.E., 2011, July. Network anomaly detection tools based on association rules. In </a:t>
            </a:r>
            <a:r>
              <a:rPr lang="en-IN" i="1" dirty="0"/>
              <a:t>Proceedings of the 2011 International Conference on Electrical Engineering and Informatics</a:t>
            </a:r>
            <a:r>
              <a:rPr lang="en-IN" dirty="0"/>
              <a:t> (pp. 1-7). IEEE.</a:t>
            </a:r>
          </a:p>
          <a:p>
            <a:r>
              <a:rPr lang="en-IN" dirty="0"/>
              <a:t>[10] Mantere, M., Sailio, M. and Noponen, S., 2014, April. A module for anomaly detection in ICS networks. In </a:t>
            </a:r>
            <a:r>
              <a:rPr lang="en-IN" i="1" dirty="0"/>
              <a:t>Proceedings of the 3rd international conference on High confidence networked systems</a:t>
            </a:r>
            <a:r>
              <a:rPr lang="en-IN" dirty="0"/>
              <a:t> (pp. 49-56).</a:t>
            </a:r>
          </a:p>
          <a:p>
            <a:r>
              <a:rPr lang="en-IN" dirty="0"/>
              <a:t>[11] Mahoney, M.V., 2003, March. Network traffic anomaly detection based on packet bytes. In </a:t>
            </a:r>
            <a:r>
              <a:rPr lang="en-IN" i="1" dirty="0"/>
              <a:t>Proceedings of the 2003 ACM symposium on Applied computing</a:t>
            </a:r>
            <a:r>
              <a:rPr lang="en-IN" dirty="0"/>
              <a:t> (pp. 346-350).</a:t>
            </a:r>
          </a:p>
          <a:p>
            <a:r>
              <a:rPr lang="en-IN" dirty="0"/>
              <a:t>[12] Gao, J., Hu, G., Yao, X. and Chang, R.K., 2006, August. Anomaly detection of network traffic based on wavelet packet. In </a:t>
            </a:r>
            <a:r>
              <a:rPr lang="en-IN" i="1" dirty="0"/>
              <a:t>2006 Asia-Pacific Conference on Communications</a:t>
            </a:r>
            <a:r>
              <a:rPr lang="en-IN" dirty="0"/>
              <a:t> (pp. 1-5). IEEE.</a:t>
            </a:r>
          </a:p>
          <a:p>
            <a:endParaRPr lang="en-IN" dirty="0"/>
          </a:p>
          <a:p>
            <a:endParaRPr lang="en-IN" dirty="0"/>
          </a:p>
        </p:txBody>
      </p:sp>
    </p:spTree>
    <p:extLst>
      <p:ext uri="{BB962C8B-B14F-4D97-AF65-F5344CB8AC3E}">
        <p14:creationId xmlns:p14="http://schemas.microsoft.com/office/powerpoint/2010/main" val="128176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 name="Rectangle 21">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752966" y="1427304"/>
            <a:ext cx="8686800" cy="3241515"/>
          </a:xfrm>
        </p:spPr>
        <p:txBody>
          <a:bodyPr vert="horz" lIns="91440" tIns="45720" rIns="91440" bIns="0" rtlCol="0" anchor="ctr">
            <a:normAutofit/>
          </a:bodyPr>
          <a:lstStyle/>
          <a:p>
            <a:r>
              <a:rPr lang="en-US" sz="5400"/>
              <a:t>Thank You</a:t>
            </a:r>
          </a:p>
        </p:txBody>
      </p:sp>
      <p:cxnSp>
        <p:nvCxnSpPr>
          <p:cNvPr id="24" name="Straight Connector 23">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200" b="1">
                <a:solidFill>
                  <a:srgbClr val="FFFFFF"/>
                </a:solidFill>
              </a:rPr>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705594" y="1074106"/>
            <a:ext cx="6034827" cy="4916465"/>
          </a:xfrm>
        </p:spPr>
        <p:txBody>
          <a:bodyPr anchor="t">
            <a:normAutofit/>
          </a:bodyPr>
          <a:lstStyle/>
          <a:p>
            <a:r>
              <a:rPr lang="en-US" dirty="0"/>
              <a:t>Our project concerns the field of Cyber Security and aims at detecting DOS or DDOS attacks.</a:t>
            </a:r>
          </a:p>
          <a:p>
            <a:r>
              <a:rPr lang="en-US" dirty="0"/>
              <a:t>The main aim of our team was to build a software from scratch that is light, gives the user real time information about the said network and could work independently. </a:t>
            </a:r>
          </a:p>
          <a:p>
            <a:r>
              <a:rPr lang="en-US" dirty="0"/>
              <a:t>Network Behavior Anomaly Detection (NBAD) affords a method to network security threat detection. </a:t>
            </a:r>
          </a:p>
          <a:p>
            <a:r>
              <a:rPr lang="en-IN" dirty="0"/>
              <a:t>Our project helps users to keep track of their live internet traffic and detect an anomaly whenever there is a DOS attack</a:t>
            </a:r>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200" b="1" dirty="0">
                <a:solidFill>
                  <a:srgbClr val="FFFFFF"/>
                </a:solidFill>
              </a:rPr>
              <a:t>Objectives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705594" y="1240077"/>
            <a:ext cx="6034827" cy="4916465"/>
          </a:xfrm>
        </p:spPr>
        <p:txBody>
          <a:bodyPr anchor="t">
            <a:normAutofit/>
          </a:bodyPr>
          <a:lstStyle/>
          <a:p>
            <a:r>
              <a:rPr lang="en-US" dirty="0" err="1"/>
              <a:t>Analalysis</a:t>
            </a:r>
            <a:r>
              <a:rPr lang="en-US" dirty="0"/>
              <a:t> of Network packets</a:t>
            </a:r>
          </a:p>
          <a:p>
            <a:r>
              <a:rPr lang="en-IN" dirty="0"/>
              <a:t>Showing statistics of different protocols.</a:t>
            </a:r>
          </a:p>
          <a:p>
            <a:r>
              <a:rPr lang="en-US" dirty="0"/>
              <a:t>In this project we are sniffing packets with respect to six protocols namely: TCP, UDP, DNS, IP, FTP, and HTTP</a:t>
            </a:r>
          </a:p>
          <a:p>
            <a:r>
              <a:rPr lang="en-US" dirty="0"/>
              <a:t>After updating the count for each protocol, the program plots the pie </a:t>
            </a:r>
            <a:r>
              <a:rPr lang="en-US" dirty="0" err="1"/>
              <a:t>chart,bar</a:t>
            </a:r>
            <a:r>
              <a:rPr lang="en-US" dirty="0"/>
              <a:t> graph and timeslot using the above information showing the percentages of packets of the total number of packets with respect to each protocol.  </a:t>
            </a:r>
          </a:p>
          <a:p>
            <a:r>
              <a:rPr lang="en-US" dirty="0"/>
              <a:t> Detecting DOS and DDOS ATTACKS.</a:t>
            </a:r>
            <a:endParaRPr lang="en-IN" dirty="0"/>
          </a:p>
        </p:txBody>
      </p:sp>
    </p:spTree>
    <p:extLst>
      <p:ext uri="{BB962C8B-B14F-4D97-AF65-F5344CB8AC3E}">
        <p14:creationId xmlns:p14="http://schemas.microsoft.com/office/powerpoint/2010/main" val="1914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3000" b="1">
                <a:solidFill>
                  <a:srgbClr val="FFFFFF"/>
                </a:solidFill>
              </a:rPr>
              <a:t>Data resoUrces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705594" y="1240077"/>
            <a:ext cx="6034827" cy="4916465"/>
          </a:xfrm>
        </p:spPr>
        <p:txBody>
          <a:bodyPr anchor="t">
            <a:normAutofit/>
          </a:bodyPr>
          <a:lstStyle/>
          <a:p>
            <a:r>
              <a:rPr lang="en-IN" dirty="0"/>
              <a:t>We have used the Anaconda Installation of Python since it comes pre-installed with most of the basic python libraries such as Pandas, Matplotlib, NumPy, etc. </a:t>
            </a:r>
          </a:p>
          <a:p>
            <a:r>
              <a:rPr lang="en-IN" dirty="0"/>
              <a:t>The Python libraries used in this project are:</a:t>
            </a:r>
          </a:p>
          <a:p>
            <a:r>
              <a:rPr lang="en-IN" dirty="0"/>
              <a:t>1.     The Scapy Library</a:t>
            </a:r>
          </a:p>
          <a:p>
            <a:r>
              <a:rPr lang="en-IN" dirty="0"/>
              <a:t>2.     The Tkinter Library</a:t>
            </a:r>
          </a:p>
          <a:p>
            <a:r>
              <a:rPr lang="en-IN" dirty="0"/>
              <a:t>3.     The Matplotlib Library</a:t>
            </a:r>
          </a:p>
          <a:p>
            <a:r>
              <a:rPr lang="en-IN" dirty="0"/>
              <a:t>4.     The Math Library</a:t>
            </a:r>
          </a:p>
          <a:p>
            <a:r>
              <a:rPr lang="en-IN" dirty="0"/>
              <a:t>5.     The Time Library</a:t>
            </a:r>
          </a:p>
          <a:p>
            <a:endParaRPr lang="en-IN" dirty="0"/>
          </a:p>
        </p:txBody>
      </p:sp>
    </p:spTree>
    <p:extLst>
      <p:ext uri="{BB962C8B-B14F-4D97-AF65-F5344CB8AC3E}">
        <p14:creationId xmlns:p14="http://schemas.microsoft.com/office/powerpoint/2010/main" val="19000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200" b="1">
                <a:solidFill>
                  <a:srgbClr val="FFFFFF"/>
                </a:solidFill>
              </a:rPr>
              <a:t>Methodology </a:t>
            </a:r>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4705594" y="1240077"/>
            <a:ext cx="6034827" cy="4916465"/>
          </a:xfrm>
        </p:spPr>
        <p:txBody>
          <a:bodyPr anchor="t">
            <a:normAutofit fontScale="77500" lnSpcReduction="20000"/>
          </a:bodyPr>
          <a:lstStyle/>
          <a:p>
            <a:r>
              <a:rPr lang="en-US" dirty="0"/>
              <a:t>In our project, we make use of the </a:t>
            </a:r>
            <a:r>
              <a:rPr lang="en-US" dirty="0" err="1"/>
              <a:t>Scapy</a:t>
            </a:r>
            <a:r>
              <a:rPr lang="en-US" dirty="0"/>
              <a:t> Library of Python to sniff network packets. The </a:t>
            </a:r>
            <a:r>
              <a:rPr lang="en-US" dirty="0" err="1"/>
              <a:t>Tkinter</a:t>
            </a:r>
            <a:r>
              <a:rPr lang="en-US" dirty="0"/>
              <a:t> Library is used to make the GUI in python to provide the user with a more interactive </a:t>
            </a:r>
            <a:r>
              <a:rPr lang="en-US" dirty="0" err="1"/>
              <a:t>interface.The</a:t>
            </a:r>
            <a:r>
              <a:rPr lang="en-US" dirty="0"/>
              <a:t> Matplotlib Library is used to plot the pie chart, the bar graph, and the time plot. The Math Library is used to do some mathematical formatting and the Time library is used to get the current time. </a:t>
            </a:r>
          </a:p>
          <a:p>
            <a:r>
              <a:rPr lang="en-US" dirty="0"/>
              <a:t>When we run the </a:t>
            </a:r>
            <a:r>
              <a:rPr lang="en-US" dirty="0" err="1"/>
              <a:t>code,a</a:t>
            </a:r>
            <a:r>
              <a:rPr lang="en-US" dirty="0"/>
              <a:t> GUI gets popped up which consists of three 3 </a:t>
            </a:r>
            <a:r>
              <a:rPr lang="en-US" dirty="0" err="1"/>
              <a:t>options,we</a:t>
            </a:r>
            <a:r>
              <a:rPr lang="en-US" dirty="0"/>
              <a:t> need to select a time option from it.</a:t>
            </a:r>
          </a:p>
          <a:p>
            <a:r>
              <a:rPr lang="en-US" dirty="0"/>
              <a:t>Then, the program runs the start function, The start function runs a loop for the amount of time that the user had selected in the GUI.[5] In each execution of the loop, the sniff function that has been imported from the </a:t>
            </a:r>
            <a:r>
              <a:rPr lang="en-US" dirty="0" err="1"/>
              <a:t>Scapy</a:t>
            </a:r>
            <a:r>
              <a:rPr lang="en-US" dirty="0"/>
              <a:t> Library captures a single network packet .</a:t>
            </a:r>
          </a:p>
          <a:p>
            <a:r>
              <a:rPr lang="en-US" dirty="0"/>
              <a:t> and searches for the protocols that are present in that packet and increases the number of packets in that protocol by one if that protocol is present in the packet. In this project we are sniffing packets with respect to six protocols namely: TCP, UDP, DNS, IP, FTP, and HTTP.</a:t>
            </a:r>
          </a:p>
          <a:p>
            <a:endParaRPr lang="en-IN" dirty="0"/>
          </a:p>
        </p:txBody>
      </p:sp>
    </p:spTree>
    <p:extLst>
      <p:ext uri="{BB962C8B-B14F-4D97-AF65-F5344CB8AC3E}">
        <p14:creationId xmlns:p14="http://schemas.microsoft.com/office/powerpoint/2010/main" val="374225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200" b="1">
                <a:solidFill>
                  <a:srgbClr val="FFFFFF"/>
                </a:solidFill>
              </a:rPr>
              <a:t>Methodology </a:t>
            </a:r>
          </a:p>
        </p:txBody>
      </p:sp>
      <p:sp>
        <p:nvSpPr>
          <p:cNvPr id="4" name="Content Placeholder 3">
            <a:extLst>
              <a:ext uri="{FF2B5EF4-FFF2-40B4-BE49-F238E27FC236}">
                <a16:creationId xmlns:a16="http://schemas.microsoft.com/office/drawing/2014/main" id="{DD9A59B5-E618-4E77-9E22-61BF02B1C499}"/>
              </a:ext>
            </a:extLst>
          </p:cNvPr>
          <p:cNvSpPr>
            <a:spLocks noGrp="1"/>
          </p:cNvSpPr>
          <p:nvPr>
            <p:ph idx="1"/>
          </p:nvPr>
        </p:nvSpPr>
        <p:spPr>
          <a:xfrm>
            <a:off x="4705594" y="1240077"/>
            <a:ext cx="6034827" cy="4916465"/>
          </a:xfrm>
        </p:spPr>
        <p:txBody>
          <a:bodyPr anchor="t">
            <a:normAutofit/>
          </a:bodyPr>
          <a:lstStyle/>
          <a:p>
            <a:r>
              <a:rPr lang="en-US" dirty="0"/>
              <a:t>After updating the count for each protocol, the program plots the pie </a:t>
            </a:r>
            <a:r>
              <a:rPr lang="en-US" dirty="0" err="1"/>
              <a:t>chart,bar</a:t>
            </a:r>
            <a:r>
              <a:rPr lang="en-US" dirty="0"/>
              <a:t> graph and timeslot using the above information showing the percentages of packets of the total number of packets with respect to each protocol.  </a:t>
            </a:r>
          </a:p>
          <a:p>
            <a:r>
              <a:rPr lang="en-IN" dirty="0" err="1"/>
              <a:t>Then,we</a:t>
            </a:r>
            <a:r>
              <a:rPr lang="en-IN" dirty="0"/>
              <a:t> open Switchblade GUI and artificially generate DOS attack by typing our IP address.</a:t>
            </a:r>
          </a:p>
          <a:p>
            <a:r>
              <a:rPr lang="en-IN" dirty="0"/>
              <a:t>For finding IP address ,we used ifconfig function in terminal.</a:t>
            </a:r>
          </a:p>
          <a:p>
            <a:r>
              <a:rPr lang="en-IN" dirty="0"/>
              <a:t>Finally our project recognises the attack and displays an alert message.</a:t>
            </a:r>
          </a:p>
        </p:txBody>
      </p:sp>
    </p:spTree>
    <p:extLst>
      <p:ext uri="{BB962C8B-B14F-4D97-AF65-F5344CB8AC3E}">
        <p14:creationId xmlns:p14="http://schemas.microsoft.com/office/powerpoint/2010/main" val="36936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b="1">
                <a:solidFill>
                  <a:srgbClr val="FFFFFF"/>
                </a:solidFill>
              </a:rPr>
              <a:t>Results Achieved</a:t>
            </a:r>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4689964" y="1138477"/>
            <a:ext cx="6034827" cy="4916465"/>
          </a:xfrm>
        </p:spPr>
        <p:txBody>
          <a:bodyPr anchor="t">
            <a:normAutofit fontScale="92500" lnSpcReduction="20000"/>
          </a:bodyPr>
          <a:lstStyle/>
          <a:p>
            <a:r>
              <a:rPr lang="en-IN" dirty="0"/>
              <a:t>In our project, the pie chart indicates the percentage of the total number of packets that belong to each protocol. </a:t>
            </a:r>
          </a:p>
          <a:p>
            <a:r>
              <a:rPr lang="en-IN" dirty="0"/>
              <a:t>The bar graph gives us information about the total number of packets with respect to each protocol. </a:t>
            </a:r>
          </a:p>
          <a:p>
            <a:r>
              <a:rPr lang="en-IN" dirty="0"/>
              <a:t>The time plot gives us information about the total number of packets belonging to each protocol with respect to time spent after starting the evaluation. These plots change with each iteration of the above mentioned while loop and thus provide us with real time information about the number of packets with respect to each protocol. </a:t>
            </a:r>
          </a:p>
          <a:p>
            <a:r>
              <a:rPr lang="en-IN" dirty="0"/>
              <a:t>Thus, our project helps users to keep track of their live internet traffic and detect an anomaly whenever there is a DOS attack.</a:t>
            </a:r>
          </a:p>
          <a:p>
            <a:endParaRPr lang="en-IN" dirty="0"/>
          </a:p>
        </p:txBody>
      </p:sp>
    </p:spTree>
    <p:extLst>
      <p:ext uri="{BB962C8B-B14F-4D97-AF65-F5344CB8AC3E}">
        <p14:creationId xmlns:p14="http://schemas.microsoft.com/office/powerpoint/2010/main" val="272427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200" b="1" dirty="0">
                <a:solidFill>
                  <a:srgbClr val="FFFFFF"/>
                </a:solidFill>
              </a:rPr>
              <a:t>Performance evaluation</a:t>
            </a:r>
          </a:p>
        </p:txBody>
      </p:sp>
      <p:sp>
        <p:nvSpPr>
          <p:cNvPr id="4" name="Content Placeholder 3">
            <a:extLst>
              <a:ext uri="{FF2B5EF4-FFF2-40B4-BE49-F238E27FC236}">
                <a16:creationId xmlns:a16="http://schemas.microsoft.com/office/drawing/2014/main" id="{77DB16C2-53E1-4516-A2EA-39A9CBCCA27C}"/>
              </a:ext>
            </a:extLst>
          </p:cNvPr>
          <p:cNvSpPr>
            <a:spLocks noGrp="1"/>
          </p:cNvSpPr>
          <p:nvPr>
            <p:ph idx="1"/>
          </p:nvPr>
        </p:nvSpPr>
        <p:spPr>
          <a:xfrm>
            <a:off x="4705594" y="1240077"/>
            <a:ext cx="6034827" cy="4916465"/>
          </a:xfrm>
        </p:spPr>
        <p:txBody>
          <a:bodyPr anchor="t">
            <a:normAutofit/>
          </a:bodyPr>
          <a:lstStyle/>
          <a:p>
            <a:r>
              <a:rPr lang="en-US" dirty="0"/>
              <a:t>Presently, there are many software which can detect a DOS attack. Most of the software available are actually packet sniffers.(Ex. Wire Shark, </a:t>
            </a:r>
            <a:r>
              <a:rPr lang="en-US" dirty="0" err="1"/>
              <a:t>Tcp</a:t>
            </a:r>
            <a:r>
              <a:rPr lang="en-US" dirty="0"/>
              <a:t> dump, SolarWinds)</a:t>
            </a:r>
          </a:p>
          <a:p>
            <a:r>
              <a:rPr lang="en-US" dirty="0"/>
              <a:t>Microsoft has very recently come up with its Microsoft Azure DDOS Protection services which monitors as well as detects prevalent DOS or DDOS attacks. </a:t>
            </a:r>
          </a:p>
          <a:p>
            <a:r>
              <a:rPr lang="en-US" dirty="0"/>
              <a:t>As compared to other existing technologies, our software is much lighter, much faster and gives users the real time information about the network traffic in their computer</a:t>
            </a:r>
            <a:endParaRPr lang="en-IN" dirty="0"/>
          </a:p>
        </p:txBody>
      </p:sp>
    </p:spTree>
    <p:extLst>
      <p:ext uri="{BB962C8B-B14F-4D97-AF65-F5344CB8AC3E}">
        <p14:creationId xmlns:p14="http://schemas.microsoft.com/office/powerpoint/2010/main" val="379981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849683" y="1240076"/>
            <a:ext cx="2727813" cy="4584527"/>
          </a:xfrm>
        </p:spPr>
        <p:txBody>
          <a:bodyPr>
            <a:normAutofit/>
          </a:bodyPr>
          <a:lstStyle/>
          <a:p>
            <a:r>
              <a:rPr lang="en-IN" sz="2700" b="1">
                <a:solidFill>
                  <a:srgbClr val="FFFFFF"/>
                </a:solidFill>
              </a:rPr>
              <a:t>Conclusion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4705594" y="1240077"/>
            <a:ext cx="6034827" cy="4916465"/>
          </a:xfrm>
        </p:spPr>
        <p:txBody>
          <a:bodyPr anchor="t">
            <a:normAutofit/>
          </a:bodyPr>
          <a:lstStyle/>
          <a:p>
            <a:r>
              <a:rPr lang="en-IN" dirty="0"/>
              <a:t>Our project is at the present moment in the early stages of its development. As of now our project is tailored to perform only those tasks that have been discussed above. It is yet to reach its full potential. The primary aspects of the project which we have decided to work upon are:</a:t>
            </a:r>
          </a:p>
          <a:p>
            <a:pPr lvl="0"/>
            <a:r>
              <a:rPr lang="en-IN" dirty="0"/>
              <a:t>Faster computation speeds.</a:t>
            </a:r>
          </a:p>
          <a:p>
            <a:pPr lvl="0"/>
            <a:r>
              <a:rPr lang="en-IN" dirty="0"/>
              <a:t>Lighter and more efficient software.</a:t>
            </a:r>
          </a:p>
          <a:p>
            <a:pPr lvl="0"/>
            <a:r>
              <a:rPr lang="en-IN" dirty="0"/>
              <a:t>Ability to detect the name of the protocol that had been used to launch the attack.</a:t>
            </a:r>
          </a:p>
          <a:p>
            <a:pPr marL="0" indent="0">
              <a:buNone/>
            </a:pPr>
            <a:endParaRPr lang="en-IN" dirty="0"/>
          </a:p>
        </p:txBody>
      </p:sp>
    </p:spTree>
    <p:extLst>
      <p:ext uri="{BB962C8B-B14F-4D97-AF65-F5344CB8AC3E}">
        <p14:creationId xmlns:p14="http://schemas.microsoft.com/office/powerpoint/2010/main" val="7140931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883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anomaly Detection in network activities</vt:lpstr>
      <vt:lpstr>Introduction</vt:lpstr>
      <vt:lpstr>Objectives</vt:lpstr>
      <vt:lpstr>Data resoUrces Used</vt:lpstr>
      <vt:lpstr>Methodology </vt:lpstr>
      <vt:lpstr>Methodology </vt:lpstr>
      <vt:lpstr>Results Achieved</vt:lpstr>
      <vt:lpstr>Performance evaluation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Kuldeep</dc:creator>
  <cp:lastModifiedBy>satyadhar.29500@gmail.com</cp:lastModifiedBy>
  <cp:revision>15</cp:revision>
  <dcterms:created xsi:type="dcterms:W3CDTF">2020-05-20T08:26:36Z</dcterms:created>
  <dcterms:modified xsi:type="dcterms:W3CDTF">2020-06-16T11:36:43Z</dcterms:modified>
</cp:coreProperties>
</file>