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aleway"/>
      <p:regular r:id="rId39"/>
      <p:bold r:id="rId40"/>
      <p:italic r:id="rId41"/>
      <p:boldItalic r:id="rId42"/>
    </p:embeddedFont>
    <p:embeddedFont>
      <p:font typeface="Lato"/>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20" Type="http://schemas.openxmlformats.org/officeDocument/2006/relationships/slide" Target="slides/slide15.xml"/><Relationship Id="rId42" Type="http://schemas.openxmlformats.org/officeDocument/2006/relationships/font" Target="fonts/Raleway-boldItalic.fntdata"/><Relationship Id="rId41" Type="http://schemas.openxmlformats.org/officeDocument/2006/relationships/font" Target="fonts/Raleway-italic.fntdata"/><Relationship Id="rId22" Type="http://schemas.openxmlformats.org/officeDocument/2006/relationships/slide" Target="slides/slide17.xml"/><Relationship Id="rId44" Type="http://schemas.openxmlformats.org/officeDocument/2006/relationships/font" Target="fonts/Lato-bold.fntdata"/><Relationship Id="rId21" Type="http://schemas.openxmlformats.org/officeDocument/2006/relationships/slide" Target="slides/slide16.xml"/><Relationship Id="rId43" Type="http://schemas.openxmlformats.org/officeDocument/2006/relationships/font" Target="fonts/Lato-regular.fntdata"/><Relationship Id="rId24" Type="http://schemas.openxmlformats.org/officeDocument/2006/relationships/slide" Target="slides/slide19.xml"/><Relationship Id="rId46" Type="http://schemas.openxmlformats.org/officeDocument/2006/relationships/font" Target="fonts/Lato-boldItalic.fntdata"/><Relationship Id="rId23" Type="http://schemas.openxmlformats.org/officeDocument/2006/relationships/slide" Target="slides/slide18.xml"/><Relationship Id="rId45"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aleway-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1e82fbe1e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1e82fbe1e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e80b446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e80b446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e80b4464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e80b4464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e80b44648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e80b44648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1e82fbe1e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1e82fbe1e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1e82fbe1e9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1e82fbe1e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1e82fbe1e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1e82fbe1e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1e82fbe1e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1e82fbe1e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1e82fbe1e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1e82fbe1e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1e82fbe1e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1e82fbe1e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dd8f53c9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dd8f53c9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1e82fbe1e9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1e82fbe1e9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1e82fbe1e9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1e82fbe1e9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e82fbe1e9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e82fbe1e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e82fbe1e9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e82fbe1e9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e82fbe1e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e82fbe1e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e82fbe1e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e82fbe1e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ec95dd69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ec95dd69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1ea09fc2cb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1ea09fc2cb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ea09fc2cb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ea09fc2cb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ea09fc2cb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ea09fc2cb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e80b4464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e80b4464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ea09fc2cb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ea09fc2cb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ea09fc2cb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ea09fc2cb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ea09fc2cb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ea09fc2cb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ec95dd69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ec95dd69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dd8f53c9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dd8f53c9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dd8f53c9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dd8f53c9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1dd8f53c9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1dd8f53c9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12ed416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12ed416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1ec95dd69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1ec95dd69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1e80b4464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1e80b4464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ub.towardsai.net/everything-you-need-to-know-about-chunking-for-rag-235358057197" TargetMode="External"/><Relationship Id="rId4" Type="http://schemas.openxmlformats.org/officeDocument/2006/relationships/hyperlink" Target="https://medium.com/@jhahimanshu3636/the-power-of-chunking-why-text-chunk-size-matters-in-leveraging-large-language-models-for-rag-272f81be6f71#:~:text=In%20conclusion%2C%20the%20chunk%20size,contextually%20relevant%2C%20and%20efficient%20interactions." TargetMode="External"/><Relationship Id="rId5" Type="http://schemas.openxmlformats.org/officeDocument/2006/relationships/hyperlink" Target="https://plg.uwaterloo.ca/~gvcormac/cormacksigir09-rrf.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311708" y="1720250"/>
            <a:ext cx="8520600" cy="2052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0182"/>
              <a:buFont typeface="Arial"/>
              <a:buNone/>
            </a:pPr>
            <a:r>
              <a:rPr lang="en-GB" sz="3644"/>
              <a:t>Introduction to Advanced RAG: Enhance Your Retrieval-Augmented Generation</a:t>
            </a:r>
            <a:endParaRPr sz="3644"/>
          </a:p>
          <a:p>
            <a:pPr indent="0" lvl="0" marL="0" rtl="0" algn="l">
              <a:spcBef>
                <a:spcPts val="0"/>
              </a:spcBef>
              <a:spcAft>
                <a:spcPts val="0"/>
              </a:spcAft>
              <a:buClr>
                <a:schemeClr val="dk1"/>
              </a:buClr>
              <a:buSzPct val="26190"/>
              <a:buFont typeface="Arial"/>
              <a:buNone/>
            </a:pPr>
            <a:r>
              <a:t/>
            </a:r>
            <a:endParaRPr/>
          </a:p>
          <a:p>
            <a:pPr indent="0" lvl="0" marL="0" rtl="0" algn="l">
              <a:spcBef>
                <a:spcPts val="0"/>
              </a:spcBef>
              <a:spcAft>
                <a:spcPts val="0"/>
              </a:spcAft>
              <a:buNone/>
            </a:pPr>
            <a:r>
              <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t>By: Satyajeet Narayan</a:t>
            </a:r>
            <a:br>
              <a:rPr lang="en-GB"/>
            </a:br>
            <a:r>
              <a:rPr lang="en-GB"/>
              <a:t>Co-founder: thedotproduct.in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Search: The What?</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Hybrid search is the combination of having a keyword style search and a vector style search.</a:t>
            </a:r>
            <a:endParaRPr/>
          </a:p>
          <a:p>
            <a:pPr indent="0" lvl="0" marL="0" rtl="0" algn="l">
              <a:spcBef>
                <a:spcPts val="1200"/>
              </a:spcBef>
              <a:spcAft>
                <a:spcPts val="0"/>
              </a:spcAft>
              <a:buNone/>
            </a:pPr>
            <a:r>
              <a:rPr lang="en-GB"/>
              <a:t>In the user’s query we ;look for keywords and then we do a keyword based search with all the chunks that are available</a:t>
            </a:r>
            <a:endParaRPr/>
          </a:p>
          <a:p>
            <a:pPr indent="0" lvl="0" marL="0" rtl="0" algn="l">
              <a:spcBef>
                <a:spcPts val="1200"/>
              </a:spcBef>
              <a:spcAft>
                <a:spcPts val="1200"/>
              </a:spcAft>
              <a:buNone/>
            </a:pPr>
            <a:r>
              <a:rPr lang="en-GB"/>
              <a:t>It uses both a sparse matrix and a dense matrix for keyword based lookup and semantic lookup respectively.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Search: The Why?</a:t>
            </a:r>
            <a:endParaRPr/>
          </a:p>
        </p:txBody>
      </p:sp>
      <p:sp>
        <p:nvSpPr>
          <p:cNvPr id="146" name="Google Shape;146;p23"/>
          <p:cNvSpPr txBox="1"/>
          <p:nvPr>
            <p:ph idx="1" type="body"/>
          </p:nvPr>
        </p:nvSpPr>
        <p:spPr>
          <a:xfrm>
            <a:off x="729450" y="1781950"/>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605"/>
              <a:buFont typeface="Arial"/>
              <a:buNone/>
            </a:pPr>
            <a:r>
              <a:rPr lang="en-GB" sz="1115"/>
              <a:t>Keyword Search alone fails to retrieve contextually relevant results if synonyms or rephrased terms are used.</a:t>
            </a:r>
            <a:endParaRPr sz="1115"/>
          </a:p>
          <a:p>
            <a:pPr indent="0" lvl="0" marL="0" rtl="0" algn="l">
              <a:spcBef>
                <a:spcPts val="1200"/>
              </a:spcBef>
              <a:spcAft>
                <a:spcPts val="0"/>
              </a:spcAft>
              <a:buSzPts val="605"/>
              <a:buNone/>
            </a:pPr>
            <a:r>
              <a:rPr lang="en-GB" sz="1115"/>
              <a:t>Vector Search alone can sometimes retrieve less relevant results for niche terms or noisy embeddings.</a:t>
            </a:r>
            <a:endParaRPr sz="1115"/>
          </a:p>
          <a:p>
            <a:pPr indent="0" lvl="0" marL="0" rtl="0" algn="l">
              <a:spcBef>
                <a:spcPts val="1200"/>
              </a:spcBef>
              <a:spcAft>
                <a:spcPts val="0"/>
              </a:spcAft>
              <a:buSzPts val="605"/>
              <a:buNone/>
            </a:pPr>
            <a:r>
              <a:rPr lang="en-GB" sz="1115"/>
              <a:t>Keyword based search: Excels in retrieving exact matches for well-defined terms, acronyms, or specific phrases. It ensures precision when users use specific jargon or terms.</a:t>
            </a:r>
            <a:endParaRPr sz="1115"/>
          </a:p>
          <a:p>
            <a:pPr indent="0" lvl="0" marL="0" rtl="0" algn="l">
              <a:spcBef>
                <a:spcPts val="1200"/>
              </a:spcBef>
              <a:spcAft>
                <a:spcPts val="0"/>
              </a:spcAft>
              <a:buSzPts val="605"/>
              <a:buNone/>
            </a:pPr>
            <a:r>
              <a:rPr lang="en-GB" sz="1115"/>
              <a:t>Vector Search: Uses semantic understanding to find contextually or conceptually similar information, even if the exact keywords aren't present in the query.</a:t>
            </a:r>
            <a:endParaRPr sz="1115"/>
          </a:p>
          <a:p>
            <a:pPr indent="0" lvl="0" marL="0" rtl="0" algn="l">
              <a:spcBef>
                <a:spcPts val="1200"/>
              </a:spcBef>
              <a:spcAft>
                <a:spcPts val="0"/>
              </a:spcAft>
              <a:buClr>
                <a:schemeClr val="dk1"/>
              </a:buClr>
              <a:buSzPts val="605"/>
              <a:buFont typeface="Arial"/>
              <a:buNone/>
            </a:pPr>
            <a:r>
              <a:rPr lang="en-GB" sz="1115"/>
              <a:t>Keyword Search: Works well with structured text and metadata, ensuring retrieval from index fields like titles, tags, or document metadata.</a:t>
            </a:r>
            <a:endParaRPr sz="1115"/>
          </a:p>
          <a:p>
            <a:pPr indent="0" lvl="0" marL="0" rtl="0" algn="l">
              <a:spcBef>
                <a:spcPts val="1200"/>
              </a:spcBef>
              <a:spcAft>
                <a:spcPts val="0"/>
              </a:spcAft>
              <a:buClr>
                <a:schemeClr val="dk1"/>
              </a:buClr>
              <a:buSzPts val="605"/>
              <a:buFont typeface="Arial"/>
              <a:buNone/>
            </a:pPr>
            <a:r>
              <a:rPr lang="en-GB" sz="1115"/>
              <a:t>Vector Search: Handles unstructured or incomplete text by using semantic embeddings to infer meaning and locate relevant passages.</a:t>
            </a:r>
            <a:endParaRPr sz="1115"/>
          </a:p>
          <a:p>
            <a:pPr indent="0" lvl="0" marL="0" rtl="0" algn="l">
              <a:spcBef>
                <a:spcPts val="1200"/>
              </a:spcBef>
              <a:spcAft>
                <a:spcPts val="1200"/>
              </a:spcAft>
              <a:buSzPts val="605"/>
              <a:buNone/>
            </a:pPr>
            <a:r>
              <a:rPr lang="en-GB" sz="1115"/>
              <a:t>Results can be sorted to prioritize exact matches (keywords) while also including semantically related results (vectors).</a:t>
            </a:r>
            <a:endParaRPr sz="1115"/>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Search: The When?</a:t>
            </a:r>
            <a:endParaRPr/>
          </a:p>
        </p:txBody>
      </p:sp>
      <p:sp>
        <p:nvSpPr>
          <p:cNvPr id="152" name="Google Shape;152;p24"/>
          <p:cNvSpPr txBox="1"/>
          <p:nvPr>
            <p:ph idx="1" type="body"/>
          </p:nvPr>
        </p:nvSpPr>
        <p:spPr>
          <a:xfrm>
            <a:off x="729450" y="1853850"/>
            <a:ext cx="7688700" cy="22611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GB" sz="4200"/>
              <a:t>When using domain specific documents: like medical, legal, Product Discovery or research </a:t>
            </a:r>
            <a:r>
              <a:rPr lang="en-GB" sz="4200"/>
              <a:t>papers.</a:t>
            </a:r>
            <a:endParaRPr sz="4200"/>
          </a:p>
          <a:p>
            <a:pPr indent="0" lvl="0" marL="0" rtl="0" algn="l">
              <a:spcBef>
                <a:spcPts val="1200"/>
              </a:spcBef>
              <a:spcAft>
                <a:spcPts val="0"/>
              </a:spcAft>
              <a:buNone/>
            </a:pPr>
            <a:r>
              <a:rPr lang="en-GB" sz="4200"/>
              <a:t>Medical:</a:t>
            </a:r>
            <a:endParaRPr sz="4200"/>
          </a:p>
          <a:p>
            <a:pPr indent="0" lvl="0" marL="0" rtl="0" algn="l">
              <a:spcBef>
                <a:spcPts val="1200"/>
              </a:spcBef>
              <a:spcAft>
                <a:spcPts val="0"/>
              </a:spcAft>
              <a:buClr>
                <a:schemeClr val="dk1"/>
              </a:buClr>
              <a:buSzPct val="26190"/>
              <a:buFont typeface="Arial"/>
              <a:buNone/>
            </a:pPr>
            <a:r>
              <a:rPr lang="en-GB" sz="4200"/>
              <a:t>Keyword search ensures retrieval of specific medical terms (e.g., "metformin dosage").</a:t>
            </a:r>
            <a:endParaRPr sz="4200"/>
          </a:p>
          <a:p>
            <a:pPr indent="0" lvl="0" marL="0" rtl="0" algn="l">
              <a:spcBef>
                <a:spcPts val="1200"/>
              </a:spcBef>
              <a:spcAft>
                <a:spcPts val="0"/>
              </a:spcAft>
              <a:buClr>
                <a:schemeClr val="dk1"/>
              </a:buClr>
              <a:buSzPct val="26190"/>
              <a:buFont typeface="Arial"/>
              <a:buNone/>
            </a:pPr>
            <a:r>
              <a:rPr lang="en-GB" sz="4200"/>
              <a:t>Vector search allows querying in natural language (e.g., “What is the treatment for Type 2 diabetes?”).</a:t>
            </a:r>
            <a:endParaRPr sz="4200"/>
          </a:p>
          <a:p>
            <a:pPr indent="0" lvl="0" marL="0" rtl="0" algn="l">
              <a:spcBef>
                <a:spcPts val="1200"/>
              </a:spcBef>
              <a:spcAft>
                <a:spcPts val="0"/>
              </a:spcAft>
              <a:buNone/>
            </a:pPr>
            <a:r>
              <a:rPr lang="en-GB" sz="4200"/>
              <a:t>Legal:</a:t>
            </a:r>
            <a:endParaRPr sz="4200"/>
          </a:p>
          <a:p>
            <a:pPr indent="0" lvl="0" marL="0" rtl="0" algn="l">
              <a:spcBef>
                <a:spcPts val="1200"/>
              </a:spcBef>
              <a:spcAft>
                <a:spcPts val="0"/>
              </a:spcAft>
              <a:buClr>
                <a:schemeClr val="dk1"/>
              </a:buClr>
              <a:buSzPct val="26190"/>
              <a:buFont typeface="Arial"/>
              <a:buNone/>
            </a:pPr>
            <a:r>
              <a:rPr lang="en-GB" sz="4200"/>
              <a:t>Keyword search retrieves clauses or sections with exact terms (e.g., "indemnity clause").</a:t>
            </a:r>
            <a:endParaRPr sz="4200"/>
          </a:p>
          <a:p>
            <a:pPr indent="0" lvl="0" marL="0" rtl="0" algn="l">
              <a:spcBef>
                <a:spcPts val="1200"/>
              </a:spcBef>
              <a:spcAft>
                <a:spcPts val="0"/>
              </a:spcAft>
              <a:buClr>
                <a:schemeClr val="dk1"/>
              </a:buClr>
              <a:buSzPct val="26190"/>
              <a:buFont typeface="Arial"/>
              <a:buNone/>
            </a:pPr>
            <a:r>
              <a:rPr lang="en-GB" sz="4200"/>
              <a:t>Vector search finds semantically similar content (e.g., variations of confidentiality clauses across documents).</a:t>
            </a:r>
            <a:endParaRPr sz="4200"/>
          </a:p>
          <a:p>
            <a:pPr indent="0" lvl="0" marL="0" rtl="0" algn="l">
              <a:spcBef>
                <a:spcPts val="1200"/>
              </a:spcBef>
              <a:spcAft>
                <a:spcPts val="0"/>
              </a:spcAft>
              <a:buNone/>
            </a:pPr>
            <a:r>
              <a:rPr lang="en-GB" sz="4200"/>
              <a:t>Product Discovery:</a:t>
            </a:r>
            <a:endParaRPr sz="4200"/>
          </a:p>
          <a:p>
            <a:pPr indent="0" lvl="0" marL="0" rtl="0" algn="l">
              <a:spcBef>
                <a:spcPts val="1200"/>
              </a:spcBef>
              <a:spcAft>
                <a:spcPts val="0"/>
              </a:spcAft>
              <a:buNone/>
            </a:pPr>
            <a:r>
              <a:rPr lang="en-GB" sz="4200"/>
              <a:t>Keyword search ensures precision for product codes or exact names.</a:t>
            </a:r>
            <a:endParaRPr sz="4200"/>
          </a:p>
          <a:p>
            <a:pPr indent="0" lvl="0" marL="0" rtl="0" algn="l">
              <a:spcBef>
                <a:spcPts val="1200"/>
              </a:spcBef>
              <a:spcAft>
                <a:spcPts val="0"/>
              </a:spcAft>
              <a:buNone/>
            </a:pPr>
            <a:r>
              <a:rPr lang="en-GB" sz="4200"/>
              <a:t>Vector search helps with vague or descriptive queries (e.g., “comfortable office chairs under $200”).</a:t>
            </a:r>
            <a:endParaRPr sz="4200"/>
          </a:p>
          <a:p>
            <a:pPr indent="0" lvl="0" marL="0" rtl="0" algn="l">
              <a:spcBef>
                <a:spcPts val="1200"/>
              </a:spcBef>
              <a:spcAft>
                <a:spcPts val="0"/>
              </a:spcAft>
              <a:buNone/>
            </a:pPr>
            <a:r>
              <a:rPr lang="en-GB" sz="4200"/>
              <a:t>Research papers:</a:t>
            </a:r>
            <a:endParaRPr sz="4200"/>
          </a:p>
          <a:p>
            <a:pPr indent="0" lvl="0" marL="0" rtl="0" algn="l">
              <a:spcBef>
                <a:spcPts val="1200"/>
              </a:spcBef>
              <a:spcAft>
                <a:spcPts val="0"/>
              </a:spcAft>
              <a:buNone/>
            </a:pPr>
            <a:r>
              <a:rPr lang="en-GB" sz="4200"/>
              <a:t>Keyword search pinpoints specific references or citations (e.g., "Einstein 1915 General Relativity").</a:t>
            </a:r>
            <a:endParaRPr sz="4200"/>
          </a:p>
          <a:p>
            <a:pPr indent="0" lvl="0" marL="0" rtl="0" algn="l">
              <a:spcBef>
                <a:spcPts val="1200"/>
              </a:spcBef>
              <a:spcAft>
                <a:spcPts val="0"/>
              </a:spcAft>
              <a:buNone/>
            </a:pPr>
            <a:r>
              <a:rPr lang="en-GB" sz="4200"/>
              <a:t>Vector search retrieves semantically related papers or studies, even if terminology differs.</a:t>
            </a:r>
            <a:endParaRPr sz="4200"/>
          </a:p>
          <a:p>
            <a:pPr indent="0" lvl="0" marL="0" rtl="0" algn="l">
              <a:spcBef>
                <a:spcPts val="1200"/>
              </a:spcBef>
              <a:spcAft>
                <a:spcPts val="0"/>
              </a:spcAft>
              <a:buClr>
                <a:schemeClr val="dk1"/>
              </a:buClr>
              <a:buSzPct val="84615"/>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Search: The Disadvantages?</a:t>
            </a:r>
            <a:endParaRPr/>
          </a:p>
        </p:txBody>
      </p:sp>
      <p:sp>
        <p:nvSpPr>
          <p:cNvPr id="158" name="Google Shape;158;p2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When should not be used:</a:t>
            </a:r>
            <a:endParaRPr/>
          </a:p>
          <a:p>
            <a:pPr indent="0" lvl="0" marL="0" rtl="0" algn="l">
              <a:spcBef>
                <a:spcPts val="1200"/>
              </a:spcBef>
              <a:spcAft>
                <a:spcPts val="0"/>
              </a:spcAft>
              <a:buClr>
                <a:schemeClr val="dk1"/>
              </a:buClr>
              <a:buSzPts val="1100"/>
              <a:buFont typeface="Arial"/>
              <a:buNone/>
            </a:pPr>
            <a:r>
              <a:rPr lang="en-GB"/>
              <a:t>When the data is small or homogeneous: Hybrid RAG's complexity isn’t necessary when datasets are small or contain highly similar content, as keyword or vector search alone might suffice.</a:t>
            </a:r>
            <a:endParaRPr/>
          </a:p>
          <a:p>
            <a:pPr indent="0" lvl="0" marL="0" rtl="0" algn="l">
              <a:spcBef>
                <a:spcPts val="1200"/>
              </a:spcBef>
              <a:spcAft>
                <a:spcPts val="0"/>
              </a:spcAft>
              <a:buClr>
                <a:schemeClr val="dk1"/>
              </a:buClr>
              <a:buSzPts val="1100"/>
              <a:buFont typeface="Arial"/>
              <a:buNone/>
            </a:pPr>
            <a:r>
              <a:rPr lang="en-GB"/>
              <a:t>Real time streaming data: Hybrid search isn’t optimized for streaming data that changes rapidly, where real-time indexing is a challenge.</a:t>
            </a:r>
            <a:endParaRPr/>
          </a:p>
          <a:p>
            <a:pPr indent="0" lvl="0" marL="0" rtl="0" algn="l">
              <a:spcBef>
                <a:spcPts val="1200"/>
              </a:spcBef>
              <a:spcAft>
                <a:spcPts val="1200"/>
              </a:spcAft>
              <a:buClr>
                <a:schemeClr val="dk1"/>
              </a:buClr>
              <a:buSzPts val="1100"/>
              <a:buFont typeface="Arial"/>
              <a:buNone/>
            </a:pPr>
            <a:r>
              <a:rPr lang="en-GB"/>
              <a:t>Poor user query: If user queries are poorly phrased or ambiguous, hybrid search might return irrelevant results due to overgeneralization in vector search.</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2602375" y="220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code a Hybrid Search</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Parent Document Retriever</a:t>
            </a:r>
            <a:r>
              <a:rPr lang="en-GB"/>
              <a:t>: The Architecture?</a:t>
            </a:r>
            <a:endParaRPr/>
          </a:p>
        </p:txBody>
      </p:sp>
      <p:pic>
        <p:nvPicPr>
          <p:cNvPr id="169" name="Google Shape;169;p27"/>
          <p:cNvPicPr preferRelativeResize="0"/>
          <p:nvPr/>
        </p:nvPicPr>
        <p:blipFill>
          <a:blip r:embed="rId3">
            <a:alphaModFix/>
          </a:blip>
          <a:stretch>
            <a:fillRect/>
          </a:stretch>
        </p:blipFill>
        <p:spPr>
          <a:xfrm>
            <a:off x="2888550" y="1853850"/>
            <a:ext cx="4329633" cy="3289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Parent Document Retriever: </a:t>
            </a:r>
            <a:r>
              <a:rPr lang="en-GB"/>
              <a:t>The What?</a:t>
            </a:r>
            <a:endParaRPr/>
          </a:p>
        </p:txBody>
      </p:sp>
      <p:sp>
        <p:nvSpPr>
          <p:cNvPr id="175" name="Google Shape;17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A Parent Document Retriever in Retrieval-Augmented Generation (RAG) is a specialized approach to retrieval where documents are hierarchically organized, and the system focuses on retrieving a "parent document" or a high-level context, which may contain or relate to the information needed to answer the query, ensuring a broader, contextual overview is provided rather than fragmentary or isolated results.</a:t>
            </a:r>
            <a:endParaRPr/>
          </a:p>
          <a:p>
            <a:pPr indent="0" lvl="0" marL="0" rtl="0" algn="l">
              <a:spcBef>
                <a:spcPts val="120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Parent Document Retriever: The Why?</a:t>
            </a:r>
            <a:endParaRPr/>
          </a:p>
        </p:txBody>
      </p:sp>
      <p:sp>
        <p:nvSpPr>
          <p:cNvPr id="181" name="Google Shape;181;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GB" sz="1500"/>
              <a:t>When documents are broken into smaller chunks (e.g., paragraphs or sections), retrieving isolated fragments can lead to a loss of context. This can cause the RAG system to generate irrelevant or incorrect responses. A parent document retriever fetches the larger context (e.g., the entire document or a high-level section) to ensure that smaller chunks are interpreted correctly.</a:t>
            </a:r>
            <a:endParaRPr sz="1500"/>
          </a:p>
          <a:p>
            <a:pPr indent="0" lvl="0" marL="0" rtl="0" algn="l">
              <a:lnSpc>
                <a:spcPct val="105000"/>
              </a:lnSpc>
              <a:spcBef>
                <a:spcPts val="1200"/>
              </a:spcBef>
              <a:spcAft>
                <a:spcPts val="0"/>
              </a:spcAft>
              <a:buNone/>
            </a:pPr>
            <a:r>
              <a:rPr lang="en-GB" sz="1500"/>
              <a:t>Generative models can hallucinate or misinterpret information when provided with insufficient context. A parent document retriever ensures the LLM has access to a richer context, reducing the risk of hallucinations.</a:t>
            </a:r>
            <a:endParaRPr sz="1500"/>
          </a:p>
          <a:p>
            <a:pPr indent="0" lvl="0" marL="0" rtl="0" algn="l">
              <a:lnSpc>
                <a:spcPct val="105000"/>
              </a:lnSpc>
              <a:spcBef>
                <a:spcPts val="1200"/>
              </a:spcBef>
              <a:spcAft>
                <a:spcPts val="1200"/>
              </a:spcAft>
              <a:buNone/>
            </a:pPr>
            <a:r>
              <a:rPr lang="en-GB" sz="1500"/>
              <a:t>Works well when dealing with massive datasets where computational efficiency matters.</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Parent Document Retriever: The </a:t>
            </a:r>
            <a:r>
              <a:rPr lang="en-GB"/>
              <a:t>When</a:t>
            </a:r>
            <a:r>
              <a:rPr lang="en-GB"/>
              <a:t>?</a:t>
            </a:r>
            <a:endParaRPr/>
          </a:p>
        </p:txBody>
      </p:sp>
      <p:sp>
        <p:nvSpPr>
          <p:cNvPr id="187" name="Google Shape;187;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935"/>
              <a:buNone/>
            </a:pPr>
            <a:r>
              <a:rPr lang="en-GB" sz="1305"/>
              <a:t>When the query requires understanding a broader context before answering, especially if smaller chunks alone might lead to ambiguous or misleading responses.  A parent document provides a holistic view that ensures coherence and relevance in the response.</a:t>
            </a:r>
            <a:endParaRPr sz="1305"/>
          </a:p>
          <a:p>
            <a:pPr indent="0" lvl="0" marL="0" rtl="0" algn="l">
              <a:lnSpc>
                <a:spcPct val="105000"/>
              </a:lnSpc>
              <a:spcBef>
                <a:spcPts val="1200"/>
              </a:spcBef>
              <a:spcAft>
                <a:spcPts val="0"/>
              </a:spcAft>
              <a:buSzPts val="935"/>
              <a:buNone/>
            </a:pPr>
            <a:r>
              <a:rPr lang="en-GB" sz="1305"/>
              <a:t>When isolated chunk retrieval results in irrelevant or out-of-context fragments being retrieved, hallucinations can occur. Retrieving the parent document narrows the focus and reduces noise, ensuring only relevant parts are processed.</a:t>
            </a:r>
            <a:endParaRPr sz="1305"/>
          </a:p>
          <a:p>
            <a:pPr indent="0" lvl="0" marL="0" rtl="0" algn="l">
              <a:lnSpc>
                <a:spcPct val="105000"/>
              </a:lnSpc>
              <a:spcBef>
                <a:spcPts val="1200"/>
              </a:spcBef>
              <a:spcAft>
                <a:spcPts val="0"/>
              </a:spcAft>
              <a:buSzPts val="935"/>
              <a:buNone/>
            </a:pPr>
            <a:r>
              <a:rPr lang="en-GB" sz="1305"/>
              <a:t>When the goal is to summarize large documents or provide a high-level overview before diving into details. Retrieving a parent document ensures the entire context is available for summarization.</a:t>
            </a:r>
            <a:endParaRPr sz="1305"/>
          </a:p>
          <a:p>
            <a:pPr indent="0" lvl="0" marL="0" rtl="0" algn="l">
              <a:lnSpc>
                <a:spcPct val="105000"/>
              </a:lnSpc>
              <a:spcBef>
                <a:spcPts val="1200"/>
              </a:spcBef>
              <a:spcAft>
                <a:spcPts val="1200"/>
              </a:spcAft>
              <a:buSzPts val="935"/>
              <a:buNone/>
            </a:pPr>
            <a:r>
              <a:rPr lang="en-GB" sz="1305"/>
              <a:t>When building systems that need to answer questions accurately and robustly from large document repositories. Parent document retrieval ensures answers are based on comprehensive information.</a:t>
            </a:r>
            <a:endParaRPr sz="1305"/>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Parent Document Retriever: The </a:t>
            </a:r>
            <a:r>
              <a:rPr lang="en-GB"/>
              <a:t>Disadvantages</a:t>
            </a:r>
            <a:r>
              <a:rPr lang="en-GB"/>
              <a:t>?</a:t>
            </a:r>
            <a:endParaRPr/>
          </a:p>
        </p:txBody>
      </p:sp>
      <p:sp>
        <p:nvSpPr>
          <p:cNvPr id="193" name="Google Shape;193;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lang="en-GB" sz="1307"/>
              <a:t>Retrieving and processing entire parent documents can be more resource-intensive compared to retrieving smaller chunks. This can lead to higher memory usage and slower response times, especially with large datasets.</a:t>
            </a:r>
            <a:endParaRPr sz="1307"/>
          </a:p>
          <a:p>
            <a:pPr indent="0" lvl="0" marL="0" rtl="0" algn="l">
              <a:lnSpc>
                <a:spcPct val="95000"/>
              </a:lnSpc>
              <a:spcBef>
                <a:spcPts val="1200"/>
              </a:spcBef>
              <a:spcAft>
                <a:spcPts val="0"/>
              </a:spcAft>
              <a:buSzPts val="852"/>
              <a:buNone/>
            </a:pPr>
            <a:r>
              <a:rPr lang="en-GB" sz="1307"/>
              <a:t>Parent documents often contain more information than required, including irrelevant sections, leading to noise. The RAG system might need additional steps to filter out irrelevant parts, increasing complexity.</a:t>
            </a:r>
            <a:endParaRPr sz="1307"/>
          </a:p>
          <a:p>
            <a:pPr indent="0" lvl="0" marL="0" rtl="0" algn="l">
              <a:lnSpc>
                <a:spcPct val="95000"/>
              </a:lnSpc>
              <a:spcBef>
                <a:spcPts val="1200"/>
              </a:spcBef>
              <a:spcAft>
                <a:spcPts val="0"/>
              </a:spcAft>
              <a:buSzPts val="852"/>
              <a:buNone/>
            </a:pPr>
            <a:r>
              <a:rPr lang="en-GB" sz="1307"/>
              <a:t>Parent document retrieval might overlook the precise relevance of smaller chunks within the document. This could result in less specific answers if the system focuses too much on the broader context.</a:t>
            </a:r>
            <a:endParaRPr sz="1307"/>
          </a:p>
          <a:p>
            <a:pPr indent="0" lvl="0" marL="0" rtl="0" algn="l">
              <a:lnSpc>
                <a:spcPct val="95000"/>
              </a:lnSpc>
              <a:spcBef>
                <a:spcPts val="1200"/>
              </a:spcBef>
              <a:spcAft>
                <a:spcPts val="0"/>
              </a:spcAft>
              <a:buSzPts val="852"/>
              <a:buNone/>
            </a:pPr>
            <a:r>
              <a:rPr lang="en-GB" sz="1307"/>
              <a:t>Large parent documents may exceed the input token limit of the language model, requiring additional truncation or summarization. This can lead to loss of critical information or incomplete answers.</a:t>
            </a:r>
            <a:endParaRPr sz="1307"/>
          </a:p>
          <a:p>
            <a:pPr indent="0" lvl="0" marL="0" rtl="0" algn="l">
              <a:lnSpc>
                <a:spcPct val="95000"/>
              </a:lnSpc>
              <a:spcBef>
                <a:spcPts val="1200"/>
              </a:spcBef>
              <a:spcAft>
                <a:spcPts val="1200"/>
              </a:spcAft>
              <a:buSzPts val="852"/>
              <a:buNone/>
            </a:pPr>
            <a:r>
              <a:rPr lang="en-GB" sz="1307"/>
              <a:t>If multiple queries target different parts of the same parent document, retrieving it repeatedly can lead to redundant operations. This inefficiency can slow down the system in batch or multi-user environments.</a:t>
            </a:r>
            <a:endParaRPr sz="1307"/>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LLMs can do?</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LLMs excel at processing and generating human-like text, enabling applications like chatbots, content generation.</a:t>
            </a:r>
            <a:endParaRPr/>
          </a:p>
          <a:p>
            <a:pPr indent="0" lvl="0" marL="0" rtl="0" algn="l">
              <a:spcBef>
                <a:spcPts val="1200"/>
              </a:spcBef>
              <a:spcAft>
                <a:spcPts val="0"/>
              </a:spcAft>
              <a:buNone/>
            </a:pPr>
            <a:r>
              <a:rPr lang="en-GB"/>
              <a:t>They can perform logical reasoning and problem-solving to some extent, particularly in structured tasks and can also produce creative outputs</a:t>
            </a:r>
            <a:endParaRPr/>
          </a:p>
          <a:p>
            <a:pPr indent="0" lvl="0" marL="0" rtl="0" algn="l">
              <a:spcBef>
                <a:spcPts val="1200"/>
              </a:spcBef>
              <a:spcAft>
                <a:spcPts val="1200"/>
              </a:spcAft>
              <a:buNone/>
            </a:pPr>
            <a:r>
              <a:rPr lang="en-GB"/>
              <a:t>LLMs can generate answers based on the information encoded in their training data.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157367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code a Parent Document Retriever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RAG Fusion</a:t>
            </a:r>
            <a:r>
              <a:rPr lang="en-GB"/>
              <a:t>: The Architecture?</a:t>
            </a:r>
            <a:endParaRPr/>
          </a:p>
        </p:txBody>
      </p:sp>
      <p:pic>
        <p:nvPicPr>
          <p:cNvPr id="204" name="Google Shape;204;p33"/>
          <p:cNvPicPr preferRelativeResize="0"/>
          <p:nvPr/>
        </p:nvPicPr>
        <p:blipFill>
          <a:blip r:embed="rId3">
            <a:alphaModFix/>
          </a:blip>
          <a:stretch>
            <a:fillRect/>
          </a:stretch>
        </p:blipFill>
        <p:spPr>
          <a:xfrm>
            <a:off x="1900510" y="1853850"/>
            <a:ext cx="6017714" cy="3094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RAG Fusion: The </a:t>
            </a:r>
            <a:r>
              <a:rPr lang="en-GB"/>
              <a:t>What</a:t>
            </a:r>
            <a:r>
              <a:rPr lang="en-GB"/>
              <a:t>?</a:t>
            </a:r>
            <a:endParaRPr/>
          </a:p>
        </p:txBody>
      </p:sp>
      <p:sp>
        <p:nvSpPr>
          <p:cNvPr id="210" name="Google Shape;210;p3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500"/>
              <a:t>Multiple sub-queries are generated from the user’s query.</a:t>
            </a:r>
            <a:endParaRPr sz="1500"/>
          </a:p>
          <a:p>
            <a:pPr indent="0" lvl="0" marL="0" rtl="0" algn="l">
              <a:spcBef>
                <a:spcPts val="1200"/>
              </a:spcBef>
              <a:spcAft>
                <a:spcPts val="0"/>
              </a:spcAft>
              <a:buClr>
                <a:schemeClr val="dk1"/>
              </a:buClr>
              <a:buSzPts val="1100"/>
              <a:buFont typeface="Arial"/>
              <a:buNone/>
            </a:pPr>
            <a:r>
              <a:rPr lang="en-GB" sz="1500"/>
              <a:t>These sub-queries may target different aspects or dimensions of the main query to ensure comprehensive coverage.</a:t>
            </a:r>
            <a:endParaRPr sz="1500"/>
          </a:p>
          <a:p>
            <a:pPr indent="0" lvl="0" marL="0" rtl="0" algn="l">
              <a:spcBef>
                <a:spcPts val="1200"/>
              </a:spcBef>
              <a:spcAft>
                <a:spcPts val="0"/>
              </a:spcAft>
              <a:buNone/>
            </a:pPr>
            <a:r>
              <a:rPr lang="en-GB" sz="1500"/>
              <a:t>Each </a:t>
            </a:r>
            <a:r>
              <a:rPr lang="en-GB" sz="1500"/>
              <a:t>subquery</a:t>
            </a:r>
            <a:r>
              <a:rPr lang="en-GB" sz="1500"/>
              <a:t> is used to retrieve relevant documents or chunks from the knowledge base.</a:t>
            </a:r>
            <a:endParaRPr sz="1500"/>
          </a:p>
          <a:p>
            <a:pPr indent="0" lvl="0" marL="0" rtl="0" algn="l">
              <a:spcBef>
                <a:spcPts val="1200"/>
              </a:spcBef>
              <a:spcAft>
                <a:spcPts val="1200"/>
              </a:spcAft>
              <a:buNone/>
            </a:pPr>
            <a:r>
              <a:rPr lang="en-GB" sz="1500"/>
              <a:t>The retrieved results are then reranked and passed to the LLM</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RAG Fusion: The </a:t>
            </a:r>
            <a:r>
              <a:rPr lang="en-GB"/>
              <a:t>Why</a:t>
            </a:r>
            <a:r>
              <a:rPr lang="en-GB"/>
              <a:t>?</a:t>
            </a:r>
            <a:endParaRPr/>
          </a:p>
        </p:txBody>
      </p:sp>
      <p:sp>
        <p:nvSpPr>
          <p:cNvPr id="216" name="Google Shape;216;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The user might ask </a:t>
            </a:r>
            <a:r>
              <a:rPr lang="en-GB" sz="1500"/>
              <a:t>vague</a:t>
            </a:r>
            <a:r>
              <a:rPr lang="en-GB" sz="1500"/>
              <a:t> questions and the </a:t>
            </a:r>
            <a:r>
              <a:rPr lang="en-GB" sz="1500"/>
              <a:t>similarity</a:t>
            </a:r>
            <a:r>
              <a:rPr lang="en-GB" sz="1500"/>
              <a:t> search might not fetch relevant documents and hence we generate more queries,which captures diverse aspects of the original query that will potentially enhance our similarity search.</a:t>
            </a:r>
            <a:endParaRPr sz="1500"/>
          </a:p>
          <a:p>
            <a:pPr indent="0" lvl="0" marL="0" rtl="0" algn="l">
              <a:spcBef>
                <a:spcPts val="1200"/>
              </a:spcBef>
              <a:spcAft>
                <a:spcPts val="1200"/>
              </a:spcAft>
              <a:buNone/>
            </a:pPr>
            <a:r>
              <a:rPr lang="en-GB" sz="1500"/>
              <a:t>Ranking and fusing results help filter out irrelevant or redundant information, improving the quality of the input to the LLM.</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RAG Fusion: The </a:t>
            </a:r>
            <a:r>
              <a:rPr lang="en-GB"/>
              <a:t>When</a:t>
            </a:r>
            <a:r>
              <a:rPr lang="en-GB"/>
              <a:t>?</a:t>
            </a:r>
            <a:endParaRPr/>
          </a:p>
        </p:txBody>
      </p:sp>
      <p:sp>
        <p:nvSpPr>
          <p:cNvPr id="222" name="Google Shape;222;p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Queries requiring analysis across multiple dimensions or domains.</a:t>
            </a:r>
            <a:endParaRPr sz="1500"/>
          </a:p>
          <a:p>
            <a:pPr indent="0" lvl="0" marL="0" rtl="0" algn="l">
              <a:spcBef>
                <a:spcPts val="1200"/>
              </a:spcBef>
              <a:spcAft>
                <a:spcPts val="0"/>
              </a:spcAft>
              <a:buNone/>
            </a:pPr>
            <a:r>
              <a:rPr lang="en-GB" sz="1500"/>
              <a:t>Summarizing or answering queries from detailed documents like research papers, manuals, or contracts.</a:t>
            </a:r>
            <a:endParaRPr sz="1500"/>
          </a:p>
          <a:p>
            <a:pPr indent="0" lvl="0" marL="0" rtl="0" algn="l">
              <a:spcBef>
                <a:spcPts val="1200"/>
              </a:spcBef>
              <a:spcAft>
                <a:spcPts val="0"/>
              </a:spcAft>
              <a:buNone/>
            </a:pPr>
            <a:r>
              <a:rPr lang="en-GB" sz="1500"/>
              <a:t>Where multiple sources or diverse pieces of information are needed for accurate responses.</a:t>
            </a:r>
            <a:endParaRPr sz="1500"/>
          </a:p>
          <a:p>
            <a:pPr indent="0" lvl="0" marL="0" rtl="0" algn="l">
              <a:spcBef>
                <a:spcPts val="1200"/>
              </a:spcBef>
              <a:spcAft>
                <a:spcPts val="0"/>
              </a:spcAft>
              <a:buNone/>
            </a:pPr>
            <a:r>
              <a:rPr lang="en-GB" sz="1500"/>
              <a:t>When the user needs a multi </a:t>
            </a:r>
            <a:r>
              <a:rPr lang="en-GB" sz="1500"/>
              <a:t>disciplinary</a:t>
            </a:r>
            <a:r>
              <a:rPr lang="en-GB" sz="1500"/>
              <a:t> answer for his or her query.</a:t>
            </a:r>
            <a:endParaRPr sz="1500"/>
          </a:p>
          <a:p>
            <a:pPr indent="0" lvl="0" marL="0" rtl="0" algn="l">
              <a:spcBef>
                <a:spcPts val="1200"/>
              </a:spcBef>
              <a:spcAft>
                <a:spcPts val="1200"/>
              </a:spcAft>
              <a:buNone/>
            </a:pPr>
            <a:r>
              <a:rPr lang="en-GB" sz="1500"/>
              <a:t>When the user can ask simple and </a:t>
            </a:r>
            <a:r>
              <a:rPr lang="en-GB" sz="1500"/>
              <a:t>vague</a:t>
            </a:r>
            <a:r>
              <a:rPr lang="en-GB" sz="1500"/>
              <a:t> queries.</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RAG Fusion: The </a:t>
            </a:r>
            <a:r>
              <a:rPr lang="en-GB"/>
              <a:t>Disadvantages</a:t>
            </a:r>
            <a:r>
              <a:rPr lang="en-GB"/>
              <a:t>?</a:t>
            </a:r>
            <a:endParaRPr/>
          </a:p>
        </p:txBody>
      </p:sp>
      <p:sp>
        <p:nvSpPr>
          <p:cNvPr id="228" name="Google Shape;228;p3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Generating and processing multiple sub-queries increases retrieval and ranking costs.</a:t>
            </a:r>
            <a:endParaRPr sz="1500"/>
          </a:p>
          <a:p>
            <a:pPr indent="0" lvl="0" marL="0" rtl="0" algn="l">
              <a:spcBef>
                <a:spcPts val="1200"/>
              </a:spcBef>
              <a:spcAft>
                <a:spcPts val="0"/>
              </a:spcAft>
              <a:buNone/>
            </a:pPr>
            <a:r>
              <a:rPr lang="en-GB" sz="1500"/>
              <a:t>Requires robust query generation and ranking mechanisms to work seamlessly.</a:t>
            </a:r>
            <a:endParaRPr sz="1500"/>
          </a:p>
          <a:p>
            <a:pPr indent="0" lvl="0" marL="0" rtl="0" algn="l">
              <a:spcBef>
                <a:spcPts val="1200"/>
              </a:spcBef>
              <a:spcAft>
                <a:spcPts val="0"/>
              </a:spcAft>
              <a:buNone/>
            </a:pPr>
            <a:r>
              <a:rPr lang="en-GB" sz="1500"/>
              <a:t>Results from different sub-queries might overlap or conflict, requiring sophisticated ranking and filtering.</a:t>
            </a:r>
            <a:endParaRPr sz="1500"/>
          </a:p>
          <a:p>
            <a:pPr indent="0" lvl="0" marL="0" rtl="0" algn="l">
              <a:spcBef>
                <a:spcPts val="1200"/>
              </a:spcBef>
              <a:spcAft>
                <a:spcPts val="1200"/>
              </a:spcAft>
              <a:buNone/>
            </a:pPr>
            <a:r>
              <a:rPr lang="en-GB" sz="1500"/>
              <a:t>Reranking adds steps to the pipeline, potentially increasing response time, which may be problematic for real-time systems.</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Reciprocal Rank Fusion</a:t>
            </a:r>
            <a:endParaRPr/>
          </a:p>
          <a:p>
            <a:pPr indent="0" lvl="0" marL="0" rtl="0" algn="l">
              <a:spcBef>
                <a:spcPts val="0"/>
              </a:spcBef>
              <a:spcAft>
                <a:spcPts val="0"/>
              </a:spcAft>
              <a:buNone/>
            </a:pPr>
            <a:r>
              <a:rPr b="0" lang="en-GB" sz="1933"/>
              <a:t>Reciprocal Rank Fusion (RRF) is a technique for combining the ranks of multiple search result lists to produce a single,</a:t>
            </a:r>
            <a:endParaRPr b="0" sz="1933"/>
          </a:p>
          <a:p>
            <a:pPr indent="0" lvl="0" marL="0" rtl="0" algn="l">
              <a:spcBef>
                <a:spcPts val="0"/>
              </a:spcBef>
              <a:spcAft>
                <a:spcPts val="0"/>
              </a:spcAft>
              <a:buNone/>
            </a:pPr>
            <a:r>
              <a:rPr b="0" lang="en-GB" sz="1933"/>
              <a:t>unified ranking. Developed in collaboration with the University of Waterloo (CAN) and Google.</a:t>
            </a:r>
            <a:endParaRPr b="0" sz="1933"/>
          </a:p>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9"/>
          <p:cNvSpPr txBox="1"/>
          <p:nvPr>
            <p:ph type="title"/>
          </p:nvPr>
        </p:nvSpPr>
        <p:spPr>
          <a:xfrm>
            <a:off x="239027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code a </a:t>
            </a:r>
            <a:r>
              <a:rPr lang="en-GB"/>
              <a:t>RAG Fusion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HyDE: The Architecture?</a:t>
            </a:r>
            <a:endParaRPr/>
          </a:p>
        </p:txBody>
      </p:sp>
      <p:pic>
        <p:nvPicPr>
          <p:cNvPr id="244" name="Google Shape;244;p40"/>
          <p:cNvPicPr preferRelativeResize="0"/>
          <p:nvPr/>
        </p:nvPicPr>
        <p:blipFill>
          <a:blip r:embed="rId3">
            <a:alphaModFix/>
          </a:blip>
          <a:stretch>
            <a:fillRect/>
          </a:stretch>
        </p:blipFill>
        <p:spPr>
          <a:xfrm>
            <a:off x="0" y="2192268"/>
            <a:ext cx="9144000" cy="266786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HyDE</a:t>
            </a:r>
            <a:r>
              <a:rPr lang="en-GB"/>
              <a:t>: The What?</a:t>
            </a:r>
            <a:endParaRPr/>
          </a:p>
        </p:txBody>
      </p:sp>
      <p:sp>
        <p:nvSpPr>
          <p:cNvPr id="250" name="Google Shape;250;p4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HyDE (Hypothetical Document Embedding) is a retrieval-augmented generation (RAG) technique designed to enhance the performance of retrieval systems, especially for cases where queries are vague, ambiguous, or lack sufficient context. </a:t>
            </a:r>
            <a:endParaRPr/>
          </a:p>
          <a:p>
            <a:pPr indent="0" lvl="0" marL="0" rtl="0" algn="l">
              <a:spcBef>
                <a:spcPts val="1200"/>
              </a:spcBef>
              <a:spcAft>
                <a:spcPts val="1200"/>
              </a:spcAft>
              <a:buNone/>
            </a:pPr>
            <a:r>
              <a:rPr lang="en-GB"/>
              <a:t>It involves generating hypothetical (synthetic) answers based on the query and then using these </a:t>
            </a:r>
            <a:r>
              <a:rPr lang="en-GB"/>
              <a:t>answers  </a:t>
            </a:r>
            <a:r>
              <a:rPr lang="en-GB"/>
              <a:t>to guide the retrieval process.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need for a new technique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Limited Knowledge Base of Generative Models:</a:t>
            </a:r>
            <a:endParaRPr/>
          </a:p>
          <a:p>
            <a:pPr indent="-298450" lvl="1" marL="914400" rtl="0" algn="l">
              <a:spcBef>
                <a:spcPts val="0"/>
              </a:spcBef>
              <a:spcAft>
                <a:spcPts val="0"/>
              </a:spcAft>
              <a:buSzPts val="1100"/>
              <a:buChar char="○"/>
            </a:pPr>
            <a:r>
              <a:rPr lang="en-GB"/>
              <a:t>Pre-trained large language models (LLMs) like GPT-3 or Llama are limited by their training data. </a:t>
            </a:r>
            <a:endParaRPr/>
          </a:p>
          <a:p>
            <a:pPr indent="-311150" lvl="0" marL="457200" rtl="0" algn="l">
              <a:spcBef>
                <a:spcPts val="0"/>
              </a:spcBef>
              <a:spcAft>
                <a:spcPts val="0"/>
              </a:spcAft>
              <a:buSzPts val="1300"/>
              <a:buChar char="●"/>
            </a:pPr>
            <a:r>
              <a:rPr lang="en-GB"/>
              <a:t>Hallucination in Generative Models:</a:t>
            </a:r>
            <a:endParaRPr/>
          </a:p>
          <a:p>
            <a:pPr indent="-298450" lvl="1" marL="914400" rtl="0" algn="l">
              <a:spcBef>
                <a:spcPts val="0"/>
              </a:spcBef>
              <a:spcAft>
                <a:spcPts val="0"/>
              </a:spcAft>
              <a:buSzPts val="1100"/>
              <a:buChar char="○"/>
            </a:pPr>
            <a:r>
              <a:rPr lang="en-GB"/>
              <a:t>Generative models often "hallucinate" facts, creating plausible but false information because they rely on patterns in training data rather than verified sources.</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HyDE: The </a:t>
            </a:r>
            <a:r>
              <a:rPr lang="en-GB"/>
              <a:t>Why</a:t>
            </a:r>
            <a:r>
              <a:rPr lang="en-GB"/>
              <a:t>?</a:t>
            </a:r>
            <a:endParaRPr/>
          </a:p>
        </p:txBody>
      </p:sp>
      <p:sp>
        <p:nvSpPr>
          <p:cNvPr id="256" name="Google Shape;256;p4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For poorly specified queries, the hypothetical document provides much-needed context, improving the relevance of retrieved results.</a:t>
            </a:r>
            <a:endParaRPr/>
          </a:p>
          <a:p>
            <a:pPr indent="0" lvl="0" marL="0" rtl="0" algn="l">
              <a:spcBef>
                <a:spcPts val="1200"/>
              </a:spcBef>
              <a:spcAft>
                <a:spcPts val="1200"/>
              </a:spcAft>
              <a:buNone/>
            </a:pPr>
            <a:r>
              <a:rPr lang="en-GB"/>
              <a:t>By generating an ideal response, HyDE ensures retrieval aligns closely with the user's intent.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HyDE: The </a:t>
            </a:r>
            <a:r>
              <a:rPr lang="en-GB"/>
              <a:t>When</a:t>
            </a:r>
            <a:r>
              <a:rPr lang="en-GB"/>
              <a:t>?</a:t>
            </a:r>
            <a:endParaRPr/>
          </a:p>
        </p:txBody>
      </p:sp>
      <p:sp>
        <p:nvSpPr>
          <p:cNvPr id="262" name="Google Shape;262;p4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When the user's query is too short, lacks clarity, or can be interpreted in multiple ways.</a:t>
            </a:r>
            <a:endParaRPr/>
          </a:p>
          <a:p>
            <a:pPr indent="0" lvl="0" marL="0" rtl="0" algn="l">
              <a:spcBef>
                <a:spcPts val="1200"/>
              </a:spcBef>
              <a:spcAft>
                <a:spcPts val="0"/>
              </a:spcAft>
              <a:buNone/>
            </a:pPr>
            <a:r>
              <a:rPr lang="en-GB"/>
              <a:t>When the query requires retrieving diverse or broad content.</a:t>
            </a:r>
            <a:endParaRPr/>
          </a:p>
          <a:p>
            <a:pPr indent="0" lvl="0" marL="0" rtl="0" algn="l">
              <a:spcBef>
                <a:spcPts val="1200"/>
              </a:spcBef>
              <a:spcAft>
                <a:spcPts val="0"/>
              </a:spcAft>
              <a:buNone/>
            </a:pPr>
            <a:r>
              <a:rPr lang="en-GB"/>
              <a:t>When the query lacks specificity or critical details.</a:t>
            </a:r>
            <a:endParaRPr/>
          </a:p>
          <a:p>
            <a:pPr indent="0" lvl="0" marL="0" rtl="0" algn="l">
              <a:spcBef>
                <a:spcPts val="1200"/>
              </a:spcBef>
              <a:spcAft>
                <a:spcPts val="0"/>
              </a:spcAft>
              <a:buNone/>
            </a:pPr>
            <a:r>
              <a:rPr lang="en-GB"/>
              <a:t>For technical, academic, or legal queries where domain-specific context is essential.</a:t>
            </a:r>
            <a:endParaRPr/>
          </a:p>
          <a:p>
            <a:pPr indent="0" lvl="0" marL="0" rtl="0" algn="l">
              <a:spcBef>
                <a:spcPts val="1200"/>
              </a:spcBef>
              <a:spcAft>
                <a:spcPts val="1200"/>
              </a:spcAft>
              <a:buNone/>
            </a:pPr>
            <a:r>
              <a:rPr lang="en-GB"/>
              <a:t>For queries that inherently require breaking down into multiple components or perspectives.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HyDE: The </a:t>
            </a:r>
            <a:r>
              <a:rPr lang="en-GB"/>
              <a:t>Disadvantages</a:t>
            </a:r>
            <a:r>
              <a:rPr lang="en-GB"/>
              <a:t>?</a:t>
            </a:r>
            <a:endParaRPr/>
          </a:p>
        </p:txBody>
      </p:sp>
      <p:sp>
        <p:nvSpPr>
          <p:cNvPr id="268" name="Google Shape;268;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If the query is already specific and well-structured, generating hypothetical documents may add unnecessary computational overhead.</a:t>
            </a:r>
            <a:endParaRPr/>
          </a:p>
          <a:p>
            <a:pPr indent="0" lvl="0" marL="0" rtl="0" algn="l">
              <a:spcBef>
                <a:spcPts val="1200"/>
              </a:spcBef>
              <a:spcAft>
                <a:spcPts val="0"/>
              </a:spcAft>
              <a:buNone/>
            </a:pPr>
            <a:r>
              <a:rPr lang="en-GB"/>
              <a:t>The additional step of generating hypothetical documents may introduce unacceptable delays.</a:t>
            </a:r>
            <a:endParaRPr/>
          </a:p>
          <a:p>
            <a:pPr indent="0" lvl="0" marL="0" rtl="0" algn="l">
              <a:spcBef>
                <a:spcPts val="1200"/>
              </a:spcBef>
              <a:spcAft>
                <a:spcPts val="0"/>
              </a:spcAft>
              <a:buNone/>
            </a:pPr>
            <a:r>
              <a:rPr lang="en-GB"/>
              <a:t>If the generative model produces poor or biased hypothetical documents, it can negatively affect retrieval quality.</a:t>
            </a:r>
            <a:endParaRPr/>
          </a:p>
          <a:p>
            <a:pPr indent="0" lvl="0" marL="0" rtl="0" algn="l">
              <a:spcBef>
                <a:spcPts val="1200"/>
              </a:spcBef>
              <a:spcAft>
                <a:spcPts val="0"/>
              </a:spcAft>
              <a:buNone/>
            </a:pPr>
            <a:r>
              <a:rPr lang="en-GB"/>
              <a:t>A fine tuned model is preferred </a:t>
            </a:r>
            <a:endParaRPr/>
          </a:p>
          <a:p>
            <a:pPr indent="0" lvl="0" marL="0" rtl="0" algn="l">
              <a:spcBef>
                <a:spcPts val="1200"/>
              </a:spcBef>
              <a:spcAft>
                <a:spcPts val="1200"/>
              </a:spcAft>
              <a:buNone/>
            </a:pPr>
            <a:r>
              <a:rPr lang="en-GB"/>
              <a:t>For queries that inherently require breaking down into multiple components or perspectives.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Resources:</a:t>
            </a:r>
            <a:endParaRPr/>
          </a:p>
        </p:txBody>
      </p:sp>
      <p:sp>
        <p:nvSpPr>
          <p:cNvPr id="274" name="Google Shape;274;p4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hlinkClick r:id="rId3"/>
              </a:rPr>
              <a:t>Everything You Need to Know About Chunking for RAG</a:t>
            </a:r>
            <a:endParaRPr/>
          </a:p>
          <a:p>
            <a:pPr indent="0" lvl="0" marL="0" rtl="0" algn="l">
              <a:spcBef>
                <a:spcPts val="1200"/>
              </a:spcBef>
              <a:spcAft>
                <a:spcPts val="1200"/>
              </a:spcAft>
              <a:buNone/>
            </a:pPr>
            <a:r>
              <a:rPr lang="en-GB" u="sng">
                <a:solidFill>
                  <a:schemeClr val="hlink"/>
                </a:solidFill>
                <a:hlinkClick r:id="rId4"/>
              </a:rPr>
              <a:t>The Power of Chunking: Why Text Chunk Size Matters in Leveraging Large Language Models for RAG Systems</a:t>
            </a:r>
            <a:br>
              <a:rPr lang="en-GB"/>
            </a:br>
            <a:br>
              <a:rPr lang="en-GB"/>
            </a:br>
            <a:r>
              <a:rPr lang="en-GB" u="sng">
                <a:solidFill>
                  <a:schemeClr val="hlink"/>
                </a:solidFill>
                <a:hlinkClick r:id="rId5"/>
              </a:rPr>
              <a:t>Reciprocal Rank Fusion paper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RAG?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RAG (Retrieval-Augmented Generation), a technique that combines retrieval-based methods with AI models to produce more accurate, relevant, and informed responses. It's widely used in tasks where large knowledge bases, documents, or other external data sources are involved, such as question-answering, summarization, and content generation.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Problems that RAG solved</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24167" lvl="0" marL="457200" rtl="0" algn="l">
              <a:lnSpc>
                <a:spcPct val="95000"/>
              </a:lnSpc>
              <a:spcBef>
                <a:spcPts val="0"/>
              </a:spcBef>
              <a:spcAft>
                <a:spcPts val="0"/>
              </a:spcAft>
              <a:buSzPts val="1505"/>
              <a:buChar char="●"/>
            </a:pPr>
            <a:r>
              <a:rPr lang="en-GB" sz="1505"/>
              <a:t>Inefficiency of End-to-End Retrieval Systems:</a:t>
            </a:r>
            <a:endParaRPr sz="1505"/>
          </a:p>
          <a:p>
            <a:pPr indent="-313372" lvl="1" marL="914400" rtl="0" algn="l">
              <a:lnSpc>
                <a:spcPct val="95000"/>
              </a:lnSpc>
              <a:spcBef>
                <a:spcPts val="0"/>
              </a:spcBef>
              <a:spcAft>
                <a:spcPts val="0"/>
              </a:spcAft>
              <a:buSzPts val="1335"/>
              <a:buChar char="○"/>
            </a:pPr>
            <a:r>
              <a:rPr lang="en-GB" sz="1335"/>
              <a:t>Traditional retrieval-based systems return raw documents or text snippets but don’t generate natural language explanations or summaries.</a:t>
            </a:r>
            <a:endParaRPr sz="1335"/>
          </a:p>
          <a:p>
            <a:pPr indent="-324167" lvl="0" marL="457200" rtl="0" algn="l">
              <a:lnSpc>
                <a:spcPct val="95000"/>
              </a:lnSpc>
              <a:spcBef>
                <a:spcPts val="0"/>
              </a:spcBef>
              <a:spcAft>
                <a:spcPts val="0"/>
              </a:spcAft>
              <a:buSzPts val="1505"/>
              <a:buChar char="●"/>
            </a:pPr>
            <a:r>
              <a:rPr lang="en-GB" sz="1505"/>
              <a:t> Flexibility in Domain Adaptation</a:t>
            </a:r>
            <a:endParaRPr sz="1505"/>
          </a:p>
          <a:p>
            <a:pPr indent="-313372" lvl="1" marL="914400" rtl="0" algn="l">
              <a:lnSpc>
                <a:spcPct val="95000"/>
              </a:lnSpc>
              <a:spcBef>
                <a:spcPts val="0"/>
              </a:spcBef>
              <a:spcAft>
                <a:spcPts val="0"/>
              </a:spcAft>
              <a:buSzPts val="1335"/>
              <a:buChar char="○"/>
            </a:pPr>
            <a:r>
              <a:rPr lang="en-GB" sz="1335"/>
              <a:t>Fine-tuning LLMs to incorporate domain-specific knowledge is expensive, time-consuming, and often infeasible when the knowledge changes frequently.</a:t>
            </a:r>
            <a:endParaRPr sz="1335"/>
          </a:p>
          <a:p>
            <a:pPr indent="-324167" lvl="0" marL="457200" rtl="0" algn="l">
              <a:lnSpc>
                <a:spcPct val="95000"/>
              </a:lnSpc>
              <a:spcBef>
                <a:spcPts val="0"/>
              </a:spcBef>
              <a:spcAft>
                <a:spcPts val="0"/>
              </a:spcAft>
              <a:buSzPts val="1505"/>
              <a:buChar char="●"/>
            </a:pPr>
            <a:r>
              <a:rPr lang="en-GB" sz="1505"/>
              <a:t>RAG addresses critical issues in scalability, factuality, flexibility, and efficiency by integrating the best of both worlds: retrieval and generation. It enables systems to dynamically incorporate external knowledge, reduce hallucinations, improve accuracy, and provide traceable outputs, making it indispensable for modern AI applications.</a:t>
            </a:r>
            <a:endParaRPr sz="1505"/>
          </a:p>
          <a:p>
            <a:pPr indent="0" lvl="0" marL="0" rtl="0" algn="l">
              <a:lnSpc>
                <a:spcPct val="95000"/>
              </a:lnSpc>
              <a:spcBef>
                <a:spcPts val="1200"/>
              </a:spcBef>
              <a:spcAft>
                <a:spcPts val="0"/>
              </a:spcAft>
              <a:buClr>
                <a:schemeClr val="dk1"/>
              </a:buClr>
              <a:buSzPts val="935"/>
              <a:buFont typeface="Arial"/>
              <a:buNone/>
            </a:pPr>
            <a:r>
              <a:t/>
            </a:r>
            <a:endParaRPr sz="1505"/>
          </a:p>
          <a:p>
            <a:pPr indent="0" lvl="0" marL="0" rtl="0" algn="l">
              <a:lnSpc>
                <a:spcPct val="95000"/>
              </a:lnSpc>
              <a:spcBef>
                <a:spcPts val="1200"/>
              </a:spcBef>
              <a:spcAft>
                <a:spcPts val="1200"/>
              </a:spcAft>
              <a:buSzPts val="935"/>
              <a:buNone/>
            </a:pPr>
            <a:r>
              <a:t/>
            </a:r>
            <a:endParaRPr sz="1505"/>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1420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RAG Architecture</a:t>
            </a:r>
            <a:endParaRPr/>
          </a:p>
        </p:txBody>
      </p:sp>
      <p:pic>
        <p:nvPicPr>
          <p:cNvPr id="117" name="Google Shape;117;p18"/>
          <p:cNvPicPr preferRelativeResize="0"/>
          <p:nvPr/>
        </p:nvPicPr>
        <p:blipFill>
          <a:blip r:embed="rId3">
            <a:alphaModFix/>
          </a:blip>
          <a:stretch>
            <a:fillRect/>
          </a:stretch>
        </p:blipFill>
        <p:spPr>
          <a:xfrm>
            <a:off x="2261025" y="475075"/>
            <a:ext cx="6139375" cy="46064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602375" y="2205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Let’s code a simple RAG</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does chunk size matter</a:t>
            </a:r>
            <a:endParaRPr/>
          </a:p>
        </p:txBody>
      </p:sp>
      <p:sp>
        <p:nvSpPr>
          <p:cNvPr id="128" name="Google Shape;128;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GB"/>
              <a:t>LLMs have a fixed maximum token limit and feeding input chunks larger than this limit results in truncation, losing critical information.</a:t>
            </a:r>
            <a:endParaRPr/>
          </a:p>
          <a:p>
            <a:pPr indent="0" lvl="0" marL="0" rtl="0" algn="l">
              <a:spcBef>
                <a:spcPts val="1200"/>
              </a:spcBef>
              <a:spcAft>
                <a:spcPts val="0"/>
              </a:spcAft>
              <a:buNone/>
            </a:pPr>
            <a:r>
              <a:rPr lang="en-GB"/>
              <a:t>Small Chunks loose context because the relationship between adjacent chunks may not be preserved but larger chunks retain more context but risk exceeding token limits or being harder for the model to process efficiently.</a:t>
            </a:r>
            <a:endParaRPr/>
          </a:p>
          <a:p>
            <a:pPr indent="0" lvl="0" marL="0" rtl="0" algn="l">
              <a:spcBef>
                <a:spcPts val="1200"/>
              </a:spcBef>
              <a:spcAft>
                <a:spcPts val="0"/>
              </a:spcAft>
              <a:buNone/>
            </a:pPr>
            <a:r>
              <a:rPr lang="en-GB"/>
              <a:t>Chunking impacts how data is indexed for semantic search. Smaller, focused chunks result in more accurate embeddings for retrieval.</a:t>
            </a:r>
            <a:endParaRPr/>
          </a:p>
          <a:p>
            <a:pPr indent="0" lvl="0" marL="0" rtl="0" algn="l">
              <a:spcBef>
                <a:spcPts val="1200"/>
              </a:spcBef>
              <a:spcAft>
                <a:spcPts val="0"/>
              </a:spcAft>
              <a:buNone/>
            </a:pPr>
            <a:r>
              <a:rPr lang="en-GB"/>
              <a:t>Every embedding model has a limit on the number of tokens (or characters, depending on the model's design) it can process in a single pass. The size of a chunk should not exceed this limit to ensure that the embedding model processes the text correctly and generates meaningful embeddings.</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Hybrid Search: The Architecture?</a:t>
            </a:r>
            <a:endParaRPr/>
          </a:p>
        </p:txBody>
      </p:sp>
      <p:pic>
        <p:nvPicPr>
          <p:cNvPr id="134" name="Google Shape;134;p21"/>
          <p:cNvPicPr preferRelativeResize="0"/>
          <p:nvPr/>
        </p:nvPicPr>
        <p:blipFill>
          <a:blip r:embed="rId3">
            <a:alphaModFix/>
          </a:blip>
          <a:stretch>
            <a:fillRect/>
          </a:stretch>
        </p:blipFill>
        <p:spPr>
          <a:xfrm>
            <a:off x="1796175" y="1949300"/>
            <a:ext cx="5765868" cy="32433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