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37.xml" ContentType="application/vnd.openxmlformats-officedocument.presentationml.slideLayout+xml"/>
  <Override PartName="/ppt/slideLayouts/slideLayout46.xml" ContentType="application/vnd.openxmlformats-officedocument.presentationml.slideLayout+xml"/>
  <Override PartName="/ppt/theme/theme3.xml" ContentType="application/vnd.openxmlformats-officedocument.theme+xml"/>
  <Override PartName="/ppt/slideLayouts/slideLayout55.xml" ContentType="application/vnd.openxmlformats-officedocument.presentationml.slideLayout+xml"/>
  <Override PartName="/ppt/slideLayouts/slideLayout64.xml" ContentType="application/vnd.openxmlformats-officedocument.presentationml.slideLayout+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Override PartName="/ppt/slideLayouts/slideLayout53.xml" ContentType="application/vnd.openxmlformats-officedocument.presentationml.slideLayout+xml"/>
  <Override PartName="/ppt/slideLayouts/slideLayout62.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Layouts/slideLayout51.xml" ContentType="application/vnd.openxmlformats-officedocument.presentationml.slideLayout+xml"/>
  <Override PartName="/ppt/slideLayouts/slideLayout60.xml" ContentType="application/vnd.openxmlformats-officedocument.presentationml.slideLayout+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slideMasters/slideMaster4.xml" ContentType="application/vnd.openxmlformats-officedocument.presentationml.slideMaster+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slideLayouts/slideLayout58.xml" ContentType="application/vnd.openxmlformats-officedocument.presentationml.slideLayout+xml"/>
  <Override PartName="/ppt/slideLayouts/slideLayout6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Layouts/slideLayout65.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63.xml" ContentType="application/vnd.openxmlformats-officedocument.presentationml.slideLayout+xml"/>
  <Default Extension="jpeg" ContentType="image/jpeg"/>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61.xml" ContentType="application/vnd.openxmlformats-officedocument.presentationml.slideLayout+xml"/>
  <Override PartName="/docProps/app.xml" ContentType="application/vnd.openxmlformats-officedocument.extended-properties+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Layouts/slideLayout59.xml" ContentType="application/vnd.openxmlformats-officedocument.presentationml.slideLayout+xml"/>
  <Override PartName="/ppt/slideLayouts/slideLayout68.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9" r:id="rId2"/>
    <p:sldMasterId id="2147483705" r:id="rId3"/>
    <p:sldMasterId id="2147483723" r:id="rId4"/>
  </p:sldMasterIdLst>
  <p:notesMasterIdLst>
    <p:notesMasterId r:id="rId13"/>
  </p:notesMasterIdLst>
  <p:sldIdLst>
    <p:sldId id="257" r:id="rId5"/>
    <p:sldId id="258" r:id="rId6"/>
    <p:sldId id="276" r:id="rId7"/>
    <p:sldId id="277" r:id="rId8"/>
    <p:sldId id="259" r:id="rId9"/>
    <p:sldId id="278" r:id="rId10"/>
    <p:sldId id="279" r:id="rId11"/>
    <p:sldId id="26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Front Matter" id="{15202A74-163D-4B71-BBA8-E2FCD164262F}">
          <p14:sldIdLst>
            <p14:sldId id="257"/>
            <p14:sldId id="258"/>
            <p14:sldId id="276"/>
            <p14:sldId id="277"/>
            <p14:sldId id="259"/>
            <p14:sldId id="278"/>
            <p14:sldId id="260"/>
          </p14:sldIdLst>
        </p14:section>
        <p14:section name="Group Member 1" id="{0860697E-8C4A-43F9-A7C0-C435911657B2}">
          <p14:sldIdLst/>
        </p14:section>
        <p14:section name="Group Member 2" id="{ED02CA79-8112-418E-8BC2-0FD9B68AECB3}">
          <p14:sldIdLst/>
        </p14:section>
        <p14:section name="Group Member 3" id="{0DAD77B1-60C5-4EB2-933E-C56E97A5B2A7}">
          <p14:sldIdLst/>
        </p14:section>
        <p14:section name="General Closing" id="{4AB6C702-EE4D-4283-ACB0-770710E41AE6}">
          <p14:sldIdLst/>
        </p14:section>
      </p14:sectionLst>
    </p:ex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E4914D-8A65-4D2E-94DA-DE5D569470D9}" v="52" dt="2022-06-09T02:42:37.846"/>
    <p1510:client id="{E13426B2-D3F2-4C3E-878A-7972F8E75F3A}" v="819" dt="2022-06-09T07:32:39.413"/>
  </p1510:revLst>
</p1510:revInfo>
</file>

<file path=ppt/tableStyles.xml><?xml version="1.0" encoding="utf-8"?>
<a:tblStyleLst xmlns:a="http://schemas.openxmlformats.org/drawingml/2006/main" def="{5C22544A-7EE6-4342-B048-85BDC9FD1C3A}">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2865" autoAdjust="0"/>
  </p:normalViewPr>
  <p:slideViewPr>
    <p:cSldViewPr snapToGrid="0">
      <p:cViewPr varScale="1">
        <p:scale>
          <a:sx n="88" d="100"/>
          <a:sy n="88" d="100"/>
        </p:scale>
        <p:origin x="-326" y="-77"/>
      </p:cViewPr>
      <p:guideLst>
        <p:guide orient="horz" pos="2160"/>
        <p:guide pos="3840"/>
      </p:guideLst>
    </p:cSldViewPr>
  </p:slideViewPr>
  <p:notesTextViewPr>
    <p:cViewPr>
      <p:scale>
        <a:sx n="1" d="1"/>
        <a:sy n="1" d="1"/>
      </p:scale>
      <p:origin x="0" y="0"/>
    </p:cViewPr>
  </p:notesTextViewPr>
  <p:sorterViewPr>
    <p:cViewPr>
      <p:scale>
        <a:sx n="100" d="100"/>
        <a:sy n="100" d="100"/>
      </p:scale>
      <p:origin x="0" y="-2166"/>
    </p:cViewPr>
  </p:sorterViewPr>
  <p:notesViewPr>
    <p:cSldViewPr snapToGrid="0">
      <p:cViewPr varScale="1">
        <p:scale>
          <a:sx n="65" d="100"/>
          <a:sy n="65" d="100"/>
        </p:scale>
        <p:origin x="2796" y="60"/>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775AAE-0936-40B9-ACF9-A981EEF95D23}" type="datetimeFigureOut">
              <a:rPr lang="en-US" smtClean="0"/>
              <a:pPr/>
              <a:t>6/9/2022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7B1F30-39B2-4CE2-8EF3-91F3179569A5}" type="slidenum">
              <a:rPr lang="en-US" smtClean="0"/>
              <a:pPr/>
              <a:t>‹#›</a:t>
            </a:fld>
            <a:endParaRPr lang="en-US"/>
          </a:p>
        </p:txBody>
      </p:sp>
    </p:spTree>
    <p:extLst>
      <p:ext uri="{BB962C8B-B14F-4D97-AF65-F5344CB8AC3E}">
        <p14:creationId xmlns="" xmlns:p14="http://schemas.microsoft.com/office/powerpoint/2010/main" val="3319242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We designed this template so that each member of the project team has a set of slides with its own theme. Members, here’s how you add a new slide to just your set: </a:t>
            </a:r>
          </a:p>
          <a:p>
            <a:r>
              <a:rPr lang="en-US" dirty="0"/>
              <a:t/>
            </a:r>
            <a:br>
              <a:rPr lang="en-US" dirty="0"/>
            </a:br>
            <a:r>
              <a:rPr lang="en-US" dirty="0"/>
              <a:t>Mark where you want to add the slide: Select an existing one in the Thumbnails pane, click the New Slide button, then choose a layout. The new slide gets the same theme as the other slides in your set. </a:t>
            </a:r>
          </a:p>
          <a:p>
            <a:endParaRPr lang="en-US" dirty="0"/>
          </a:p>
          <a:p>
            <a:r>
              <a:rPr lang="en-US" dirty="0"/>
              <a:t>Careful! Don’t annoy your fellow presenters by accidentally changing their themes. That can happen if you choose a different theme from the Design tab, which changes all of the slides in the presentation to that look. </a:t>
            </a:r>
          </a:p>
        </p:txBody>
      </p:sp>
      <p:sp>
        <p:nvSpPr>
          <p:cNvPr id="4" name="Slide Number Placeholder 3"/>
          <p:cNvSpPr>
            <a:spLocks noGrp="1"/>
          </p:cNvSpPr>
          <p:nvPr>
            <p:ph type="sldNum" sz="quarter" idx="10"/>
          </p:nvPr>
        </p:nvSpPr>
        <p:spPr/>
        <p:txBody>
          <a:bodyPr/>
          <a:lstStyle/>
          <a:p>
            <a:fld id="{A7666ED7-631A-46AF-B451-227D0A8685A0}" type="slidenum">
              <a:rPr lang="en-US" smtClean="0"/>
              <a:pPr/>
              <a:t>1</a:t>
            </a:fld>
            <a:endParaRPr lang="en-US"/>
          </a:p>
        </p:txBody>
      </p:sp>
      <p:sp>
        <p:nvSpPr>
          <p:cNvPr id="7" name="Slide Image Placeholder 6"/>
          <p:cNvSpPr>
            <a:spLocks noGrp="1" noRot="1" noChangeAspect="1"/>
          </p:cNvSpPr>
          <p:nvPr>
            <p:ph type="sldImg"/>
          </p:nvPr>
        </p:nvSpPr>
        <p:spPr/>
      </p:sp>
    </p:spTree>
    <p:extLst>
      <p:ext uri="{BB962C8B-B14F-4D97-AF65-F5344CB8AC3E}">
        <p14:creationId xmlns="" xmlns:p14="http://schemas.microsoft.com/office/powerpoint/2010/main" val="854613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pPr/>
              <a:t>2</a:t>
            </a:fld>
            <a:endParaRPr lang="en-US"/>
          </a:p>
        </p:txBody>
      </p:sp>
    </p:spTree>
    <p:extLst>
      <p:ext uri="{BB962C8B-B14F-4D97-AF65-F5344CB8AC3E}">
        <p14:creationId xmlns="" xmlns:p14="http://schemas.microsoft.com/office/powerpoint/2010/main" val="3290616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pPr/>
              <a:t>5</a:t>
            </a:fld>
            <a:endParaRPr lang="en-US"/>
          </a:p>
        </p:txBody>
      </p:sp>
    </p:spTree>
    <p:extLst>
      <p:ext uri="{BB962C8B-B14F-4D97-AF65-F5344CB8AC3E}">
        <p14:creationId xmlns="" xmlns:p14="http://schemas.microsoft.com/office/powerpoint/2010/main" val="470722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pPr/>
              <a:t>8</a:t>
            </a:fld>
            <a:endParaRPr lang="en-US"/>
          </a:p>
        </p:txBody>
      </p:sp>
    </p:spTree>
    <p:extLst>
      <p:ext uri="{BB962C8B-B14F-4D97-AF65-F5344CB8AC3E}">
        <p14:creationId xmlns="" xmlns:p14="http://schemas.microsoft.com/office/powerpoint/2010/main" val="25772360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pPr/>
              <a:t>6/9/2022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pPr/>
              <a:t>6/9/2022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pPr/>
              <a:t>6/9/2022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pPr/>
              <a:t>6/9/2022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pPr/>
              <a:t>6/9/2022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pPr/>
              <a:t>6/9/2022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pPr/>
              <a:t>6/9/2022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pPr/>
              <a:t>6/9/2022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pPr/>
              <a:t>6/9/2022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pPr/>
              <a:t>6/9/2022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333784098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pPr/>
              <a:t>6/9/2022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14739912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pPr/>
              <a:t>6/9/2022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pPr/>
              <a:t>6/9/2022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355391003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pPr/>
              <a:t>6/9/2022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35522776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pPr/>
              <a:t>6/9/2022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157223286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pPr/>
              <a:t>6/9/2022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46195606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pPr/>
              <a:t>6/9/2022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105431473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pPr/>
              <a:t>6/9/2022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114184056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pPr/>
              <a:t>6/9/2022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329570161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pPr/>
              <a:t>6/9/2022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406423940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pPr/>
              <a:t>6/9/2022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53836949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pPr/>
              <a:t>6/9/2022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 xmlns:p14="http://schemas.microsoft.com/office/powerpoint/2010/main" val="345995669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pPr/>
              <a:t>6/9/2022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pPr/>
              <a:t>6/9/2022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428730402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pPr/>
              <a:t>6/9/2022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162336870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pPr/>
              <a:t>6/9/2022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9608124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pPr/>
              <a:t>6/9/2022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70984789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pPr/>
              <a:t>6/9/2022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77995916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pPr/>
              <a:t>6/9/2022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414068594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pPr/>
              <a:t>6/9/2022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84746847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pPr/>
              <a:t>6/9/2022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50743257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pPr/>
              <a:t>6/9/2022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131050756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pPr/>
              <a:t>6/9/2022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20935835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pPr/>
              <a:t>6/9/2022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pPr/>
              <a:t>6/9/2022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372705829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pPr/>
              <a:t>6/9/2022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189113116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pPr/>
              <a:t>6/9/2022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92632453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pPr/>
              <a:t>6/9/2022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2121867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pPr/>
              <a:t>6/9/2022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89016518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pPr/>
              <a:t>6/9/2022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413111058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pPr/>
              <a:t>6/9/2022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 xmlns:p14="http://schemas.microsoft.com/office/powerpoint/2010/main" val="137342828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pPr/>
              <a:t>6/9/2022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21886979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pPr/>
              <a:t>6/9/2022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12208789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pPr/>
              <a:t>6/9/2022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12462800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pPr/>
              <a:t>6/9/2022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pPr/>
              <a:t>6/9/2022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83159065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pPr/>
              <a:t>6/9/2022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380988690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pPr/>
              <a:t>6/9/2022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358842357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pPr/>
              <a:t>6/9/2022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105799955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pPr/>
              <a:t>6/9/2022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5198635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pPr/>
              <a:t>6/9/2022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40039107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pPr/>
              <a:t>6/9/2022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41292545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pPr/>
              <a:t>6/9/2022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80146915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pPr/>
              <a:t>6/9/2022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300537883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pPr/>
              <a:t>6/9/2022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393333391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pPr/>
              <a:t>6/9/2022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pPr/>
              <a:t>6/9/2022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61206748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pPr/>
              <a:t>6/9/2022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348060752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pPr/>
              <a:t>6/9/2022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187452718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pPr/>
              <a:t>6/9/2022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 xmlns:p14="http://schemas.microsoft.com/office/powerpoint/2010/main" val="189702307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pPr/>
              <a:t>6/9/2022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136864631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pPr/>
              <a:t>6/9/2022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14351782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pPr/>
              <a:t>6/9/2022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359172961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pPr/>
              <a:t>6/9/2022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64990371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pPr/>
              <a:t>6/9/2022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34454594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pPr/>
              <a:t>6/9/2022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pPr/>
              <a:t>6/9/2022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pPr/>
              <a:t>6/9/2022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1.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3.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image" Target="../media/image1.png"/><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theme" Target="../theme/theme4.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10" Type="http://schemas.openxmlformats.org/officeDocument/2006/relationships/slideLayout" Target="../slideLayouts/slideLayout61.xml"/><Relationship Id="rId19" Type="http://schemas.openxmlformats.org/officeDocument/2006/relationships/image" Target="../media/image1.png"/><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pPr/>
              <a:t>6/9/2022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pPr/>
              <a:t>6/9/2022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137628676"/>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pPr/>
              <a:t>6/9/2022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3475826612"/>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pPr/>
              <a:t>6/9/2022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526897659"/>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600" dirty="0"/>
              <a:t>DEVOPS</a:t>
            </a:r>
          </a:p>
        </p:txBody>
      </p:sp>
      <p:pic>
        <p:nvPicPr>
          <p:cNvPr id="5" name="Picture 5" descr="Logo, company name&#10;&#10;Description automatically generated">
            <a:extLst>
              <a:ext uri="{FF2B5EF4-FFF2-40B4-BE49-F238E27FC236}">
                <a16:creationId xmlns="" xmlns:a16="http://schemas.microsoft.com/office/drawing/2014/main" id="{B58C5710-6AD1-C2BB-5D84-DBB4A1007538}"/>
              </a:ext>
            </a:extLst>
          </p:cNvPr>
          <p:cNvPicPr>
            <a:picLocks noChangeAspect="1"/>
          </p:cNvPicPr>
          <p:nvPr/>
        </p:nvPicPr>
        <p:blipFill>
          <a:blip r:embed="rId3"/>
          <a:stretch>
            <a:fillRect/>
          </a:stretch>
        </p:blipFill>
        <p:spPr>
          <a:xfrm>
            <a:off x="6418848" y="4387516"/>
            <a:ext cx="5771146" cy="1521994"/>
          </a:xfrm>
          <a:prstGeom prst="rect">
            <a:avLst/>
          </a:prstGeom>
        </p:spPr>
      </p:pic>
      <p:sp>
        <p:nvSpPr>
          <p:cNvPr id="3" name="TextBox 2">
            <a:extLst>
              <a:ext uri="{FF2B5EF4-FFF2-40B4-BE49-F238E27FC236}">
                <a16:creationId xmlns="" xmlns:a16="http://schemas.microsoft.com/office/drawing/2014/main" id="{B3BE1CCD-D925-2D34-7CD7-01107D55576A}"/>
              </a:ext>
            </a:extLst>
          </p:cNvPr>
          <p:cNvSpPr txBox="1"/>
          <p:nvPr/>
        </p:nvSpPr>
        <p:spPr>
          <a:xfrm>
            <a:off x="9687426" y="5947610"/>
            <a:ext cx="244241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t> CI/CD Tool</a:t>
            </a:r>
          </a:p>
        </p:txBody>
      </p:sp>
    </p:spTree>
    <p:extLst>
      <p:ext uri="{BB962C8B-B14F-4D97-AF65-F5344CB8AC3E}">
        <p14:creationId xmlns="" xmlns:p14="http://schemas.microsoft.com/office/powerpoint/2010/main" val="328929167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 </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Why Continuous </a:t>
            </a:r>
            <a:r>
              <a:rPr lang="en-US" dirty="0" smtClean="0"/>
              <a:t>Integration</a:t>
            </a:r>
          </a:p>
          <a:p>
            <a:r>
              <a:rPr lang="en-IN" dirty="0" smtClean="0"/>
              <a:t>Difference between CI and CD</a:t>
            </a:r>
            <a:endParaRPr lang="en-US" dirty="0"/>
          </a:p>
          <a:p>
            <a:r>
              <a:rPr lang="en-US" dirty="0"/>
              <a:t>What is </a:t>
            </a:r>
            <a:r>
              <a:rPr lang="en-US" dirty="0" smtClean="0"/>
              <a:t>Jenkins</a:t>
            </a:r>
          </a:p>
          <a:p>
            <a:r>
              <a:rPr lang="en-IN" dirty="0" smtClean="0"/>
              <a:t>Jenkins Master-Slave Architecture</a:t>
            </a:r>
            <a:endParaRPr lang="en-US" dirty="0"/>
          </a:p>
          <a:p>
            <a:r>
              <a:rPr lang="en-IN" dirty="0" smtClean="0"/>
              <a:t>Demo</a:t>
            </a:r>
            <a:endParaRPr lang="en-US" dirty="0"/>
          </a:p>
        </p:txBody>
      </p:sp>
    </p:spTree>
    <p:extLst>
      <p:ext uri="{BB962C8B-B14F-4D97-AF65-F5344CB8AC3E}">
        <p14:creationId xmlns="" xmlns:p14="http://schemas.microsoft.com/office/powerpoint/2010/main" val="277256504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0D9504-0337-BA72-47A7-181304B4D5F1}"/>
              </a:ext>
            </a:extLst>
          </p:cNvPr>
          <p:cNvSpPr>
            <a:spLocks noGrp="1"/>
          </p:cNvSpPr>
          <p:nvPr>
            <p:ph type="title"/>
          </p:nvPr>
        </p:nvSpPr>
        <p:spPr/>
        <p:txBody>
          <a:bodyPr/>
          <a:lstStyle/>
          <a:p>
            <a:r>
              <a:rPr lang="en-US" dirty="0"/>
              <a:t>Why Continuous Integration ?</a:t>
            </a:r>
          </a:p>
        </p:txBody>
      </p:sp>
      <p:sp>
        <p:nvSpPr>
          <p:cNvPr id="3" name="Content Placeholder 2">
            <a:extLst>
              <a:ext uri="{FF2B5EF4-FFF2-40B4-BE49-F238E27FC236}">
                <a16:creationId xmlns="" xmlns:a16="http://schemas.microsoft.com/office/drawing/2014/main" id="{00E407C2-DB7D-AECB-13BD-74AFDEF55CCD}"/>
              </a:ext>
            </a:extLst>
          </p:cNvPr>
          <p:cNvSpPr>
            <a:spLocks noGrp="1"/>
          </p:cNvSpPr>
          <p:nvPr>
            <p:ph idx="1"/>
          </p:nvPr>
        </p:nvSpPr>
        <p:spPr/>
        <p:txBody>
          <a:bodyPr vert="horz" lIns="91440" tIns="45720" rIns="91440" bIns="45720" rtlCol="0" anchor="t">
            <a:normAutofit/>
          </a:bodyPr>
          <a:lstStyle/>
          <a:p>
            <a:pPr algn="just"/>
            <a:r>
              <a:rPr lang="en-GB" dirty="0">
                <a:ea typeface="+mn-lt"/>
                <a:cs typeface="+mn-lt"/>
              </a:rPr>
              <a:t>Continuous Integration</a:t>
            </a:r>
            <a:r>
              <a:rPr lang="en-US" dirty="0">
                <a:ea typeface="+mn-lt"/>
                <a:cs typeface="+mn-lt"/>
              </a:rPr>
              <a:t> (CI) is the practice of automating the build and testing of code every time a change is made and committing that code back to a central repository.</a:t>
            </a:r>
          </a:p>
          <a:p>
            <a:pPr algn="just"/>
            <a:r>
              <a:rPr lang="en-GB" dirty="0"/>
              <a:t>Making it Easier to Fix Bugs</a:t>
            </a:r>
            <a:endParaRPr lang="en-US" dirty="0"/>
          </a:p>
          <a:p>
            <a:pPr algn="just"/>
            <a:r>
              <a:rPr lang="en-GB" dirty="0"/>
              <a:t>Improving Software Quality</a:t>
            </a:r>
          </a:p>
          <a:p>
            <a:pPr algn="just"/>
            <a:r>
              <a:rPr lang="en-GB" dirty="0"/>
              <a:t>Increasing Productivity</a:t>
            </a:r>
          </a:p>
          <a:p>
            <a:pPr algn="just"/>
            <a:endParaRPr lang="en-GB" dirty="0"/>
          </a:p>
          <a:p>
            <a:pPr algn="just"/>
            <a:endParaRPr lang="en-GB" dirty="0"/>
          </a:p>
          <a:p>
            <a:pPr algn="just"/>
            <a:endParaRPr lang="en-US" dirty="0"/>
          </a:p>
        </p:txBody>
      </p:sp>
    </p:spTree>
    <p:extLst>
      <p:ext uri="{BB962C8B-B14F-4D97-AF65-F5344CB8AC3E}">
        <p14:creationId xmlns="" xmlns:p14="http://schemas.microsoft.com/office/powerpoint/2010/main" val="236463616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D5CE98-7D76-5A28-192A-214AE0FB7DAA}"/>
              </a:ext>
            </a:extLst>
          </p:cNvPr>
          <p:cNvSpPr>
            <a:spLocks noGrp="1"/>
          </p:cNvSpPr>
          <p:nvPr>
            <p:ph type="title"/>
          </p:nvPr>
        </p:nvSpPr>
        <p:spPr/>
        <p:txBody>
          <a:bodyPr/>
          <a:lstStyle/>
          <a:p>
            <a:r>
              <a:rPr lang="en-US" dirty="0"/>
              <a:t>Difference between CI and CD</a:t>
            </a:r>
          </a:p>
        </p:txBody>
      </p:sp>
      <p:sp>
        <p:nvSpPr>
          <p:cNvPr id="3" name="Content Placeholder 2">
            <a:extLst>
              <a:ext uri="{FF2B5EF4-FFF2-40B4-BE49-F238E27FC236}">
                <a16:creationId xmlns="" xmlns:a16="http://schemas.microsoft.com/office/drawing/2014/main" id="{6C777678-06C7-B0B8-35A5-55A2A79F8856}"/>
              </a:ext>
            </a:extLst>
          </p:cNvPr>
          <p:cNvSpPr>
            <a:spLocks noGrp="1"/>
          </p:cNvSpPr>
          <p:nvPr>
            <p:ph idx="1"/>
          </p:nvPr>
        </p:nvSpPr>
        <p:spPr/>
        <p:txBody>
          <a:bodyPr vert="horz" lIns="91440" tIns="45720" rIns="91440" bIns="45720" rtlCol="0" anchor="t">
            <a:normAutofit/>
          </a:bodyPr>
          <a:lstStyle/>
          <a:p>
            <a:pPr marL="0" indent="0" algn="just">
              <a:buNone/>
            </a:pPr>
            <a:r>
              <a:rPr lang="en-US" dirty="0">
                <a:ea typeface="+mn-lt"/>
                <a:cs typeface="+mn-lt"/>
              </a:rPr>
              <a:t>While CI is used during the build and test phase, CD is used once changes are committed. The ultimate aim of CD is to always have validated and verified code in the code repository.</a:t>
            </a:r>
            <a:endParaRPr lang="en-US" dirty="0"/>
          </a:p>
        </p:txBody>
      </p:sp>
    </p:spTree>
    <p:extLst>
      <p:ext uri="{BB962C8B-B14F-4D97-AF65-F5344CB8AC3E}">
        <p14:creationId xmlns="" xmlns:p14="http://schemas.microsoft.com/office/powerpoint/2010/main" val="85161526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Jenkins ?</a:t>
            </a:r>
          </a:p>
        </p:txBody>
      </p:sp>
      <p:sp>
        <p:nvSpPr>
          <p:cNvPr id="5" name="TextBox 4">
            <a:extLst>
              <a:ext uri="{FF2B5EF4-FFF2-40B4-BE49-F238E27FC236}">
                <a16:creationId xmlns="" xmlns:a16="http://schemas.microsoft.com/office/drawing/2014/main" id="{7B6873A8-EDFE-0A99-28E2-D3FF37769D5E}"/>
              </a:ext>
            </a:extLst>
          </p:cNvPr>
          <p:cNvSpPr txBox="1"/>
          <p:nvPr/>
        </p:nvSpPr>
        <p:spPr>
          <a:xfrm>
            <a:off x="383006" y="2398295"/>
            <a:ext cx="11436014" cy="27944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r>
              <a:rPr lang="en-US" sz="2400" b="1" dirty="0">
                <a:ea typeface="+mn-lt"/>
                <a:cs typeface="+mn-lt"/>
              </a:rPr>
              <a:t>Jenkins is an open source continuous integration tool written in java that allows us to automate the software development process, making sure that there is less involvement of development and operations team. It integrates different parts of the development.</a:t>
            </a:r>
            <a:endParaRPr lang="en-US" sz="2400" dirty="0">
              <a:ea typeface="+mn-lt"/>
              <a:cs typeface="+mn-lt"/>
            </a:endParaRPr>
          </a:p>
          <a:p>
            <a:pPr algn="l">
              <a:lnSpc>
                <a:spcPct val="150000"/>
              </a:lnSpc>
            </a:pPr>
            <a:endParaRPr lang="en-US" sz="2400" dirty="0"/>
          </a:p>
        </p:txBody>
      </p:sp>
    </p:spTree>
    <p:extLst>
      <p:ext uri="{BB962C8B-B14F-4D97-AF65-F5344CB8AC3E}">
        <p14:creationId xmlns="" xmlns:p14="http://schemas.microsoft.com/office/powerpoint/2010/main" val="336922539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Diagram&#10;&#10;Description automatically generated">
            <a:extLst>
              <a:ext uri="{FF2B5EF4-FFF2-40B4-BE49-F238E27FC236}">
                <a16:creationId xmlns="" xmlns:a16="http://schemas.microsoft.com/office/drawing/2014/main" id="{DC7D5ADB-B251-F295-0665-3503B908E719}"/>
              </a:ext>
            </a:extLst>
          </p:cNvPr>
          <p:cNvPicPr>
            <a:picLocks noChangeAspect="1"/>
          </p:cNvPicPr>
          <p:nvPr/>
        </p:nvPicPr>
        <p:blipFill>
          <a:blip r:embed="rId2"/>
          <a:stretch>
            <a:fillRect/>
          </a:stretch>
        </p:blipFill>
        <p:spPr>
          <a:xfrm>
            <a:off x="959501" y="2595611"/>
            <a:ext cx="8007015" cy="3604694"/>
          </a:xfrm>
          <a:prstGeom prst="rect">
            <a:avLst/>
          </a:prstGeom>
        </p:spPr>
      </p:pic>
      <p:sp>
        <p:nvSpPr>
          <p:cNvPr id="3" name="TextBox 2">
            <a:extLst>
              <a:ext uri="{FF2B5EF4-FFF2-40B4-BE49-F238E27FC236}">
                <a16:creationId xmlns="" xmlns:a16="http://schemas.microsoft.com/office/drawing/2014/main" id="{B8CB1C9E-279A-6E3E-25E3-0FD2B0AA9182}"/>
              </a:ext>
            </a:extLst>
          </p:cNvPr>
          <p:cNvSpPr txBox="1"/>
          <p:nvPr/>
        </p:nvSpPr>
        <p:spPr>
          <a:xfrm>
            <a:off x="1928573" y="2109763"/>
            <a:ext cx="349517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rPr>
              <a:t>Build and test results are fed back to the developers</a:t>
            </a:r>
          </a:p>
        </p:txBody>
      </p:sp>
    </p:spTree>
    <p:extLst>
      <p:ext uri="{BB962C8B-B14F-4D97-AF65-F5344CB8AC3E}">
        <p14:creationId xmlns="" xmlns:p14="http://schemas.microsoft.com/office/powerpoint/2010/main" val="362895093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644136" y="1426414"/>
            <a:ext cx="9658350" cy="2952750"/>
          </a:xfrm>
          <a:prstGeom prst="rect">
            <a:avLst/>
          </a:prstGeom>
          <a:noFill/>
          <a:ln w="9525">
            <a:noFill/>
            <a:miter lim="800000"/>
            <a:headEnd/>
            <a:tailEnd/>
          </a:ln>
          <a:effectLst/>
        </p:spPr>
      </p:pic>
      <p:sp>
        <p:nvSpPr>
          <p:cNvPr id="3" name="TextBox 2"/>
          <p:cNvSpPr txBox="1"/>
          <p:nvPr/>
        </p:nvSpPr>
        <p:spPr>
          <a:xfrm>
            <a:off x="629728" y="189781"/>
            <a:ext cx="7694762" cy="584775"/>
          </a:xfrm>
          <a:prstGeom prst="rect">
            <a:avLst/>
          </a:prstGeom>
          <a:noFill/>
        </p:spPr>
        <p:txBody>
          <a:bodyPr wrap="square" rtlCol="0">
            <a:spAutoFit/>
          </a:bodyPr>
          <a:lstStyle/>
          <a:p>
            <a:r>
              <a:rPr lang="en-IN" sz="3200" dirty="0" smtClean="0"/>
              <a:t>Jenkins  Master-Slave Architecture</a:t>
            </a:r>
            <a:endParaRPr lang="en-US" sz="3200" dirty="0"/>
          </a:p>
        </p:txBody>
      </p:sp>
      <p:sp>
        <p:nvSpPr>
          <p:cNvPr id="4" name="TextBox 3"/>
          <p:cNvSpPr txBox="1"/>
          <p:nvPr/>
        </p:nvSpPr>
        <p:spPr>
          <a:xfrm>
            <a:off x="672860" y="4744528"/>
            <a:ext cx="10972800" cy="1938992"/>
          </a:xfrm>
          <a:prstGeom prst="rect">
            <a:avLst/>
          </a:prstGeom>
          <a:noFill/>
        </p:spPr>
        <p:txBody>
          <a:bodyPr wrap="square" rtlCol="0">
            <a:spAutoFit/>
          </a:bodyPr>
          <a:lstStyle/>
          <a:p>
            <a:pPr>
              <a:buFont typeface="Wingdings" pitchFamily="2" charset="2"/>
              <a:buChar char="§"/>
            </a:pPr>
            <a:r>
              <a:rPr lang="en-IN" sz="2400" dirty="0" smtClean="0"/>
              <a:t> Whenever there is a change in the code, a pull happens from the Jenkins master.</a:t>
            </a:r>
          </a:p>
          <a:p>
            <a:pPr>
              <a:buFont typeface="Wingdings" pitchFamily="2" charset="2"/>
              <a:buChar char="§"/>
            </a:pPr>
            <a:r>
              <a:rPr lang="en-IN" sz="2400" dirty="0" smtClean="0"/>
              <a:t> </a:t>
            </a:r>
            <a:r>
              <a:rPr lang="en-IN" sz="2400" dirty="0" smtClean="0"/>
              <a:t>The Jenkins master node distributes the jobs assigned to it to the slave nodes.       </a:t>
            </a:r>
          </a:p>
          <a:p>
            <a:pPr>
              <a:buFont typeface="Wingdings" pitchFamily="2" charset="2"/>
              <a:buChar char="§"/>
            </a:pPr>
            <a:endParaRPr lang="en-US" sz="240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a:t>
            </a:r>
            <a:r>
              <a:rPr lang="en-US" dirty="0" smtClean="0"/>
              <a:t>on</a:t>
            </a:r>
            <a:r>
              <a:rPr lang="en-US" dirty="0" smtClean="0"/>
              <a:t> </a:t>
            </a:r>
            <a:r>
              <a:rPr lang="en-US" dirty="0"/>
              <a:t>Jenkins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ea typeface="+mn-lt"/>
                <a:cs typeface="+mn-lt"/>
              </a:rPr>
              <a:t>Explore the Jenkins interface</a:t>
            </a:r>
            <a:endParaRPr lang="en-US" dirty="0"/>
          </a:p>
          <a:p>
            <a:r>
              <a:rPr lang="en-US" dirty="0">
                <a:ea typeface="+mn-lt"/>
                <a:cs typeface="+mn-lt"/>
              </a:rPr>
              <a:t>To create a job in Jenkins and finally build the  Git repository through Windows batch command.</a:t>
            </a:r>
          </a:p>
          <a:p>
            <a:endParaRPr lang="en-US" dirty="0"/>
          </a:p>
          <a:p>
            <a:endParaRPr lang="en-US" dirty="0"/>
          </a:p>
        </p:txBody>
      </p:sp>
    </p:spTree>
    <p:extLst>
      <p:ext uri="{BB962C8B-B14F-4D97-AF65-F5344CB8AC3E}">
        <p14:creationId xmlns="" xmlns:p14="http://schemas.microsoft.com/office/powerpoint/2010/main" val="157572153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 xmlns:thm15="http://schemas.microsoft.com/office/thememl/2012/main" name="Berlin" id="{7B5DBA9E-B069-418E-9360-A61BDD0615A4}" vid="{C0CBE056-4EF4-4D92-969E-947779DA7AAA}"/>
    </a:ext>
  </a:extLst>
</a:theme>
</file>

<file path=ppt/theme/theme2.xml><?xml version="1.0" encoding="utf-8"?>
<a:theme xmlns:a="http://schemas.openxmlformats.org/drawingml/2006/main" name="1_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 xmlns:thm15="http://schemas.microsoft.com/office/thememl/2012/main" name="Berlin" id="{7B5DBA9E-B069-418E-9360-A61BDD0615A4}" vid="{B587E4A9-1405-4B4F-8BC3-512EE08D2EBF}"/>
    </a:ext>
  </a:extLst>
</a:theme>
</file>

<file path=ppt/theme/theme3.xml><?xml version="1.0" encoding="utf-8"?>
<a:theme xmlns:a="http://schemas.openxmlformats.org/drawingml/2006/main" name="2_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 xmlns:thm15="http://schemas.microsoft.com/office/thememl/2012/main" name="Berlin" id="{7B5DBA9E-B069-418E-9360-A61BDD0615A4}" vid="{C7DC10E3-4FF5-456B-A359-A0F378C1E5FB}"/>
    </a:ext>
  </a:extLst>
</a:theme>
</file>

<file path=ppt/theme/theme4.xml><?xml version="1.0" encoding="utf-8"?>
<a:theme xmlns:a="http://schemas.openxmlformats.org/drawingml/2006/main" name="3_Berlin">
  <a:themeElements>
    <a:clrScheme name="Berlin">
      <a:dk1>
        <a:sysClr val="windowText" lastClr="000000"/>
      </a:dk1>
      <a:lt1>
        <a:sysClr val="window" lastClr="FFFFFF"/>
      </a:lt1>
      <a:dk2>
        <a:srgbClr val="8D4585"/>
      </a:dk2>
      <a:lt2>
        <a:srgbClr val="E7E6E6"/>
      </a:lt2>
      <a:accent1>
        <a:srgbClr val="F35AE6"/>
      </a:accent1>
      <a:accent2>
        <a:srgbClr val="FC5283"/>
      </a:accent2>
      <a:accent3>
        <a:srgbClr val="F67C64"/>
      </a:accent3>
      <a:accent4>
        <a:srgbClr val="F89F65"/>
      </a:accent4>
      <a:accent5>
        <a:srgbClr val="55C6BA"/>
      </a:accent5>
      <a:accent6>
        <a:srgbClr val="84A3FD"/>
      </a:accent6>
      <a:hlink>
        <a:srgbClr val="6ED4F6"/>
      </a:hlink>
      <a:folHlink>
        <a:srgbClr val="9FECFC"/>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106000"/>
                <a:satMod val="220000"/>
                <a:lumMod val="140000"/>
              </a:schemeClr>
            </a:gs>
            <a:gs pos="50000">
              <a:schemeClr val="phClr">
                <a:shade val="100000"/>
                <a:hueMod val="100000"/>
                <a:satMod val="110000"/>
                <a:lumMod val="130000"/>
              </a:schemeClr>
            </a:gs>
            <a:gs pos="100000">
              <a:schemeClr val="phClr">
                <a:shade val="69000"/>
                <a:hueMod val="88000"/>
                <a:satMod val="160000"/>
                <a:lumMod val="69000"/>
              </a:schemeClr>
            </a:gs>
          </a:gsLst>
          <a:lin ang="2520000" scaled="0"/>
        </a:gradFill>
      </a:bgFillStyleLst>
    </a:fmtScheme>
  </a:themeElements>
  <a:objectDefaults/>
  <a:extraClrSchemeLst/>
  <a:extLst>
    <a:ext uri="{05A4C25C-085E-4340-85A3-A5531E510DB2}">
      <thm15:themeFamily xmlns="" xmlns:thm15="http://schemas.microsoft.com/office/thememl/2012/main" name="Berlin" id="{7B5DBA9E-B069-418E-9360-A61BDD0615A4}" vid="{7D30EEFE-7128-4DE5-8A0D-8D4EF32CB0A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TotalTime>
  <Words>152</Words>
  <Application>Microsoft Office PowerPoint</Application>
  <PresentationFormat>Custom</PresentationFormat>
  <Paragraphs>33</Paragraphs>
  <Slides>8</Slides>
  <Notes>4</Notes>
  <HiddenSlides>0</HiddenSlides>
  <MMClips>0</MMClips>
  <ScaleCrop>false</ScaleCrop>
  <HeadingPairs>
    <vt:vector size="4" baseType="variant">
      <vt:variant>
        <vt:lpstr>Theme</vt:lpstr>
      </vt:variant>
      <vt:variant>
        <vt:i4>4</vt:i4>
      </vt:variant>
      <vt:variant>
        <vt:lpstr>Slide Titles</vt:lpstr>
      </vt:variant>
      <vt:variant>
        <vt:i4>8</vt:i4>
      </vt:variant>
    </vt:vector>
  </HeadingPairs>
  <TitlesOfParts>
    <vt:vector size="12" baseType="lpstr">
      <vt:lpstr>Berlin</vt:lpstr>
      <vt:lpstr>1_Berlin</vt:lpstr>
      <vt:lpstr>2_Berlin</vt:lpstr>
      <vt:lpstr>3_Berlin</vt:lpstr>
      <vt:lpstr>DEVOPS</vt:lpstr>
      <vt:lpstr>Agenda </vt:lpstr>
      <vt:lpstr>Why Continuous Integration ?</vt:lpstr>
      <vt:lpstr>Difference between CI and CD</vt:lpstr>
      <vt:lpstr>What is Jenkins ?</vt:lpstr>
      <vt:lpstr>Slide 6</vt:lpstr>
      <vt:lpstr>Slide 7</vt:lpstr>
      <vt:lpstr>Demo on Jenkins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
  <cp:lastModifiedBy>Ankit Singh</cp:lastModifiedBy>
  <cp:revision>186</cp:revision>
  <dcterms:created xsi:type="dcterms:W3CDTF">2022-06-09T02:33:47Z</dcterms:created>
  <dcterms:modified xsi:type="dcterms:W3CDTF">2022-06-09T11:26:51Z</dcterms:modified>
</cp:coreProperties>
</file>