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70" r:id="rId6"/>
    <p:sldId id="257" r:id="rId7"/>
    <p:sldId id="258" r:id="rId8"/>
    <p:sldId id="281" r:id="rId9"/>
    <p:sldId id="259" r:id="rId10"/>
    <p:sldId id="266" r:id="rId11"/>
    <p:sldId id="284" r:id="rId12"/>
    <p:sldId id="286" r:id="rId13"/>
    <p:sldId id="289" r:id="rId14"/>
    <p:sldId id="287" r:id="rId15"/>
    <p:sldId id="265"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8F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0" d="100"/>
          <a:sy n="60" d="100"/>
        </p:scale>
        <p:origin x="6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5.tiff"/><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image" Target="../media/image2.tif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1"/>
          </a:solidFill>
        </p:spPr>
      </p:sp>
      <p:sp>
        <p:nvSpPr>
          <p:cNvPr id="6" name="Text 3"/>
          <p:cNvSpPr/>
          <p:nvPr/>
        </p:nvSpPr>
        <p:spPr>
          <a:xfrm>
            <a:off x="2736850" y="2999105"/>
            <a:ext cx="9053195" cy="1033780"/>
          </a:xfrm>
          <a:prstGeom prst="rect">
            <a:avLst/>
          </a:prstGeom>
          <a:noFill/>
        </p:spPr>
        <p:txBody>
          <a:bodyPr wrap="square" rtlCol="0" anchor="t"/>
          <a:lstStyle/>
          <a:p>
            <a:pPr marL="0" indent="0" algn="ctr">
              <a:lnSpc>
                <a:spcPts val="2860"/>
              </a:lnSpc>
              <a:buNone/>
            </a:pPr>
            <a:r>
              <a:rPr lang="en-US" sz="1790" dirty="0">
                <a:solidFill>
                  <a:schemeClr val="tx1"/>
                </a:solidFill>
                <a:latin typeface="Roboto" pitchFamily="34" charset="0"/>
                <a:ea typeface="Roboto" pitchFamily="34" charset="-122"/>
                <a:cs typeface="Roboto" pitchFamily="34" charset="-120"/>
              </a:rPr>
              <a:t>This research explores the challenge of developing an integrated system that can effectively enhance image quality while generating accurate and contextually relevant captions in real-time.</a:t>
            </a:r>
            <a:endParaRPr lang="en-US" sz="1790" dirty="0">
              <a:solidFill>
                <a:schemeClr val="tx1"/>
              </a:solidFill>
              <a:latin typeface="Roboto" pitchFamily="34" charset="0"/>
              <a:ea typeface="Roboto" pitchFamily="34" charset="-122"/>
              <a:cs typeface="Roboto" pitchFamily="34" charset="-120"/>
            </a:endParaRPr>
          </a:p>
        </p:txBody>
      </p:sp>
      <p:cxnSp>
        <p:nvCxnSpPr>
          <p:cNvPr id="11" name="Straight Arrow Connector 10"/>
          <p:cNvCxnSpPr/>
          <p:nvPr/>
        </p:nvCxnSpPr>
        <p:spPr>
          <a:xfrm>
            <a:off x="2753995" y="2846705"/>
            <a:ext cx="9225280" cy="0"/>
          </a:xfrm>
          <a:prstGeom prst="straightConnector1">
            <a:avLst/>
          </a:prstGeom>
          <a:ln w="28575">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p:nvPr>
            <p:custDataLst>
              <p:tags r:id="rId1"/>
            </p:custDataLst>
          </p:nvPr>
        </p:nvCxnSpPr>
        <p:spPr>
          <a:xfrm>
            <a:off x="2755265" y="4070985"/>
            <a:ext cx="9225280" cy="0"/>
          </a:xfrm>
          <a:prstGeom prst="straightConnector1">
            <a:avLst/>
          </a:prstGeom>
          <a:ln w="28575">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pic>
        <p:nvPicPr>
          <p:cNvPr id="13" name="Picture 12" descr="image-removebg-preview (30)"/>
          <p:cNvPicPr>
            <a:picLocks noChangeAspect="1"/>
          </p:cNvPicPr>
          <p:nvPr/>
        </p:nvPicPr>
        <p:blipFill>
          <a:blip r:embed="rId2"/>
          <a:stretch>
            <a:fillRect/>
          </a:stretch>
        </p:blipFill>
        <p:spPr>
          <a:xfrm>
            <a:off x="5837555" y="4822825"/>
            <a:ext cx="2600325" cy="2600325"/>
          </a:xfrm>
          <a:prstGeom prst="rect">
            <a:avLst/>
          </a:prstGeom>
        </p:spPr>
      </p:pic>
      <p:sp>
        <p:nvSpPr>
          <p:cNvPr id="14" name="Diagonal Stripe 13"/>
          <p:cNvSpPr/>
          <p:nvPr/>
        </p:nvSpPr>
        <p:spPr>
          <a:xfrm rot="240000">
            <a:off x="363220" y="340360"/>
            <a:ext cx="1456690" cy="3000375"/>
          </a:xfrm>
          <a:prstGeom prst="diagStrip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5" name="Text 2"/>
          <p:cNvSpPr/>
          <p:nvPr/>
        </p:nvSpPr>
        <p:spPr>
          <a:xfrm>
            <a:off x="551180" y="575945"/>
            <a:ext cx="13435330" cy="2546985"/>
          </a:xfrm>
          <a:prstGeom prst="rect">
            <a:avLst/>
          </a:prstGeom>
          <a:noFill/>
        </p:spPr>
        <p:txBody>
          <a:bodyPr wrap="square" rtlCol="0" anchor="t"/>
          <a:lstStyle/>
          <a:p>
            <a:pPr marL="0" indent="0" algn="ctr">
              <a:lnSpc>
                <a:spcPts val="7710"/>
              </a:lnSpc>
              <a:buNone/>
            </a:pPr>
            <a:r>
              <a:rPr lang="en-US" sz="6170" dirty="0">
                <a:solidFill>
                  <a:schemeClr val="tx1"/>
                </a:solidFill>
                <a:latin typeface="Poppins" pitchFamily="34" charset="0"/>
                <a:ea typeface="Poppins" pitchFamily="34" charset="-122"/>
                <a:cs typeface="Poppins" pitchFamily="34" charset="-120"/>
              </a:rPr>
              <a:t>Enhancing Images and Captions </a:t>
            </a:r>
            <a:endParaRPr lang="en-US" sz="6170" dirty="0">
              <a:solidFill>
                <a:schemeClr val="tx1"/>
              </a:solidFill>
              <a:latin typeface="Poppins" pitchFamily="34" charset="0"/>
              <a:ea typeface="Poppins" pitchFamily="34" charset="-122"/>
              <a:cs typeface="Poppins" pitchFamily="34" charset="-120"/>
            </a:endParaRPr>
          </a:p>
          <a:p>
            <a:pPr marL="0" indent="0" algn="ctr">
              <a:lnSpc>
                <a:spcPts val="7710"/>
              </a:lnSpc>
              <a:buNone/>
            </a:pPr>
            <a:r>
              <a:rPr lang="en-US" sz="6170" dirty="0">
                <a:solidFill>
                  <a:schemeClr val="tx1"/>
                </a:solidFill>
                <a:latin typeface="Poppins" pitchFamily="34" charset="0"/>
                <a:ea typeface="Poppins" pitchFamily="34" charset="-122"/>
                <a:cs typeface="Poppins" pitchFamily="34" charset="-120"/>
              </a:rPr>
              <a:t>An Integrated Approach</a:t>
            </a:r>
            <a:endParaRPr lang="en-US" sz="6170" dirty="0">
              <a:solidFill>
                <a:schemeClr val="tx1"/>
              </a:solidFill>
              <a:latin typeface="Poppins" pitchFamily="34" charset="0"/>
              <a:ea typeface="Poppins" pitchFamily="34" charset="-122"/>
              <a:cs typeface="Poppins" pitchFamily="34" charset="-120"/>
            </a:endParaRPr>
          </a:p>
        </p:txBody>
      </p:sp>
      <p:sp>
        <p:nvSpPr>
          <p:cNvPr id="15" name="Diagonal Stripe 14"/>
          <p:cNvSpPr/>
          <p:nvPr>
            <p:custDataLst>
              <p:tags r:id="rId3"/>
            </p:custDataLst>
          </p:nvPr>
        </p:nvSpPr>
        <p:spPr>
          <a:xfrm rot="5400000" flipH="1">
            <a:off x="12365355" y="6000115"/>
            <a:ext cx="1991360" cy="2120900"/>
          </a:xfrm>
          <a:prstGeom prst="diagStripe">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16" name="Text Box 15"/>
          <p:cNvSpPr txBox="1"/>
          <p:nvPr/>
        </p:nvSpPr>
        <p:spPr>
          <a:xfrm>
            <a:off x="894080" y="5041265"/>
            <a:ext cx="3993515" cy="457835"/>
          </a:xfrm>
          <a:prstGeom prst="rect">
            <a:avLst/>
          </a:prstGeom>
          <a:noFill/>
        </p:spPr>
        <p:txBody>
          <a:bodyPr wrap="square" rtlCol="0">
            <a:noAutofit/>
          </a:bodyPr>
          <a:lstStyle/>
          <a:p>
            <a:r>
              <a:rPr lang="en-US" sz="2800" u="sng">
                <a:solidFill>
                  <a:schemeClr val="tx1"/>
                </a:solidFill>
              </a:rPr>
              <a:t>Submitted by :-</a:t>
            </a:r>
            <a:endParaRPr lang="en-US" sz="2800" u="sng">
              <a:solidFill>
                <a:schemeClr val="tx1"/>
              </a:solidFill>
            </a:endParaRPr>
          </a:p>
        </p:txBody>
      </p:sp>
      <p:sp>
        <p:nvSpPr>
          <p:cNvPr id="17" name="Text Box 16"/>
          <p:cNvSpPr txBox="1"/>
          <p:nvPr/>
        </p:nvSpPr>
        <p:spPr>
          <a:xfrm>
            <a:off x="889635" y="5693410"/>
            <a:ext cx="4159250" cy="1870075"/>
          </a:xfrm>
          <a:prstGeom prst="rect">
            <a:avLst/>
          </a:prstGeom>
          <a:noFill/>
        </p:spPr>
        <p:txBody>
          <a:bodyPr wrap="square" rtlCol="0">
            <a:noAutofit/>
          </a:bodyPr>
          <a:lstStyle/>
          <a:p>
            <a:pPr algn="l"/>
            <a:r>
              <a:rPr lang="en-US" sz="2400">
                <a:solidFill>
                  <a:schemeClr val="tx1"/>
                </a:solidFill>
                <a:sym typeface="+mn-ea"/>
              </a:rPr>
              <a:t>Aparna Dash - 2101020364</a:t>
            </a:r>
            <a:endParaRPr lang="en-US" sz="2400">
              <a:solidFill>
                <a:schemeClr val="tx1"/>
              </a:solidFill>
            </a:endParaRPr>
          </a:p>
          <a:p>
            <a:pPr algn="l"/>
            <a:r>
              <a:rPr lang="en-US" sz="2400">
                <a:solidFill>
                  <a:schemeClr val="tx1"/>
                </a:solidFill>
                <a:sym typeface="+mn-ea"/>
              </a:rPr>
              <a:t>Adity Singh - 2101020248</a:t>
            </a:r>
            <a:endParaRPr lang="en-US" sz="2400">
              <a:solidFill>
                <a:schemeClr val="tx1"/>
              </a:solidFill>
            </a:endParaRPr>
          </a:p>
          <a:p>
            <a:pPr algn="l"/>
            <a:r>
              <a:rPr lang="en-US" sz="2400">
                <a:solidFill>
                  <a:schemeClr val="tx1"/>
                </a:solidFill>
                <a:sym typeface="+mn-ea"/>
              </a:rPr>
              <a:t>Sourav Jyoti Dhal - 2101020260</a:t>
            </a:r>
            <a:endParaRPr lang="en-US" sz="2400">
              <a:solidFill>
                <a:schemeClr val="tx1"/>
              </a:solidFill>
            </a:endParaRPr>
          </a:p>
          <a:p>
            <a:pPr algn="l"/>
            <a:r>
              <a:rPr lang="en-US" sz="2400">
                <a:solidFill>
                  <a:schemeClr val="tx1"/>
                </a:solidFill>
                <a:sym typeface="+mn-ea"/>
              </a:rPr>
              <a:t>Satyajit Patnaik - 2101020365</a:t>
            </a:r>
            <a:endParaRPr lang="en-US" sz="2400">
              <a:solidFill>
                <a:schemeClr val="tx1"/>
              </a:solidFill>
            </a:endParaRPr>
          </a:p>
          <a:p>
            <a:pPr algn="l"/>
            <a:endParaRPr lang="en-US" sz="2400">
              <a:solidFill>
                <a:schemeClr val="tx1"/>
              </a:solidFill>
            </a:endParaRPr>
          </a:p>
        </p:txBody>
      </p:sp>
      <p:sp>
        <p:nvSpPr>
          <p:cNvPr id="18" name="Text Box 17"/>
          <p:cNvSpPr txBox="1"/>
          <p:nvPr>
            <p:custDataLst>
              <p:tags r:id="rId4"/>
            </p:custDataLst>
          </p:nvPr>
        </p:nvSpPr>
        <p:spPr>
          <a:xfrm>
            <a:off x="9110345" y="5041900"/>
            <a:ext cx="3993515" cy="457835"/>
          </a:xfrm>
          <a:prstGeom prst="rect">
            <a:avLst/>
          </a:prstGeom>
          <a:noFill/>
        </p:spPr>
        <p:txBody>
          <a:bodyPr wrap="square" rtlCol="0">
            <a:noAutofit/>
          </a:bodyPr>
          <a:lstStyle/>
          <a:p>
            <a:r>
              <a:rPr lang="en-US" sz="2800" u="sng">
                <a:solidFill>
                  <a:schemeClr val="tx1"/>
                </a:solidFill>
              </a:rPr>
              <a:t>Under the guidance of :-</a:t>
            </a:r>
            <a:endParaRPr lang="en-US" sz="2800" u="sng">
              <a:solidFill>
                <a:schemeClr val="tx1"/>
              </a:solidFill>
            </a:endParaRPr>
          </a:p>
        </p:txBody>
      </p:sp>
      <p:sp>
        <p:nvSpPr>
          <p:cNvPr id="19" name="Text Box 18"/>
          <p:cNvSpPr txBox="1"/>
          <p:nvPr>
            <p:custDataLst>
              <p:tags r:id="rId5"/>
            </p:custDataLst>
          </p:nvPr>
        </p:nvSpPr>
        <p:spPr>
          <a:xfrm>
            <a:off x="8778240" y="5669280"/>
            <a:ext cx="4547235" cy="1870075"/>
          </a:xfrm>
          <a:prstGeom prst="rect">
            <a:avLst/>
          </a:prstGeom>
          <a:noFill/>
        </p:spPr>
        <p:txBody>
          <a:bodyPr wrap="square" rtlCol="0">
            <a:noAutofit/>
          </a:bodyPr>
          <a:lstStyle/>
          <a:p>
            <a:pPr algn="ctr"/>
            <a:r>
              <a:rPr lang="en-US" sz="2400">
                <a:solidFill>
                  <a:schemeClr val="tx1"/>
                </a:solidFill>
                <a:sym typeface="+mn-ea"/>
              </a:rPr>
              <a:t>Dr. Ashish Ranjan</a:t>
            </a:r>
            <a:endParaRPr lang="en-US" sz="2400">
              <a:solidFill>
                <a:schemeClr val="tx1"/>
              </a:solidFill>
              <a:sym typeface="+mn-ea"/>
            </a:endParaRPr>
          </a:p>
          <a:p>
            <a:pPr algn="ctr"/>
            <a:r>
              <a:rPr lang="en-US" sz="2400">
                <a:solidFill>
                  <a:schemeClr val="tx1"/>
                </a:solidFill>
                <a:sym typeface="+mn-ea"/>
              </a:rPr>
              <a:t>Assistant Professor,</a:t>
            </a:r>
            <a:endParaRPr lang="en-US" sz="2400">
              <a:solidFill>
                <a:schemeClr val="tx1"/>
              </a:solidFill>
              <a:sym typeface="+mn-ea"/>
            </a:endParaRPr>
          </a:p>
          <a:p>
            <a:pPr algn="ctr"/>
            <a:r>
              <a:rPr lang="en-US" sz="2400">
                <a:solidFill>
                  <a:schemeClr val="tx1"/>
                </a:solidFill>
                <a:sym typeface="+mn-ea"/>
              </a:rPr>
              <a:t> C. V. Raman Global University, Bhubaneswar</a:t>
            </a:r>
            <a:endParaRPr lang="en-US" sz="2400">
              <a:solidFill>
                <a:schemeClr val="tx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FFFFFF"/>
          </a:solidFill>
        </p:spPr>
      </p:sp>
      <p:cxnSp>
        <p:nvCxnSpPr>
          <p:cNvPr id="25" name="Straight Connector 24"/>
          <p:cNvCxnSpPr/>
          <p:nvPr>
            <p:custDataLst>
              <p:tags r:id="rId1"/>
            </p:custDataLst>
          </p:nvPr>
        </p:nvCxnSpPr>
        <p:spPr>
          <a:xfrm>
            <a:off x="149225" y="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3" name="Straight Connector 12"/>
          <p:cNvCxnSpPr/>
          <p:nvPr>
            <p:custDataLst>
              <p:tags r:id="rId2"/>
            </p:custDataLst>
          </p:nvPr>
        </p:nvCxnSpPr>
        <p:spPr>
          <a:xfrm>
            <a:off x="276225" y="-2159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
        <p:nvSpPr>
          <p:cNvPr id="5" name="Text 2"/>
          <p:cNvSpPr/>
          <p:nvPr/>
        </p:nvSpPr>
        <p:spPr>
          <a:xfrm>
            <a:off x="1063625" y="288925"/>
            <a:ext cx="7839710" cy="847725"/>
          </a:xfrm>
          <a:prstGeom prst="rect">
            <a:avLst/>
          </a:prstGeom>
          <a:noFill/>
        </p:spPr>
        <p:txBody>
          <a:bodyPr wrap="square" rtlCol="0" anchor="t"/>
          <a:p>
            <a:pPr marL="0" indent="0">
              <a:lnSpc>
                <a:spcPts val="4585"/>
              </a:lnSpc>
              <a:buNone/>
            </a:pPr>
            <a:r>
              <a:rPr lang="en-IN" sz="3670" dirty="0">
                <a:solidFill>
                  <a:schemeClr val="tx1"/>
                </a:solidFill>
                <a:latin typeface="Poppins" pitchFamily="34" charset="0"/>
                <a:ea typeface="Poppins" pitchFamily="34" charset="-122"/>
                <a:cs typeface="Poppins" pitchFamily="34" charset="-120"/>
              </a:rPr>
              <a:t>Block Diagram</a:t>
            </a:r>
            <a:r>
              <a:rPr lang="en-US" sz="3670" dirty="0">
                <a:solidFill>
                  <a:schemeClr val="tx1"/>
                </a:solidFill>
                <a:latin typeface="Poppins" pitchFamily="34" charset="0"/>
                <a:ea typeface="Poppins" pitchFamily="34" charset="-122"/>
                <a:cs typeface="Poppins" pitchFamily="34" charset="-120"/>
              </a:rPr>
              <a:t> :-</a:t>
            </a:r>
            <a:endParaRPr lang="en-US" sz="3670" dirty="0">
              <a:solidFill>
                <a:schemeClr val="tx1"/>
              </a:solidFill>
              <a:latin typeface="Poppins" pitchFamily="34" charset="0"/>
              <a:ea typeface="Poppins" pitchFamily="34" charset="-122"/>
              <a:cs typeface="Poppins" pitchFamily="34" charset="-120"/>
            </a:endParaRPr>
          </a:p>
        </p:txBody>
      </p:sp>
      <p:sp>
        <p:nvSpPr>
          <p:cNvPr id="6" name="Shape 3"/>
          <p:cNvSpPr/>
          <p:nvPr/>
        </p:nvSpPr>
        <p:spPr>
          <a:xfrm>
            <a:off x="530185" y="423624"/>
            <a:ext cx="419219" cy="419219"/>
          </a:xfrm>
          <a:prstGeom prst="roundRect">
            <a:avLst>
              <a:gd name="adj" fmla="val 18668"/>
            </a:avLst>
          </a:prstGeom>
          <a:solidFill>
            <a:srgbClr val="3D3D42"/>
          </a:solidFill>
          <a:ln w="7620">
            <a:solidFill>
              <a:srgbClr val="56565B"/>
            </a:solidFill>
            <a:prstDash val="solid"/>
          </a:ln>
        </p:spPr>
      </p:sp>
      <p:cxnSp>
        <p:nvCxnSpPr>
          <p:cNvPr id="10" name="Straight Connector 9"/>
          <p:cNvCxnSpPr/>
          <p:nvPr>
            <p:custDataLst>
              <p:tags r:id="rId3"/>
            </p:custDataLst>
          </p:nvPr>
        </p:nvCxnSpPr>
        <p:spPr>
          <a:xfrm flipH="1">
            <a:off x="101600" y="1372870"/>
            <a:ext cx="6741795"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1" name="Straight Connector 10"/>
          <p:cNvCxnSpPr/>
          <p:nvPr/>
        </p:nvCxnSpPr>
        <p:spPr>
          <a:xfrm flipV="1">
            <a:off x="6831965" y="-10160"/>
            <a:ext cx="614680" cy="139446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pic>
        <p:nvPicPr>
          <p:cNvPr id="8" name="Picture 7"/>
          <p:cNvPicPr>
            <a:picLocks noChangeAspect="1"/>
          </p:cNvPicPr>
          <p:nvPr/>
        </p:nvPicPr>
        <p:blipFill>
          <a:blip r:embed="rId4"/>
          <a:stretch>
            <a:fillRect/>
          </a:stretch>
        </p:blipFill>
        <p:spPr>
          <a:xfrm>
            <a:off x="1511935" y="1609090"/>
            <a:ext cx="11020425" cy="5139055"/>
          </a:xfrm>
          <a:prstGeom prst="rect">
            <a:avLst/>
          </a:prstGeom>
          <a:ln w="28575">
            <a:solidFill>
              <a:schemeClr val="tx1"/>
            </a:solidFill>
          </a:ln>
        </p:spPr>
      </p:pic>
      <p:sp>
        <p:nvSpPr>
          <p:cNvPr id="12" name="Rectangles 11"/>
          <p:cNvSpPr/>
          <p:nvPr/>
        </p:nvSpPr>
        <p:spPr>
          <a:xfrm>
            <a:off x="4131310" y="4452620"/>
            <a:ext cx="2211070" cy="133096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solidFill>
                  <a:schemeClr val="tx1"/>
                </a:solidFill>
              </a:rPr>
              <a:t>Low resolution image to high resolution image using ESPCN.</a:t>
            </a:r>
            <a:endParaRPr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chemeClr val="bg1"/>
          </a:solidFill>
        </p:spPr>
      </p:sp>
      <p:cxnSp>
        <p:nvCxnSpPr>
          <p:cNvPr id="25" name="Straight Connector 24"/>
          <p:cNvCxnSpPr/>
          <p:nvPr>
            <p:custDataLst>
              <p:tags r:id="rId1"/>
            </p:custDataLst>
          </p:nvPr>
        </p:nvCxnSpPr>
        <p:spPr>
          <a:xfrm>
            <a:off x="149225" y="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3" name="Straight Connector 12"/>
          <p:cNvCxnSpPr/>
          <p:nvPr>
            <p:custDataLst>
              <p:tags r:id="rId2"/>
            </p:custDataLst>
          </p:nvPr>
        </p:nvCxnSpPr>
        <p:spPr>
          <a:xfrm>
            <a:off x="276225" y="-2159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
        <p:nvSpPr>
          <p:cNvPr id="5" name="Text 2"/>
          <p:cNvSpPr/>
          <p:nvPr/>
        </p:nvSpPr>
        <p:spPr>
          <a:xfrm>
            <a:off x="1063625" y="288925"/>
            <a:ext cx="7839710" cy="847725"/>
          </a:xfrm>
          <a:prstGeom prst="rect">
            <a:avLst/>
          </a:prstGeom>
          <a:noFill/>
        </p:spPr>
        <p:txBody>
          <a:bodyPr wrap="square" rtlCol="0" anchor="t"/>
          <a:p>
            <a:pPr marL="0" indent="0">
              <a:lnSpc>
                <a:spcPts val="4585"/>
              </a:lnSpc>
              <a:buNone/>
            </a:pPr>
            <a:r>
              <a:rPr lang="en-IN" sz="3670" dirty="0">
                <a:solidFill>
                  <a:schemeClr val="tx1"/>
                </a:solidFill>
                <a:latin typeface="Poppins" pitchFamily="34" charset="0"/>
                <a:ea typeface="Poppins" pitchFamily="34" charset="-122"/>
                <a:cs typeface="Poppins" pitchFamily="34" charset="-120"/>
              </a:rPr>
              <a:t>Result and Discussion</a:t>
            </a:r>
            <a:r>
              <a:rPr lang="en-US" sz="3670" dirty="0">
                <a:solidFill>
                  <a:schemeClr val="tx1"/>
                </a:solidFill>
                <a:latin typeface="Poppins" pitchFamily="34" charset="0"/>
                <a:ea typeface="Poppins" pitchFamily="34" charset="-122"/>
                <a:cs typeface="Poppins" pitchFamily="34" charset="-120"/>
              </a:rPr>
              <a:t> :-</a:t>
            </a:r>
            <a:endParaRPr lang="en-US" sz="3670" dirty="0">
              <a:solidFill>
                <a:schemeClr val="tx1"/>
              </a:solidFill>
              <a:latin typeface="Poppins" pitchFamily="34" charset="0"/>
              <a:ea typeface="Poppins" pitchFamily="34" charset="-122"/>
              <a:cs typeface="Poppins" pitchFamily="34" charset="-120"/>
            </a:endParaRPr>
          </a:p>
        </p:txBody>
      </p:sp>
      <p:sp>
        <p:nvSpPr>
          <p:cNvPr id="6" name="Shape 3"/>
          <p:cNvSpPr/>
          <p:nvPr/>
        </p:nvSpPr>
        <p:spPr>
          <a:xfrm>
            <a:off x="530185" y="423624"/>
            <a:ext cx="419219" cy="419219"/>
          </a:xfrm>
          <a:prstGeom prst="roundRect">
            <a:avLst>
              <a:gd name="adj" fmla="val 18668"/>
            </a:avLst>
          </a:prstGeom>
          <a:solidFill>
            <a:srgbClr val="3D3D42"/>
          </a:solidFill>
          <a:ln w="7620">
            <a:solidFill>
              <a:srgbClr val="56565B"/>
            </a:solidFill>
            <a:prstDash val="solid"/>
          </a:ln>
        </p:spPr>
      </p:sp>
      <p:sp>
        <p:nvSpPr>
          <p:cNvPr id="4" name="Text Box 3"/>
          <p:cNvSpPr txBox="1"/>
          <p:nvPr/>
        </p:nvSpPr>
        <p:spPr>
          <a:xfrm>
            <a:off x="517525" y="1823085"/>
            <a:ext cx="13637895" cy="4600575"/>
          </a:xfrm>
          <a:prstGeom prst="rect">
            <a:avLst/>
          </a:prstGeom>
          <a:noFill/>
        </p:spPr>
        <p:txBody>
          <a:bodyPr wrap="square" rtlCol="0">
            <a:noAutofit/>
          </a:bodyPr>
          <a:p>
            <a:pPr indent="0" algn="just">
              <a:buFont typeface="Wingdings" panose="05000000000000000000" charset="0"/>
              <a:buNone/>
            </a:pPr>
            <a:r>
              <a:rPr lang="en-US" sz="2800">
                <a:solidFill>
                  <a:schemeClr val="tx1"/>
                </a:solidFill>
              </a:rPr>
              <a:t>In the results, the image enhancement technique, </a:t>
            </a:r>
            <a:r>
              <a:rPr sz="2800" dirty="0">
                <a:solidFill>
                  <a:schemeClr val="tx1"/>
                </a:solidFill>
                <a:latin typeface="Poppins" pitchFamily="34" charset="0"/>
                <a:ea typeface="Poppins" pitchFamily="34" charset="-122"/>
                <a:cs typeface="Poppins" pitchFamily="34" charset="-120"/>
                <a:sym typeface="+mn-ea"/>
              </a:rPr>
              <a:t>ESPCN (Efficient Sub-Pixel CNN)</a:t>
            </a:r>
            <a:r>
              <a:rPr lang="en-US" sz="2800">
                <a:solidFill>
                  <a:schemeClr val="tx1"/>
                </a:solidFill>
              </a:rPr>
              <a:t>, significantly improved the clarity of images from the UCM dataset. </a:t>
            </a:r>
            <a:endParaRPr lang="en-US" sz="2800">
              <a:solidFill>
                <a:schemeClr val="tx1"/>
              </a:solidFill>
            </a:endParaRPr>
          </a:p>
          <a:p>
            <a:pPr indent="0" algn="just">
              <a:buFont typeface="Wingdings" panose="05000000000000000000" charset="0"/>
              <a:buNone/>
            </a:pPr>
            <a:endParaRPr lang="en-US" sz="2800">
              <a:solidFill>
                <a:schemeClr val="tx1"/>
              </a:solidFill>
            </a:endParaRPr>
          </a:p>
          <a:p>
            <a:pPr indent="0" algn="just">
              <a:buFont typeface="Wingdings" panose="05000000000000000000" charset="0"/>
              <a:buNone/>
            </a:pPr>
            <a:r>
              <a:rPr lang="en-US" sz="2800">
                <a:solidFill>
                  <a:schemeClr val="tx1"/>
                </a:solidFill>
              </a:rPr>
              <a:t>This made objects more distinguishable, enabling better performance in the subsequent feature extraction and object detection stages. Enhanced images resulted in more accurate object detection and, consequently, more detailed captions, especially in complex scenes like dense residential areas.</a:t>
            </a:r>
            <a:endParaRPr lang="en-US" sz="2800">
              <a:solidFill>
                <a:schemeClr val="tx1"/>
              </a:solidFill>
            </a:endParaRPr>
          </a:p>
          <a:p>
            <a:pPr indent="0" algn="just">
              <a:buFont typeface="Wingdings" panose="05000000000000000000" charset="0"/>
              <a:buNone/>
            </a:pPr>
            <a:endParaRPr lang="en-US" sz="2800">
              <a:solidFill>
                <a:schemeClr val="tx1"/>
              </a:solidFill>
            </a:endParaRPr>
          </a:p>
          <a:p>
            <a:pPr indent="0" algn="just">
              <a:buFont typeface="Wingdings" panose="05000000000000000000" charset="0"/>
              <a:buNone/>
            </a:pPr>
            <a:r>
              <a:rPr lang="en-US" sz="2800">
                <a:solidFill>
                  <a:schemeClr val="tx1"/>
                </a:solidFill>
              </a:rPr>
              <a:t>The system effectively generated captions that included approximate object counts, providing useful quantitative descriptions.</a:t>
            </a:r>
            <a:endParaRPr lang="en-US" sz="2800">
              <a:solidFill>
                <a:schemeClr val="tx1"/>
              </a:solidFill>
            </a:endParaRPr>
          </a:p>
          <a:p>
            <a:pPr indent="0" algn="just">
              <a:buFont typeface="Wingdings" panose="05000000000000000000" charset="0"/>
              <a:buNone/>
            </a:pPr>
            <a:endParaRPr lang="en-US" sz="2800">
              <a:solidFill>
                <a:schemeClr val="tx1"/>
              </a:solidFill>
            </a:endParaRPr>
          </a:p>
          <a:p>
            <a:pPr indent="0" algn="just">
              <a:buFont typeface="Wingdings" panose="05000000000000000000" charset="0"/>
              <a:buNone/>
            </a:pPr>
            <a:r>
              <a:rPr lang="en-US" sz="2800">
                <a:solidFill>
                  <a:schemeClr val="tx1"/>
                </a:solidFill>
              </a:rPr>
              <a:t>These results demonstrate the system’s potential to offer a more detailed understanding of image content compared to traditional captioning methods.</a:t>
            </a:r>
            <a:endParaRPr lang="en-US" sz="2800">
              <a:solidFill>
                <a:schemeClr val="tx1"/>
              </a:solidFill>
            </a:endParaRPr>
          </a:p>
        </p:txBody>
      </p:sp>
      <p:cxnSp>
        <p:nvCxnSpPr>
          <p:cNvPr id="10" name="Straight Connector 9"/>
          <p:cNvCxnSpPr/>
          <p:nvPr>
            <p:custDataLst>
              <p:tags r:id="rId3"/>
            </p:custDataLst>
          </p:nvPr>
        </p:nvCxnSpPr>
        <p:spPr>
          <a:xfrm flipH="1">
            <a:off x="101600" y="1372870"/>
            <a:ext cx="6741795"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1" name="Straight Connector 10"/>
          <p:cNvCxnSpPr/>
          <p:nvPr/>
        </p:nvCxnSpPr>
        <p:spPr>
          <a:xfrm flipV="1">
            <a:off x="6831965" y="-10160"/>
            <a:ext cx="614680" cy="139446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chemeClr val="bg1"/>
          </a:solidFill>
        </p:spPr>
      </p:sp>
      <p:pic>
        <p:nvPicPr>
          <p:cNvPr id="4" name="Image 0" descr="preencoded.png"/>
          <p:cNvPicPr>
            <a:picLocks noChangeAspect="1"/>
          </p:cNvPicPr>
          <p:nvPr/>
        </p:nvPicPr>
        <p:blipFill>
          <a:blip r:embed="rId1"/>
          <a:stretch>
            <a:fillRect/>
          </a:stretch>
        </p:blipFill>
        <p:spPr>
          <a:xfrm>
            <a:off x="0" y="0"/>
            <a:ext cx="14630400" cy="3086100"/>
          </a:xfrm>
          <a:prstGeom prst="rect">
            <a:avLst/>
          </a:prstGeom>
        </p:spPr>
      </p:pic>
      <p:sp>
        <p:nvSpPr>
          <p:cNvPr id="9" name="Rectangles 8"/>
          <p:cNvSpPr/>
          <p:nvPr/>
        </p:nvSpPr>
        <p:spPr>
          <a:xfrm>
            <a:off x="3772535" y="3987800"/>
            <a:ext cx="7420610" cy="3103880"/>
          </a:xfrm>
          <a:prstGeom prst="rect">
            <a:avLst/>
          </a:prstGeom>
          <a:noFill/>
          <a:ln>
            <a:noFill/>
          </a:ln>
        </p:spPr>
        <p:txBody>
          <a:bodyPr wrap="none" rtlCol="0" anchor="t">
            <a:noAutofit/>
          </a:bodyPr>
          <a:lstStyle/>
          <a:p>
            <a:pPr algn="ctr"/>
            <a:r>
              <a:rPr lang="en-US" altLang="zh-CN" sz="19900" b="1">
                <a:ln w="76200">
                  <a:gradFill>
                    <a:gsLst>
                      <a:gs pos="0">
                        <a:schemeClr val="accent1">
                          <a:hueMod val="80000"/>
                        </a:schemeClr>
                      </a:gs>
                      <a:gs pos="100000">
                        <a:schemeClr val="accent1"/>
                      </a:gs>
                    </a:gsLst>
                    <a:lin ang="2700000" scaled="1"/>
                  </a:gradFill>
                </a:ln>
                <a:noFill/>
                <a:effectLst/>
              </a:rPr>
              <a:t>Thank You</a:t>
            </a:r>
            <a:endParaRPr lang="en-US" altLang="zh-CN" sz="19900" b="1">
              <a:ln w="76200">
                <a:gradFill>
                  <a:gsLst>
                    <a:gs pos="0">
                      <a:schemeClr val="accent1">
                        <a:hueMod val="80000"/>
                      </a:schemeClr>
                    </a:gs>
                    <a:gs pos="100000">
                      <a:schemeClr val="accent1"/>
                    </a:gs>
                  </a:gsLst>
                  <a:lin ang="2700000" scaled="1"/>
                </a:gradFill>
              </a:ln>
              <a:no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bg1"/>
          </a:solidFill>
        </p:spPr>
      </p:sp>
      <p:sp>
        <p:nvSpPr>
          <p:cNvPr id="3" name="Shape 1"/>
          <p:cNvSpPr/>
          <p:nvPr/>
        </p:nvSpPr>
        <p:spPr>
          <a:xfrm>
            <a:off x="208280" y="81280"/>
            <a:ext cx="14221460" cy="7547610"/>
          </a:xfrm>
          <a:prstGeom prst="rect">
            <a:avLst/>
          </a:prstGeom>
          <a:solidFill>
            <a:schemeClr val="bg1"/>
          </a:solidFill>
        </p:spPr>
        <p:txBody>
          <a:bodyPr/>
          <a:lstStyle/>
          <a:p>
            <a:endParaRPr lang="en-US" altLang="zh-CN" sz="1600" b="1" u="sng">
              <a:solidFill>
                <a:schemeClr val="tx1"/>
              </a:solidFill>
              <a:latin typeface="Calibri" panose="020F0502020204030204"/>
              <a:ea typeface="Calibri" panose="020F0502020204030204"/>
              <a:sym typeface="+mn-ea"/>
            </a:endParaRPr>
          </a:p>
          <a:p>
            <a:r>
              <a:rPr lang="en-US" altLang="zh-CN" sz="1600" b="1">
                <a:solidFill>
                  <a:schemeClr val="tx1"/>
                </a:solidFill>
                <a:latin typeface="Calibri" panose="020F0502020204030204"/>
                <a:ea typeface="Calibri" panose="020F0502020204030204"/>
                <a:sym typeface="+mn-ea"/>
              </a:rPr>
              <a:t>  </a:t>
            </a:r>
            <a:r>
              <a:rPr lang="en-US" altLang="zh-CN" sz="2800" b="1">
                <a:solidFill>
                  <a:schemeClr val="tx1"/>
                </a:solidFill>
                <a:latin typeface="Calibri" panose="020F0502020204030204"/>
                <a:ea typeface="Calibri" panose="020F0502020204030204"/>
                <a:sym typeface="+mn-ea"/>
              </a:rPr>
              <a:t> </a:t>
            </a:r>
            <a:r>
              <a:rPr lang="en-US" altLang="zh-CN" sz="4000" b="1">
                <a:solidFill>
                  <a:schemeClr val="tx1"/>
                </a:solidFill>
                <a:latin typeface="Calibri" panose="020F0502020204030204"/>
                <a:ea typeface="Calibri" panose="020F0502020204030204"/>
                <a:sym typeface="+mn-ea"/>
              </a:rPr>
              <a:t>CONTENTS :-</a:t>
            </a:r>
            <a:r>
              <a:rPr lang="en-US" altLang="zh-CN" sz="2800" b="1">
                <a:solidFill>
                  <a:schemeClr val="tx1"/>
                </a:solidFill>
                <a:latin typeface="Calibri" panose="020F0502020204030204"/>
                <a:ea typeface="Calibri" panose="020F0502020204030204"/>
                <a:sym typeface="+mn-ea"/>
              </a:rPr>
              <a:t> </a:t>
            </a:r>
            <a:endParaRPr lang="en-US" altLang="zh-CN" sz="1600" b="1">
              <a:solidFill>
                <a:schemeClr val="tx1"/>
              </a:solidFill>
              <a:latin typeface="Calibri" panose="020F0502020204030204"/>
              <a:ea typeface="Calibri" panose="020F0502020204030204"/>
              <a:sym typeface="+mn-ea"/>
            </a:endParaRPr>
          </a:p>
          <a:p>
            <a:r>
              <a:rPr lang="en-US" altLang="zh-CN" sz="1600" b="1">
                <a:solidFill>
                  <a:schemeClr val="tx1"/>
                </a:solidFill>
                <a:latin typeface="Calibri" panose="020F0502020204030204"/>
                <a:ea typeface="Calibri" panose="020F0502020204030204"/>
                <a:sym typeface="+mn-ea"/>
              </a:rPr>
              <a:t>   </a:t>
            </a:r>
            <a:endParaRPr lang="en-US" altLang="zh-CN" sz="1600" b="1">
              <a:solidFill>
                <a:schemeClr val="tx1"/>
              </a:solidFill>
              <a:latin typeface="Calibri" panose="020F0502020204030204"/>
              <a:ea typeface="Calibri" panose="020F0502020204030204"/>
              <a:sym typeface="+mn-ea"/>
            </a:endParaRPr>
          </a:p>
          <a:p>
            <a:pPr algn="just"/>
            <a:r>
              <a:rPr lang="en-US" altLang="zh-CN" sz="1600" b="1">
                <a:solidFill>
                  <a:schemeClr val="tx1"/>
                </a:solidFill>
                <a:latin typeface="Calibri" panose="020F0502020204030204"/>
                <a:ea typeface="Calibri" panose="020F0502020204030204"/>
                <a:sym typeface="+mn-ea"/>
              </a:rPr>
              <a:t>   </a:t>
            </a:r>
            <a:endParaRPr lang="en-US" altLang="zh-CN" sz="1600" b="1">
              <a:solidFill>
                <a:schemeClr val="tx1"/>
              </a:solidFill>
              <a:latin typeface="Calibri" panose="020F0502020204030204"/>
              <a:ea typeface="Calibri" panose="020F0502020204030204"/>
              <a:sym typeface="+mn-ea"/>
            </a:endParaRPr>
          </a:p>
          <a:p>
            <a:pPr algn="just"/>
            <a:endParaRPr lang="en-US" altLang="zh-CN" sz="1600" b="1">
              <a:solidFill>
                <a:schemeClr val="tx1"/>
              </a:solidFill>
              <a:latin typeface="Calibri" panose="020F0502020204030204"/>
              <a:ea typeface="Calibri" panose="020F0502020204030204"/>
              <a:sym typeface="+mn-ea"/>
            </a:endParaRPr>
          </a:p>
        </p:txBody>
      </p:sp>
      <p:cxnSp>
        <p:nvCxnSpPr>
          <p:cNvPr id="25" name="Straight Connector 24"/>
          <p:cNvCxnSpPr/>
          <p:nvPr>
            <p:custDataLst>
              <p:tags r:id="rId1"/>
            </p:custDataLst>
          </p:nvPr>
        </p:nvCxnSpPr>
        <p:spPr>
          <a:xfrm>
            <a:off x="80645" y="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5" name="Straight Connector 4"/>
          <p:cNvCxnSpPr/>
          <p:nvPr>
            <p:custDataLst>
              <p:tags r:id="rId2"/>
            </p:custDataLst>
          </p:nvPr>
        </p:nvCxnSpPr>
        <p:spPr>
          <a:xfrm>
            <a:off x="14540865" y="127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
        <p:nvSpPr>
          <p:cNvPr id="6" name="Text Box 5"/>
          <p:cNvSpPr txBox="1"/>
          <p:nvPr/>
        </p:nvSpPr>
        <p:spPr>
          <a:xfrm>
            <a:off x="354330" y="1945640"/>
            <a:ext cx="13912850" cy="5641340"/>
          </a:xfrm>
          <a:prstGeom prst="rect">
            <a:avLst/>
          </a:prstGeom>
          <a:solidFill>
            <a:schemeClr val="bg1"/>
          </a:solidFill>
        </p:spPr>
        <p:txBody>
          <a:bodyPr wrap="square" rtlCol="0">
            <a:noAutofit/>
          </a:bodyPr>
          <a:lstStyle/>
          <a:p>
            <a:pPr marL="285750" indent="-285750" algn="just">
              <a:buFont typeface="Wingdings" panose="05000000000000000000" charset="0"/>
              <a:buChar char="q"/>
            </a:pPr>
            <a:r>
              <a:rPr lang="en-US" sz="4800">
                <a:solidFill>
                  <a:schemeClr val="tx1"/>
                </a:solidFill>
              </a:rPr>
              <a:t> Problem Statement</a:t>
            </a:r>
            <a:endParaRPr lang="en-US" sz="4800">
              <a:solidFill>
                <a:schemeClr val="tx1"/>
              </a:solidFill>
            </a:endParaRPr>
          </a:p>
          <a:p>
            <a:pPr marL="285750" indent="-285750" algn="just">
              <a:buFont typeface="Wingdings" panose="05000000000000000000" charset="0"/>
              <a:buChar char="q"/>
            </a:pPr>
            <a:r>
              <a:rPr lang="en-IN" altLang="en-US" sz="4800">
                <a:solidFill>
                  <a:schemeClr val="tx1"/>
                </a:solidFill>
              </a:rPr>
              <a:t>Problem Specification</a:t>
            </a:r>
            <a:endParaRPr lang="en-US" sz="4800">
              <a:solidFill>
                <a:schemeClr val="tx1"/>
              </a:solidFill>
            </a:endParaRPr>
          </a:p>
          <a:p>
            <a:pPr marL="285750" indent="-285750" algn="just">
              <a:buFont typeface="Wingdings" panose="05000000000000000000" charset="0"/>
              <a:buChar char="q"/>
            </a:pPr>
            <a:r>
              <a:rPr lang="en-US" sz="4800">
                <a:solidFill>
                  <a:schemeClr val="tx1"/>
                </a:solidFill>
              </a:rPr>
              <a:t> </a:t>
            </a:r>
            <a:r>
              <a:rPr lang="en-IN" altLang="en-US" sz="4800">
                <a:solidFill>
                  <a:schemeClr val="tx1"/>
                </a:solidFill>
              </a:rPr>
              <a:t>Introduction</a:t>
            </a:r>
            <a:endParaRPr lang="en-US" sz="4800">
              <a:solidFill>
                <a:schemeClr val="tx1"/>
              </a:solidFill>
            </a:endParaRPr>
          </a:p>
          <a:p>
            <a:pPr marL="285750" indent="-285750" algn="just">
              <a:buFont typeface="Wingdings" panose="05000000000000000000" charset="0"/>
              <a:buChar char="q"/>
            </a:pPr>
            <a:r>
              <a:rPr lang="en-US" sz="4800">
                <a:solidFill>
                  <a:schemeClr val="tx1"/>
                </a:solidFill>
              </a:rPr>
              <a:t> Literarture Survey</a:t>
            </a:r>
            <a:endParaRPr lang="en-US" sz="4800">
              <a:solidFill>
                <a:schemeClr val="tx1"/>
              </a:solidFill>
            </a:endParaRPr>
          </a:p>
          <a:p>
            <a:pPr marL="285750" indent="-285750" algn="just">
              <a:buFont typeface="Wingdings" panose="05000000000000000000" charset="0"/>
              <a:buChar char="q"/>
            </a:pPr>
            <a:r>
              <a:rPr lang="en-US" sz="4800">
                <a:solidFill>
                  <a:schemeClr val="tx1"/>
                </a:solidFill>
              </a:rPr>
              <a:t> Dataset Description</a:t>
            </a:r>
            <a:endParaRPr lang="en-US" sz="4800">
              <a:solidFill>
                <a:schemeClr val="tx1"/>
              </a:solidFill>
            </a:endParaRPr>
          </a:p>
          <a:p>
            <a:pPr marL="285750" indent="-285750" algn="just">
              <a:buFont typeface="Wingdings" panose="05000000000000000000" charset="0"/>
              <a:buChar char="q"/>
            </a:pPr>
            <a:r>
              <a:rPr lang="en-US" sz="4800">
                <a:solidFill>
                  <a:schemeClr val="tx1"/>
                </a:solidFill>
              </a:rPr>
              <a:t> </a:t>
            </a:r>
            <a:r>
              <a:rPr lang="en-IN" altLang="en-US" sz="4800">
                <a:solidFill>
                  <a:schemeClr val="tx1"/>
                </a:solidFill>
              </a:rPr>
              <a:t>Proposed Solution with Block Diagram</a:t>
            </a:r>
            <a:endParaRPr lang="en-IN" altLang="en-US" sz="4800">
              <a:solidFill>
                <a:schemeClr val="tx1"/>
              </a:solidFill>
            </a:endParaRPr>
          </a:p>
          <a:p>
            <a:pPr marL="285750" indent="-285750" algn="just">
              <a:buFont typeface="Wingdings" panose="05000000000000000000" charset="0"/>
              <a:buChar char="q"/>
            </a:pPr>
            <a:r>
              <a:rPr lang="en-IN" altLang="en-US" sz="4800">
                <a:solidFill>
                  <a:schemeClr val="tx1"/>
                </a:solidFill>
              </a:rPr>
              <a:t>Results and Discussion</a:t>
            </a:r>
            <a:endParaRPr lang="en-IN" altLang="en-US" sz="4800">
              <a:solidFill>
                <a:schemeClr val="tx1"/>
              </a:solidFill>
            </a:endParaRPr>
          </a:p>
        </p:txBody>
      </p:sp>
      <p:cxnSp>
        <p:nvCxnSpPr>
          <p:cNvPr id="8" name="Straight Connector 7"/>
          <p:cNvCxnSpPr/>
          <p:nvPr>
            <p:custDataLst>
              <p:tags r:id="rId3"/>
            </p:custDataLst>
          </p:nvPr>
        </p:nvCxnSpPr>
        <p:spPr>
          <a:xfrm flipH="1">
            <a:off x="70485" y="46990"/>
            <a:ext cx="14460220"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7" name="Straight Connector 6"/>
          <p:cNvCxnSpPr/>
          <p:nvPr>
            <p:custDataLst>
              <p:tags r:id="rId4"/>
            </p:custDataLst>
          </p:nvPr>
        </p:nvCxnSpPr>
        <p:spPr>
          <a:xfrm flipH="1">
            <a:off x="70485" y="8159750"/>
            <a:ext cx="14460220"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0" name="Straight Connector 9"/>
          <p:cNvCxnSpPr/>
          <p:nvPr>
            <p:custDataLst>
              <p:tags r:id="rId5"/>
            </p:custDataLst>
          </p:nvPr>
        </p:nvCxnSpPr>
        <p:spPr>
          <a:xfrm flipH="1">
            <a:off x="101600" y="1372870"/>
            <a:ext cx="3860800"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1" name="Straight Connector 10"/>
          <p:cNvCxnSpPr/>
          <p:nvPr/>
        </p:nvCxnSpPr>
        <p:spPr>
          <a:xfrm flipV="1">
            <a:off x="3945890" y="96520"/>
            <a:ext cx="614680" cy="127635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chemeClr val="bg1"/>
          </a:solidFill>
        </p:spPr>
        <p:txBody>
          <a:bodyPr/>
          <a:p>
            <a:endParaRPr lang="en-US"/>
          </a:p>
        </p:txBody>
      </p:sp>
      <p:sp>
        <p:nvSpPr>
          <p:cNvPr id="5" name="Text 2"/>
          <p:cNvSpPr/>
          <p:nvPr/>
        </p:nvSpPr>
        <p:spPr>
          <a:xfrm>
            <a:off x="1006475" y="473710"/>
            <a:ext cx="7839710" cy="847725"/>
          </a:xfrm>
          <a:prstGeom prst="rect">
            <a:avLst/>
          </a:prstGeom>
          <a:noFill/>
        </p:spPr>
        <p:txBody>
          <a:bodyPr wrap="square" rtlCol="0" anchor="t"/>
          <a:lstStyle/>
          <a:p>
            <a:pPr marL="0" indent="0">
              <a:lnSpc>
                <a:spcPts val="4585"/>
              </a:lnSpc>
              <a:buNone/>
            </a:pPr>
            <a:r>
              <a:rPr lang="en-US" sz="3670" dirty="0">
                <a:solidFill>
                  <a:schemeClr val="tx1"/>
                </a:solidFill>
                <a:latin typeface="Poppins" pitchFamily="34" charset="0"/>
                <a:ea typeface="Poppins" pitchFamily="34" charset="-122"/>
                <a:cs typeface="Poppins" pitchFamily="34" charset="-120"/>
              </a:rPr>
              <a:t>Problem Statement :-</a:t>
            </a:r>
            <a:endParaRPr lang="en-US" sz="3670" dirty="0">
              <a:solidFill>
                <a:schemeClr val="tx1"/>
              </a:solidFill>
              <a:latin typeface="Poppins" pitchFamily="34" charset="0"/>
              <a:ea typeface="Poppins" pitchFamily="34" charset="-122"/>
              <a:cs typeface="Poppins" pitchFamily="34" charset="-120"/>
            </a:endParaRPr>
          </a:p>
        </p:txBody>
      </p:sp>
      <p:sp>
        <p:nvSpPr>
          <p:cNvPr id="6" name="Shape 3"/>
          <p:cNvSpPr/>
          <p:nvPr/>
        </p:nvSpPr>
        <p:spPr>
          <a:xfrm>
            <a:off x="450175" y="642699"/>
            <a:ext cx="419219" cy="419219"/>
          </a:xfrm>
          <a:prstGeom prst="roundRect">
            <a:avLst>
              <a:gd name="adj" fmla="val 18668"/>
            </a:avLst>
          </a:prstGeom>
          <a:solidFill>
            <a:srgbClr val="3D3D42"/>
          </a:solidFill>
          <a:ln w="7620">
            <a:solidFill>
              <a:srgbClr val="56565B"/>
            </a:solidFill>
            <a:prstDash val="solid"/>
          </a:ln>
        </p:spPr>
      </p:sp>
      <p:cxnSp>
        <p:nvCxnSpPr>
          <p:cNvPr id="25" name="Straight Connector 24"/>
          <p:cNvCxnSpPr/>
          <p:nvPr/>
        </p:nvCxnSpPr>
        <p:spPr>
          <a:xfrm>
            <a:off x="126365" y="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pic>
        <p:nvPicPr>
          <p:cNvPr id="7" name="Picture 6" descr="airplane38"/>
          <p:cNvPicPr>
            <a:picLocks noChangeAspect="1"/>
          </p:cNvPicPr>
          <p:nvPr/>
        </p:nvPicPr>
        <p:blipFill>
          <a:blip r:embed="rId1"/>
          <a:stretch>
            <a:fillRect/>
          </a:stretch>
        </p:blipFill>
        <p:spPr>
          <a:xfrm>
            <a:off x="6850380" y="4730750"/>
            <a:ext cx="3491865" cy="2793365"/>
          </a:xfrm>
          <a:prstGeom prst="rect">
            <a:avLst/>
          </a:prstGeom>
        </p:spPr>
      </p:pic>
      <p:pic>
        <p:nvPicPr>
          <p:cNvPr id="8" name="Picture 7" descr="airplane74"/>
          <p:cNvPicPr>
            <a:picLocks noChangeAspect="1"/>
          </p:cNvPicPr>
          <p:nvPr/>
        </p:nvPicPr>
        <p:blipFill>
          <a:blip r:embed="rId2"/>
          <a:stretch>
            <a:fillRect/>
          </a:stretch>
        </p:blipFill>
        <p:spPr>
          <a:xfrm>
            <a:off x="10445750" y="4730750"/>
            <a:ext cx="3084195" cy="2772410"/>
          </a:xfrm>
          <a:prstGeom prst="rect">
            <a:avLst/>
          </a:prstGeom>
        </p:spPr>
      </p:pic>
      <p:pic>
        <p:nvPicPr>
          <p:cNvPr id="13" name="Picture 12" descr="buildings91"/>
          <p:cNvPicPr>
            <a:picLocks noChangeAspect="1"/>
          </p:cNvPicPr>
          <p:nvPr/>
        </p:nvPicPr>
        <p:blipFill>
          <a:blip r:embed="rId3"/>
          <a:stretch>
            <a:fillRect/>
          </a:stretch>
        </p:blipFill>
        <p:spPr>
          <a:xfrm>
            <a:off x="1247140" y="4730115"/>
            <a:ext cx="2602230" cy="2794000"/>
          </a:xfrm>
          <a:prstGeom prst="rect">
            <a:avLst/>
          </a:prstGeom>
        </p:spPr>
      </p:pic>
      <p:pic>
        <p:nvPicPr>
          <p:cNvPr id="4" name="Picture 3" descr="buildings88"/>
          <p:cNvPicPr>
            <a:picLocks noChangeAspect="1"/>
          </p:cNvPicPr>
          <p:nvPr/>
        </p:nvPicPr>
        <p:blipFill>
          <a:blip r:embed="rId4"/>
          <a:stretch>
            <a:fillRect/>
          </a:stretch>
        </p:blipFill>
        <p:spPr>
          <a:xfrm>
            <a:off x="3952875" y="4730115"/>
            <a:ext cx="2794000" cy="2794000"/>
          </a:xfrm>
          <a:prstGeom prst="rect">
            <a:avLst/>
          </a:prstGeom>
        </p:spPr>
      </p:pic>
      <p:sp>
        <p:nvSpPr>
          <p:cNvPr id="17" name="Text Box 16"/>
          <p:cNvSpPr txBox="1"/>
          <p:nvPr/>
        </p:nvSpPr>
        <p:spPr>
          <a:xfrm>
            <a:off x="1088390" y="1173480"/>
            <a:ext cx="13343890" cy="2259330"/>
          </a:xfrm>
          <a:prstGeom prst="rect">
            <a:avLst/>
          </a:prstGeom>
        </p:spPr>
        <p:txBody>
          <a:bodyPr>
            <a:noAutofit/>
          </a:bodyPr>
          <a:p>
            <a:pPr algn="just"/>
            <a:r>
              <a:rPr lang="en-US" altLang="zh-CN" sz="3600">
                <a:solidFill>
                  <a:srgbClr val="000000"/>
                </a:solidFill>
                <a:latin typeface="Times New Roman" panose="02020603050405020304"/>
                <a:ea typeface="Times New Roman" panose="02020603050405020304"/>
              </a:rPr>
              <a:t>Given a set of low-resolution satellite images, denoted with {</a:t>
            </a:r>
            <a:r>
              <a:rPr lang="en-US" altLang="zh-CN" sz="3600" i="1">
                <a:solidFill>
                  <a:srgbClr val="000000"/>
                </a:solidFill>
                <a:latin typeface="Times New Roman" panose="02020603050405020304"/>
                <a:ea typeface="Times New Roman" panose="02020603050405020304"/>
              </a:rPr>
              <a:t>I1, I2, ..., In</a:t>
            </a:r>
            <a:r>
              <a:rPr lang="en-US" altLang="zh-CN" sz="3600">
                <a:solidFill>
                  <a:srgbClr val="000000"/>
                </a:solidFill>
                <a:latin typeface="Times New Roman" panose="02020603050405020304"/>
                <a:ea typeface="Times New Roman" panose="02020603050405020304"/>
              </a:rPr>
              <a:t>}, where n is the number of images. </a:t>
            </a:r>
            <a:endParaRPr lang="en-US" altLang="zh-CN" sz="3600">
              <a:solidFill>
                <a:srgbClr val="000000"/>
              </a:solidFill>
              <a:latin typeface="Times New Roman" panose="02020603050405020304"/>
              <a:ea typeface="Times New Roman" panose="02020603050405020304"/>
            </a:endParaRPr>
          </a:p>
          <a:p>
            <a:pPr algn="just"/>
            <a:endParaRPr lang="en-US" altLang="zh-CN" sz="3600">
              <a:solidFill>
                <a:srgbClr val="000000"/>
              </a:solidFill>
              <a:latin typeface="Times New Roman" panose="02020603050405020304"/>
              <a:ea typeface="Times New Roman" panose="02020603050405020304"/>
            </a:endParaRPr>
          </a:p>
          <a:p>
            <a:pPr algn="just"/>
            <a:r>
              <a:rPr lang="en-US" altLang="zh-CN" sz="3600">
                <a:solidFill>
                  <a:srgbClr val="000000"/>
                </a:solidFill>
                <a:latin typeface="Times New Roman" panose="02020603050405020304"/>
                <a:ea typeface="Times New Roman" panose="02020603050405020304"/>
              </a:rPr>
              <a:t>The problem is generating </a:t>
            </a:r>
            <a:r>
              <a:rPr lang="en-IN" altLang="en-US" sz="3600">
                <a:solidFill>
                  <a:srgbClr val="000000"/>
                </a:solidFill>
                <a:latin typeface="Times New Roman" panose="02020603050405020304"/>
                <a:ea typeface="Times New Roman" panose="02020603050405020304"/>
              </a:rPr>
              <a:t>a</a:t>
            </a:r>
            <a:r>
              <a:rPr lang="en-US" altLang="zh-CN" sz="3600">
                <a:solidFill>
                  <a:srgbClr val="000000"/>
                </a:solidFill>
                <a:latin typeface="Times New Roman" panose="02020603050405020304"/>
                <a:ea typeface="Times New Roman" panose="02020603050405020304"/>
              </a:rPr>
              <a:t> simple quantitative captioning for the images using ML models.</a:t>
            </a:r>
            <a:endParaRPr lang="en-US" altLang="zh-CN" sz="3600">
              <a:solidFill>
                <a:srgbClr val="000000"/>
              </a:solidFill>
              <a:latin typeface="Times New Roman" panose="02020603050405020304"/>
              <a:ea typeface="Times New Roman" panose="02020603050405020304"/>
            </a:endParaRPr>
          </a:p>
        </p:txBody>
      </p:sp>
      <p:sp>
        <p:nvSpPr>
          <p:cNvPr id="9" name="Text Box 8"/>
          <p:cNvSpPr txBox="1"/>
          <p:nvPr/>
        </p:nvSpPr>
        <p:spPr>
          <a:xfrm>
            <a:off x="2406650" y="7580630"/>
            <a:ext cx="683260" cy="368300"/>
          </a:xfrm>
          <a:prstGeom prst="rect">
            <a:avLst/>
          </a:prstGeom>
          <a:noFill/>
          <a:ln>
            <a:noFill/>
          </a:ln>
        </p:spPr>
        <p:txBody>
          <a:bodyPr wrap="square" rtlCol="0">
            <a:spAutoFit/>
          </a:bodyPr>
          <a:p>
            <a:r>
              <a:rPr lang="en-US" altLang="zh-CN" i="1">
                <a:solidFill>
                  <a:srgbClr val="000000"/>
                </a:solidFill>
                <a:latin typeface="Times New Roman" panose="02020603050405020304"/>
                <a:ea typeface="Times New Roman" panose="02020603050405020304"/>
                <a:sym typeface="+mn-ea"/>
              </a:rPr>
              <a:t>I1</a:t>
            </a:r>
            <a:endParaRPr lang="en-US"/>
          </a:p>
        </p:txBody>
      </p:sp>
      <p:sp>
        <p:nvSpPr>
          <p:cNvPr id="10" name="Text Box 9"/>
          <p:cNvSpPr txBox="1"/>
          <p:nvPr/>
        </p:nvSpPr>
        <p:spPr>
          <a:xfrm>
            <a:off x="5114925" y="7524750"/>
            <a:ext cx="683260" cy="368300"/>
          </a:xfrm>
          <a:prstGeom prst="rect">
            <a:avLst/>
          </a:prstGeom>
          <a:noFill/>
          <a:ln>
            <a:noFill/>
          </a:ln>
        </p:spPr>
        <p:txBody>
          <a:bodyPr wrap="square" rtlCol="0">
            <a:spAutoFit/>
          </a:bodyPr>
          <a:p>
            <a:r>
              <a:rPr lang="en-US" altLang="zh-CN" i="1">
                <a:solidFill>
                  <a:srgbClr val="000000"/>
                </a:solidFill>
                <a:latin typeface="Times New Roman" panose="02020603050405020304"/>
                <a:ea typeface="Times New Roman" panose="02020603050405020304"/>
                <a:sym typeface="+mn-ea"/>
              </a:rPr>
              <a:t>I2</a:t>
            </a:r>
            <a:endParaRPr lang="en-US"/>
          </a:p>
        </p:txBody>
      </p:sp>
      <p:sp>
        <p:nvSpPr>
          <p:cNvPr id="11" name="Text Box 10"/>
          <p:cNvSpPr txBox="1"/>
          <p:nvPr/>
        </p:nvSpPr>
        <p:spPr>
          <a:xfrm>
            <a:off x="8533765" y="7526020"/>
            <a:ext cx="683260" cy="368300"/>
          </a:xfrm>
          <a:prstGeom prst="rect">
            <a:avLst/>
          </a:prstGeom>
          <a:noFill/>
          <a:ln>
            <a:noFill/>
          </a:ln>
        </p:spPr>
        <p:txBody>
          <a:bodyPr wrap="square" rtlCol="0">
            <a:spAutoFit/>
          </a:bodyPr>
          <a:p>
            <a:r>
              <a:rPr lang="en-US" altLang="zh-CN" i="1">
                <a:solidFill>
                  <a:srgbClr val="000000"/>
                </a:solidFill>
                <a:latin typeface="Times New Roman" panose="02020603050405020304"/>
                <a:ea typeface="Times New Roman" panose="02020603050405020304"/>
                <a:sym typeface="+mn-ea"/>
              </a:rPr>
              <a:t>I3</a:t>
            </a:r>
            <a:endParaRPr lang="en-US"/>
          </a:p>
        </p:txBody>
      </p:sp>
      <p:sp>
        <p:nvSpPr>
          <p:cNvPr id="12" name="Text Box 11"/>
          <p:cNvSpPr txBox="1"/>
          <p:nvPr/>
        </p:nvSpPr>
        <p:spPr>
          <a:xfrm>
            <a:off x="11838305" y="7538720"/>
            <a:ext cx="683260" cy="368300"/>
          </a:xfrm>
          <a:prstGeom prst="rect">
            <a:avLst/>
          </a:prstGeom>
          <a:noFill/>
          <a:ln>
            <a:noFill/>
          </a:ln>
        </p:spPr>
        <p:txBody>
          <a:bodyPr wrap="square" rtlCol="0">
            <a:spAutoFit/>
          </a:bodyPr>
          <a:p>
            <a:r>
              <a:rPr lang="en-US" altLang="zh-CN" i="1">
                <a:solidFill>
                  <a:srgbClr val="000000"/>
                </a:solidFill>
                <a:latin typeface="Times New Roman" panose="02020603050405020304"/>
                <a:ea typeface="Times New Roman" panose="02020603050405020304"/>
                <a:sym typeface="+mn-ea"/>
              </a:rPr>
              <a:t>I4</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chemeClr val="bg1"/>
          </a:solidFill>
        </p:spPr>
      </p:sp>
      <p:cxnSp>
        <p:nvCxnSpPr>
          <p:cNvPr id="25" name="Straight Connector 24"/>
          <p:cNvCxnSpPr/>
          <p:nvPr>
            <p:custDataLst>
              <p:tags r:id="rId1"/>
            </p:custDataLst>
          </p:nvPr>
        </p:nvCxnSpPr>
        <p:spPr>
          <a:xfrm>
            <a:off x="149225" y="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3" name="Straight Connector 12"/>
          <p:cNvCxnSpPr/>
          <p:nvPr>
            <p:custDataLst>
              <p:tags r:id="rId2"/>
            </p:custDataLst>
          </p:nvPr>
        </p:nvCxnSpPr>
        <p:spPr>
          <a:xfrm>
            <a:off x="276225" y="-2159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
        <p:nvSpPr>
          <p:cNvPr id="5" name="Text 2"/>
          <p:cNvSpPr/>
          <p:nvPr/>
        </p:nvSpPr>
        <p:spPr>
          <a:xfrm>
            <a:off x="1063625" y="288925"/>
            <a:ext cx="7839710" cy="847725"/>
          </a:xfrm>
          <a:prstGeom prst="rect">
            <a:avLst/>
          </a:prstGeom>
          <a:noFill/>
        </p:spPr>
        <p:txBody>
          <a:bodyPr wrap="square" rtlCol="0" anchor="t"/>
          <a:p>
            <a:pPr marL="0" indent="0">
              <a:lnSpc>
                <a:spcPts val="4585"/>
              </a:lnSpc>
              <a:buNone/>
            </a:pPr>
            <a:r>
              <a:rPr lang="en-US" sz="3670" dirty="0">
                <a:solidFill>
                  <a:schemeClr val="tx1"/>
                </a:solidFill>
                <a:latin typeface="Poppins" pitchFamily="34" charset="0"/>
                <a:ea typeface="Poppins" pitchFamily="34" charset="-122"/>
                <a:cs typeface="Poppins" pitchFamily="34" charset="-120"/>
              </a:rPr>
              <a:t>Proble</a:t>
            </a:r>
            <a:r>
              <a:rPr lang="en-IN" altLang="en-US" sz="3670" dirty="0">
                <a:solidFill>
                  <a:schemeClr val="tx1"/>
                </a:solidFill>
                <a:latin typeface="Poppins" pitchFamily="34" charset="0"/>
                <a:ea typeface="Poppins" pitchFamily="34" charset="-122"/>
                <a:cs typeface="Poppins" pitchFamily="34" charset="-120"/>
              </a:rPr>
              <a:t>m Specification</a:t>
            </a:r>
            <a:r>
              <a:rPr lang="en-US" sz="3670" dirty="0">
                <a:solidFill>
                  <a:schemeClr val="tx1"/>
                </a:solidFill>
                <a:latin typeface="Poppins" pitchFamily="34" charset="0"/>
                <a:ea typeface="Poppins" pitchFamily="34" charset="-122"/>
                <a:cs typeface="Poppins" pitchFamily="34" charset="-120"/>
              </a:rPr>
              <a:t> :-</a:t>
            </a:r>
            <a:endParaRPr lang="en-US" sz="3670" dirty="0">
              <a:solidFill>
                <a:schemeClr val="tx1"/>
              </a:solidFill>
              <a:latin typeface="Poppins" pitchFamily="34" charset="0"/>
              <a:ea typeface="Poppins" pitchFamily="34" charset="-122"/>
              <a:cs typeface="Poppins" pitchFamily="34" charset="-120"/>
            </a:endParaRPr>
          </a:p>
        </p:txBody>
      </p:sp>
      <p:sp>
        <p:nvSpPr>
          <p:cNvPr id="6" name="Shape 3"/>
          <p:cNvSpPr/>
          <p:nvPr/>
        </p:nvSpPr>
        <p:spPr>
          <a:xfrm>
            <a:off x="530185" y="423624"/>
            <a:ext cx="419219" cy="419219"/>
          </a:xfrm>
          <a:prstGeom prst="roundRect">
            <a:avLst>
              <a:gd name="adj" fmla="val 18668"/>
            </a:avLst>
          </a:prstGeom>
          <a:solidFill>
            <a:srgbClr val="3D3D42"/>
          </a:solidFill>
          <a:ln w="7620">
            <a:solidFill>
              <a:srgbClr val="56565B"/>
            </a:solidFill>
            <a:prstDash val="solid"/>
          </a:ln>
        </p:spPr>
      </p:sp>
      <p:sp>
        <p:nvSpPr>
          <p:cNvPr id="4" name="Text Box 3"/>
          <p:cNvSpPr txBox="1"/>
          <p:nvPr/>
        </p:nvSpPr>
        <p:spPr>
          <a:xfrm>
            <a:off x="681355" y="2818765"/>
            <a:ext cx="13637895" cy="4600575"/>
          </a:xfrm>
          <a:prstGeom prst="rect">
            <a:avLst/>
          </a:prstGeom>
          <a:noFill/>
        </p:spPr>
        <p:txBody>
          <a:bodyPr wrap="square" rtlCol="0">
            <a:noAutofit/>
          </a:bodyPr>
          <a:p>
            <a:pPr indent="0" algn="just">
              <a:buFont typeface="Wingdings" panose="05000000000000000000" charset="0"/>
              <a:buNone/>
            </a:pPr>
            <a:r>
              <a:rPr lang="en-US" sz="2800">
                <a:solidFill>
                  <a:srgbClr val="C00000"/>
                </a:solidFill>
              </a:rPr>
              <a:t>Objective:</a:t>
            </a:r>
            <a:r>
              <a:rPr lang="en-US" sz="2800">
                <a:solidFill>
                  <a:schemeClr val="bg1"/>
                </a:solidFill>
              </a:rPr>
              <a:t> </a:t>
            </a:r>
            <a:r>
              <a:rPr lang="en-US" sz="2800">
                <a:solidFill>
                  <a:schemeClr val="tx1"/>
                </a:solidFill>
              </a:rPr>
              <a:t>Develop a system that can transform remote sensing images into meaningful, accurate, and quantitative textual descriptions.</a:t>
            </a:r>
            <a:endParaRPr lang="en-US" sz="2800">
              <a:solidFill>
                <a:schemeClr val="tx1"/>
              </a:solidFill>
            </a:endParaRPr>
          </a:p>
          <a:p>
            <a:pPr indent="0" algn="just">
              <a:buFont typeface="Wingdings" panose="05000000000000000000" charset="0"/>
              <a:buNone/>
            </a:pPr>
            <a:endParaRPr lang="en-US" sz="2800">
              <a:solidFill>
                <a:schemeClr val="bg1"/>
              </a:solidFill>
            </a:endParaRPr>
          </a:p>
          <a:p>
            <a:pPr indent="0" algn="just">
              <a:buFont typeface="Wingdings" panose="05000000000000000000" charset="0"/>
              <a:buNone/>
            </a:pPr>
            <a:r>
              <a:rPr lang="en-US" sz="2800">
                <a:solidFill>
                  <a:srgbClr val="C00000"/>
                </a:solidFill>
              </a:rPr>
              <a:t>Input:</a:t>
            </a:r>
            <a:r>
              <a:rPr lang="en-US" sz="2800">
                <a:solidFill>
                  <a:schemeClr val="bg1"/>
                </a:solidFill>
              </a:rPr>
              <a:t> </a:t>
            </a:r>
            <a:r>
              <a:rPr lang="en-US" sz="2800">
                <a:solidFill>
                  <a:schemeClr val="tx1"/>
                </a:solidFill>
              </a:rPr>
              <a:t>Satellite or aerial remote sensing images that capture various geographical, </a:t>
            </a:r>
            <a:r>
              <a:rPr lang="en-IN" altLang="en-US" sz="2800">
                <a:solidFill>
                  <a:schemeClr val="tx1"/>
                </a:solidFill>
              </a:rPr>
              <a:t>	  </a:t>
            </a:r>
            <a:r>
              <a:rPr lang="en-US" sz="2800">
                <a:solidFill>
                  <a:schemeClr val="tx1"/>
                </a:solidFill>
              </a:rPr>
              <a:t>environmental, or human-made features.</a:t>
            </a:r>
            <a:endParaRPr lang="en-US" sz="2800">
              <a:solidFill>
                <a:schemeClr val="bg1"/>
              </a:solidFill>
            </a:endParaRPr>
          </a:p>
          <a:p>
            <a:pPr indent="0" algn="just">
              <a:buFont typeface="Wingdings" panose="05000000000000000000" charset="0"/>
              <a:buNone/>
            </a:pPr>
            <a:endParaRPr lang="en-US" sz="2800">
              <a:solidFill>
                <a:schemeClr val="bg1"/>
              </a:solidFill>
            </a:endParaRPr>
          </a:p>
          <a:p>
            <a:pPr indent="0" algn="just">
              <a:buFont typeface="Wingdings" panose="05000000000000000000" charset="0"/>
              <a:buNone/>
            </a:pPr>
            <a:r>
              <a:rPr lang="en-US" sz="2800">
                <a:solidFill>
                  <a:srgbClr val="C00000"/>
                </a:solidFill>
              </a:rPr>
              <a:t>Output:</a:t>
            </a:r>
            <a:r>
              <a:rPr lang="en-US" sz="2800">
                <a:solidFill>
                  <a:schemeClr val="bg1"/>
                </a:solidFill>
              </a:rPr>
              <a:t> </a:t>
            </a:r>
            <a:r>
              <a:rPr lang="en-US" sz="2800">
                <a:solidFill>
                  <a:schemeClr val="tx1"/>
                </a:solidFill>
              </a:rPr>
              <a:t>Quantitative, detailed textual descriptions that describe the scene in terms of measurable factors like area, distances, land use classification, and other relevant parameters.</a:t>
            </a:r>
            <a:endParaRPr lang="en-US" sz="2800">
              <a:solidFill>
                <a:schemeClr val="tx1"/>
              </a:solidFill>
            </a:endParaRPr>
          </a:p>
        </p:txBody>
      </p:sp>
      <p:sp>
        <p:nvSpPr>
          <p:cNvPr id="7" name="Text Box 6"/>
          <p:cNvSpPr txBox="1"/>
          <p:nvPr/>
        </p:nvSpPr>
        <p:spPr>
          <a:xfrm>
            <a:off x="675005" y="1906270"/>
            <a:ext cx="7315200" cy="645160"/>
          </a:xfrm>
          <a:prstGeom prst="rect">
            <a:avLst/>
          </a:prstGeom>
          <a:noFill/>
        </p:spPr>
        <p:txBody>
          <a:bodyPr wrap="square" rtlCol="0" anchor="t">
            <a:spAutoFit/>
          </a:bodyPr>
          <a:p>
            <a:r>
              <a:rPr lang="en-US" sz="3600">
                <a:solidFill>
                  <a:schemeClr val="accent2"/>
                </a:solidFill>
              </a:rPr>
              <a:t>Problem Overview:</a:t>
            </a:r>
            <a:endParaRPr lang="en-US" sz="3600">
              <a:solidFill>
                <a:schemeClr val="accent2"/>
              </a:solidFill>
            </a:endParaRPr>
          </a:p>
        </p:txBody>
      </p:sp>
      <p:cxnSp>
        <p:nvCxnSpPr>
          <p:cNvPr id="10" name="Straight Connector 9"/>
          <p:cNvCxnSpPr/>
          <p:nvPr>
            <p:custDataLst>
              <p:tags r:id="rId3"/>
            </p:custDataLst>
          </p:nvPr>
        </p:nvCxnSpPr>
        <p:spPr>
          <a:xfrm flipH="1">
            <a:off x="101600" y="1372870"/>
            <a:ext cx="6741795"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1" name="Straight Connector 10"/>
          <p:cNvCxnSpPr/>
          <p:nvPr/>
        </p:nvCxnSpPr>
        <p:spPr>
          <a:xfrm flipV="1">
            <a:off x="6831965" y="-10160"/>
            <a:ext cx="614680" cy="139446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8" name="Straight Connector 7"/>
          <p:cNvCxnSpPr/>
          <p:nvPr/>
        </p:nvCxnSpPr>
        <p:spPr>
          <a:xfrm>
            <a:off x="775335" y="2562860"/>
            <a:ext cx="3522980" cy="0"/>
          </a:xfrm>
          <a:prstGeom prst="line">
            <a:avLst/>
          </a:prstGeom>
          <a:ln>
            <a:solidFill>
              <a:schemeClr val="accent2">
                <a:lumMod val="60000"/>
                <a:lumOff val="40000"/>
              </a:schemeClr>
            </a:solid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chemeClr val="bg1"/>
          </a:solidFill>
        </p:spPr>
      </p:sp>
      <p:cxnSp>
        <p:nvCxnSpPr>
          <p:cNvPr id="25" name="Straight Connector 24"/>
          <p:cNvCxnSpPr/>
          <p:nvPr>
            <p:custDataLst>
              <p:tags r:id="rId1"/>
            </p:custDataLst>
          </p:nvPr>
        </p:nvCxnSpPr>
        <p:spPr>
          <a:xfrm>
            <a:off x="149225" y="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3" name="Straight Connector 12"/>
          <p:cNvCxnSpPr/>
          <p:nvPr>
            <p:custDataLst>
              <p:tags r:id="rId2"/>
            </p:custDataLst>
          </p:nvPr>
        </p:nvCxnSpPr>
        <p:spPr>
          <a:xfrm>
            <a:off x="276225" y="-2159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
        <p:nvSpPr>
          <p:cNvPr id="5" name="Text 2"/>
          <p:cNvSpPr/>
          <p:nvPr/>
        </p:nvSpPr>
        <p:spPr>
          <a:xfrm>
            <a:off x="1063625" y="288925"/>
            <a:ext cx="7839710" cy="847725"/>
          </a:xfrm>
          <a:prstGeom prst="rect">
            <a:avLst/>
          </a:prstGeom>
          <a:noFill/>
        </p:spPr>
        <p:txBody>
          <a:bodyPr wrap="square" rtlCol="0" anchor="t"/>
          <a:p>
            <a:pPr marL="0" indent="0">
              <a:lnSpc>
                <a:spcPts val="4585"/>
              </a:lnSpc>
              <a:buNone/>
            </a:pPr>
            <a:r>
              <a:rPr lang="en-IN" sz="3670" dirty="0">
                <a:solidFill>
                  <a:schemeClr val="tx1"/>
                </a:solidFill>
                <a:latin typeface="Poppins" pitchFamily="34" charset="0"/>
                <a:ea typeface="Poppins" pitchFamily="34" charset="-122"/>
                <a:cs typeface="Poppins" pitchFamily="34" charset="-120"/>
              </a:rPr>
              <a:t>Introduction</a:t>
            </a:r>
            <a:r>
              <a:rPr lang="en-US" sz="3670" dirty="0">
                <a:solidFill>
                  <a:schemeClr val="tx1"/>
                </a:solidFill>
                <a:latin typeface="Poppins" pitchFamily="34" charset="0"/>
                <a:ea typeface="Poppins" pitchFamily="34" charset="-122"/>
                <a:cs typeface="Poppins" pitchFamily="34" charset="-120"/>
              </a:rPr>
              <a:t> :-</a:t>
            </a:r>
            <a:endParaRPr lang="en-US" sz="3670" dirty="0">
              <a:solidFill>
                <a:schemeClr val="tx1"/>
              </a:solidFill>
              <a:latin typeface="Poppins" pitchFamily="34" charset="0"/>
              <a:ea typeface="Poppins" pitchFamily="34" charset="-122"/>
              <a:cs typeface="Poppins" pitchFamily="34" charset="-120"/>
            </a:endParaRPr>
          </a:p>
        </p:txBody>
      </p:sp>
      <p:sp>
        <p:nvSpPr>
          <p:cNvPr id="6" name="Shape 3"/>
          <p:cNvSpPr/>
          <p:nvPr/>
        </p:nvSpPr>
        <p:spPr>
          <a:xfrm>
            <a:off x="507325" y="423624"/>
            <a:ext cx="419219" cy="419219"/>
          </a:xfrm>
          <a:prstGeom prst="roundRect">
            <a:avLst>
              <a:gd name="adj" fmla="val 18668"/>
            </a:avLst>
          </a:prstGeom>
          <a:solidFill>
            <a:srgbClr val="3D3D42"/>
          </a:solidFill>
          <a:ln w="7620">
            <a:solidFill>
              <a:srgbClr val="56565B"/>
            </a:solidFill>
            <a:prstDash val="solid"/>
          </a:ln>
        </p:spPr>
      </p:sp>
      <p:sp>
        <p:nvSpPr>
          <p:cNvPr id="4" name="Text Box 3"/>
          <p:cNvSpPr txBox="1"/>
          <p:nvPr/>
        </p:nvSpPr>
        <p:spPr>
          <a:xfrm>
            <a:off x="624205" y="1767205"/>
            <a:ext cx="13637895" cy="4600575"/>
          </a:xfrm>
          <a:prstGeom prst="rect">
            <a:avLst/>
          </a:prstGeom>
          <a:noFill/>
        </p:spPr>
        <p:txBody>
          <a:bodyPr wrap="square" rtlCol="0">
            <a:noAutofit/>
          </a:bodyPr>
          <a:p>
            <a:pPr indent="0" algn="just">
              <a:buFont typeface="Wingdings" panose="05000000000000000000" charset="0"/>
              <a:buNone/>
            </a:pPr>
            <a:r>
              <a:rPr lang="en-US" sz="2600">
                <a:solidFill>
                  <a:schemeClr val="tx1"/>
                </a:solidFill>
              </a:rPr>
              <a:t>The task of transforming remote sensing images into quantitative textual descriptions holds significant importance for applications like urban planning, environmental monitoring, and disaster management. </a:t>
            </a:r>
            <a:endParaRPr lang="en-US" sz="2600">
              <a:solidFill>
                <a:schemeClr val="tx1"/>
              </a:solidFill>
            </a:endParaRPr>
          </a:p>
          <a:p>
            <a:pPr indent="0" algn="just">
              <a:buFont typeface="Wingdings" panose="05000000000000000000" charset="0"/>
              <a:buNone/>
            </a:pPr>
            <a:endParaRPr lang="en-US" sz="2600">
              <a:solidFill>
                <a:schemeClr val="tx1"/>
              </a:solidFill>
            </a:endParaRPr>
          </a:p>
          <a:p>
            <a:pPr indent="0" algn="just">
              <a:buFont typeface="Wingdings" panose="05000000000000000000" charset="0"/>
              <a:buNone/>
            </a:pPr>
            <a:r>
              <a:rPr lang="en-US" sz="2600">
                <a:solidFill>
                  <a:schemeClr val="tx1"/>
                </a:solidFill>
              </a:rPr>
              <a:t>In this study, we focus on enhancing the quality of remote sensing images from a specific subset of the UCM Land Use Dataset, which includes Aeroplanes, Buildings, Denseresidential, Harbor, Intersection, Mediumresidential, Mobilehomepark, Parkinglot, Sparseresidential, and Storage tanks. </a:t>
            </a:r>
            <a:endParaRPr lang="en-US" sz="2600">
              <a:solidFill>
                <a:schemeClr val="tx1"/>
              </a:solidFill>
            </a:endParaRPr>
          </a:p>
          <a:p>
            <a:pPr indent="0" algn="just">
              <a:buFont typeface="Wingdings" panose="05000000000000000000" charset="0"/>
              <a:buNone/>
            </a:pPr>
            <a:endParaRPr lang="en-US" sz="2600">
              <a:solidFill>
                <a:schemeClr val="tx1"/>
              </a:solidFill>
            </a:endParaRPr>
          </a:p>
          <a:p>
            <a:pPr indent="0" algn="just">
              <a:buFont typeface="Wingdings" panose="05000000000000000000" charset="0"/>
              <a:buNone/>
            </a:pPr>
            <a:r>
              <a:rPr lang="en-US" sz="2600">
                <a:solidFill>
                  <a:schemeClr val="tx1"/>
                </a:solidFill>
              </a:rPr>
              <a:t>The goal is to generate detailed, accurate textual descriptions that capture the spatial distribution, object counts, area coverage, and other measurable characteristics of each land use type. </a:t>
            </a:r>
            <a:endParaRPr lang="en-US" sz="2600">
              <a:solidFill>
                <a:schemeClr val="tx1"/>
              </a:solidFill>
            </a:endParaRPr>
          </a:p>
          <a:p>
            <a:pPr indent="0" algn="just">
              <a:buFont typeface="Wingdings" panose="05000000000000000000" charset="0"/>
              <a:buNone/>
            </a:pPr>
            <a:endParaRPr lang="en-US" sz="2600">
              <a:solidFill>
                <a:schemeClr val="tx1"/>
              </a:solidFill>
            </a:endParaRPr>
          </a:p>
          <a:p>
            <a:pPr indent="0" algn="just">
              <a:buFont typeface="Wingdings" panose="05000000000000000000" charset="0"/>
              <a:buNone/>
            </a:pPr>
            <a:r>
              <a:rPr lang="en-US" sz="2600">
                <a:solidFill>
                  <a:schemeClr val="tx1"/>
                </a:solidFill>
              </a:rPr>
              <a:t>By leveraging deep learning models and advanced image processing techniques, the system aims to bridge the gap between raw visual data and meaningful, interpretable quantitative insights, providing valuable information for geospatial analysis and decision-making.</a:t>
            </a:r>
            <a:endParaRPr lang="en-US" sz="2600">
              <a:solidFill>
                <a:schemeClr val="tx1"/>
              </a:solidFill>
            </a:endParaRPr>
          </a:p>
        </p:txBody>
      </p:sp>
      <p:cxnSp>
        <p:nvCxnSpPr>
          <p:cNvPr id="10" name="Straight Connector 9"/>
          <p:cNvCxnSpPr/>
          <p:nvPr>
            <p:custDataLst>
              <p:tags r:id="rId3"/>
            </p:custDataLst>
          </p:nvPr>
        </p:nvCxnSpPr>
        <p:spPr>
          <a:xfrm flipH="1">
            <a:off x="101600" y="1372870"/>
            <a:ext cx="4810760"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1" name="Straight Connector 10"/>
          <p:cNvCxnSpPr/>
          <p:nvPr/>
        </p:nvCxnSpPr>
        <p:spPr>
          <a:xfrm flipV="1">
            <a:off x="4900295" y="-10160"/>
            <a:ext cx="614680" cy="139446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
        <p:nvSpPr>
          <p:cNvPr id="9" name="Text Box 8"/>
          <p:cNvSpPr txBox="1"/>
          <p:nvPr/>
        </p:nvSpPr>
        <p:spPr>
          <a:xfrm>
            <a:off x="419735" y="1768475"/>
            <a:ext cx="337820" cy="5572125"/>
          </a:xfrm>
          <a:prstGeom prst="rect">
            <a:avLst/>
          </a:prstGeom>
          <a:noFill/>
        </p:spPr>
        <p:txBody>
          <a:bodyPr wrap="square" rtlCol="0">
            <a:noAutofit/>
          </a:bodyPr>
          <a:p>
            <a:pPr indent="0" algn="just">
              <a:buFont typeface="Wingdings" panose="05000000000000000000" charset="0"/>
              <a:buNone/>
            </a:pPr>
            <a:r>
              <a:rPr lang="en-IN" altLang="en-US" sz="2600" b="1">
                <a:solidFill>
                  <a:srgbClr val="C00000"/>
                </a:solidFill>
              </a:rPr>
              <a:t>-</a:t>
            </a:r>
            <a:endParaRPr lang="en-IN" altLang="en-US" sz="2600" b="1">
              <a:solidFill>
                <a:srgbClr val="C00000"/>
              </a:solidFill>
            </a:endParaRPr>
          </a:p>
          <a:p>
            <a:pPr indent="0" algn="just">
              <a:buFont typeface="Wingdings" panose="05000000000000000000" charset="0"/>
              <a:buNone/>
            </a:pPr>
            <a:endParaRPr lang="en-IN" altLang="en-US" sz="2600" b="1">
              <a:solidFill>
                <a:srgbClr val="C00000"/>
              </a:solidFill>
            </a:endParaRPr>
          </a:p>
          <a:p>
            <a:pPr indent="0" algn="just">
              <a:buFont typeface="Wingdings" panose="05000000000000000000" charset="0"/>
              <a:buNone/>
            </a:pPr>
            <a:endParaRPr lang="en-IN" altLang="en-US" sz="2600" b="1">
              <a:solidFill>
                <a:srgbClr val="C00000"/>
              </a:solidFill>
            </a:endParaRPr>
          </a:p>
          <a:p>
            <a:pPr indent="0" algn="just">
              <a:buFont typeface="Wingdings" panose="05000000000000000000" charset="0"/>
              <a:buNone/>
            </a:pPr>
            <a:endParaRPr lang="en-IN" altLang="en-US" sz="2600" b="1">
              <a:solidFill>
                <a:srgbClr val="C00000"/>
              </a:solidFill>
            </a:endParaRPr>
          </a:p>
          <a:p>
            <a:pPr indent="0" algn="just">
              <a:buFont typeface="Wingdings" panose="05000000000000000000" charset="0"/>
              <a:buNone/>
            </a:pPr>
            <a:r>
              <a:rPr lang="en-IN" altLang="en-US" sz="2600" b="1">
                <a:solidFill>
                  <a:srgbClr val="C00000"/>
                </a:solidFill>
              </a:rPr>
              <a:t>-</a:t>
            </a:r>
            <a:endParaRPr lang="en-IN" altLang="en-US" sz="2600" b="1">
              <a:solidFill>
                <a:srgbClr val="C00000"/>
              </a:solidFill>
            </a:endParaRPr>
          </a:p>
          <a:p>
            <a:pPr indent="0" algn="just">
              <a:buFont typeface="Wingdings" panose="05000000000000000000" charset="0"/>
              <a:buNone/>
            </a:pPr>
            <a:endParaRPr lang="en-IN" altLang="en-US" sz="2600" b="1">
              <a:solidFill>
                <a:srgbClr val="C00000"/>
              </a:solidFill>
            </a:endParaRPr>
          </a:p>
          <a:p>
            <a:pPr indent="0" algn="just">
              <a:buFont typeface="Wingdings" panose="05000000000000000000" charset="0"/>
              <a:buNone/>
            </a:pPr>
            <a:endParaRPr lang="en-IN" altLang="en-US" sz="2600" b="1">
              <a:solidFill>
                <a:srgbClr val="C00000"/>
              </a:solidFill>
            </a:endParaRPr>
          </a:p>
          <a:p>
            <a:pPr indent="0" algn="just">
              <a:buFont typeface="Wingdings" panose="05000000000000000000" charset="0"/>
              <a:buNone/>
            </a:pPr>
            <a:endParaRPr lang="en-IN" altLang="en-US" sz="2600" b="1">
              <a:solidFill>
                <a:srgbClr val="C00000"/>
              </a:solidFill>
            </a:endParaRPr>
          </a:p>
          <a:p>
            <a:pPr indent="0" algn="just">
              <a:buFont typeface="Wingdings" panose="05000000000000000000" charset="0"/>
              <a:buNone/>
            </a:pPr>
            <a:r>
              <a:rPr lang="en-IN" altLang="en-US" sz="2600" b="1">
                <a:solidFill>
                  <a:srgbClr val="C00000"/>
                </a:solidFill>
              </a:rPr>
              <a:t>-</a:t>
            </a:r>
            <a:endParaRPr lang="en-IN" altLang="en-US" sz="2600" b="1">
              <a:solidFill>
                <a:srgbClr val="C00000"/>
              </a:solidFill>
            </a:endParaRPr>
          </a:p>
          <a:p>
            <a:pPr indent="0" algn="just">
              <a:buFont typeface="Wingdings" panose="05000000000000000000" charset="0"/>
              <a:buNone/>
            </a:pPr>
            <a:endParaRPr lang="en-IN" altLang="en-US" sz="2600" b="1">
              <a:solidFill>
                <a:srgbClr val="C00000"/>
              </a:solidFill>
            </a:endParaRPr>
          </a:p>
          <a:p>
            <a:pPr indent="0" algn="just">
              <a:buFont typeface="Wingdings" panose="05000000000000000000" charset="0"/>
              <a:buNone/>
            </a:pPr>
            <a:endParaRPr lang="en-IN" altLang="en-US" sz="2600" b="1">
              <a:solidFill>
                <a:srgbClr val="C00000"/>
              </a:solidFill>
            </a:endParaRPr>
          </a:p>
          <a:p>
            <a:pPr indent="0" algn="just">
              <a:buFont typeface="Wingdings" panose="05000000000000000000" charset="0"/>
              <a:buNone/>
            </a:pPr>
            <a:r>
              <a:rPr lang="en-IN" altLang="en-US" sz="2600" b="1">
                <a:solidFill>
                  <a:srgbClr val="C00000"/>
                </a:solidFill>
              </a:rPr>
              <a:t>-</a:t>
            </a:r>
            <a:endParaRPr lang="en-IN" altLang="en-US" sz="2600" b="1">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chemeClr val="bg2"/>
          </a:solidFill>
        </p:spPr>
        <p:txBody>
          <a:bodyPr/>
          <a:lstStyle/>
          <a:p>
            <a:r>
              <a:rPr lang="en-US" altLang="zh-CN" sz="2400" b="1" u="sng">
                <a:solidFill>
                  <a:schemeClr val="tx1"/>
                </a:solidFill>
                <a:latin typeface="Calibri" panose="020F0502020204030204"/>
                <a:ea typeface="Calibri" panose="020F0502020204030204"/>
                <a:sym typeface="+mn-ea"/>
              </a:rPr>
              <a:t>Literature Survey :-</a:t>
            </a:r>
            <a:endParaRPr lang="en-US" altLang="zh-CN" sz="2400" b="1" u="sng">
              <a:solidFill>
                <a:schemeClr val="tx1"/>
              </a:solidFill>
              <a:latin typeface="Calibri" panose="020F0502020204030204"/>
              <a:ea typeface="Calibri" panose="020F0502020204030204"/>
              <a:sym typeface="+mn-ea"/>
            </a:endParaRPr>
          </a:p>
        </p:txBody>
      </p:sp>
      <p:graphicFrame>
        <p:nvGraphicFramePr>
          <p:cNvPr id="23" name="Table 22"/>
          <p:cNvGraphicFramePr/>
          <p:nvPr>
            <p:custDataLst>
              <p:tags r:id="rId1"/>
            </p:custDataLst>
          </p:nvPr>
        </p:nvGraphicFramePr>
        <p:xfrm>
          <a:off x="26035" y="612775"/>
          <a:ext cx="14560550" cy="7587615"/>
        </p:xfrm>
        <a:graphic>
          <a:graphicData uri="http://schemas.openxmlformats.org/drawingml/2006/table">
            <a:tbl>
              <a:tblPr/>
              <a:tblGrid>
                <a:gridCol w="716915"/>
                <a:gridCol w="2488565"/>
                <a:gridCol w="1689100"/>
                <a:gridCol w="2193290"/>
                <a:gridCol w="3703320"/>
                <a:gridCol w="3769360"/>
              </a:tblGrid>
              <a:tr h="461645">
                <a:tc>
                  <a:txBody>
                    <a:bodyPr/>
                    <a:lstStyle/>
                    <a:p>
                      <a:pPr marL="68580" indent="0" algn="ctr">
                        <a:spcBef>
                          <a:spcPct val="0"/>
                        </a:spcBef>
                        <a:spcAft>
                          <a:spcPct val="0"/>
                        </a:spcAft>
                      </a:pPr>
                      <a:endParaRPr lang="en-US" altLang="zh-CN" sz="1400" b="1">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400" b="1">
                          <a:solidFill>
                            <a:schemeClr val="tx1"/>
                          </a:solidFill>
                          <a:latin typeface="Calibri" panose="020F0502020204030204"/>
                          <a:ea typeface="SimSun" panose="02010600030101010101" pitchFamily="2" charset="-122"/>
                        </a:rPr>
                        <a:t>Sl. No</a:t>
                      </a:r>
                      <a:endParaRPr lang="en-US" altLang="zh-CN" sz="1400" b="1">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endParaRPr lang="en-US" altLang="zh-CN" sz="1400" b="1">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400" b="1">
                          <a:solidFill>
                            <a:schemeClr val="tx1"/>
                          </a:solidFill>
                          <a:latin typeface="Calibri" panose="020F0502020204030204"/>
                          <a:ea typeface="SimSun" panose="02010600030101010101" pitchFamily="2" charset="-122"/>
                        </a:rPr>
                        <a:t>Paper Name</a:t>
                      </a:r>
                      <a:endParaRPr lang="en-US" altLang="zh-CN" sz="1400" b="1">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endParaRPr lang="en-US" altLang="zh-CN" sz="1400" b="1">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400" b="1">
                          <a:solidFill>
                            <a:schemeClr val="tx1"/>
                          </a:solidFill>
                          <a:latin typeface="Calibri" panose="020F0502020204030204"/>
                          <a:ea typeface="SimSun" panose="02010600030101010101" pitchFamily="2" charset="-122"/>
                        </a:rPr>
                        <a:t>Datasets Used</a:t>
                      </a:r>
                      <a:endParaRPr lang="en-US" altLang="zh-CN" sz="1400" b="1">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endParaRPr lang="en-US" altLang="zh-CN" sz="1400" b="1">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400" b="1">
                          <a:solidFill>
                            <a:schemeClr val="tx1"/>
                          </a:solidFill>
                          <a:latin typeface="Calibri" panose="020F0502020204030204"/>
                          <a:ea typeface="SimSun" panose="02010600030101010101" pitchFamily="2" charset="-122"/>
                        </a:rPr>
                        <a:t>Model Used</a:t>
                      </a:r>
                      <a:endParaRPr lang="en-US" altLang="zh-CN" sz="1400" b="1">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endParaRPr lang="en-US" altLang="zh-CN" sz="1400" b="1">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400" b="1">
                          <a:solidFill>
                            <a:schemeClr val="tx1"/>
                          </a:solidFill>
                          <a:latin typeface="Calibri" panose="020F0502020204030204"/>
                          <a:ea typeface="SimSun" panose="02010600030101010101" pitchFamily="2" charset="-122"/>
                        </a:rPr>
                        <a:t>Result</a:t>
                      </a:r>
                      <a:endParaRPr lang="en-US" altLang="zh-CN" sz="1400" b="1">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endParaRPr lang="en-US" altLang="zh-CN" sz="1400" b="1">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400" b="1">
                          <a:solidFill>
                            <a:schemeClr val="tx1"/>
                          </a:solidFill>
                          <a:latin typeface="Calibri" panose="020F0502020204030204"/>
                          <a:ea typeface="SimSun" panose="02010600030101010101" pitchFamily="2" charset="-122"/>
                        </a:rPr>
                        <a:t>Description</a:t>
                      </a:r>
                      <a:endParaRPr lang="en-US" altLang="zh-CN" sz="1400" b="1">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solidFill>
                  </a:tcPr>
                </a:tc>
              </a:tr>
              <a:tr h="1341120">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1</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Exploring Multi-Level Attention and Semantic Relationship for Remote Sensing Image Captioning</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12700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1.UCM-Captions Dataset</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12700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2.Sydney-Captions Dataset</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3.RSICD Dataset</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127000" algn="l">
                        <a:spcBef>
                          <a:spcPct val="0"/>
                        </a:spcBef>
                        <a:spcAft>
                          <a:spcPct val="0"/>
                        </a:spcAft>
                      </a:pPr>
                      <a:r>
                        <a:rPr lang="en-US" altLang="zh-CN" sz="1100" b="0">
                          <a:solidFill>
                            <a:schemeClr val="tx1"/>
                          </a:solidFill>
                          <a:latin typeface="Calibri" panose="020F0502020204030204"/>
                          <a:ea typeface="SimSun" panose="02010600030101010101" pitchFamily="2" charset="-122"/>
                        </a:rPr>
                        <a:t>1.Multi-level attention module</a:t>
                      </a:r>
                      <a:endParaRPr lang="en-US" altLang="zh-CN" sz="1100" b="0">
                        <a:solidFill>
                          <a:schemeClr val="tx1"/>
                        </a:solidFill>
                        <a:latin typeface="Calibri" panose="020F0502020204030204"/>
                        <a:ea typeface="SimSun" panose="02010600030101010101" pitchFamily="2" charset="-122"/>
                      </a:endParaRPr>
                    </a:p>
                    <a:p>
                      <a:pPr marL="68580" indent="-127000" algn="l">
                        <a:spcBef>
                          <a:spcPct val="0"/>
                        </a:spcBef>
                        <a:spcAft>
                          <a:spcPct val="0"/>
                        </a:spcAft>
                      </a:pPr>
                      <a:r>
                        <a:rPr lang="en-US" altLang="zh-CN" sz="1100" b="0">
                          <a:solidFill>
                            <a:schemeClr val="tx1"/>
                          </a:solidFill>
                          <a:latin typeface="Calibri" panose="020F0502020204030204"/>
                          <a:ea typeface="SimSun" panose="02010600030101010101" pitchFamily="2" charset="-122"/>
                        </a:rPr>
                        <a:t>2.Multi-label classification network</a:t>
                      </a:r>
                      <a:endParaRPr lang="en-US" altLang="zh-CN" sz="1100" b="0">
                        <a:solidFill>
                          <a:schemeClr val="tx1"/>
                        </a:solidFill>
                        <a:latin typeface="Calibri" panose="020F0502020204030204"/>
                        <a:ea typeface="SimSun" panose="02010600030101010101" pitchFamily="2" charset="-122"/>
                      </a:endParaRPr>
                    </a:p>
                    <a:p>
                      <a:pPr marL="68580" indent="-127000" algn="l">
                        <a:spcBef>
                          <a:spcPct val="0"/>
                        </a:spcBef>
                        <a:spcAft>
                          <a:spcPct val="0"/>
                        </a:spcAft>
                      </a:pPr>
                      <a:r>
                        <a:rPr lang="en-US" altLang="zh-CN" sz="1100" b="0">
                          <a:solidFill>
                            <a:schemeClr val="tx1"/>
                          </a:solidFill>
                          <a:latin typeface="Calibri" panose="020F0502020204030204"/>
                          <a:ea typeface="SimSun" panose="02010600030101010101" pitchFamily="2" charset="-122"/>
                        </a:rPr>
                        <a:t>3.Graph Convolutional Network (GCN)</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The proposed method significantly outperformed existing image captioning techniques, demonstrating its effectiveness in generating accurate and meaningful descriptions for remote sensing images. Performance was evaluated using metrics such as BLEU, ROUGE_L, METEOR, and CIDEr, indicating that the new approach is superior to older methods in this domain</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It introduces a comprehensive framework that leverages advanced attention mechanisms and graph-based learning to improve the quality of image captions generated for remote sensing images, addressing key challenges in the field.</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1353185">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2</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Vision-Enhanced and Consensus-Aware Transformer for Image Captioning</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1.</a:t>
                      </a:r>
                      <a:r>
                        <a:rPr lang="en-US" altLang="zh-CN" sz="1100" b="0">
                          <a:solidFill>
                            <a:schemeClr val="tx1"/>
                          </a:solidFill>
                          <a:latin typeface="Segoe UI" panose="020B0502040204020203"/>
                          <a:ea typeface="SimSun" panose="02010600030101010101" pitchFamily="2" charset="-122"/>
                        </a:rPr>
                        <a:t> </a:t>
                      </a:r>
                      <a:r>
                        <a:rPr lang="en-US" altLang="zh-CN" sz="1100" b="0">
                          <a:solidFill>
                            <a:schemeClr val="tx1"/>
                          </a:solidFill>
                          <a:latin typeface="Calibri" panose="020F0502020204030204"/>
                          <a:ea typeface="SimSun" panose="02010600030101010101" pitchFamily="2" charset="-122"/>
                        </a:rPr>
                        <a:t>MSCOCO Dataset</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2.</a:t>
                      </a:r>
                      <a:r>
                        <a:rPr lang="en-US" altLang="zh-CN" sz="1100" b="0">
                          <a:solidFill>
                            <a:schemeClr val="tx1"/>
                          </a:solidFill>
                          <a:latin typeface="Segoe UI" panose="020B0502040204020203"/>
                          <a:ea typeface="SimSun" panose="02010600030101010101" pitchFamily="2" charset="-122"/>
                        </a:rPr>
                        <a:t> </a:t>
                      </a:r>
                      <a:r>
                        <a:rPr lang="en-US" altLang="zh-CN" sz="1100" b="0">
                          <a:solidFill>
                            <a:schemeClr val="tx1"/>
                          </a:solidFill>
                          <a:latin typeface="Calibri" panose="020F0502020204030204"/>
                          <a:ea typeface="SimSun" panose="02010600030101010101" pitchFamily="2" charset="-122"/>
                        </a:rPr>
                        <a:t>Flickr30K Dataset</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1. Vision-enhanced and Consensus-aware Transformer (VCT)</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The proposed Vision-Enhanced Captioning Transformer (VCT) model significantly outperforms existing state-of-the-art models across various metrics, including B-1, B-4, M, R, and S. Notably, VCT excels in generating contextually relevant captions. Overall, the results validate VCT's effectiveness in image captioning tasks, both in offline and online evaluations</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Vision-Enhanced and Consensus-Aware Transformer (VCT), a novel model designed to improve image captioning by leveraging external knowledge and enhancing the interaction between visual and textual information. The VCT model employs a memory-based attention mechanism to capture intrinsic relationships within images, allowing it to generate more accurate and contextually relevant captions.</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1676400">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3</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Adaptive Semantic-Enhanced Transformer for Image Captioning</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1. MSCOCO Dataset</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2.</a:t>
                      </a:r>
                      <a:r>
                        <a:rPr lang="en-US" altLang="zh-CN" sz="1100" b="0">
                          <a:solidFill>
                            <a:schemeClr val="tx1"/>
                          </a:solidFill>
                          <a:latin typeface="Segoe UI" panose="020B0502040204020203"/>
                          <a:ea typeface="SimSun" panose="02010600030101010101" pitchFamily="2" charset="-122"/>
                        </a:rPr>
                        <a:t> </a:t>
                      </a:r>
                      <a:r>
                        <a:rPr lang="en-US" altLang="zh-CN" sz="1100" b="0">
                          <a:solidFill>
                            <a:schemeClr val="tx1"/>
                          </a:solidFill>
                          <a:latin typeface="Calibri" panose="020F0502020204030204"/>
                          <a:ea typeface="SimSun" panose="02010600030101010101" pitchFamily="2" charset="-122"/>
                        </a:rPr>
                        <a:t>Flickr30K Dataset</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1. AS-Transformer</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2.</a:t>
                      </a:r>
                      <a:r>
                        <a:rPr lang="en-US" altLang="zh-CN" sz="1100" b="0">
                          <a:solidFill>
                            <a:schemeClr val="tx1"/>
                          </a:solidFill>
                          <a:latin typeface="Segoe UI" panose="020B0502040204020203"/>
                          <a:ea typeface="SimSun" panose="02010600030101010101" pitchFamily="2" charset="-122"/>
                        </a:rPr>
                        <a:t> </a:t>
                      </a:r>
                      <a:r>
                        <a:rPr lang="en-US" altLang="zh-CN" sz="1100" b="0">
                          <a:solidFill>
                            <a:schemeClr val="tx1"/>
                          </a:solidFill>
                          <a:latin typeface="Calibri" panose="020F0502020204030204"/>
                          <a:ea typeface="SimSun" panose="02010600030101010101" pitchFamily="2" charset="-122"/>
                        </a:rPr>
                        <a:t>AoANet</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127000" algn="l">
                        <a:spcBef>
                          <a:spcPct val="0"/>
                        </a:spcBef>
                        <a:spcAft>
                          <a:spcPct val="0"/>
                        </a:spcAft>
                      </a:pPr>
                      <a:r>
                        <a:rPr lang="en-US" altLang="zh-CN" sz="1100" b="0">
                          <a:solidFill>
                            <a:schemeClr val="tx1"/>
                          </a:solidFill>
                          <a:latin typeface="Calibri" panose="020F0502020204030204"/>
                          <a:ea typeface="SimSun" panose="02010600030101010101" pitchFamily="2" charset="-122"/>
                        </a:rPr>
                        <a:t>3.</a:t>
                      </a:r>
                      <a:r>
                        <a:rPr lang="en-US" altLang="zh-CN" sz="1100" b="0">
                          <a:solidFill>
                            <a:schemeClr val="tx1"/>
                          </a:solidFill>
                          <a:latin typeface="Segoe UI" panose="020B0502040204020203"/>
                          <a:ea typeface="SimSun" panose="02010600030101010101" pitchFamily="2" charset="-122"/>
                        </a:rPr>
                        <a:t> V</a:t>
                      </a:r>
                      <a:r>
                        <a:rPr lang="en-US" altLang="zh-CN" sz="1100" b="0">
                          <a:solidFill>
                            <a:schemeClr val="tx1"/>
                          </a:solidFill>
                          <a:latin typeface="Calibri" panose="020F0502020204030204"/>
                          <a:ea typeface="SimSun" panose="02010600030101010101" pitchFamily="2" charset="-122"/>
                        </a:rPr>
                        <a:t>isual Object Relation Network (VORN)</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127000" algn="l">
                        <a:spcBef>
                          <a:spcPct val="0"/>
                        </a:spcBef>
                        <a:spcAft>
                          <a:spcPct val="0"/>
                        </a:spcAft>
                      </a:pPr>
                      <a:r>
                        <a:rPr lang="en-US" altLang="zh-CN" sz="1100" b="0">
                          <a:solidFill>
                            <a:schemeClr val="tx1"/>
                          </a:solidFill>
                          <a:latin typeface="Calibri" panose="020F0502020204030204"/>
                          <a:ea typeface="SimSun" panose="02010600030101010101" pitchFamily="2" charset="-122"/>
                        </a:rPr>
                        <a:t>4.</a:t>
                      </a:r>
                      <a:r>
                        <a:rPr lang="en-US" altLang="zh-CN" sz="1100" b="0">
                          <a:solidFill>
                            <a:schemeClr val="tx1"/>
                          </a:solidFill>
                          <a:latin typeface="Segoe UI" panose="020B0502040204020203"/>
                          <a:ea typeface="SimSun" panose="02010600030101010101" pitchFamily="2" charset="-122"/>
                        </a:rPr>
                        <a:t> </a:t>
                      </a:r>
                      <a:r>
                        <a:rPr lang="en-US" altLang="zh-CN" sz="1100" b="0">
                          <a:solidFill>
                            <a:schemeClr val="tx1"/>
                          </a:solidFill>
                          <a:latin typeface="Calibri" panose="020F0502020204030204"/>
                          <a:ea typeface="SimSun" panose="02010600030101010101" pitchFamily="2" charset="-122"/>
                        </a:rPr>
                        <a:t>Image Captioning Through Image Transformer (ICTIT)</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The AS-Transformer model, particularly with the VINVL module, outperforms all comparative models in the experiments conducted on both the MSCOCO and Flickr30K datasets. This result highlights the effectiveness and generalization of the proposed method across different datasets </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The paper presents a novel approach to image captioning using an advanced model called AS-Transformer, which incorporates a stronger encoder-decoder architecture enhanced by the VINVL module. The proposed method aims to improve the accuracy of semantic word generation in image captions by leveraging rich visual features extracted from images.</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1173480">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4</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Self-Enhanced Attention for Image Captioning</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1. COCO dataset</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(Common Objects</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 in Context)</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127000" algn="l">
                        <a:spcBef>
                          <a:spcPct val="0"/>
                        </a:spcBef>
                        <a:spcAft>
                          <a:spcPct val="0"/>
                        </a:spcAft>
                      </a:pPr>
                      <a:r>
                        <a:rPr lang="en-US" altLang="zh-CN" sz="1100" b="0">
                          <a:solidFill>
                            <a:schemeClr val="tx1"/>
                          </a:solidFill>
                          <a:latin typeface="Calibri" panose="020F0502020204030204"/>
                          <a:ea typeface="SimSun" panose="02010600030101010101" pitchFamily="2" charset="-122"/>
                        </a:rPr>
                        <a:t>1. Self-Enhanced Attention (SEA)</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The Self-Enhanced Attention (SEA) mechanism significantly improved the performance of the image captioning model addresses the challenges of feature differentiation in image captioning tasks, leading to superior performance compared to existing methods.</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The paper presents Self-Enhanced Attention (SEA), a new attention mechanism designed to improve image captioning by better emphasizing important features in complex visual data. SEA enhances the attention weight matrix to focus on key features, leading to improved results in image captioning tasks. </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1581785">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5</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High – order interaction learning for image captioning</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1. MSCOCO Dataset</a:t>
                      </a:r>
                      <a:endParaRPr lang="en-US" altLang="zh-CN" sz="1100" b="0">
                        <a:solidFill>
                          <a:schemeClr val="tx1"/>
                        </a:solidFill>
                        <a:latin typeface="Calibri" panose="020F0502020204030204"/>
                        <a:ea typeface="SimSun" panose="02010600030101010101" pitchFamily="2" charset="-122"/>
                      </a:endParaRPr>
                    </a:p>
                    <a:p>
                      <a:pPr marL="68580" indent="0" algn="just">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269875" algn="l">
                        <a:spcBef>
                          <a:spcPct val="0"/>
                        </a:spcBef>
                        <a:spcAft>
                          <a:spcPct val="0"/>
                        </a:spcAft>
                      </a:pPr>
                      <a:r>
                        <a:rPr lang="en-US" altLang="zh-CN" sz="1100" b="0">
                          <a:solidFill>
                            <a:schemeClr val="tx1"/>
                          </a:solidFill>
                          <a:latin typeface="Calibri" panose="020F0502020204030204"/>
                          <a:ea typeface="SimSun" panose="02010600030101010101" pitchFamily="2" charset="-122"/>
                        </a:rPr>
                        <a:t>1. Interactive Refining Network</a:t>
                      </a:r>
                      <a:endParaRPr lang="en-US" altLang="zh-CN" sz="1100" b="0">
                        <a:solidFill>
                          <a:schemeClr val="tx1"/>
                        </a:solidFill>
                        <a:latin typeface="Calibri" panose="020F0502020204030204"/>
                        <a:ea typeface="SimSun" panose="02010600030101010101" pitchFamily="2" charset="-122"/>
                      </a:endParaRPr>
                    </a:p>
                    <a:p>
                      <a:pPr marL="68580" indent="0" algn="l">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269875" algn="l">
                        <a:spcBef>
                          <a:spcPct val="0"/>
                        </a:spcBef>
                        <a:spcAft>
                          <a:spcPct val="0"/>
                        </a:spcAft>
                      </a:pPr>
                      <a:r>
                        <a:rPr lang="en-US" altLang="zh-CN" sz="1100" b="0">
                          <a:solidFill>
                            <a:schemeClr val="tx1"/>
                          </a:solidFill>
                          <a:latin typeface="Calibri" panose="020F0502020204030204"/>
                          <a:ea typeface="SimSun" panose="02010600030101010101" pitchFamily="2" charset="-122"/>
                        </a:rPr>
                        <a:t>2. Interactive Fusion Network</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The proposed high-order interaction learning method for image captioning demonstrates competitive performance on the MSCOCO dataset, outperforming state-of-the-art methods. Additionally, the interactive refining and fusion networks significantly improve feature representation and sentence generation by effectively integrating object relationships and language context during both encoding and decoding stages</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 </a:t>
                      </a:r>
                      <a:endParaRPr lang="en-US" altLang="zh-CN" sz="1100" b="0">
                        <a:solidFill>
                          <a:schemeClr val="tx1"/>
                        </a:solidFill>
                        <a:latin typeface="Calibri" panose="020F0502020204030204"/>
                        <a:ea typeface="SimSun" panose="02010600030101010101" pitchFamily="2" charset="-122"/>
                      </a:endParaRPr>
                    </a:p>
                    <a:p>
                      <a:pPr marL="68580" indent="0" algn="ctr">
                        <a:spcBef>
                          <a:spcPct val="0"/>
                        </a:spcBef>
                        <a:spcAft>
                          <a:spcPct val="0"/>
                        </a:spcAft>
                      </a:pPr>
                      <a:r>
                        <a:rPr lang="en-US" altLang="zh-CN" sz="1100" b="0">
                          <a:solidFill>
                            <a:schemeClr val="tx1"/>
                          </a:solidFill>
                          <a:latin typeface="Calibri" panose="020F0502020204030204"/>
                          <a:ea typeface="SimSun" panose="02010600030101010101" pitchFamily="2" charset="-122"/>
                        </a:rPr>
                        <a:t>"High-Order Interaction Learning for Image Captioning" focuses on enhancing the process of generating descriptive captions for images by leveraging high-order interactions among objects and their relationships. This paper contributes to the field of image captioning by addressing the limitations of previous methods and providing a framework that captures the intricate relationships between objects and their contexts.</a:t>
                      </a:r>
                      <a:endParaRPr lang="en-US" altLang="zh-CN" sz="1100" b="0">
                        <a:solidFill>
                          <a:schemeClr val="tx1"/>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chemeClr val="bg2"/>
          </a:solidFill>
        </p:spPr>
        <p:txBody>
          <a:bodyPr/>
          <a:lstStyle/>
          <a:p>
            <a:endParaRPr lang="en-US" altLang="zh-CN" sz="2400" b="1" u="sng">
              <a:solidFill>
                <a:schemeClr val="tx1"/>
              </a:solidFill>
              <a:latin typeface="Calibri" panose="020F0502020204030204"/>
              <a:ea typeface="Calibri" panose="020F0502020204030204"/>
              <a:sym typeface="+mn-ea"/>
            </a:endParaRPr>
          </a:p>
          <a:p>
            <a:r>
              <a:rPr lang="en-US" altLang="zh-CN" sz="2400" b="1">
                <a:solidFill>
                  <a:schemeClr val="tx1"/>
                </a:solidFill>
                <a:latin typeface="Calibri" panose="020F0502020204030204"/>
                <a:ea typeface="Calibri" panose="020F0502020204030204"/>
                <a:sym typeface="+mn-ea"/>
              </a:rPr>
              <a:t>  </a:t>
            </a:r>
            <a:r>
              <a:rPr lang="en-US" altLang="zh-CN" sz="3200" b="1">
                <a:solidFill>
                  <a:schemeClr val="tx1"/>
                </a:solidFill>
                <a:latin typeface="Calibri" panose="020F0502020204030204"/>
                <a:ea typeface="Calibri" panose="020F0502020204030204"/>
                <a:sym typeface="+mn-ea"/>
              </a:rPr>
              <a:t>Datasets Description :-</a:t>
            </a:r>
            <a:endParaRPr lang="en-US" altLang="zh-CN" sz="3200" b="1">
              <a:solidFill>
                <a:schemeClr val="tx1"/>
              </a:solidFill>
              <a:latin typeface="Calibri" panose="020F0502020204030204"/>
              <a:ea typeface="Calibri" panose="020F0502020204030204"/>
              <a:sym typeface="+mn-ea"/>
            </a:endParaRPr>
          </a:p>
        </p:txBody>
      </p:sp>
      <p:graphicFrame>
        <p:nvGraphicFramePr>
          <p:cNvPr id="4" name="Table 3"/>
          <p:cNvGraphicFramePr/>
          <p:nvPr>
            <p:custDataLst>
              <p:tags r:id="rId1"/>
            </p:custDataLst>
          </p:nvPr>
        </p:nvGraphicFramePr>
        <p:xfrm>
          <a:off x="187325" y="1567180"/>
          <a:ext cx="14232890" cy="5860415"/>
        </p:xfrm>
        <a:graphic>
          <a:graphicData uri="http://schemas.openxmlformats.org/drawingml/2006/table">
            <a:tbl>
              <a:tblPr/>
              <a:tblGrid>
                <a:gridCol w="742315"/>
                <a:gridCol w="2088515"/>
                <a:gridCol w="2540635"/>
                <a:gridCol w="4537710"/>
                <a:gridCol w="4323715"/>
              </a:tblGrid>
              <a:tr h="703580">
                <a:tc>
                  <a:txBody>
                    <a:bodyPr/>
                    <a:lstStyle/>
                    <a:p>
                      <a:pPr marL="68580" indent="0" algn="ctr">
                        <a:spcBef>
                          <a:spcPct val="0"/>
                        </a:spcBef>
                        <a:spcAft>
                          <a:spcPct val="0"/>
                        </a:spcAft>
                      </a:pPr>
                      <a:endParaRPr lang="en-US" altLang="zh-CN" sz="1400" b="1">
                        <a:latin typeface="Calibri" panose="020F0502020204030204"/>
                        <a:ea typeface="SimSun" panose="02010600030101010101" pitchFamily="2" charset="-122"/>
                      </a:endParaRPr>
                    </a:p>
                    <a:p>
                      <a:pPr marL="68580" indent="0" algn="ctr">
                        <a:spcBef>
                          <a:spcPct val="0"/>
                        </a:spcBef>
                        <a:spcAft>
                          <a:spcPct val="0"/>
                        </a:spcAft>
                      </a:pPr>
                      <a:r>
                        <a:rPr lang="en-US" altLang="zh-CN" sz="1400" b="1">
                          <a:latin typeface="Calibri" panose="020F0502020204030204"/>
                          <a:ea typeface="SimSun" panose="02010600030101010101" pitchFamily="2" charset="-122"/>
                        </a:rPr>
                        <a:t>Sl. No</a:t>
                      </a:r>
                      <a:endParaRPr lang="en-US" altLang="zh-CN" sz="14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400" b="1">
                          <a:latin typeface="Calibri" panose="020F0502020204030204"/>
                          <a:ea typeface="SimSun" panose="02010600030101010101" pitchFamily="2" charset="-122"/>
                        </a:rPr>
                        <a:t> </a:t>
                      </a:r>
                      <a:endParaRPr lang="en-US" altLang="zh-CN" sz="1400" b="1">
                        <a:latin typeface="Calibri" panose="020F0502020204030204"/>
                        <a:ea typeface="SimSun" panose="02010600030101010101" pitchFamily="2" charset="-122"/>
                      </a:endParaRPr>
                    </a:p>
                    <a:p>
                      <a:pPr marL="68580" indent="0" algn="ctr">
                        <a:spcBef>
                          <a:spcPct val="0"/>
                        </a:spcBef>
                        <a:spcAft>
                          <a:spcPct val="0"/>
                        </a:spcAft>
                      </a:pPr>
                      <a:r>
                        <a:rPr lang="en-US" altLang="zh-CN" sz="1400" b="1">
                          <a:latin typeface="Calibri" panose="020F0502020204030204"/>
                          <a:ea typeface="SimSun" panose="02010600030101010101" pitchFamily="2" charset="-122"/>
                        </a:rPr>
                        <a:t>Dataset Name</a:t>
                      </a:r>
                      <a:endParaRPr lang="en-US" altLang="zh-CN" sz="14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400" b="1">
                          <a:latin typeface="Calibri" panose="020F0502020204030204"/>
                          <a:ea typeface="SimSun" panose="02010600030101010101" pitchFamily="2" charset="-122"/>
                        </a:rPr>
                        <a:t> </a:t>
                      </a:r>
                      <a:endParaRPr lang="en-US" altLang="zh-CN" sz="1400" b="1">
                        <a:latin typeface="Calibri" panose="020F0502020204030204"/>
                        <a:ea typeface="SimSun" panose="02010600030101010101" pitchFamily="2" charset="-122"/>
                      </a:endParaRPr>
                    </a:p>
                    <a:p>
                      <a:pPr marL="68580" indent="0" algn="ctr">
                        <a:spcBef>
                          <a:spcPct val="0"/>
                        </a:spcBef>
                        <a:spcAft>
                          <a:spcPct val="0"/>
                        </a:spcAft>
                      </a:pPr>
                      <a:r>
                        <a:rPr lang="en-US" altLang="zh-CN" sz="1400" b="1">
                          <a:latin typeface="Calibri" panose="020F0502020204030204"/>
                          <a:ea typeface="SimSun" panose="02010600030101010101" pitchFamily="2" charset="-122"/>
                        </a:rPr>
                        <a:t>No. of samples</a:t>
                      </a:r>
                      <a:endParaRPr lang="en-US" altLang="zh-CN" sz="14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400" b="1">
                          <a:latin typeface="Calibri" panose="020F0502020204030204"/>
                          <a:ea typeface="SimSun" panose="02010600030101010101" pitchFamily="2" charset="-122"/>
                        </a:rPr>
                        <a:t> </a:t>
                      </a:r>
                      <a:endParaRPr lang="en-US" altLang="zh-CN" sz="1400" b="1">
                        <a:latin typeface="Calibri" panose="020F0502020204030204"/>
                        <a:ea typeface="SimSun" panose="02010600030101010101" pitchFamily="2" charset="-122"/>
                      </a:endParaRPr>
                    </a:p>
                    <a:p>
                      <a:pPr marL="68580" indent="0" algn="ctr">
                        <a:spcBef>
                          <a:spcPct val="0"/>
                        </a:spcBef>
                        <a:spcAft>
                          <a:spcPct val="0"/>
                        </a:spcAft>
                      </a:pPr>
                      <a:r>
                        <a:rPr lang="en-US" altLang="zh-CN" sz="1400" b="1">
                          <a:latin typeface="Calibri" panose="020F0502020204030204"/>
                          <a:ea typeface="SimSun" panose="02010600030101010101" pitchFamily="2" charset="-122"/>
                        </a:rPr>
                        <a:t>Training, Testing and  validation %</a:t>
                      </a:r>
                      <a:endParaRPr lang="en-US" altLang="zh-CN" sz="14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400" b="1">
                          <a:latin typeface="Calibri" panose="020F0502020204030204"/>
                          <a:ea typeface="SimSun" panose="02010600030101010101" pitchFamily="2" charset="-122"/>
                        </a:rPr>
                        <a:t> </a:t>
                      </a:r>
                      <a:endParaRPr lang="en-US" altLang="zh-CN" sz="1400" b="1">
                        <a:latin typeface="Calibri" panose="020F0502020204030204"/>
                        <a:ea typeface="SimSun" panose="02010600030101010101" pitchFamily="2" charset="-122"/>
                      </a:endParaRPr>
                    </a:p>
                    <a:p>
                      <a:pPr marL="68580" indent="0" algn="ctr">
                        <a:spcBef>
                          <a:spcPct val="0"/>
                        </a:spcBef>
                        <a:spcAft>
                          <a:spcPct val="0"/>
                        </a:spcAft>
                      </a:pPr>
                      <a:r>
                        <a:rPr lang="en-US" altLang="zh-CN" sz="1400" b="1">
                          <a:latin typeface="Calibri" panose="020F0502020204030204"/>
                          <a:ea typeface="SimSun" panose="02010600030101010101" pitchFamily="2" charset="-122"/>
                        </a:rPr>
                        <a:t>Description</a:t>
                      </a:r>
                      <a:endParaRPr lang="en-US" altLang="zh-CN" sz="14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742950">
                <a:tc>
                  <a:txBody>
                    <a:bodyPr/>
                    <a:lstStyle/>
                    <a:p>
                      <a:pPr marL="68580" indent="0" algn="ctr">
                        <a:spcBef>
                          <a:spcPct val="0"/>
                        </a:spcBef>
                        <a:spcAft>
                          <a:spcPct val="0"/>
                        </a:spcAft>
                      </a:pPr>
                      <a:r>
                        <a:rPr lang="en-US" altLang="zh-CN" sz="1200">
                          <a:solidFill>
                            <a:srgbClr val="FF0000"/>
                          </a:solidFill>
                          <a:latin typeface="Calibri" panose="020F0502020204030204"/>
                          <a:ea typeface="SimSun" panose="02010600030101010101" pitchFamily="2" charset="-122"/>
                        </a:rPr>
                        <a:t> </a:t>
                      </a:r>
                      <a:endParaRPr lang="en-US" altLang="zh-CN" sz="1200">
                        <a:solidFill>
                          <a:srgbClr val="FF0000"/>
                        </a:solidFill>
                        <a:latin typeface="Calibri" panose="020F0502020204030204"/>
                        <a:ea typeface="SimSun" panose="02010600030101010101" pitchFamily="2" charset="-122"/>
                      </a:endParaRPr>
                    </a:p>
                    <a:p>
                      <a:pPr marL="68580" indent="0" algn="ctr">
                        <a:spcBef>
                          <a:spcPct val="0"/>
                        </a:spcBef>
                        <a:spcAft>
                          <a:spcPct val="0"/>
                        </a:spcAft>
                      </a:pPr>
                      <a:r>
                        <a:rPr lang="en-US" altLang="zh-CN" sz="1200">
                          <a:solidFill>
                            <a:srgbClr val="FF0000"/>
                          </a:solidFill>
                          <a:latin typeface="Calibri" panose="020F0502020204030204"/>
                          <a:ea typeface="SimSun" panose="02010600030101010101" pitchFamily="2" charset="-122"/>
                        </a:rPr>
                        <a:t>1.</a:t>
                      </a:r>
                      <a:endParaRPr lang="en-US" altLang="zh-CN" sz="1200">
                        <a:solidFill>
                          <a:srgbClr val="FF0000"/>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solidFill>
                            <a:srgbClr val="FF0000"/>
                          </a:solidFill>
                          <a:latin typeface="Calibri" panose="020F0502020204030204"/>
                          <a:ea typeface="SimSun" panose="02010600030101010101" pitchFamily="2" charset="-122"/>
                        </a:rPr>
                        <a:t> </a:t>
                      </a:r>
                      <a:endParaRPr lang="en-US" altLang="zh-CN" sz="1200">
                        <a:solidFill>
                          <a:srgbClr val="FF0000"/>
                        </a:solidFill>
                        <a:latin typeface="Calibri" panose="020F0502020204030204"/>
                        <a:ea typeface="SimSun" panose="02010600030101010101" pitchFamily="2" charset="-122"/>
                      </a:endParaRPr>
                    </a:p>
                    <a:p>
                      <a:pPr marL="68580" indent="0" algn="just">
                        <a:spcBef>
                          <a:spcPct val="0"/>
                        </a:spcBef>
                        <a:spcAft>
                          <a:spcPct val="0"/>
                        </a:spcAft>
                      </a:pPr>
                      <a:r>
                        <a:rPr lang="en-US" altLang="zh-CN" sz="1200">
                          <a:solidFill>
                            <a:srgbClr val="FF0000"/>
                          </a:solidFill>
                          <a:latin typeface="Calibri" panose="020F0502020204030204"/>
                          <a:ea typeface="SimSun" panose="02010600030101010101" pitchFamily="2" charset="-122"/>
                        </a:rPr>
                        <a:t>UCM-captions Dataset</a:t>
                      </a:r>
                      <a:endParaRPr lang="en-US" altLang="zh-CN" sz="1200">
                        <a:solidFill>
                          <a:srgbClr val="FF0000"/>
                        </a:solidFill>
                        <a:latin typeface="Calibri" panose="020F0502020204030204"/>
                        <a:ea typeface="SimSun" panose="02010600030101010101" pitchFamily="2" charset="-122"/>
                      </a:endParaRPr>
                    </a:p>
                    <a:p>
                      <a:pPr marL="68580" indent="0" algn="just">
                        <a:spcBef>
                          <a:spcPct val="0"/>
                        </a:spcBef>
                        <a:spcAft>
                          <a:spcPct val="0"/>
                        </a:spcAft>
                      </a:pPr>
                      <a:r>
                        <a:rPr lang="en-US" altLang="zh-CN" sz="1200" b="1">
                          <a:solidFill>
                            <a:srgbClr val="FF0000"/>
                          </a:solidFill>
                          <a:latin typeface="Calibri" panose="020F0502020204030204"/>
                          <a:ea typeface="SimSun" panose="02010600030101010101" pitchFamily="2" charset="-122"/>
                        </a:rPr>
                        <a:t> </a:t>
                      </a:r>
                      <a:endParaRPr lang="en-US" altLang="zh-CN" sz="1200" b="1">
                        <a:solidFill>
                          <a:srgbClr val="FF0000"/>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solidFill>
                            <a:srgbClr val="FF0000"/>
                          </a:solidFill>
                          <a:latin typeface="Calibri" panose="020F0502020204030204"/>
                          <a:ea typeface="SimSun" panose="02010600030101010101" pitchFamily="2" charset="-122"/>
                        </a:rPr>
                        <a:t> </a:t>
                      </a:r>
                      <a:endParaRPr lang="en-US" altLang="zh-CN" sz="1200">
                        <a:solidFill>
                          <a:srgbClr val="FF0000"/>
                        </a:solidFill>
                        <a:latin typeface="Calibri" panose="020F0502020204030204"/>
                        <a:ea typeface="SimSun" panose="02010600030101010101" pitchFamily="2" charset="-122"/>
                      </a:endParaRPr>
                    </a:p>
                    <a:p>
                      <a:pPr marL="68580" indent="0" algn="ctr">
                        <a:spcBef>
                          <a:spcPct val="0"/>
                        </a:spcBef>
                        <a:spcAft>
                          <a:spcPct val="0"/>
                        </a:spcAft>
                      </a:pPr>
                      <a:r>
                        <a:rPr lang="en-US" altLang="zh-CN" sz="1200">
                          <a:solidFill>
                            <a:srgbClr val="FF0000"/>
                          </a:solidFill>
                          <a:latin typeface="Calibri" panose="020F0502020204030204"/>
                          <a:ea typeface="SimSun" panose="02010600030101010101" pitchFamily="2" charset="-122"/>
                        </a:rPr>
                        <a:t>2,100 images with 10,500 descriptions.</a:t>
                      </a:r>
                      <a:endParaRPr lang="en-US" altLang="zh-CN" sz="1200">
                        <a:solidFill>
                          <a:srgbClr val="FF0000"/>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solidFill>
                            <a:srgbClr val="FF0000"/>
                          </a:solidFill>
                          <a:latin typeface="Calibri" panose="020F0502020204030204"/>
                          <a:ea typeface="SimSun" panose="02010600030101010101" pitchFamily="2" charset="-122"/>
                        </a:rPr>
                        <a:t> </a:t>
                      </a:r>
                      <a:endParaRPr lang="en-US" altLang="zh-CN" sz="1200">
                        <a:solidFill>
                          <a:srgbClr val="FF0000"/>
                        </a:solidFill>
                        <a:latin typeface="Calibri" panose="020F0502020204030204"/>
                        <a:ea typeface="SimSun" panose="02010600030101010101" pitchFamily="2" charset="-122"/>
                      </a:endParaRPr>
                    </a:p>
                    <a:p>
                      <a:pPr marL="68580" indent="0" algn="ctr">
                        <a:spcBef>
                          <a:spcPct val="0"/>
                        </a:spcBef>
                        <a:spcAft>
                          <a:spcPct val="0"/>
                        </a:spcAft>
                      </a:pPr>
                      <a:r>
                        <a:rPr lang="en-US" altLang="zh-CN" sz="1200">
                          <a:solidFill>
                            <a:srgbClr val="FF0000"/>
                          </a:solidFill>
                          <a:latin typeface="Calibri" panose="020F0502020204030204"/>
                          <a:ea typeface="SimSun" panose="02010600030101010101" pitchFamily="2" charset="-122"/>
                        </a:rPr>
                        <a:t>80% (1680) images are used for training, 10% (210) images for validation and  10% (210) images are used for test</a:t>
                      </a:r>
                      <a:endParaRPr lang="en-US" altLang="zh-CN" sz="1200">
                        <a:solidFill>
                          <a:srgbClr val="FF0000"/>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solidFill>
                            <a:srgbClr val="FF0000"/>
                          </a:solidFill>
                          <a:latin typeface="Calibri" panose="020F0502020204030204"/>
                          <a:ea typeface="SimSun" panose="02010600030101010101" pitchFamily="2" charset="-122"/>
                        </a:rPr>
                        <a:t> </a:t>
                      </a:r>
                      <a:endParaRPr lang="en-US" altLang="zh-CN" sz="1200">
                        <a:solidFill>
                          <a:srgbClr val="FF0000"/>
                        </a:solidFill>
                        <a:latin typeface="Calibri" panose="020F0502020204030204"/>
                        <a:ea typeface="SimSun" panose="02010600030101010101" pitchFamily="2" charset="-122"/>
                      </a:endParaRPr>
                    </a:p>
                    <a:p>
                      <a:pPr marL="68580" indent="0" algn="just">
                        <a:spcBef>
                          <a:spcPct val="0"/>
                        </a:spcBef>
                        <a:spcAft>
                          <a:spcPct val="0"/>
                        </a:spcAft>
                      </a:pPr>
                      <a:r>
                        <a:rPr lang="en-US" altLang="zh-CN" sz="1200">
                          <a:solidFill>
                            <a:srgbClr val="FF0000"/>
                          </a:solidFill>
                          <a:latin typeface="Calibri" panose="020F0502020204030204"/>
                          <a:ea typeface="SimSun" panose="02010600030101010101" pitchFamily="2" charset="-122"/>
                        </a:rPr>
                        <a:t>Extends the UCMerced LandUse dataset [39] by adding detailed manual descriptions for each image.</a:t>
                      </a:r>
                      <a:endParaRPr lang="en-US" altLang="zh-CN" sz="1200" b="1">
                        <a:solidFill>
                          <a:srgbClr val="FF0000"/>
                        </a:solidFill>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830580">
                <a:tc>
                  <a:txBody>
                    <a:bodyPr/>
                    <a:lstStyle/>
                    <a:p>
                      <a:pPr marL="68580" indent="0" algn="ctr">
                        <a:spcBef>
                          <a:spcPct val="0"/>
                        </a:spcBef>
                        <a:spcAft>
                          <a:spcPct val="0"/>
                        </a:spcAft>
                      </a:pPr>
                      <a:r>
                        <a:rPr lang="en-US" altLang="zh-CN" sz="1200" b="1">
                          <a:latin typeface="Calibri" panose="020F0502020204030204"/>
                          <a:ea typeface="SimSun" panose="02010600030101010101" pitchFamily="2" charset="-122"/>
                        </a:rPr>
                        <a:t> </a:t>
                      </a:r>
                      <a:endParaRPr lang="en-US" altLang="zh-CN" sz="1200" b="1">
                        <a:latin typeface="Calibri" panose="020F0502020204030204"/>
                        <a:ea typeface="SimSun" panose="02010600030101010101" pitchFamily="2" charset="-122"/>
                      </a:endParaRPr>
                    </a:p>
                    <a:p>
                      <a:pPr marL="68580" indent="0" algn="ctr">
                        <a:spcBef>
                          <a:spcPct val="0"/>
                        </a:spcBef>
                        <a:spcAft>
                          <a:spcPct val="0"/>
                        </a:spcAft>
                      </a:pPr>
                      <a:r>
                        <a:rPr lang="en-US" altLang="zh-CN" sz="1200" b="1">
                          <a:latin typeface="Calibri" panose="020F0502020204030204"/>
                          <a:ea typeface="SimSun" panose="02010600030101010101" pitchFamily="2" charset="-122"/>
                        </a:rPr>
                        <a:t>2.</a:t>
                      </a:r>
                      <a:endParaRPr lang="en-US" altLang="zh-CN" sz="12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Sydney-captions Dataset</a:t>
                      </a:r>
                      <a:endParaRPr lang="en-US" altLang="zh-CN" sz="12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613 images with 3065 descriptions</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497 images are used for training, 58 images are used for validation and another 58 images are used for test.</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Based on the Sydney scene classification dataset.Contains 613 images classified into 7 scene categories, each image is 500x500 pixels with a resolution of 0.5m.</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b="1">
                          <a:latin typeface="Calibri" panose="020F0502020204030204"/>
                          <a:ea typeface="SimSun" panose="02010600030101010101" pitchFamily="2" charset="-122"/>
                        </a:rPr>
                        <a:t> </a:t>
                      </a:r>
                      <a:endParaRPr lang="en-US" altLang="zh-CN" sz="12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881380">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3.</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RSICD Dataset</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b="1">
                          <a:latin typeface="Calibri" panose="020F0502020204030204"/>
                          <a:ea typeface="SimSun" panose="02010600030101010101" pitchFamily="2" charset="-122"/>
                        </a:rPr>
                        <a:t> </a:t>
                      </a:r>
                      <a:endParaRPr lang="en-US" altLang="zh-CN" sz="12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10,921 images with 24,333 sentences</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8,734 (80%) images are used for training, 1094 images are used for validation and another 1,093 images are used for test.</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Contains 10,921 images with low inter-class difference and high intra-class diversity, each image is 224x224 pixels with varying resolutions.</a:t>
                      </a:r>
                      <a:endParaRPr lang="en-US" altLang="zh-CN" sz="12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744855">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4.</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MSCOCO</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total of 330,000 images</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118,000 images for training, 5,000 images for validation, and 5,000 images for testing</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This dataset is widely used in image captioning tasks due to its rich annotations and diverse content.</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975995">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5.</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Flickr30K</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31,783 images, which are accompanied by 158,915 crowd-sourced descriptions</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29,783 images for training, 1,000 images for validation, and 1,000 images for testing.</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This dataset is known for its variety of scenes and objects, making it suitable for training models in image captioning tasks.</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r h="981075">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6.</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COCO dataset</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100000 images and 250000 image annotations.</a:t>
                      </a:r>
                      <a:endParaRPr lang="en-US" altLang="zh-CN" sz="1200">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ctr">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ctr">
                        <a:spcBef>
                          <a:spcPct val="0"/>
                        </a:spcBef>
                        <a:spcAft>
                          <a:spcPct val="0"/>
                        </a:spcAft>
                      </a:pPr>
                      <a:r>
                        <a:rPr lang="en-US" altLang="zh-CN" sz="1200">
                          <a:latin typeface="Calibri" panose="020F0502020204030204"/>
                          <a:ea typeface="SimSun" panose="02010600030101010101" pitchFamily="2" charset="-122"/>
                        </a:rPr>
                        <a:t>A total of 113,287 images for training, along with 5,000 images for validation and another 5,000 images for testing.</a:t>
                      </a:r>
                      <a:endParaRPr lang="en-US" altLang="zh-CN" sz="12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c>
                  <a:txBody>
                    <a:bodyPr/>
                    <a:lstStyle/>
                    <a:p>
                      <a:pPr marL="68580" indent="0" algn="just">
                        <a:spcBef>
                          <a:spcPct val="0"/>
                        </a:spcBef>
                        <a:spcAft>
                          <a:spcPct val="0"/>
                        </a:spcAft>
                      </a:pPr>
                      <a:r>
                        <a:rPr lang="en-US" altLang="zh-CN" sz="1200">
                          <a:latin typeface="Calibri" panose="020F0502020204030204"/>
                          <a:ea typeface="SimSun" panose="02010600030101010101" pitchFamily="2" charset="-122"/>
                        </a:rPr>
                        <a:t> </a:t>
                      </a:r>
                      <a:endParaRPr lang="en-US" altLang="zh-CN" sz="1200">
                        <a:latin typeface="Calibri" panose="020F0502020204030204"/>
                        <a:ea typeface="SimSun" panose="02010600030101010101" pitchFamily="2" charset="-122"/>
                      </a:endParaRPr>
                    </a:p>
                    <a:p>
                      <a:pPr marL="68580" indent="0" algn="just">
                        <a:spcBef>
                          <a:spcPct val="0"/>
                        </a:spcBef>
                        <a:spcAft>
                          <a:spcPct val="0"/>
                        </a:spcAft>
                      </a:pPr>
                      <a:r>
                        <a:rPr lang="en-US" altLang="zh-CN" sz="1200">
                          <a:latin typeface="Calibri" panose="020F0502020204030204"/>
                          <a:ea typeface="SimSun" panose="02010600030101010101" pitchFamily="2" charset="-122"/>
                        </a:rPr>
                        <a:t>Publicly image  dataset covers 90 different categories of objects, including people, animals, vehicles, furniture, food, and more.</a:t>
                      </a:r>
                      <a:endParaRPr lang="en-US" altLang="zh-CN" sz="1200" b="1">
                        <a:latin typeface="Calibri" panose="020F0502020204030204"/>
                        <a:ea typeface="SimSun" panose="02010600030101010101" pitchFamily="2" charset="-122"/>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solidFill>
                      <a:schemeClr val="bg1"/>
                    </a:solidFill>
                  </a:tcPr>
                </a:tc>
              </a:tr>
            </a:tbl>
          </a:graphicData>
        </a:graphic>
      </p:graphicFrame>
      <p:cxnSp>
        <p:nvCxnSpPr>
          <p:cNvPr id="25" name="Straight Connector 24"/>
          <p:cNvCxnSpPr/>
          <p:nvPr>
            <p:custDataLst>
              <p:tags r:id="rId2"/>
            </p:custDataLst>
          </p:nvPr>
        </p:nvCxnSpPr>
        <p:spPr>
          <a:xfrm>
            <a:off x="80645" y="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5" name="Straight Connector 4"/>
          <p:cNvCxnSpPr/>
          <p:nvPr>
            <p:custDataLst>
              <p:tags r:id="rId3"/>
            </p:custDataLst>
          </p:nvPr>
        </p:nvCxnSpPr>
        <p:spPr>
          <a:xfrm>
            <a:off x="14540865" y="127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0" name="Straight Connector 9"/>
          <p:cNvCxnSpPr/>
          <p:nvPr>
            <p:custDataLst>
              <p:tags r:id="rId4"/>
            </p:custDataLst>
          </p:nvPr>
        </p:nvCxnSpPr>
        <p:spPr>
          <a:xfrm flipH="1" flipV="1">
            <a:off x="101600" y="1068070"/>
            <a:ext cx="4241800" cy="6985"/>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1" name="Straight Connector 10"/>
          <p:cNvCxnSpPr/>
          <p:nvPr>
            <p:custDataLst>
              <p:tags r:id="rId5"/>
            </p:custDataLst>
          </p:nvPr>
        </p:nvCxnSpPr>
        <p:spPr>
          <a:xfrm flipV="1">
            <a:off x="4328160" y="157480"/>
            <a:ext cx="396240" cy="917575"/>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8" name="Straight Connector 7"/>
          <p:cNvCxnSpPr/>
          <p:nvPr>
            <p:custDataLst>
              <p:tags r:id="rId6"/>
            </p:custDataLst>
          </p:nvPr>
        </p:nvCxnSpPr>
        <p:spPr>
          <a:xfrm flipH="1">
            <a:off x="70485" y="123190"/>
            <a:ext cx="14460220"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6" name="Straight Connector 5"/>
          <p:cNvCxnSpPr/>
          <p:nvPr>
            <p:custDataLst>
              <p:tags r:id="rId7"/>
            </p:custDataLst>
          </p:nvPr>
        </p:nvCxnSpPr>
        <p:spPr>
          <a:xfrm flipH="1">
            <a:off x="75565" y="8159750"/>
            <a:ext cx="14460220"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chemeClr val="bg1"/>
          </a:solidFill>
        </p:spPr>
      </p:sp>
      <p:cxnSp>
        <p:nvCxnSpPr>
          <p:cNvPr id="25" name="Straight Connector 24"/>
          <p:cNvCxnSpPr/>
          <p:nvPr>
            <p:custDataLst>
              <p:tags r:id="rId1"/>
            </p:custDataLst>
          </p:nvPr>
        </p:nvCxnSpPr>
        <p:spPr>
          <a:xfrm>
            <a:off x="149225" y="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3" name="Straight Connector 12"/>
          <p:cNvCxnSpPr/>
          <p:nvPr>
            <p:custDataLst>
              <p:tags r:id="rId2"/>
            </p:custDataLst>
          </p:nvPr>
        </p:nvCxnSpPr>
        <p:spPr>
          <a:xfrm>
            <a:off x="276225" y="-2159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
        <p:nvSpPr>
          <p:cNvPr id="5" name="Text 2"/>
          <p:cNvSpPr/>
          <p:nvPr/>
        </p:nvSpPr>
        <p:spPr>
          <a:xfrm>
            <a:off x="1063625" y="288925"/>
            <a:ext cx="7839710" cy="847725"/>
          </a:xfrm>
          <a:prstGeom prst="rect">
            <a:avLst/>
          </a:prstGeom>
          <a:noFill/>
        </p:spPr>
        <p:txBody>
          <a:bodyPr wrap="square" rtlCol="0" anchor="t"/>
          <a:p>
            <a:pPr marL="0" indent="0">
              <a:lnSpc>
                <a:spcPts val="4585"/>
              </a:lnSpc>
              <a:buNone/>
            </a:pPr>
            <a:r>
              <a:rPr lang="en-US" sz="3670" dirty="0">
                <a:solidFill>
                  <a:schemeClr val="tx1"/>
                </a:solidFill>
                <a:latin typeface="Poppins" pitchFamily="34" charset="0"/>
                <a:ea typeface="Poppins" pitchFamily="34" charset="-122"/>
                <a:cs typeface="Poppins" pitchFamily="34" charset="-120"/>
              </a:rPr>
              <a:t>Pro</a:t>
            </a:r>
            <a:r>
              <a:rPr lang="en-IN" sz="3670" dirty="0">
                <a:solidFill>
                  <a:schemeClr val="tx1"/>
                </a:solidFill>
                <a:latin typeface="Poppins" pitchFamily="34" charset="0"/>
                <a:ea typeface="Poppins" pitchFamily="34" charset="-122"/>
                <a:cs typeface="Poppins" pitchFamily="34" charset="-120"/>
              </a:rPr>
              <a:t>posed Solution</a:t>
            </a:r>
            <a:r>
              <a:rPr lang="en-US" sz="3670" dirty="0">
                <a:solidFill>
                  <a:schemeClr val="tx1"/>
                </a:solidFill>
                <a:latin typeface="Poppins" pitchFamily="34" charset="0"/>
                <a:ea typeface="Poppins" pitchFamily="34" charset="-122"/>
                <a:cs typeface="Poppins" pitchFamily="34" charset="-120"/>
              </a:rPr>
              <a:t> :-</a:t>
            </a:r>
            <a:endParaRPr lang="en-US" sz="3670" dirty="0">
              <a:solidFill>
                <a:schemeClr val="tx1"/>
              </a:solidFill>
              <a:latin typeface="Poppins" pitchFamily="34" charset="0"/>
              <a:ea typeface="Poppins" pitchFamily="34" charset="-122"/>
              <a:cs typeface="Poppins" pitchFamily="34" charset="-120"/>
            </a:endParaRPr>
          </a:p>
        </p:txBody>
      </p:sp>
      <p:sp>
        <p:nvSpPr>
          <p:cNvPr id="6" name="Shape 3"/>
          <p:cNvSpPr/>
          <p:nvPr/>
        </p:nvSpPr>
        <p:spPr>
          <a:xfrm>
            <a:off x="530185" y="423624"/>
            <a:ext cx="419219" cy="419219"/>
          </a:xfrm>
          <a:prstGeom prst="roundRect">
            <a:avLst>
              <a:gd name="adj" fmla="val 18668"/>
            </a:avLst>
          </a:prstGeom>
          <a:solidFill>
            <a:srgbClr val="3D3D42"/>
          </a:solidFill>
          <a:ln w="7620">
            <a:solidFill>
              <a:srgbClr val="56565B"/>
            </a:solidFill>
            <a:prstDash val="solid"/>
          </a:ln>
        </p:spPr>
      </p:sp>
      <p:sp>
        <p:nvSpPr>
          <p:cNvPr id="4" name="Text Box 3"/>
          <p:cNvSpPr txBox="1"/>
          <p:nvPr/>
        </p:nvSpPr>
        <p:spPr>
          <a:xfrm>
            <a:off x="517525" y="1823085"/>
            <a:ext cx="13637895" cy="4600575"/>
          </a:xfrm>
          <a:prstGeom prst="rect">
            <a:avLst/>
          </a:prstGeom>
          <a:noFill/>
        </p:spPr>
        <p:txBody>
          <a:bodyPr wrap="square" rtlCol="0">
            <a:noAutofit/>
          </a:bodyPr>
          <a:p>
            <a:pPr indent="0" algn="just">
              <a:buFont typeface="Wingdings" panose="05000000000000000000" charset="0"/>
              <a:buNone/>
            </a:pPr>
            <a:r>
              <a:rPr lang="en-US" sz="2800">
                <a:solidFill>
                  <a:srgbClr val="C00000"/>
                </a:solidFill>
              </a:rPr>
              <a:t>Objective:</a:t>
            </a:r>
            <a:r>
              <a:rPr lang="en-US" sz="2800">
                <a:solidFill>
                  <a:schemeClr val="bg1"/>
                </a:solidFill>
              </a:rPr>
              <a:t> </a:t>
            </a:r>
            <a:endParaRPr lang="en-US" sz="2800">
              <a:solidFill>
                <a:schemeClr val="bg1"/>
              </a:solidFill>
            </a:endParaRPr>
          </a:p>
          <a:p>
            <a:pPr indent="0" algn="just">
              <a:buFont typeface="Wingdings" panose="05000000000000000000" charset="0"/>
              <a:buNone/>
            </a:pPr>
            <a:r>
              <a:rPr lang="en-US" sz="2800">
                <a:solidFill>
                  <a:schemeClr val="tx1"/>
                </a:solidFill>
              </a:rPr>
              <a:t>Our solution aims to</a:t>
            </a:r>
            <a:r>
              <a:rPr lang="en-IN" altLang="en-US" sz="2800">
                <a:solidFill>
                  <a:schemeClr val="tx1"/>
                </a:solidFill>
              </a:rPr>
              <a:t> enhance an image and</a:t>
            </a:r>
            <a:r>
              <a:rPr lang="en-US" sz="2800">
                <a:solidFill>
                  <a:schemeClr val="tx1"/>
                </a:solidFill>
              </a:rPr>
              <a:t> generate image captions that not only describe the scene but also provide approximate quantitative information about the objects within the image.</a:t>
            </a:r>
            <a:endParaRPr lang="en-US" sz="2800">
              <a:solidFill>
                <a:schemeClr val="tx1"/>
              </a:solidFill>
            </a:endParaRPr>
          </a:p>
          <a:p>
            <a:pPr indent="0" algn="just">
              <a:buFont typeface="Wingdings" panose="05000000000000000000" charset="0"/>
              <a:buNone/>
            </a:pPr>
            <a:endParaRPr lang="en-US" sz="2800">
              <a:solidFill>
                <a:schemeClr val="tx1"/>
              </a:solidFill>
            </a:endParaRPr>
          </a:p>
          <a:p>
            <a:pPr indent="0" algn="just">
              <a:buFont typeface="Wingdings" panose="05000000000000000000" charset="0"/>
              <a:buNone/>
            </a:pPr>
            <a:r>
              <a:rPr lang="en-US" sz="2800">
                <a:solidFill>
                  <a:schemeClr val="tx1"/>
                </a:solidFill>
              </a:rPr>
              <a:t>This can be highly useful in various scenarios, such as estimating the number of buildings in a dense residential area or identifying the quantity of vehicles in a parking lot, improving scene understanding.</a:t>
            </a:r>
            <a:endParaRPr lang="en-US" sz="2800">
              <a:solidFill>
                <a:schemeClr val="tx1"/>
              </a:solidFill>
            </a:endParaRPr>
          </a:p>
          <a:p>
            <a:pPr indent="0" algn="just">
              <a:buFont typeface="Wingdings" panose="05000000000000000000" charset="0"/>
              <a:buNone/>
            </a:pPr>
            <a:endParaRPr lang="en-US" sz="2800">
              <a:solidFill>
                <a:schemeClr val="bg1"/>
              </a:solidFill>
            </a:endParaRPr>
          </a:p>
          <a:p>
            <a:pPr indent="0" algn="just">
              <a:buFont typeface="Wingdings" panose="05000000000000000000" charset="0"/>
              <a:buNone/>
            </a:pPr>
            <a:r>
              <a:rPr lang="en-US" sz="2800">
                <a:solidFill>
                  <a:srgbClr val="C00000"/>
                </a:solidFill>
              </a:rPr>
              <a:t>Image Enhancement:</a:t>
            </a:r>
            <a:r>
              <a:rPr lang="en-US" sz="2800">
                <a:solidFill>
                  <a:schemeClr val="bg1"/>
                </a:solidFill>
              </a:rPr>
              <a:t> </a:t>
            </a:r>
            <a:endParaRPr lang="en-US" sz="2800">
              <a:solidFill>
                <a:schemeClr val="bg1"/>
              </a:solidFill>
            </a:endParaRPr>
          </a:p>
          <a:p>
            <a:pPr indent="0" algn="just">
              <a:buFont typeface="Wingdings" panose="05000000000000000000" charset="0"/>
              <a:buNone/>
            </a:pPr>
            <a:r>
              <a:rPr lang="en-US" sz="2800">
                <a:solidFill>
                  <a:schemeClr val="tx1"/>
                </a:solidFill>
              </a:rPr>
              <a:t>The raw images from the UCM dataset are first enhanced to improve their clarity, ensuring that finer details are visible and can be accurately processed. This step helps with better object identification, leading to more accurate captioning.</a:t>
            </a:r>
            <a:endParaRPr lang="en-US" sz="2800">
              <a:solidFill>
                <a:schemeClr val="tx1"/>
              </a:solidFill>
            </a:endParaRPr>
          </a:p>
        </p:txBody>
      </p:sp>
      <p:cxnSp>
        <p:nvCxnSpPr>
          <p:cNvPr id="10" name="Straight Connector 9"/>
          <p:cNvCxnSpPr/>
          <p:nvPr>
            <p:custDataLst>
              <p:tags r:id="rId3"/>
            </p:custDataLst>
          </p:nvPr>
        </p:nvCxnSpPr>
        <p:spPr>
          <a:xfrm flipH="1">
            <a:off x="101600" y="1372870"/>
            <a:ext cx="6741795"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1" name="Straight Connector 10"/>
          <p:cNvCxnSpPr/>
          <p:nvPr/>
        </p:nvCxnSpPr>
        <p:spPr>
          <a:xfrm flipV="1">
            <a:off x="6831965" y="-10160"/>
            <a:ext cx="614680" cy="139446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p:spPr>
      </p:sp>
      <p:sp>
        <p:nvSpPr>
          <p:cNvPr id="3" name="Shape 1"/>
          <p:cNvSpPr/>
          <p:nvPr/>
        </p:nvSpPr>
        <p:spPr>
          <a:xfrm>
            <a:off x="0" y="0"/>
            <a:ext cx="14630400" cy="8229600"/>
          </a:xfrm>
          <a:prstGeom prst="rect">
            <a:avLst/>
          </a:prstGeom>
          <a:solidFill>
            <a:srgbClr val="FFFFFF"/>
          </a:solidFill>
        </p:spPr>
      </p:sp>
      <p:cxnSp>
        <p:nvCxnSpPr>
          <p:cNvPr id="25" name="Straight Connector 24"/>
          <p:cNvCxnSpPr/>
          <p:nvPr>
            <p:custDataLst>
              <p:tags r:id="rId1"/>
            </p:custDataLst>
          </p:nvPr>
        </p:nvCxnSpPr>
        <p:spPr>
          <a:xfrm>
            <a:off x="149225" y="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3" name="Straight Connector 12"/>
          <p:cNvCxnSpPr/>
          <p:nvPr>
            <p:custDataLst>
              <p:tags r:id="rId2"/>
            </p:custDataLst>
          </p:nvPr>
        </p:nvCxnSpPr>
        <p:spPr>
          <a:xfrm>
            <a:off x="276225" y="-21590"/>
            <a:ext cx="0" cy="822960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
        <p:nvSpPr>
          <p:cNvPr id="5" name="Text 2"/>
          <p:cNvSpPr/>
          <p:nvPr/>
        </p:nvSpPr>
        <p:spPr>
          <a:xfrm>
            <a:off x="1063625" y="288925"/>
            <a:ext cx="7839710" cy="847725"/>
          </a:xfrm>
          <a:prstGeom prst="rect">
            <a:avLst/>
          </a:prstGeom>
          <a:noFill/>
        </p:spPr>
        <p:txBody>
          <a:bodyPr wrap="square" rtlCol="0" anchor="t"/>
          <a:p>
            <a:pPr marL="0" indent="0">
              <a:lnSpc>
                <a:spcPts val="4585"/>
              </a:lnSpc>
              <a:buNone/>
            </a:pPr>
            <a:r>
              <a:rPr lang="en-US" altLang="en-IN" sz="3670" dirty="0">
                <a:solidFill>
                  <a:schemeClr val="tx1"/>
                </a:solidFill>
                <a:latin typeface="Poppins" pitchFamily="34" charset="0"/>
                <a:ea typeface="Poppins" pitchFamily="34" charset="-122"/>
                <a:cs typeface="Poppins" pitchFamily="34" charset="-120"/>
              </a:rPr>
              <a:t>Workflow</a:t>
            </a:r>
            <a:r>
              <a:rPr lang="en-US" sz="3670" dirty="0">
                <a:solidFill>
                  <a:schemeClr val="tx1"/>
                </a:solidFill>
                <a:latin typeface="Poppins" pitchFamily="34" charset="0"/>
                <a:ea typeface="Poppins" pitchFamily="34" charset="-122"/>
                <a:cs typeface="Poppins" pitchFamily="34" charset="-120"/>
              </a:rPr>
              <a:t> :-</a:t>
            </a:r>
            <a:endParaRPr lang="en-US" sz="3670" dirty="0">
              <a:solidFill>
                <a:schemeClr val="tx1"/>
              </a:solidFill>
              <a:latin typeface="Poppins" pitchFamily="34" charset="0"/>
              <a:ea typeface="Poppins" pitchFamily="34" charset="-122"/>
              <a:cs typeface="Poppins" pitchFamily="34" charset="-120"/>
            </a:endParaRPr>
          </a:p>
        </p:txBody>
      </p:sp>
      <p:sp>
        <p:nvSpPr>
          <p:cNvPr id="6" name="Shape 3"/>
          <p:cNvSpPr/>
          <p:nvPr/>
        </p:nvSpPr>
        <p:spPr>
          <a:xfrm>
            <a:off x="530185" y="423624"/>
            <a:ext cx="419219" cy="419219"/>
          </a:xfrm>
          <a:prstGeom prst="roundRect">
            <a:avLst>
              <a:gd name="adj" fmla="val 18668"/>
            </a:avLst>
          </a:prstGeom>
          <a:solidFill>
            <a:srgbClr val="3D3D42"/>
          </a:solidFill>
          <a:ln w="7620">
            <a:solidFill>
              <a:srgbClr val="56565B"/>
            </a:solidFill>
            <a:prstDash val="solid"/>
          </a:ln>
        </p:spPr>
      </p:sp>
      <p:cxnSp>
        <p:nvCxnSpPr>
          <p:cNvPr id="10" name="Straight Connector 9"/>
          <p:cNvCxnSpPr/>
          <p:nvPr>
            <p:custDataLst>
              <p:tags r:id="rId3"/>
            </p:custDataLst>
          </p:nvPr>
        </p:nvCxnSpPr>
        <p:spPr>
          <a:xfrm flipH="1">
            <a:off x="101600" y="1372870"/>
            <a:ext cx="6741795" cy="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cxnSp>
        <p:nvCxnSpPr>
          <p:cNvPr id="11" name="Straight Connector 10"/>
          <p:cNvCxnSpPr/>
          <p:nvPr/>
        </p:nvCxnSpPr>
        <p:spPr>
          <a:xfrm flipV="1">
            <a:off x="6831965" y="-10160"/>
            <a:ext cx="614680" cy="1394460"/>
          </a:xfrm>
          <a:prstGeom prst="line">
            <a:avLst/>
          </a:prstGeom>
          <a:ln w="571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cxnSp>
      <p:sp>
        <p:nvSpPr>
          <p:cNvPr id="9" name="Text 2"/>
          <p:cNvSpPr/>
          <p:nvPr/>
        </p:nvSpPr>
        <p:spPr>
          <a:xfrm>
            <a:off x="2112645" y="6605270"/>
            <a:ext cx="8708390" cy="847725"/>
          </a:xfrm>
          <a:prstGeom prst="rect">
            <a:avLst/>
          </a:prstGeom>
          <a:noFill/>
          <a:ln w="28575">
            <a:solidFill>
              <a:schemeClr val="accent1">
                <a:lumMod val="75000"/>
              </a:schemeClr>
            </a:solidFill>
          </a:ln>
        </p:spPr>
        <p:txBody>
          <a:bodyPr wrap="square" rtlCol="0" anchor="t"/>
          <a:p>
            <a:pPr marL="0" indent="0">
              <a:lnSpc>
                <a:spcPts val="4585"/>
              </a:lnSpc>
              <a:buNone/>
            </a:pPr>
            <a:r>
              <a:rPr lang="en-IN" sz="3670" dirty="0">
                <a:solidFill>
                  <a:srgbClr val="92D050"/>
                </a:solidFill>
                <a:latin typeface="Poppins" pitchFamily="34" charset="0"/>
                <a:ea typeface="Poppins" pitchFamily="34" charset="-122"/>
                <a:cs typeface="Poppins" pitchFamily="34" charset="-120"/>
              </a:rPr>
              <a:t>  </a:t>
            </a:r>
            <a:r>
              <a:rPr sz="3670" dirty="0">
                <a:solidFill>
                  <a:srgbClr val="92D050"/>
                </a:solidFill>
                <a:latin typeface="Poppins" pitchFamily="34" charset="0"/>
                <a:ea typeface="Poppins" pitchFamily="34" charset="-122"/>
                <a:cs typeface="Poppins" pitchFamily="34" charset="-120"/>
              </a:rPr>
              <a:t>ESPCN (Efficient Sub-Pixel CNN)</a:t>
            </a:r>
            <a:endParaRPr sz="3670" dirty="0">
              <a:solidFill>
                <a:srgbClr val="92D050"/>
              </a:solidFill>
              <a:latin typeface="Poppins" pitchFamily="34" charset="0"/>
              <a:ea typeface="Poppins" pitchFamily="34" charset="-122"/>
              <a:cs typeface="Poppins" pitchFamily="34" charset="-120"/>
            </a:endParaRPr>
          </a:p>
        </p:txBody>
      </p:sp>
      <p:pic>
        <p:nvPicPr>
          <p:cNvPr id="14" name="Picture 13"/>
          <p:cNvPicPr>
            <a:picLocks noChangeAspect="1"/>
          </p:cNvPicPr>
          <p:nvPr/>
        </p:nvPicPr>
        <p:blipFill>
          <a:blip r:embed="rId4"/>
          <a:stretch>
            <a:fillRect/>
          </a:stretch>
        </p:blipFill>
        <p:spPr>
          <a:xfrm>
            <a:off x="1146175" y="1948815"/>
            <a:ext cx="12964160" cy="3763010"/>
          </a:xfrm>
          <a:prstGeom prst="rect">
            <a:avLst/>
          </a:prstGeom>
        </p:spPr>
      </p:pic>
      <p:sp>
        <p:nvSpPr>
          <p:cNvPr id="16" name="Up-Down Arrow 15"/>
          <p:cNvSpPr/>
          <p:nvPr/>
        </p:nvSpPr>
        <p:spPr>
          <a:xfrm>
            <a:off x="5013960" y="4179570"/>
            <a:ext cx="521335" cy="2357120"/>
          </a:xfrm>
          <a:prstGeom prst="upDownArrow">
            <a:avLst/>
          </a:prstGeom>
          <a:solidFill>
            <a:srgbClr val="DAE8FC"/>
          </a:solidFill>
          <a:ln w="1905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TABLE_ENDDRAG_ORIGIN_RECT" val="1152*597"/>
  <p:tag name="TABLE_ENDDRAG_RECT" val="2*47*1152*597"/>
</p:tagLst>
</file>

<file path=ppt/tags/tag17.xml><?xml version="1.0" encoding="utf-8"?>
<p:tagLst xmlns:p="http://schemas.openxmlformats.org/presentationml/2006/main">
  <p:tag name="TABLE_ENDDRAG_ORIGIN_RECT" val="1120*500"/>
  <p:tag name="TABLE_ENDDRAG_RECT" val="16*128*1120*500"/>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10088</Words>
  <Application>WPS Presentation</Application>
  <PresentationFormat>Custom</PresentationFormat>
  <Paragraphs>346</Paragraphs>
  <Slides>12</Slides>
  <Notes>8</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12</vt:i4>
      </vt:variant>
    </vt:vector>
  </HeadingPairs>
  <TitlesOfParts>
    <vt:vector size="33" baseType="lpstr">
      <vt:lpstr>Arial</vt:lpstr>
      <vt:lpstr>SimSun</vt:lpstr>
      <vt:lpstr>Wingdings</vt:lpstr>
      <vt:lpstr>Roboto</vt:lpstr>
      <vt:lpstr>Times New Roman</vt:lpstr>
      <vt:lpstr>Roboto</vt:lpstr>
      <vt:lpstr>Roboto</vt:lpstr>
      <vt:lpstr>Poppins</vt:lpstr>
      <vt:lpstr>Poppins</vt:lpstr>
      <vt:lpstr>Poppins</vt:lpstr>
      <vt:lpstr>Calibri</vt:lpstr>
      <vt:lpstr>Wingdings</vt:lpstr>
      <vt:lpstr>Segoe Print</vt:lpstr>
      <vt:lpstr>Times New Roman</vt:lpstr>
      <vt:lpstr>Segoe UI</vt:lpstr>
      <vt:lpstr>Microsoft YaHei</vt:lpstr>
      <vt:lpstr>Arial Unicode MS</vt:lpstr>
      <vt:lpstr>Calibri</vt:lpstr>
      <vt:lpstr>MingLiU-ExtB</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Satyajit Patnaik</cp:lastModifiedBy>
  <cp:revision>19</cp:revision>
  <dcterms:created xsi:type="dcterms:W3CDTF">2024-08-11T18:06:00Z</dcterms:created>
  <dcterms:modified xsi:type="dcterms:W3CDTF">2024-09-14T03:14:27Z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B412C5FE1D9A4AD0BB2256170B652618_13</vt:lpwstr>
  </property>
  <property fmtid="{D5CDD505-2E9C-101B-9397-08002B2CF9AE}" pid="3" name="KSOProductBuildVer">
    <vt:lpwstr>1033-12.2.0.18283</vt:lpwstr>
  </property>
</Properties>
</file>