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ne art of a warehouse">
            <a:extLst>
              <a:ext uri="{FF2B5EF4-FFF2-40B4-BE49-F238E27FC236}">
                <a16:creationId xmlns:a16="http://schemas.microsoft.com/office/drawing/2014/main" id="{66BE110B-A4AC-4409-5B2E-C2BFD565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4" y="2279373"/>
            <a:ext cx="3053536" cy="357162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14B58-2C74-6FCD-9215-4A7164BDE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6997"/>
            <a:ext cx="8825658" cy="177092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Book Antiqua" panose="02040602050305030304" pitchFamily="18" charset="0"/>
              </a:rPr>
              <a:t>Retail Inventory Data Analysis Project SQL(2)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98DDA-5C7B-704D-FF05-A66AD5ED9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47909"/>
            <a:ext cx="8161323" cy="139089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rial Black" panose="020B0A04020102020204" pitchFamily="34" charset="0"/>
              </a:rPr>
              <a:t>Project Performed on Mysql workbench platform</a:t>
            </a:r>
          </a:p>
        </p:txBody>
      </p:sp>
    </p:spTree>
    <p:extLst>
      <p:ext uri="{BB962C8B-B14F-4D97-AF65-F5344CB8AC3E}">
        <p14:creationId xmlns:p14="http://schemas.microsoft.com/office/powerpoint/2010/main" val="291074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284E3-B144-5003-272E-3756A20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0673C-FB72-2893-A6BD-7FE2D59927DF}"/>
              </a:ext>
            </a:extLst>
          </p:cNvPr>
          <p:cNvSpPr txBox="1"/>
          <p:nvPr/>
        </p:nvSpPr>
        <p:spPr>
          <a:xfrm>
            <a:off x="146612" y="382012"/>
            <a:ext cx="10362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8.Which products frequently had stockouts (units sold equal to or greater than inventory)?</a:t>
            </a:r>
          </a:p>
          <a:p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Date,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Store_ID,  Product_ID,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Inventory_Level,  Units_Sold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Units_Sold &gt;= Inventory_Level;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4B964-80C9-DCBD-8AF2-035678A9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41713" y="1287887"/>
            <a:ext cx="4985943" cy="5188101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2AFBF893-8284-F217-8737-4E22C5837770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80E91-E4CA-B9D6-4570-EECFB7CE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73452F-6D41-9987-7C6B-5E7337CA9A99}"/>
              </a:ext>
            </a:extLst>
          </p:cNvPr>
          <p:cNvSpPr txBox="1"/>
          <p:nvPr/>
        </p:nvSpPr>
        <p:spPr>
          <a:xfrm>
            <a:off x="146612" y="382012"/>
            <a:ext cx="103625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How often does actual demand exceed forecast, leading to understock?</a:t>
            </a:r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Product_ID,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Understock_Days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Units_Sold &gt; Demand_Forecast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Product_ID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Understock_Days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BF8A9-32DD-855A-212D-87D28A4C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85657" y="1434284"/>
            <a:ext cx="4342000" cy="4895307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7965BCA4-A9CA-309B-0A20-E218AD57BD76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C75BA4-3472-6CC6-D34E-70F41AAC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A3D53-BAB6-ADED-D11B-50AA50C6553B}"/>
              </a:ext>
            </a:extLst>
          </p:cNvPr>
          <p:cNvSpPr txBox="1"/>
          <p:nvPr/>
        </p:nvSpPr>
        <p:spPr>
          <a:xfrm>
            <a:off x="146612" y="382012"/>
            <a:ext cx="10362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How do different discount levels influence product demand and revenue across categories?</a:t>
            </a:r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Category,    Discount,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Round(AVG(Units_Sold),2) AS Avg_Demand,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Round(AVG(Price * Units_Sold),2) AS Avg_Revenue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Category, Discount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Category, Discount;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0081B9-05C8-E48B-CF26-8F41AF9F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39291" y="1434284"/>
            <a:ext cx="4406097" cy="5221159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F00160FB-D227-F695-48C2-214CEEF1A084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12660D-45B2-EBA3-7977-6D2348CB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00BD8-E79E-56B8-5845-E9F5C599E9A7}"/>
              </a:ext>
            </a:extLst>
          </p:cNvPr>
          <p:cNvSpPr txBox="1"/>
          <p:nvPr/>
        </p:nvSpPr>
        <p:spPr>
          <a:xfrm>
            <a:off x="146612" y="382012"/>
            <a:ext cx="10362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11.What price ranges generate the highest revenue per product category?</a:t>
            </a:r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  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Price &lt; 10 THEN 'Low'   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Price BETWEEN 10 AND 50 THEN 'Mid'  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Price &gt; 50 THEN 'High'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 AS Price_Range,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Round(AVG(Price * Units_Sold),0) AS Avg_Revenue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Category, Price_Range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Avg_Revenue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D4D89-B864-013C-C3F7-16168B8F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26775" y="1427188"/>
            <a:ext cx="4718613" cy="5262979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758E5890-21C5-7516-3280-B16A27136D7A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85D05-54BB-EC37-36EA-9B6CD6529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26CFCC-0CE7-E1BF-5089-40F052570DFA}"/>
              </a:ext>
            </a:extLst>
          </p:cNvPr>
          <p:cNvSpPr txBox="1"/>
          <p:nvPr/>
        </p:nvSpPr>
        <p:spPr>
          <a:xfrm>
            <a:off x="146612" y="382012"/>
            <a:ext cx="10362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12. Are we pricing products competitively?</a:t>
            </a:r>
          </a:p>
          <a:p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Product_ID,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ROUND(AVG(Price), 2) AS Avg_Our_Price,    ROUND(AVG(Competitor_Pricing), 2)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Avg_Competitor_Price,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ROUND(AVG(Price) - AVG(Competitor_Pricing), 2)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Price_Difference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Product_ID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Price_Difference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CF775-4F15-FF73-7C97-C3C9951D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14258" y="1423686"/>
            <a:ext cx="5031130" cy="5150734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C903097C-2766-DF7F-F20F-4E5FAA822DFD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5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238FA-8EE5-1084-B92B-6CFED06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AC092-5CF4-6D04-CA2D-AB748974FD97}"/>
              </a:ext>
            </a:extLst>
          </p:cNvPr>
          <p:cNvSpPr txBox="1"/>
          <p:nvPr/>
        </p:nvSpPr>
        <p:spPr>
          <a:xfrm>
            <a:off x="146612" y="382012"/>
            <a:ext cx="103625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13. Are we losing sales when our prices exceed those of competitors?</a:t>
            </a:r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   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Price &gt; Competitor_Pricing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THEN 'Above Competitor'   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Price &lt; Competitor_Pricing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THEN 'Below Competitor'    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'Equal to Competitor'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 AS Price_Comparison,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COUNT(*) AS Transactions,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SUM(Units_Sold) AS Total_Units_Sold,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 2) AS Avg_Units_Sold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Price_Comparison;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7936C-BC27-7AEA-9AA1-143951C6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67959" y="1678329"/>
            <a:ext cx="4861367" cy="4335994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D6A5FA51-35BD-F665-936B-8867820BAC86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4C006-8FFC-0EBB-A469-183AD5BC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0C110-5E11-AC21-438A-6CE67E481C19}"/>
              </a:ext>
            </a:extLst>
          </p:cNvPr>
          <p:cNvSpPr txBox="1"/>
          <p:nvPr/>
        </p:nvSpPr>
        <p:spPr>
          <a:xfrm>
            <a:off x="146612" y="382012"/>
            <a:ext cx="103625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14. Which categories are most affected by higher pricing? </a:t>
            </a:r>
          </a:p>
          <a:p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 Category,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CASE    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Price &gt; Competitor_Pricing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THEN 'Above Competitor'    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'At or Below Competitor'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 AS Price_Position,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 2) AS Avg_Units_Sold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Category, Price_Position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Category, Price_Position;</a:t>
            </a:r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DBA68-C3AC-51FE-505F-900667C6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67959" y="1446836"/>
            <a:ext cx="5077429" cy="4791918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B3D73FC1-315C-5D9B-08A3-3ACD4313AC08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27755-2787-AA64-7FFC-0A54417D0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D089E3-4B51-3B27-4F4B-0A981157DDF5}"/>
              </a:ext>
            </a:extLst>
          </p:cNvPr>
          <p:cNvSpPr txBox="1"/>
          <p:nvPr/>
        </p:nvSpPr>
        <p:spPr>
          <a:xfrm>
            <a:off x="146612" y="382012"/>
            <a:ext cx="103625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15. Are we underpricing high-demand products, resulting in lost revenue opportunities?</a:t>
            </a:r>
          </a:p>
          <a:p>
            <a:endParaRPr lang="en-US" sz="2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 Product_ID,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Round(AVG(Units_Sold),0) AS Avg_Units_Sold,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Round(AVG(Price),2) AS Avg_Price,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Round(AVG(Price * Units_Sold),0) AS Avg_Revenue,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High_Demand_Days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 Units_Sold &gt; Demand_Forecast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Price &lt; Competitor_Pricing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Product_ID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Avg_Revenue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F2412-CA93-DCDC-CC89-648B97FC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19372" y="1527858"/>
            <a:ext cx="4626016" cy="4948129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E3823E77-9DC4-1D32-9216-B3059D45A0E4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7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B3E81-BF8D-2254-91F1-D8375C6A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4B199-5166-B509-026E-F579130AE4ED}"/>
              </a:ext>
            </a:extLst>
          </p:cNvPr>
          <p:cNvSpPr txBox="1"/>
          <p:nvPr/>
        </p:nvSpPr>
        <p:spPr>
          <a:xfrm>
            <a:off x="146612" y="382012"/>
            <a:ext cx="103625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How does revenue fluctuate when prices are adjusted up or down relative to demand?</a:t>
            </a:r>
            <a:endParaRPr lang="en-US" sz="2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  Product_ID,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ROUND(Price, 0) AS Rounded_Price,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Round(AVG(Units_Sold),0) AS Avg_Units_Sold,    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Round(AVG(Price * Units_Sold),2) AS Avg_Revenue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Product_ID, Rounded_Price</a:t>
            </a:r>
          </a:p>
          <a:p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Product_ID, Rounded_Price;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C1421-9414-8657-BD22-D7CB7A6C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49924" y="1585732"/>
            <a:ext cx="4537275" cy="4890256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A5C4C7C7-DFB7-DA36-4276-8FC732F8B613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4541-7C12-F691-AF3B-DF9C2227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Aptos Display" panose="020B0004020202020204" pitchFamily="34" charset="0"/>
              </a:rPr>
              <a:t>About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5AFE-B72E-022E-ED6F-B0569217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84107" cy="3416300"/>
          </a:xfrm>
        </p:spPr>
        <p:txBody>
          <a:bodyPr/>
          <a:lstStyle/>
          <a:p>
            <a:r>
              <a:rPr lang="en-US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dataset provides synthetic yet realistic data for analyzing and forecasting retail store inventory demand. It contains over </a:t>
            </a:r>
            <a:r>
              <a:rPr lang="en-US" sz="1800" b="1" kern="1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73000</a:t>
            </a:r>
            <a:r>
              <a:rPr lang="en-US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rows of daily data across multiple stores and products, including attributes like sales, inventory levels, pricing, weather, promotions, and holidays.</a:t>
            </a:r>
          </a:p>
          <a:p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</a:rPr>
              <a:t>We have mostly focused about sales growth,</a:t>
            </a:r>
            <a:r>
              <a:rPr lang="en-US" sz="1800" b="1" dirty="0">
                <a:solidFill>
                  <a:srgbClr val="FF0000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demand forecasting, dynamic pricing, and inventory optimization and given data driven decision to grow sales and marketing.</a:t>
            </a:r>
          </a:p>
          <a:p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We have performed this project on My SQL workbench for data retrieving ,data managing, and data analyzing.</a:t>
            </a:r>
          </a:p>
          <a:p>
            <a:r>
              <a:rPr lang="en-US" b="1" dirty="0">
                <a:solidFill>
                  <a:srgbClr val="FF0000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Let’s go ahead this project and move on step-by-step problem statement. </a:t>
            </a:r>
            <a:endParaRPr lang="en-US" b="1" dirty="0">
              <a:solidFill>
                <a:srgbClr val="FF0000"/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D93D4-7D49-9547-E843-47B87DC41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2" y="490330"/>
            <a:ext cx="3379304" cy="16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086E9-57B5-A0CA-E538-FA1067B38DE6}"/>
              </a:ext>
            </a:extLst>
          </p:cNvPr>
          <p:cNvSpPr txBox="1"/>
          <p:nvPr/>
        </p:nvSpPr>
        <p:spPr>
          <a:xfrm>
            <a:off x="163723" y="208344"/>
            <a:ext cx="1189877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 Calculate the daily forecast error for each product and return only days with major deviations.</a:t>
            </a:r>
          </a:p>
          <a:p>
            <a:endParaRPr lang="en-US" b="1" dirty="0">
              <a:solidFill>
                <a:srgbClr val="FFFF00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Forecast_Error AS (  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  Date,    Product_ID,   Round(ABS(Demand_Forecast - Units_Sold),2) AS Error,  Units_Sold,      Demand_Forecast  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retail_inventory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*FROM Forecast_Error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WHERE Error &gt; 10</a:t>
            </a:r>
          </a:p>
        </p:txBody>
      </p:sp>
      <p:pic>
        <p:nvPicPr>
          <p:cNvPr id="4" name="Picture 3" descr="A table with numbers and letters">
            <a:extLst>
              <a:ext uri="{FF2B5EF4-FFF2-40B4-BE49-F238E27FC236}">
                <a16:creationId xmlns:a16="http://schemas.microsoft.com/office/drawing/2014/main" id="{CA6BA13D-A03A-452E-5855-BF6A82CB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41" y="2432452"/>
            <a:ext cx="6044336" cy="40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56B43-16F6-BF64-F059-5A100AAC8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767AA-78D9-D272-9FC4-4DDD18024C3C}"/>
              </a:ext>
            </a:extLst>
          </p:cNvPr>
          <p:cNvSpPr txBox="1"/>
          <p:nvPr/>
        </p:nvSpPr>
        <p:spPr>
          <a:xfrm>
            <a:off x="163723" y="208344"/>
            <a:ext cx="11898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2. Track the running total of units sold for each product over time.</a:t>
            </a:r>
          </a:p>
          <a:p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	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Date,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Product_ID,    Units_Sold,   SUM(Units_Sold)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 (PARTITION BY Product_ID ORDER BY Date)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Running_Total_Units_Sold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retail_inventory;</a:t>
            </a:r>
            <a:endParaRPr 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06D24-4A0B-52BD-A458-D5243F2C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51376" y="1546412"/>
            <a:ext cx="4411121" cy="49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44EAD-2D42-2036-B7AD-D2014C7C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60DCE-382C-956E-F0BC-673C9A50B41B}"/>
              </a:ext>
            </a:extLst>
          </p:cNvPr>
          <p:cNvSpPr txBox="1"/>
          <p:nvPr/>
        </p:nvSpPr>
        <p:spPr>
          <a:xfrm>
            <a:off x="163723" y="208344"/>
            <a:ext cx="118987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3.Identify products Who's average 7-day sales exceed inventory level, signaling restocking needs.</a:t>
            </a:r>
          </a:p>
          <a:p>
            <a:endParaRPr lang="en-US" sz="2400" b="1" dirty="0">
              <a:solidFill>
                <a:srgbClr val="FFFF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Rolling_Avg_Sales AS (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Date, Product_ID,  Inventory_Level,   AVG(Units_Sold)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 (PARTITION BY Product_ID ORDER BY Date ROWS BETWEEN 6 PRECEDING AND CURRENT ROW) AS Avg_7Day_Sales 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*FROM Rolling_Avg_Sales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Avg_7Day_Sales &gt; Inventory_Level;</a:t>
            </a:r>
            <a:endParaRPr lang="en-US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DA269-E339-F141-1094-7919A6CB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86411" y="3029632"/>
            <a:ext cx="4841865" cy="36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8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A5937-D135-E89A-F806-9C97E6695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86653-3C6F-17AD-0734-6E1BD1C3D087}"/>
              </a:ext>
            </a:extLst>
          </p:cNvPr>
          <p:cNvSpPr txBox="1"/>
          <p:nvPr/>
        </p:nvSpPr>
        <p:spPr>
          <a:xfrm>
            <a:off x="163723" y="208344"/>
            <a:ext cx="118987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What is the average forecast error per product and region?</a:t>
            </a:r>
          </a:p>
          <a:p>
            <a:endParaRPr lang="en-US" sz="2400" b="1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Product_ID,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Region,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Round(AVG(ABS(Demand_Forecast - Units_Sold)),2)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Avg_Forecast_Error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Product_ID, Region;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A0315-C27F-E18B-384C-AB7A34A4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20508" y="1275008"/>
            <a:ext cx="4107770" cy="53746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4A245F-B53E-898D-C9E4-ACF6484D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962" y="412464"/>
            <a:ext cx="609653" cy="65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B4C75-54A6-16F7-CFBA-5BD45BABC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2EEE5-ACEA-4130-0F62-FE38C06FD947}"/>
              </a:ext>
            </a:extLst>
          </p:cNvPr>
          <p:cNvSpPr txBox="1"/>
          <p:nvPr/>
        </p:nvSpPr>
        <p:spPr>
          <a:xfrm>
            <a:off x="146612" y="382012"/>
            <a:ext cx="11898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.Which weather conditions lead to the highest variance in demand?</a:t>
            </a: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Weather_Condition,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Round(STDDEV(Units_Sold),2) AS Demand_Variability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Weather_Condition;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25F9B-D887-AE60-7C2F-278DDC9F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95505" y="3078052"/>
            <a:ext cx="4237150" cy="3571604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67E9CAFD-C9FF-39C4-BD7F-D67DFE434553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1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A1B98-22D0-DA8F-7C94-C113C1340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FF11-365A-9AF6-A3F1-0D9207FD7B07}"/>
              </a:ext>
            </a:extLst>
          </p:cNvPr>
          <p:cNvSpPr txBox="1"/>
          <p:nvPr/>
        </p:nvSpPr>
        <p:spPr>
          <a:xfrm>
            <a:off x="146612" y="382012"/>
            <a:ext cx="118987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.During which holidays or promotions did demand spike significantly?</a:t>
            </a: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Holiday_Promotion,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Round(AVG(Units_Sold),0) AS Avg_Units_Sold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Holiday_Promotion IS NOT NULL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Holiday_Promotion, Category;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73FCA-B381-414E-580F-592EF37E2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18986" y="1635618"/>
            <a:ext cx="5026401" cy="4761832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8453F81F-7D1E-3640-F342-56B32EB47AA6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030C4-6AA1-AB80-017E-2A412D4B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F5559-2F1C-3777-CD97-ECA2DFD72553}"/>
              </a:ext>
            </a:extLst>
          </p:cNvPr>
          <p:cNvSpPr txBox="1"/>
          <p:nvPr/>
        </p:nvSpPr>
        <p:spPr>
          <a:xfrm>
            <a:off x="146612" y="382012"/>
            <a:ext cx="103625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US" sz="2400" b="1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.Can we find high-demand products under specific weather or regional conditions?</a:t>
            </a:r>
          </a:p>
          <a:p>
            <a:endParaRPr lang="en-US" sz="24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Product_ID,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Region,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Weather_Condition,  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Round(AVG(Units_Sold),0) AS Avg_Sales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retail_inventory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Product_ID, Region, Weather_Condition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Avg_Sales DESC;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727B6-F873-B095-29AE-6651EF2A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547020" y="1287887"/>
            <a:ext cx="4498367" cy="5280338"/>
          </a:xfrm>
          <a:prstGeom prst="rect">
            <a:avLst/>
          </a:prstGeom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994B38FD-5B31-DE94-CED9-773D4CF0D30B}"/>
              </a:ext>
            </a:extLst>
          </p:cNvPr>
          <p:cNvSpPr/>
          <p:nvPr/>
        </p:nvSpPr>
        <p:spPr>
          <a:xfrm>
            <a:off x="10509161" y="382012"/>
            <a:ext cx="553791" cy="596782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6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{EB31C245-7912-4B9B-99A7-7ACC803208AA}tf02900722</Template>
  <TotalTime>131</TotalTime>
  <Words>1240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Book Antiqua</vt:lpstr>
      <vt:lpstr>Century Gothic</vt:lpstr>
      <vt:lpstr>Wingdings 3</vt:lpstr>
      <vt:lpstr>Ion Boardroom</vt:lpstr>
      <vt:lpstr>Retail Inventory Data Analysis Project SQL(2)</vt:lpstr>
      <vt:lpstr>About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Satyajit</dc:creator>
  <cp:lastModifiedBy>Satyajit</cp:lastModifiedBy>
  <cp:revision>2</cp:revision>
  <dcterms:created xsi:type="dcterms:W3CDTF">2025-05-13T03:48:37Z</dcterms:created>
  <dcterms:modified xsi:type="dcterms:W3CDTF">2025-05-13T12:47:39Z</dcterms:modified>
</cp:coreProperties>
</file>