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0" r:id="rId6"/>
    <p:sldId id="264" r:id="rId7"/>
    <p:sldId id="266" r:id="rId8"/>
    <p:sldId id="261" r:id="rId9"/>
    <p:sldId id="263" r:id="rId10"/>
    <p:sldId id="267" r:id="rId11"/>
    <p:sldId id="269" r:id="rId12"/>
    <p:sldId id="271" r:id="rId13"/>
    <p:sldId id="274" r:id="rId14"/>
    <p:sldId id="272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4453-BB1E-4E04-8E04-D24B5371CD3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181-7F68-4C11-9FF1-042FB8F9C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4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4453-BB1E-4E04-8E04-D24B5371CD3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181-7F68-4C11-9FF1-042FB8F9C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2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4453-BB1E-4E04-8E04-D24B5371CD3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181-7F68-4C11-9FF1-042FB8F9C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3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4453-BB1E-4E04-8E04-D24B5371CD3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181-7F68-4C11-9FF1-042FB8F9C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5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4453-BB1E-4E04-8E04-D24B5371CD3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181-7F68-4C11-9FF1-042FB8F9C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6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4453-BB1E-4E04-8E04-D24B5371CD3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181-7F68-4C11-9FF1-042FB8F9C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9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4453-BB1E-4E04-8E04-D24B5371CD3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181-7F68-4C11-9FF1-042FB8F9C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4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4453-BB1E-4E04-8E04-D24B5371CD3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181-7F68-4C11-9FF1-042FB8F9C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5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4453-BB1E-4E04-8E04-D24B5371CD3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181-7F68-4C11-9FF1-042FB8F9C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4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4453-BB1E-4E04-8E04-D24B5371CD3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181-7F68-4C11-9FF1-042FB8F9C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5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4453-BB1E-4E04-8E04-D24B5371CD3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181-7F68-4C11-9FF1-042FB8F9C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8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24453-BB1E-4E04-8E04-D24B5371CD3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8181-7F68-4C11-9FF1-042FB8F9C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2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rial Black" panose="020B0A04020102020204" pitchFamily="34" charset="0"/>
              </a:rPr>
              <a:t>E commerce site </a:t>
            </a:r>
            <a:r>
              <a:rPr lang="en-US" sz="40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Fraud </a:t>
            </a:r>
            <a:r>
              <a:rPr lang="en-US" sz="4000" dirty="0">
                <a:solidFill>
                  <a:schemeClr val="tx2"/>
                </a:solidFill>
                <a:latin typeface="Arial Black" panose="020B0A04020102020204" pitchFamily="34" charset="0"/>
              </a:rPr>
              <a:t>merchant detection</a:t>
            </a:r>
          </a:p>
        </p:txBody>
      </p:sp>
    </p:spTree>
    <p:extLst>
      <p:ext uri="{BB962C8B-B14F-4D97-AF65-F5344CB8AC3E}">
        <p14:creationId xmlns:p14="http://schemas.microsoft.com/office/powerpoint/2010/main" val="4103506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The features were then split into numeric and categorical attributes .</a:t>
            </a:r>
          </a:p>
          <a:p>
            <a:pPr lvl="2"/>
            <a:r>
              <a:rPr lang="en-US" sz="1600" dirty="0" smtClean="0"/>
              <a:t>Numeric attributes were scaled using standard scaler</a:t>
            </a:r>
          </a:p>
          <a:p>
            <a:pPr lvl="2"/>
            <a:r>
              <a:rPr lang="en-US" sz="1600" dirty="0" smtClean="0"/>
              <a:t>Categorical attributes were </a:t>
            </a:r>
            <a:r>
              <a:rPr lang="en-US" sz="1600" dirty="0" err="1" smtClean="0"/>
              <a:t>dummified</a:t>
            </a:r>
            <a:r>
              <a:rPr lang="en-US" sz="1600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PRE-PROCESSING</a:t>
            </a:r>
            <a:endParaRPr lang="en-US" sz="28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2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Models using 6 different algorithms were tried to predict the label (if a given merchant was fraudster or not)</a:t>
            </a:r>
          </a:p>
          <a:p>
            <a:pPr lvl="2"/>
            <a:r>
              <a:rPr lang="en-US" sz="1600" dirty="0" smtClean="0"/>
              <a:t>Logistic Regression</a:t>
            </a:r>
          </a:p>
          <a:p>
            <a:pPr lvl="2"/>
            <a:r>
              <a:rPr lang="en-US" sz="1600" dirty="0" smtClean="0"/>
              <a:t>Linear Discriminant analysis</a:t>
            </a:r>
          </a:p>
          <a:p>
            <a:pPr lvl="2"/>
            <a:r>
              <a:rPr lang="en-US" sz="1600" dirty="0" smtClean="0"/>
              <a:t>Decision tree</a:t>
            </a:r>
          </a:p>
          <a:p>
            <a:pPr lvl="2"/>
            <a:r>
              <a:rPr lang="en-US" sz="1600" dirty="0" smtClean="0"/>
              <a:t>Random Forest</a:t>
            </a:r>
          </a:p>
          <a:p>
            <a:pPr lvl="2"/>
            <a:r>
              <a:rPr lang="en-US" sz="1600" dirty="0" smtClean="0"/>
              <a:t>K neighbors classifier</a:t>
            </a:r>
          </a:p>
          <a:p>
            <a:pPr lvl="2"/>
            <a:r>
              <a:rPr lang="en-US" sz="1600" dirty="0" smtClean="0"/>
              <a:t>Gradient boosting classifier using decision tree base learner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Since 90% data was not fraud, the correct metric for model evaluation was chosen to be F1 score which is given as</a:t>
            </a:r>
          </a:p>
          <a:p>
            <a:pPr lvl="2"/>
            <a:r>
              <a:rPr lang="en-US" sz="1600" dirty="0" smtClean="0"/>
              <a:t>F1 score=2*precision*recall/(precision+recall)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Among the models random forest gave best prediction which was used to predict on unseen data with a precision score of 0.52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MODEL BUILDING</a:t>
            </a:r>
            <a:endParaRPr lang="en-US" sz="28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0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Confusion matrix for the predicted models was plotted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MODEL EVALUATION</a:t>
            </a:r>
            <a:endParaRPr lang="en-US" sz="28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57400"/>
            <a:ext cx="48768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5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solidFill>
                  <a:schemeClr val="tx2"/>
                </a:solidFill>
                <a:latin typeface="Arial Black" panose="020B0A04020102020204" pitchFamily="34" charset="0"/>
              </a:rPr>
              <a:t>Backup Slides</a:t>
            </a:r>
            <a:endParaRPr lang="en-US" sz="40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127" y="1600200"/>
            <a:ext cx="432774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916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5" y="1600200"/>
            <a:ext cx="813370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837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70" y="1600200"/>
            <a:ext cx="460026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20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PROBLEM STATEMENT</a:t>
            </a:r>
            <a:endParaRPr lang="en-US" sz="28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detect if the merchant is fraud or not given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3200400" cy="36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06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SOLUTION APPROACH</a:t>
            </a:r>
            <a:endParaRPr lang="en-US" sz="28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Getting the correct data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Exploratory data analysis to identify important features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Train-validation split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Pre-processing and feature transformation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Model building and prediction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724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Merchant information, order information and fraudster label ID were present in 3 files which was combined into a consolidated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Exploratory data analysis was carried out to identify important features</a:t>
            </a:r>
          </a:p>
          <a:p>
            <a:pPr lvl="2"/>
            <a:r>
              <a:rPr lang="en-US" sz="1600" b="1" dirty="0" smtClean="0"/>
              <a:t>E commerce provider ID </a:t>
            </a:r>
            <a:r>
              <a:rPr lang="en-US" sz="1600" dirty="0" smtClean="0"/>
              <a:t>was same for all rows and hence dropped</a:t>
            </a:r>
          </a:p>
          <a:p>
            <a:pPr lvl="2"/>
            <a:r>
              <a:rPr lang="en-US" sz="1600" b="1" dirty="0" smtClean="0"/>
              <a:t>Order ID</a:t>
            </a:r>
            <a:r>
              <a:rPr lang="en-US" sz="1600" dirty="0" smtClean="0"/>
              <a:t> was dropped as every transaction had a unique order ID</a:t>
            </a:r>
          </a:p>
          <a:p>
            <a:pPr lvl="2"/>
            <a:r>
              <a:rPr lang="en-US" sz="1600" dirty="0" smtClean="0"/>
              <a:t>Some </a:t>
            </a:r>
            <a:r>
              <a:rPr lang="en-US" sz="1600" b="1" dirty="0" smtClean="0"/>
              <a:t>customer IDs </a:t>
            </a:r>
            <a:r>
              <a:rPr lang="en-US" sz="1600" dirty="0" smtClean="0"/>
              <a:t>and device IDs occurred more than once and hence could provide insight into returning customers and devices</a:t>
            </a:r>
          </a:p>
          <a:p>
            <a:pPr lvl="2"/>
            <a:r>
              <a:rPr lang="en-US" sz="1600" dirty="0" smtClean="0"/>
              <a:t>Orders came from primarily 3 </a:t>
            </a:r>
            <a:r>
              <a:rPr lang="en-US" sz="1600" b="1" dirty="0" smtClean="0"/>
              <a:t>sources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EXPLORATORY DATA ANALYSIS</a:t>
            </a:r>
            <a:endParaRPr lang="en-US" sz="28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6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Plotting the distribution of fraudsters show that roughly 10% of the transactions are fraudulent. Therefore class imbalance problem exists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47339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smtClean="0">
                <a:solidFill>
                  <a:schemeClr val="tx2"/>
                </a:solidFill>
                <a:latin typeface="Arial Black" panose="020B0A04020102020204" pitchFamily="34" charset="0"/>
              </a:rPr>
              <a:t>EXPLORATORY DATA ANALYSIS</a:t>
            </a:r>
            <a:endParaRPr lang="en-US" sz="28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Age of the sampled population is roughly normally distributed with a slightly longer tail to the right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EXPLORATORY DATA ANALYSIS</a:t>
            </a:r>
            <a:endParaRPr lang="en-US" sz="28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569595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6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Gender wise split shows more men than women in sample dataset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EXPLORATORY DATA ANALYSIS</a:t>
            </a:r>
            <a:endParaRPr lang="en-US" sz="28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14600"/>
            <a:ext cx="54959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72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err="1" smtClean="0"/>
              <a:t>IP_addresses</a:t>
            </a:r>
            <a:r>
              <a:rPr lang="en-US" sz="2000" dirty="0" smtClean="0"/>
              <a:t>  were converted into numbers and matched with the </a:t>
            </a:r>
            <a:r>
              <a:rPr lang="en-US" sz="2000" dirty="0" err="1" smtClean="0"/>
              <a:t>ip</a:t>
            </a:r>
            <a:r>
              <a:rPr lang="en-US" sz="2000" dirty="0" smtClean="0"/>
              <a:t> address vs country list to determine countries for each transaction.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A quick analysis reveals that more populous countries tend to have more frauds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971800"/>
            <a:ext cx="865909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EXPLORATORY DATA ANALYSIS</a:t>
            </a:r>
            <a:endParaRPr lang="en-US" sz="28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76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The unnecessary columns were dropped to get the final data which was then split into train(90%) and test(10%)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Two transformations were done to the columns registered device id and customer id</a:t>
            </a:r>
          </a:p>
          <a:p>
            <a:pPr lvl="2"/>
            <a:r>
              <a:rPr lang="en-US" sz="1600" dirty="0" smtClean="0"/>
              <a:t>First the count for each device and customer were determined</a:t>
            </a:r>
          </a:p>
          <a:p>
            <a:pPr lvl="2"/>
            <a:r>
              <a:rPr lang="en-US" sz="1600" dirty="0" smtClean="0"/>
              <a:t>Then if count of a device or customer was greater than 1, it would be classified as repeated use device or customer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 The countries column had about 7000(13%) missing values. So those were imputed using mode of the countries column.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The countries column had </a:t>
            </a:r>
            <a:r>
              <a:rPr lang="en-US" sz="2000" dirty="0" smtClean="0"/>
              <a:t>146 </a:t>
            </a:r>
            <a:r>
              <a:rPr lang="en-US" sz="2000" dirty="0" smtClean="0"/>
              <a:t>levels. So count for each level was determined and countries having more  than 1000 transactions were classified as frequently occurring countries while others were classified as infrequent countries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PRE-PROCESSING</a:t>
            </a:r>
            <a:endParaRPr lang="en-US" sz="28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2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473</Words>
  <Application>Microsoft Office PowerPoint</Application>
  <PresentationFormat>On-screen Show (4:3)</PresentationFormat>
  <Paragraphs>50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 commerce site Fraud merchant detection</vt:lpstr>
      <vt:lpstr>PROBLEM STATEMENT</vt:lpstr>
      <vt:lpstr>SOLUTION APPROACH</vt:lpstr>
      <vt:lpstr>EXPLORATORY DATA ANALYSIS</vt:lpstr>
      <vt:lpstr>PowerPoint Presentation</vt:lpstr>
      <vt:lpstr>EXPLORATORY DATA ANALYSIS</vt:lpstr>
      <vt:lpstr>EXPLORATORY DATA ANALYSIS</vt:lpstr>
      <vt:lpstr>EXPLORATORY DATA ANALYSIS</vt:lpstr>
      <vt:lpstr>PRE-PROCESSING</vt:lpstr>
      <vt:lpstr>PRE-PROCESSING</vt:lpstr>
      <vt:lpstr>MODEL BUILDING</vt:lpstr>
      <vt:lpstr>MODEL EVALUATION</vt:lpstr>
      <vt:lpstr>Backup Slides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E_commerce site fraudster detection</dc:title>
  <dc:creator>Satyaki Ray</dc:creator>
  <cp:lastModifiedBy>Satyaki Ray</cp:lastModifiedBy>
  <cp:revision>19</cp:revision>
  <dcterms:created xsi:type="dcterms:W3CDTF">2020-02-29T16:38:34Z</dcterms:created>
  <dcterms:modified xsi:type="dcterms:W3CDTF">2020-03-01T08:34:36Z</dcterms:modified>
</cp:coreProperties>
</file>