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E5-2C1D-88CE-BB4F-88F5BB76D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42632E-862F-AE3E-365F-66E442EE1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9E45CB-EABD-2B17-3227-D899B9EF58F7}"/>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5" name="Footer Placeholder 4">
            <a:extLst>
              <a:ext uri="{FF2B5EF4-FFF2-40B4-BE49-F238E27FC236}">
                <a16:creationId xmlns:a16="http://schemas.microsoft.com/office/drawing/2014/main" id="{7E365DF2-2AF1-48D2-1BBB-06894F487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11F35-211D-1294-09F4-F3F593CCED63}"/>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380044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6CA0-9DE0-55F6-2605-B46B004F3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929257-65D7-17FF-D8E3-00479CF5D9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33399-1981-8E14-086D-A5BC9A323DDA}"/>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5" name="Footer Placeholder 4">
            <a:extLst>
              <a:ext uri="{FF2B5EF4-FFF2-40B4-BE49-F238E27FC236}">
                <a16:creationId xmlns:a16="http://schemas.microsoft.com/office/drawing/2014/main" id="{FBE711A3-BE81-9853-8346-C687CD5E7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A6DED-8F9A-77F1-3F5F-FB9B253ADE5D}"/>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136653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F1E35-BE2A-52A1-8963-A1B5A1ED7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2C1B07-C4B9-4BF4-D7E9-9655AE166C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E61F4-394E-5FEF-8331-F4D99C1EC7EA}"/>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5" name="Footer Placeholder 4">
            <a:extLst>
              <a:ext uri="{FF2B5EF4-FFF2-40B4-BE49-F238E27FC236}">
                <a16:creationId xmlns:a16="http://schemas.microsoft.com/office/drawing/2014/main" id="{7B2C6826-F20D-1B72-2D42-04F5D6AAC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0410A-63A2-3CAE-62A3-1EA6257CFC8B}"/>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38905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C903-2D9D-5D0A-F5B0-1BB55ABE7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278DF-CD8E-9CAD-05A8-B08121E077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57827-0BA9-7DF0-A259-9739CF5028B9}"/>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5" name="Footer Placeholder 4">
            <a:extLst>
              <a:ext uri="{FF2B5EF4-FFF2-40B4-BE49-F238E27FC236}">
                <a16:creationId xmlns:a16="http://schemas.microsoft.com/office/drawing/2014/main" id="{A6820D38-2A2C-BD8F-867D-67283BC36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41BC2-20D5-8244-EE2D-4F34F92FD9B7}"/>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166625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8C95-BC19-C49D-174D-3C8226302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E76289-3C2F-4C91-C5EF-4CA154360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B2D2C-A4B9-04F4-B006-7D735C3677B8}"/>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5" name="Footer Placeholder 4">
            <a:extLst>
              <a:ext uri="{FF2B5EF4-FFF2-40B4-BE49-F238E27FC236}">
                <a16:creationId xmlns:a16="http://schemas.microsoft.com/office/drawing/2014/main" id="{95DD3F64-D7BF-17A0-458D-003C9B2E9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93286-A954-F27E-2664-47CF32245AC1}"/>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376856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F6D9-BB1E-CBD4-F46B-0400C53C80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FF4FC-16A3-641E-F9A6-F18588CAB6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C7E21-9549-1303-3729-A5C09F7197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3D2ED0-3C0F-9E08-6549-1995E9162984}"/>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6" name="Footer Placeholder 5">
            <a:extLst>
              <a:ext uri="{FF2B5EF4-FFF2-40B4-BE49-F238E27FC236}">
                <a16:creationId xmlns:a16="http://schemas.microsoft.com/office/drawing/2014/main" id="{2D9D5277-B42A-DA36-69D4-C8D470A00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D01BC-4BFE-4A60-4701-2ED3F2DEA83B}"/>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255406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0F53-9E22-C90F-5F55-A054445423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7C739-BF07-F4BA-001D-F21103A711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E13C3D-9619-3095-104E-2E672E7D33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77A093-8BC8-9C0A-3836-0F1BCC4F5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852477-BB6C-1FD5-4924-B40755613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D92D25-445D-C6FA-C27A-B9E637F69EB6}"/>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8" name="Footer Placeholder 7">
            <a:extLst>
              <a:ext uri="{FF2B5EF4-FFF2-40B4-BE49-F238E27FC236}">
                <a16:creationId xmlns:a16="http://schemas.microsoft.com/office/drawing/2014/main" id="{A5B758ED-15C6-7CF1-8F52-A3B1FB011E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6C701-E6B1-2165-DAD4-A9007DB5D719}"/>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21514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3EF6-E2A2-DBB9-9125-88C5D4424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44E24C-217E-04F3-1953-63C7C255097B}"/>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4" name="Footer Placeholder 3">
            <a:extLst>
              <a:ext uri="{FF2B5EF4-FFF2-40B4-BE49-F238E27FC236}">
                <a16:creationId xmlns:a16="http://schemas.microsoft.com/office/drawing/2014/main" id="{8AFC506D-0ACE-8FE7-406D-7C186C7EF7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C1C034-4DA7-9D78-FADA-072DD1D6AC9B}"/>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203814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BD87CC-F208-634E-C04A-2CF867AE5E6A}"/>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3" name="Footer Placeholder 2">
            <a:extLst>
              <a:ext uri="{FF2B5EF4-FFF2-40B4-BE49-F238E27FC236}">
                <a16:creationId xmlns:a16="http://schemas.microsoft.com/office/drawing/2014/main" id="{F3EF62D0-B212-A23B-32FA-5EE537D2F8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6AE521-DACE-8F77-333A-330947AE2EFD}"/>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341426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535F-7A07-6C2F-C845-332DCF1D4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F30DD3-6AB9-1F0E-D5A4-868453B90E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06E35-8D7E-854D-A076-02D9F0A43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77FAE-738C-31AC-6540-EFABF957A803}"/>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6" name="Footer Placeholder 5">
            <a:extLst>
              <a:ext uri="{FF2B5EF4-FFF2-40B4-BE49-F238E27FC236}">
                <a16:creationId xmlns:a16="http://schemas.microsoft.com/office/drawing/2014/main" id="{1B49BC2C-FE97-1A51-B61B-E20008368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E3239-CD44-1CE9-3BC4-374CCF358E23}"/>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394918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F301-DD8C-B5B9-2C2C-CFF97021E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5431CE-E2B3-A26A-92ED-BAEF8A29B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DC7D67-CD89-ADBC-08E1-E939F3FC4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AB2D6-0DF7-6C78-35FA-D60F80CFB4C5}"/>
              </a:ext>
            </a:extLst>
          </p:cNvPr>
          <p:cNvSpPr>
            <a:spLocks noGrp="1"/>
          </p:cNvSpPr>
          <p:nvPr>
            <p:ph type="dt" sz="half" idx="10"/>
          </p:nvPr>
        </p:nvSpPr>
        <p:spPr/>
        <p:txBody>
          <a:bodyPr/>
          <a:lstStyle/>
          <a:p>
            <a:fld id="{AA184C0C-BE08-4EF5-8471-F77EE7A46CE6}" type="datetimeFigureOut">
              <a:rPr lang="en-US" smtClean="0"/>
              <a:t>11/8/2022</a:t>
            </a:fld>
            <a:endParaRPr lang="en-US"/>
          </a:p>
        </p:txBody>
      </p:sp>
      <p:sp>
        <p:nvSpPr>
          <p:cNvPr id="6" name="Footer Placeholder 5">
            <a:extLst>
              <a:ext uri="{FF2B5EF4-FFF2-40B4-BE49-F238E27FC236}">
                <a16:creationId xmlns:a16="http://schemas.microsoft.com/office/drawing/2014/main" id="{C7A46265-7BBE-2851-51D2-B23D9DBD4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328C92-647A-DB66-3F4D-DAB6FFA8E0D0}"/>
              </a:ext>
            </a:extLst>
          </p:cNvPr>
          <p:cNvSpPr>
            <a:spLocks noGrp="1"/>
          </p:cNvSpPr>
          <p:nvPr>
            <p:ph type="sldNum" sz="quarter" idx="12"/>
          </p:nvPr>
        </p:nvSpPr>
        <p:spPr/>
        <p:txBody>
          <a:bodyPr/>
          <a:lstStyle/>
          <a:p>
            <a:fld id="{984F1FAC-C7B6-4EE3-869E-D5ED6F8D2F2B}" type="slidenum">
              <a:rPr lang="en-US" smtClean="0"/>
              <a:t>‹#›</a:t>
            </a:fld>
            <a:endParaRPr lang="en-US"/>
          </a:p>
        </p:txBody>
      </p:sp>
    </p:spTree>
    <p:extLst>
      <p:ext uri="{BB962C8B-B14F-4D97-AF65-F5344CB8AC3E}">
        <p14:creationId xmlns:p14="http://schemas.microsoft.com/office/powerpoint/2010/main" val="113850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6EF11-4C55-582B-70C2-DC2DD8397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0ECB69-6B5C-A5CE-93CB-F6C8F5974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871D7-E558-BB99-F397-E4E0F43AB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84C0C-BE08-4EF5-8471-F77EE7A46CE6}" type="datetimeFigureOut">
              <a:rPr lang="en-US" smtClean="0"/>
              <a:t>11/8/2022</a:t>
            </a:fld>
            <a:endParaRPr lang="en-US"/>
          </a:p>
        </p:txBody>
      </p:sp>
      <p:sp>
        <p:nvSpPr>
          <p:cNvPr id="5" name="Footer Placeholder 4">
            <a:extLst>
              <a:ext uri="{FF2B5EF4-FFF2-40B4-BE49-F238E27FC236}">
                <a16:creationId xmlns:a16="http://schemas.microsoft.com/office/drawing/2014/main" id="{6880840D-A1BB-2931-ED6F-7F22C775FA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13600E-F0B0-8E2C-A0DE-6775E8FC7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F1FAC-C7B6-4EE3-869E-D5ED6F8D2F2B}" type="slidenum">
              <a:rPr lang="en-US" smtClean="0"/>
              <a:t>‹#›</a:t>
            </a:fld>
            <a:endParaRPr lang="en-US"/>
          </a:p>
        </p:txBody>
      </p:sp>
    </p:spTree>
    <p:extLst>
      <p:ext uri="{BB962C8B-B14F-4D97-AF65-F5344CB8AC3E}">
        <p14:creationId xmlns:p14="http://schemas.microsoft.com/office/powerpoint/2010/main" val="144668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C124-4EFA-5BE7-8EA7-3F7A1A60486B}"/>
              </a:ext>
            </a:extLst>
          </p:cNvPr>
          <p:cNvSpPr>
            <a:spLocks noGrp="1"/>
          </p:cNvSpPr>
          <p:nvPr>
            <p:ph type="ctrTitle"/>
          </p:nvPr>
        </p:nvSpPr>
        <p:spPr/>
        <p:txBody>
          <a:bodyPr/>
          <a:lstStyle/>
          <a:p>
            <a:r>
              <a:rPr lang="en-US" dirty="0"/>
              <a:t>NoSQL  assignment</a:t>
            </a:r>
          </a:p>
        </p:txBody>
      </p:sp>
    </p:spTree>
    <p:extLst>
      <p:ext uri="{BB962C8B-B14F-4D97-AF65-F5344CB8AC3E}">
        <p14:creationId xmlns:p14="http://schemas.microsoft.com/office/powerpoint/2010/main" val="3849521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4280-21BF-B0ED-1ED0-A296FFA34493}"/>
              </a:ext>
            </a:extLst>
          </p:cNvPr>
          <p:cNvSpPr>
            <a:spLocks noGrp="1"/>
          </p:cNvSpPr>
          <p:nvPr>
            <p:ph type="title"/>
          </p:nvPr>
        </p:nvSpPr>
        <p:spPr/>
        <p:txBody>
          <a:bodyPr/>
          <a:lstStyle/>
          <a:p>
            <a:r>
              <a:rPr lang="en-US" dirty="0"/>
              <a:t>Number of voting events in game3</a:t>
            </a:r>
          </a:p>
        </p:txBody>
      </p:sp>
      <p:pic>
        <p:nvPicPr>
          <p:cNvPr id="6" name="Content Placeholder 5">
            <a:extLst>
              <a:ext uri="{FF2B5EF4-FFF2-40B4-BE49-F238E27FC236}">
                <a16:creationId xmlns:a16="http://schemas.microsoft.com/office/drawing/2014/main" id="{93195BA2-C67F-ACC7-8E9C-0413D4929B77}"/>
              </a:ext>
            </a:extLst>
          </p:cNvPr>
          <p:cNvPicPr>
            <a:picLocks noGrp="1" noChangeAspect="1"/>
          </p:cNvPicPr>
          <p:nvPr>
            <p:ph idx="1"/>
          </p:nvPr>
        </p:nvPicPr>
        <p:blipFill>
          <a:blip r:embed="rId2"/>
          <a:stretch>
            <a:fillRect/>
          </a:stretch>
        </p:blipFill>
        <p:spPr>
          <a:xfrm>
            <a:off x="1603310" y="2475099"/>
            <a:ext cx="8874967" cy="669317"/>
          </a:xfrm>
        </p:spPr>
      </p:pic>
      <p:sp>
        <p:nvSpPr>
          <p:cNvPr id="9" name="TextBox 8">
            <a:extLst>
              <a:ext uri="{FF2B5EF4-FFF2-40B4-BE49-F238E27FC236}">
                <a16:creationId xmlns:a16="http://schemas.microsoft.com/office/drawing/2014/main" id="{A7F1675B-2575-EC28-7D2C-2C24D9D983F9}"/>
              </a:ext>
            </a:extLst>
          </p:cNvPr>
          <p:cNvSpPr txBox="1"/>
          <p:nvPr/>
        </p:nvSpPr>
        <p:spPr>
          <a:xfrm>
            <a:off x="772885" y="4156168"/>
            <a:ext cx="8874967" cy="646331"/>
          </a:xfrm>
          <a:prstGeom prst="rect">
            <a:avLst/>
          </a:prstGeom>
          <a:noFill/>
        </p:spPr>
        <p:txBody>
          <a:bodyPr wrap="square">
            <a:spAutoFit/>
          </a:bodyPr>
          <a:lstStyle/>
          <a:p>
            <a:r>
              <a:rPr lang="en-US" b="0" dirty="0">
                <a:effectLst/>
                <a:latin typeface="Consolas" panose="020B0609020204030204" pitchFamily="49" charset="0"/>
              </a:rPr>
              <a:t>db.game3.aggregate({$project:{</a:t>
            </a:r>
            <a:r>
              <a:rPr lang="en-US" b="0" dirty="0" err="1">
                <a:effectLst/>
                <a:latin typeface="Consolas" panose="020B0609020204030204" pitchFamily="49" charset="0"/>
              </a:rPr>
              <a:t>cnt</a:t>
            </a:r>
            <a:r>
              <a:rPr lang="en-US" b="0" dirty="0">
                <a:effectLst/>
                <a:latin typeface="Consolas" panose="020B0609020204030204" pitchFamily="49" charset="0"/>
              </a:rPr>
              <a:t>:{$size:'$</a:t>
            </a:r>
            <a:r>
              <a:rPr lang="en-US" b="0" dirty="0" err="1">
                <a:effectLst/>
                <a:latin typeface="Consolas" panose="020B0609020204030204" pitchFamily="49" charset="0"/>
              </a:rPr>
              <a:t>voting_data.Vote_Event</a:t>
            </a:r>
            <a:r>
              <a:rPr lang="en-US" b="0" dirty="0">
                <a:effectLst/>
                <a:latin typeface="Consolas" panose="020B0609020204030204" pitchFamily="49" charset="0"/>
              </a:rPr>
              <a:t>'}}})</a:t>
            </a:r>
          </a:p>
        </p:txBody>
      </p:sp>
    </p:spTree>
    <p:extLst>
      <p:ext uri="{BB962C8B-B14F-4D97-AF65-F5344CB8AC3E}">
        <p14:creationId xmlns:p14="http://schemas.microsoft.com/office/powerpoint/2010/main" val="15574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DB3E-20CB-DD38-E5A6-1C19C3D7D0DF}"/>
              </a:ext>
            </a:extLst>
          </p:cNvPr>
          <p:cNvSpPr>
            <a:spLocks noGrp="1"/>
          </p:cNvSpPr>
          <p:nvPr>
            <p:ph type="title"/>
          </p:nvPr>
        </p:nvSpPr>
        <p:spPr/>
        <p:txBody>
          <a:bodyPr>
            <a:noAutofit/>
          </a:bodyPr>
          <a:lstStyle/>
          <a:p>
            <a:r>
              <a:rPr lang="en-GB" sz="1800" b="0" i="0" dirty="0">
                <a:solidFill>
                  <a:srgbClr val="091E42"/>
                </a:solidFill>
                <a:effectLst/>
                <a:latin typeface="freight-text-pro"/>
              </a:rPr>
              <a:t>This task was focused on exploring a single document. As explained earlier the document is made of 4 main fields and three of those are nested and hold a lot of data.</a:t>
            </a:r>
            <a:br>
              <a:rPr lang="en-GB" sz="1800" dirty="0"/>
            </a:br>
            <a:r>
              <a:rPr lang="en-GB" sz="1800" b="0" i="0" dirty="0">
                <a:solidFill>
                  <a:srgbClr val="091E42"/>
                </a:solidFill>
                <a:effectLst/>
                <a:latin typeface="freight-text-pro"/>
              </a:rPr>
              <a:t>If you were to redesign this database to make it easier to query what changes would you make to the structure? Explain your design decisions. Do not modify the structure, simply explain the changes you want to make and justify them.</a:t>
            </a:r>
            <a:endParaRPr lang="en-US" sz="1800" dirty="0"/>
          </a:p>
        </p:txBody>
      </p:sp>
      <p:sp>
        <p:nvSpPr>
          <p:cNvPr id="3" name="Content Placeholder 2">
            <a:extLst>
              <a:ext uri="{FF2B5EF4-FFF2-40B4-BE49-F238E27FC236}">
                <a16:creationId xmlns:a16="http://schemas.microsoft.com/office/drawing/2014/main" id="{133FE499-27F7-3082-234E-B2A4C69B63B5}"/>
              </a:ext>
            </a:extLst>
          </p:cNvPr>
          <p:cNvSpPr>
            <a:spLocks noGrp="1"/>
          </p:cNvSpPr>
          <p:nvPr>
            <p:ph idx="1"/>
          </p:nvPr>
        </p:nvSpPr>
        <p:spPr>
          <a:xfrm>
            <a:off x="838200" y="2267339"/>
            <a:ext cx="10515600" cy="3909624"/>
          </a:xfrm>
        </p:spPr>
        <p:txBody>
          <a:bodyPr/>
          <a:lstStyle/>
          <a:p>
            <a:r>
              <a:rPr lang="en-US" dirty="0"/>
              <a:t>Eliminate redundant fields in nested fields. Game feed and voting events hold similar information</a:t>
            </a:r>
          </a:p>
          <a:p>
            <a:r>
              <a:rPr lang="en-US" dirty="0"/>
              <a:t>Remove nested nature of the collections and make separate collections for voting data and player data and use references in the game feed data</a:t>
            </a:r>
          </a:p>
          <a:p>
            <a:endParaRPr lang="en-US" dirty="0"/>
          </a:p>
        </p:txBody>
      </p:sp>
    </p:spTree>
    <p:extLst>
      <p:ext uri="{BB962C8B-B14F-4D97-AF65-F5344CB8AC3E}">
        <p14:creationId xmlns:p14="http://schemas.microsoft.com/office/powerpoint/2010/main" val="5017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70E38-8A4B-C062-3234-CB6A2E9D39AE}"/>
              </a:ext>
            </a:extLst>
          </p:cNvPr>
          <p:cNvSpPr>
            <a:spLocks noGrp="1"/>
          </p:cNvSpPr>
          <p:nvPr>
            <p:ph type="title"/>
          </p:nvPr>
        </p:nvSpPr>
        <p:spPr>
          <a:xfrm>
            <a:off x="838200" y="2417860"/>
            <a:ext cx="10515600" cy="1325563"/>
          </a:xfrm>
        </p:spPr>
        <p:txBody>
          <a:bodyPr/>
          <a:lstStyle/>
          <a:p>
            <a:pPr algn="r"/>
            <a:r>
              <a:rPr lang="en-US" dirty="0"/>
              <a:t>Aggregation queries</a:t>
            </a:r>
          </a:p>
        </p:txBody>
      </p:sp>
    </p:spTree>
    <p:extLst>
      <p:ext uri="{BB962C8B-B14F-4D97-AF65-F5344CB8AC3E}">
        <p14:creationId xmlns:p14="http://schemas.microsoft.com/office/powerpoint/2010/main" val="402123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1961-FAC8-46B5-1F5F-B0AEC7F8EEDC}"/>
              </a:ext>
            </a:extLst>
          </p:cNvPr>
          <p:cNvSpPr>
            <a:spLocks noGrp="1"/>
          </p:cNvSpPr>
          <p:nvPr>
            <p:ph type="title"/>
          </p:nvPr>
        </p:nvSpPr>
        <p:spPr/>
        <p:txBody>
          <a:bodyPr/>
          <a:lstStyle/>
          <a:p>
            <a:r>
              <a:rPr lang="en-US" dirty="0"/>
              <a:t>Number of events across all games</a:t>
            </a:r>
          </a:p>
        </p:txBody>
      </p:sp>
      <p:pic>
        <p:nvPicPr>
          <p:cNvPr id="14" name="Picture 13">
            <a:extLst>
              <a:ext uri="{FF2B5EF4-FFF2-40B4-BE49-F238E27FC236}">
                <a16:creationId xmlns:a16="http://schemas.microsoft.com/office/drawing/2014/main" id="{34387326-4B80-0D00-2256-8D2269D45F78}"/>
              </a:ext>
            </a:extLst>
          </p:cNvPr>
          <p:cNvPicPr>
            <a:picLocks noChangeAspect="1"/>
          </p:cNvPicPr>
          <p:nvPr/>
        </p:nvPicPr>
        <p:blipFill>
          <a:blip r:embed="rId2"/>
          <a:stretch>
            <a:fillRect/>
          </a:stretch>
        </p:blipFill>
        <p:spPr>
          <a:xfrm>
            <a:off x="3754051" y="2265125"/>
            <a:ext cx="8192210" cy="853514"/>
          </a:xfrm>
          <a:prstGeom prst="rect">
            <a:avLst/>
          </a:prstGeom>
        </p:spPr>
      </p:pic>
      <p:sp>
        <p:nvSpPr>
          <p:cNvPr id="16" name="TextBox 15">
            <a:extLst>
              <a:ext uri="{FF2B5EF4-FFF2-40B4-BE49-F238E27FC236}">
                <a16:creationId xmlns:a16="http://schemas.microsoft.com/office/drawing/2014/main" id="{C334217C-A34B-8622-31C4-8AFD23E106BC}"/>
              </a:ext>
            </a:extLst>
          </p:cNvPr>
          <p:cNvSpPr txBox="1"/>
          <p:nvPr/>
        </p:nvSpPr>
        <p:spPr>
          <a:xfrm>
            <a:off x="1182656" y="3593947"/>
            <a:ext cx="6097554" cy="1200329"/>
          </a:xfrm>
          <a:prstGeom prst="rect">
            <a:avLst/>
          </a:prstGeom>
          <a:noFill/>
        </p:spPr>
        <p:txBody>
          <a:bodyPr wrap="square">
            <a:spAutoFit/>
          </a:bodyPr>
          <a:lstStyle/>
          <a:p>
            <a:r>
              <a:rPr lang="en-US" b="0" dirty="0" err="1">
                <a:effectLst/>
                <a:latin typeface="Consolas" panose="020B0609020204030204" pitchFamily="49" charset="0"/>
              </a:rPr>
              <a:t>db.amongus.aggregate</a:t>
            </a:r>
            <a:r>
              <a:rPr lang="en-US" b="0" dirty="0">
                <a:effectLst/>
                <a:latin typeface="Consolas" panose="020B0609020204030204" pitchFamily="49" charset="0"/>
              </a:rPr>
              <a:t>([{$project:{_id:'$game', </a:t>
            </a:r>
            <a:r>
              <a:rPr lang="en-US" b="0" dirty="0" err="1">
                <a:effectLst/>
                <a:latin typeface="Consolas" panose="020B0609020204030204" pitchFamily="49" charset="0"/>
              </a:rPr>
              <a:t>cnt</a:t>
            </a:r>
            <a:r>
              <a:rPr lang="en-US" b="0" dirty="0">
                <a:effectLst/>
                <a:latin typeface="Consolas" panose="020B0609020204030204" pitchFamily="49" charset="0"/>
              </a:rPr>
              <a:t>: {$size: '$</a:t>
            </a:r>
            <a:r>
              <a:rPr lang="en-US" b="0" dirty="0" err="1">
                <a:effectLst/>
                <a:latin typeface="Consolas" panose="020B0609020204030204" pitchFamily="49" charset="0"/>
              </a:rPr>
              <a:t>Game_Feed</a:t>
            </a:r>
            <a:r>
              <a:rPr lang="en-US" b="0" dirty="0">
                <a:effectLst/>
                <a:latin typeface="Consolas" panose="020B0609020204030204" pitchFamily="49" charset="0"/>
              </a:rPr>
              <a:t>'}}},{$group:{_</a:t>
            </a:r>
            <a:r>
              <a:rPr lang="en-US" b="0" dirty="0" err="1">
                <a:effectLst/>
                <a:latin typeface="Consolas" panose="020B0609020204030204" pitchFamily="49" charset="0"/>
              </a:rPr>
              <a:t>id:null,total_events</a:t>
            </a:r>
            <a:r>
              <a:rPr lang="en-US" b="0" dirty="0">
                <a:effectLst/>
                <a:latin typeface="Consolas" panose="020B0609020204030204" pitchFamily="49" charset="0"/>
              </a:rPr>
              <a:t>:{$sum:'$</a:t>
            </a:r>
            <a:r>
              <a:rPr lang="en-US" b="0" dirty="0" err="1">
                <a:effectLst/>
                <a:latin typeface="Consolas" panose="020B0609020204030204" pitchFamily="49" charset="0"/>
              </a:rPr>
              <a:t>cnt</a:t>
            </a:r>
            <a:r>
              <a:rPr lang="en-US" b="0" dirty="0">
                <a:effectLst/>
                <a:latin typeface="Consolas" panose="020B0609020204030204" pitchFamily="49" charset="0"/>
              </a:rPr>
              <a:t>'}}}])</a:t>
            </a:r>
          </a:p>
        </p:txBody>
      </p:sp>
    </p:spTree>
    <p:extLst>
      <p:ext uri="{BB962C8B-B14F-4D97-AF65-F5344CB8AC3E}">
        <p14:creationId xmlns:p14="http://schemas.microsoft.com/office/powerpoint/2010/main" val="319808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DE36-CF41-E920-A0FA-578374A03FA9}"/>
              </a:ext>
            </a:extLst>
          </p:cNvPr>
          <p:cNvSpPr>
            <a:spLocks noGrp="1"/>
          </p:cNvSpPr>
          <p:nvPr>
            <p:ph type="title"/>
          </p:nvPr>
        </p:nvSpPr>
        <p:spPr/>
        <p:txBody>
          <a:bodyPr/>
          <a:lstStyle/>
          <a:p>
            <a:r>
              <a:rPr lang="en-US" dirty="0"/>
              <a:t>How many matches did the crew win</a:t>
            </a:r>
          </a:p>
        </p:txBody>
      </p:sp>
      <p:pic>
        <p:nvPicPr>
          <p:cNvPr id="5" name="Content Placeholder 4">
            <a:extLst>
              <a:ext uri="{FF2B5EF4-FFF2-40B4-BE49-F238E27FC236}">
                <a16:creationId xmlns:a16="http://schemas.microsoft.com/office/drawing/2014/main" id="{B3B30578-CF2C-45C4-1661-1424B5BB4B3D}"/>
              </a:ext>
            </a:extLst>
          </p:cNvPr>
          <p:cNvPicPr>
            <a:picLocks noGrp="1" noChangeAspect="1"/>
          </p:cNvPicPr>
          <p:nvPr>
            <p:ph idx="1"/>
          </p:nvPr>
        </p:nvPicPr>
        <p:blipFill>
          <a:blip r:embed="rId2"/>
          <a:stretch>
            <a:fillRect/>
          </a:stretch>
        </p:blipFill>
        <p:spPr>
          <a:xfrm>
            <a:off x="996787" y="2749968"/>
            <a:ext cx="10198425" cy="571729"/>
          </a:xfrm>
        </p:spPr>
      </p:pic>
      <p:sp>
        <p:nvSpPr>
          <p:cNvPr id="7" name="TextBox 6">
            <a:extLst>
              <a:ext uri="{FF2B5EF4-FFF2-40B4-BE49-F238E27FC236}">
                <a16:creationId xmlns:a16="http://schemas.microsoft.com/office/drawing/2014/main" id="{58F5EA2C-3D07-A716-D315-4FB92AD2E025}"/>
              </a:ext>
            </a:extLst>
          </p:cNvPr>
          <p:cNvSpPr txBox="1"/>
          <p:nvPr/>
        </p:nvSpPr>
        <p:spPr>
          <a:xfrm>
            <a:off x="996787" y="1827541"/>
            <a:ext cx="6097554" cy="646331"/>
          </a:xfrm>
          <a:prstGeom prst="rect">
            <a:avLst/>
          </a:prstGeom>
          <a:noFill/>
        </p:spPr>
        <p:txBody>
          <a:bodyPr wrap="square">
            <a:spAutoFit/>
          </a:bodyPr>
          <a:lstStyle/>
          <a:p>
            <a:r>
              <a:rPr lang="en-US" b="0" dirty="0" err="1">
                <a:effectLst/>
                <a:latin typeface="Consolas" panose="020B0609020204030204" pitchFamily="49" charset="0"/>
              </a:rPr>
              <a:t>db.amongus.find</a:t>
            </a:r>
            <a:r>
              <a:rPr lang="en-US" b="0" dirty="0">
                <a:effectLst/>
                <a:latin typeface="Consolas" panose="020B0609020204030204" pitchFamily="49" charset="0"/>
              </a:rPr>
              <a:t>({'</a:t>
            </a:r>
            <a:r>
              <a:rPr lang="en-US" b="0" dirty="0" err="1">
                <a:effectLst/>
                <a:latin typeface="Consolas" panose="020B0609020204030204" pitchFamily="49" charset="0"/>
              </a:rPr>
              <a:t>Game_Feed.Game</a:t>
            </a:r>
            <a:r>
              <a:rPr lang="en-US" b="0" dirty="0">
                <a:effectLst/>
                <a:latin typeface="Consolas" panose="020B0609020204030204" pitchFamily="49" charset="0"/>
              </a:rPr>
              <a:t> Feed':{$</a:t>
            </a:r>
            <a:r>
              <a:rPr lang="en-US" b="0" dirty="0" err="1">
                <a:effectLst/>
                <a:latin typeface="Consolas" panose="020B0609020204030204" pitchFamily="49" charset="0"/>
              </a:rPr>
              <a:t>regex:'Crew</a:t>
            </a:r>
            <a:r>
              <a:rPr lang="en-US" b="0" dirty="0">
                <a:effectLst/>
                <a:latin typeface="Consolas" panose="020B0609020204030204" pitchFamily="49" charset="0"/>
              </a:rPr>
              <a:t> Win'}}).count()</a:t>
            </a:r>
          </a:p>
        </p:txBody>
      </p:sp>
    </p:spTree>
    <p:extLst>
      <p:ext uri="{BB962C8B-B14F-4D97-AF65-F5344CB8AC3E}">
        <p14:creationId xmlns:p14="http://schemas.microsoft.com/office/powerpoint/2010/main" val="89349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4DDA-0DAF-22FD-F639-A36976BCFDF2}"/>
              </a:ext>
            </a:extLst>
          </p:cNvPr>
          <p:cNvSpPr>
            <a:spLocks noGrp="1"/>
          </p:cNvSpPr>
          <p:nvPr>
            <p:ph type="title"/>
          </p:nvPr>
        </p:nvSpPr>
        <p:spPr/>
        <p:txBody>
          <a:bodyPr/>
          <a:lstStyle/>
          <a:p>
            <a:r>
              <a:rPr lang="en-US" dirty="0"/>
              <a:t>How many matches did the impostor win</a:t>
            </a:r>
          </a:p>
        </p:txBody>
      </p:sp>
      <p:pic>
        <p:nvPicPr>
          <p:cNvPr id="5" name="Content Placeholder 4">
            <a:extLst>
              <a:ext uri="{FF2B5EF4-FFF2-40B4-BE49-F238E27FC236}">
                <a16:creationId xmlns:a16="http://schemas.microsoft.com/office/drawing/2014/main" id="{7F032D86-C96C-7BD1-78DC-276D66DAA368}"/>
              </a:ext>
            </a:extLst>
          </p:cNvPr>
          <p:cNvPicPr>
            <a:picLocks noGrp="1" noChangeAspect="1"/>
          </p:cNvPicPr>
          <p:nvPr>
            <p:ph idx="1"/>
          </p:nvPr>
        </p:nvPicPr>
        <p:blipFill>
          <a:blip r:embed="rId2"/>
          <a:stretch>
            <a:fillRect/>
          </a:stretch>
        </p:blipFill>
        <p:spPr>
          <a:xfrm>
            <a:off x="631295" y="3289044"/>
            <a:ext cx="8596950" cy="489854"/>
          </a:xfrm>
        </p:spPr>
      </p:pic>
      <p:sp>
        <p:nvSpPr>
          <p:cNvPr id="7" name="TextBox 6">
            <a:extLst>
              <a:ext uri="{FF2B5EF4-FFF2-40B4-BE49-F238E27FC236}">
                <a16:creationId xmlns:a16="http://schemas.microsoft.com/office/drawing/2014/main" id="{34BC8643-2644-2C3A-7D51-221A176EBE2A}"/>
              </a:ext>
            </a:extLst>
          </p:cNvPr>
          <p:cNvSpPr txBox="1"/>
          <p:nvPr/>
        </p:nvSpPr>
        <p:spPr>
          <a:xfrm>
            <a:off x="631295" y="2387378"/>
            <a:ext cx="6097554" cy="646331"/>
          </a:xfrm>
          <a:prstGeom prst="rect">
            <a:avLst/>
          </a:prstGeom>
          <a:noFill/>
        </p:spPr>
        <p:txBody>
          <a:bodyPr wrap="square">
            <a:spAutoFit/>
          </a:bodyPr>
          <a:lstStyle/>
          <a:p>
            <a:r>
              <a:rPr lang="en-US" b="0" dirty="0" err="1">
                <a:effectLst/>
                <a:latin typeface="Consolas" panose="020B0609020204030204" pitchFamily="49" charset="0"/>
              </a:rPr>
              <a:t>db.amongus.find</a:t>
            </a:r>
            <a:r>
              <a:rPr lang="en-US" b="0" dirty="0">
                <a:effectLst/>
                <a:latin typeface="Consolas" panose="020B0609020204030204" pitchFamily="49" charset="0"/>
              </a:rPr>
              <a:t>({'</a:t>
            </a:r>
            <a:r>
              <a:rPr lang="en-US" b="0" dirty="0" err="1">
                <a:effectLst/>
                <a:latin typeface="Consolas" panose="020B0609020204030204" pitchFamily="49" charset="0"/>
              </a:rPr>
              <a:t>Game_Feed.Game</a:t>
            </a:r>
            <a:r>
              <a:rPr lang="en-US" b="0" dirty="0">
                <a:effectLst/>
                <a:latin typeface="Consolas" panose="020B0609020204030204" pitchFamily="49" charset="0"/>
              </a:rPr>
              <a:t> Feed':{$</a:t>
            </a:r>
            <a:r>
              <a:rPr lang="en-US" b="0" dirty="0" err="1">
                <a:effectLst/>
                <a:latin typeface="Consolas" panose="020B0609020204030204" pitchFamily="49" charset="0"/>
              </a:rPr>
              <a:t>regex:'Impostor</a:t>
            </a:r>
            <a:r>
              <a:rPr lang="en-US" b="0" dirty="0">
                <a:effectLst/>
                <a:latin typeface="Consolas" panose="020B0609020204030204" pitchFamily="49" charset="0"/>
              </a:rPr>
              <a:t> Win'}}).count()</a:t>
            </a:r>
          </a:p>
        </p:txBody>
      </p:sp>
    </p:spTree>
    <p:extLst>
      <p:ext uri="{BB962C8B-B14F-4D97-AF65-F5344CB8AC3E}">
        <p14:creationId xmlns:p14="http://schemas.microsoft.com/office/powerpoint/2010/main" val="419246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8361-A817-DED9-69C1-FC077290A185}"/>
              </a:ext>
            </a:extLst>
          </p:cNvPr>
          <p:cNvSpPr>
            <a:spLocks noGrp="1"/>
          </p:cNvSpPr>
          <p:nvPr>
            <p:ph type="title"/>
          </p:nvPr>
        </p:nvSpPr>
        <p:spPr/>
        <p:txBody>
          <a:bodyPr/>
          <a:lstStyle/>
          <a:p>
            <a:r>
              <a:rPr lang="en-US" dirty="0"/>
              <a:t>Number of matches played on each map</a:t>
            </a:r>
          </a:p>
        </p:txBody>
      </p:sp>
      <p:pic>
        <p:nvPicPr>
          <p:cNvPr id="5" name="Content Placeholder 4">
            <a:extLst>
              <a:ext uri="{FF2B5EF4-FFF2-40B4-BE49-F238E27FC236}">
                <a16:creationId xmlns:a16="http://schemas.microsoft.com/office/drawing/2014/main" id="{E9F98996-074A-C526-3FF9-F104266ED5D2}"/>
              </a:ext>
            </a:extLst>
          </p:cNvPr>
          <p:cNvPicPr>
            <a:picLocks noGrp="1" noChangeAspect="1"/>
          </p:cNvPicPr>
          <p:nvPr>
            <p:ph idx="1"/>
          </p:nvPr>
        </p:nvPicPr>
        <p:blipFill>
          <a:blip r:embed="rId2"/>
          <a:stretch>
            <a:fillRect/>
          </a:stretch>
        </p:blipFill>
        <p:spPr>
          <a:xfrm>
            <a:off x="6590887" y="1805436"/>
            <a:ext cx="4762913" cy="1219306"/>
          </a:xfrm>
        </p:spPr>
      </p:pic>
      <p:sp>
        <p:nvSpPr>
          <p:cNvPr id="7" name="TextBox 6">
            <a:extLst>
              <a:ext uri="{FF2B5EF4-FFF2-40B4-BE49-F238E27FC236}">
                <a16:creationId xmlns:a16="http://schemas.microsoft.com/office/drawing/2014/main" id="{D0F5E37C-9911-10BE-A11F-2F64D8E6D91D}"/>
              </a:ext>
            </a:extLst>
          </p:cNvPr>
          <p:cNvSpPr txBox="1"/>
          <p:nvPr/>
        </p:nvSpPr>
        <p:spPr>
          <a:xfrm>
            <a:off x="165619" y="1951672"/>
            <a:ext cx="6097554" cy="1477328"/>
          </a:xfrm>
          <a:prstGeom prst="rect">
            <a:avLst/>
          </a:prstGeom>
          <a:noFill/>
        </p:spPr>
        <p:txBody>
          <a:bodyPr wrap="square">
            <a:spAutoFit/>
          </a:bodyPr>
          <a:lstStyle/>
          <a:p>
            <a:r>
              <a:rPr lang="en-US" b="0" dirty="0" err="1">
                <a:effectLst/>
                <a:latin typeface="Consolas" panose="020B0609020204030204" pitchFamily="49" charset="0"/>
              </a:rPr>
              <a:t>db.amongus.aggregate</a:t>
            </a:r>
            <a:r>
              <a:rPr lang="en-US" b="0" dirty="0">
                <a:effectLst/>
                <a:latin typeface="Consolas" panose="020B0609020204030204" pitchFamily="49" charset="0"/>
              </a:rPr>
              <a:t>([ { "$unwind": "$</a:t>
            </a:r>
            <a:r>
              <a:rPr lang="en-US" b="0" dirty="0" err="1">
                <a:effectLst/>
                <a:latin typeface="Consolas" panose="020B0609020204030204" pitchFamily="49" charset="0"/>
              </a:rPr>
              <a:t>Game_Feed</a:t>
            </a:r>
            <a:r>
              <a:rPr lang="en-US" b="0" dirty="0">
                <a:effectLst/>
                <a:latin typeface="Consolas" panose="020B0609020204030204" pitchFamily="49" charset="0"/>
              </a:rPr>
              <a:t>" },</a:t>
            </a:r>
          </a:p>
          <a:p>
            <a:r>
              <a:rPr lang="en-US" b="0" dirty="0">
                <a:effectLst/>
                <a:latin typeface="Consolas" panose="020B0609020204030204" pitchFamily="49" charset="0"/>
              </a:rPr>
              <a:t>{ "$match" : {"Game_Feed.Event":1}},</a:t>
            </a:r>
          </a:p>
          <a:p>
            <a:r>
              <a:rPr lang="en-US" b="0" dirty="0">
                <a:effectLst/>
                <a:latin typeface="Consolas" panose="020B0609020204030204" pitchFamily="49" charset="0"/>
              </a:rPr>
              <a:t>{ "$group" : {"_id": "$</a:t>
            </a:r>
            <a:r>
              <a:rPr lang="en-US" b="0" dirty="0" err="1">
                <a:effectLst/>
                <a:latin typeface="Consolas" panose="020B0609020204030204" pitchFamily="49" charset="0"/>
              </a:rPr>
              <a:t>Game_Feed.Map","count</a:t>
            </a:r>
            <a:r>
              <a:rPr lang="en-US" b="0" dirty="0">
                <a:effectLst/>
                <a:latin typeface="Consolas" panose="020B0609020204030204" pitchFamily="49" charset="0"/>
              </a:rPr>
              <a:t>": { "$sum":1}}}]);</a:t>
            </a:r>
          </a:p>
        </p:txBody>
      </p:sp>
    </p:spTree>
    <p:extLst>
      <p:ext uri="{BB962C8B-B14F-4D97-AF65-F5344CB8AC3E}">
        <p14:creationId xmlns:p14="http://schemas.microsoft.com/office/powerpoint/2010/main" val="152236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E9BD-256B-0998-2AC9-747FC9CC9D0A}"/>
              </a:ext>
            </a:extLst>
          </p:cNvPr>
          <p:cNvSpPr>
            <a:spLocks noGrp="1"/>
          </p:cNvSpPr>
          <p:nvPr>
            <p:ph type="title"/>
          </p:nvPr>
        </p:nvSpPr>
        <p:spPr/>
        <p:txBody>
          <a:bodyPr/>
          <a:lstStyle/>
          <a:p>
            <a:r>
              <a:rPr lang="en-GB" b="0" i="0" dirty="0">
                <a:solidFill>
                  <a:srgbClr val="091E42"/>
                </a:solidFill>
                <a:effectLst/>
                <a:latin typeface="freight-text-pro"/>
              </a:rPr>
              <a:t>How many times in total across all games did the crew skip a vote</a:t>
            </a:r>
            <a:endParaRPr lang="en-US" dirty="0"/>
          </a:p>
        </p:txBody>
      </p:sp>
      <p:pic>
        <p:nvPicPr>
          <p:cNvPr id="7" name="Content Placeholder 6">
            <a:extLst>
              <a:ext uri="{FF2B5EF4-FFF2-40B4-BE49-F238E27FC236}">
                <a16:creationId xmlns:a16="http://schemas.microsoft.com/office/drawing/2014/main" id="{2AC08C81-D5B3-1778-EC90-5825FD56682D}"/>
              </a:ext>
            </a:extLst>
          </p:cNvPr>
          <p:cNvPicPr>
            <a:picLocks noGrp="1" noChangeAspect="1"/>
          </p:cNvPicPr>
          <p:nvPr>
            <p:ph idx="1"/>
          </p:nvPr>
        </p:nvPicPr>
        <p:blipFill>
          <a:blip r:embed="rId2"/>
          <a:stretch>
            <a:fillRect/>
          </a:stretch>
        </p:blipFill>
        <p:spPr>
          <a:xfrm>
            <a:off x="641480" y="3395407"/>
            <a:ext cx="5967846" cy="1094693"/>
          </a:xfrm>
        </p:spPr>
      </p:pic>
      <p:sp>
        <p:nvSpPr>
          <p:cNvPr id="5" name="TextBox 4">
            <a:extLst>
              <a:ext uri="{FF2B5EF4-FFF2-40B4-BE49-F238E27FC236}">
                <a16:creationId xmlns:a16="http://schemas.microsoft.com/office/drawing/2014/main" id="{FF8A6562-0649-4928-48E4-08CBE59294FE}"/>
              </a:ext>
            </a:extLst>
          </p:cNvPr>
          <p:cNvSpPr txBox="1"/>
          <p:nvPr/>
        </p:nvSpPr>
        <p:spPr>
          <a:xfrm>
            <a:off x="641480" y="2065185"/>
            <a:ext cx="8474527" cy="923330"/>
          </a:xfrm>
          <a:prstGeom prst="rect">
            <a:avLst/>
          </a:prstGeom>
          <a:noFill/>
        </p:spPr>
        <p:txBody>
          <a:bodyPr wrap="square">
            <a:spAutoFit/>
          </a:bodyPr>
          <a:lstStyle/>
          <a:p>
            <a:r>
              <a:rPr lang="en-US" b="0" dirty="0" err="1">
                <a:effectLst/>
                <a:latin typeface="Consolas" panose="020B0609020204030204" pitchFamily="49" charset="0"/>
              </a:rPr>
              <a:t>db.amongus.aggregate</a:t>
            </a:r>
            <a:r>
              <a:rPr lang="en-US" b="0" dirty="0">
                <a:effectLst/>
                <a:latin typeface="Consolas" panose="020B0609020204030204" pitchFamily="49" charset="0"/>
              </a:rPr>
              <a:t>([{ "$unwind": "$</a:t>
            </a:r>
            <a:r>
              <a:rPr lang="en-US" b="0" dirty="0" err="1">
                <a:effectLst/>
                <a:latin typeface="Consolas" panose="020B0609020204030204" pitchFamily="49" charset="0"/>
              </a:rPr>
              <a:t>Game_Feed</a:t>
            </a:r>
            <a:r>
              <a:rPr lang="en-US" b="0" dirty="0">
                <a:effectLst/>
                <a:latin typeface="Consolas" panose="020B0609020204030204" pitchFamily="49" charset="0"/>
              </a:rPr>
              <a:t>" },</a:t>
            </a:r>
          </a:p>
          <a:p>
            <a:r>
              <a:rPr lang="en-US" b="0" dirty="0">
                <a:effectLst/>
                <a:latin typeface="Consolas" panose="020B0609020204030204" pitchFamily="49" charset="0"/>
              </a:rPr>
              <a:t>{ "$match" : {"</a:t>
            </a:r>
            <a:r>
              <a:rPr lang="en-US" b="0" dirty="0" err="1">
                <a:effectLst/>
                <a:latin typeface="Consolas" panose="020B0609020204030204" pitchFamily="49" charset="0"/>
              </a:rPr>
              <a:t>Game_Feed.Votes</a:t>
            </a:r>
            <a:r>
              <a:rPr lang="en-US" b="0" dirty="0">
                <a:effectLst/>
                <a:latin typeface="Consolas" panose="020B0609020204030204" pitchFamily="49" charset="0"/>
              </a:rPr>
              <a:t> Off Code":0}},</a:t>
            </a:r>
          </a:p>
          <a:p>
            <a:r>
              <a:rPr lang="en-US" b="0" dirty="0">
                <a:effectLst/>
                <a:latin typeface="Consolas" panose="020B0609020204030204" pitchFamily="49" charset="0"/>
              </a:rPr>
              <a:t>{ "$group" : {"_</a:t>
            </a:r>
            <a:r>
              <a:rPr lang="en-US" b="0" dirty="0" err="1">
                <a:effectLst/>
                <a:latin typeface="Consolas" panose="020B0609020204030204" pitchFamily="49" charset="0"/>
              </a:rPr>
              <a:t>id":null</a:t>
            </a:r>
            <a:r>
              <a:rPr lang="en-US" b="0" dirty="0">
                <a:effectLst/>
                <a:latin typeface="Consolas" panose="020B0609020204030204" pitchFamily="49" charset="0"/>
              </a:rPr>
              <a:t>, "count": { "$sum": 1 }}}])</a:t>
            </a:r>
          </a:p>
        </p:txBody>
      </p:sp>
    </p:spTree>
    <p:extLst>
      <p:ext uri="{BB962C8B-B14F-4D97-AF65-F5344CB8AC3E}">
        <p14:creationId xmlns:p14="http://schemas.microsoft.com/office/powerpoint/2010/main" val="305829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C83B-E422-0953-66E2-C8EC1C63B1A2}"/>
              </a:ext>
            </a:extLst>
          </p:cNvPr>
          <p:cNvSpPr>
            <a:spLocks noGrp="1"/>
          </p:cNvSpPr>
          <p:nvPr>
            <p:ph type="title"/>
          </p:nvPr>
        </p:nvSpPr>
        <p:spPr/>
        <p:txBody>
          <a:bodyPr/>
          <a:lstStyle/>
          <a:p>
            <a:r>
              <a:rPr lang="en-GB" b="0" i="0" dirty="0">
                <a:solidFill>
                  <a:srgbClr val="091E42"/>
                </a:solidFill>
                <a:effectLst/>
                <a:latin typeface="freight-text-pro"/>
              </a:rPr>
              <a:t>How many times in total across all matches does the crew vote against imposters</a:t>
            </a:r>
            <a:endParaRPr lang="en-US" dirty="0"/>
          </a:p>
        </p:txBody>
      </p:sp>
      <p:pic>
        <p:nvPicPr>
          <p:cNvPr id="7" name="Content Placeholder 6">
            <a:extLst>
              <a:ext uri="{FF2B5EF4-FFF2-40B4-BE49-F238E27FC236}">
                <a16:creationId xmlns:a16="http://schemas.microsoft.com/office/drawing/2014/main" id="{EA4510A7-9CB1-667E-B3FD-C18871A72AA7}"/>
              </a:ext>
            </a:extLst>
          </p:cNvPr>
          <p:cNvPicPr>
            <a:picLocks noGrp="1" noChangeAspect="1"/>
          </p:cNvPicPr>
          <p:nvPr>
            <p:ph idx="1"/>
          </p:nvPr>
        </p:nvPicPr>
        <p:blipFill>
          <a:blip r:embed="rId2"/>
          <a:stretch>
            <a:fillRect/>
          </a:stretch>
        </p:blipFill>
        <p:spPr>
          <a:xfrm>
            <a:off x="1578802" y="1921161"/>
            <a:ext cx="7881131" cy="1341469"/>
          </a:xfrm>
        </p:spPr>
      </p:pic>
      <p:sp>
        <p:nvSpPr>
          <p:cNvPr id="5" name="TextBox 4">
            <a:extLst>
              <a:ext uri="{FF2B5EF4-FFF2-40B4-BE49-F238E27FC236}">
                <a16:creationId xmlns:a16="http://schemas.microsoft.com/office/drawing/2014/main" id="{5F7C6FB7-3047-A1C9-CD39-621D8524A3F5}"/>
              </a:ext>
            </a:extLst>
          </p:cNvPr>
          <p:cNvSpPr txBox="1"/>
          <p:nvPr/>
        </p:nvSpPr>
        <p:spPr>
          <a:xfrm>
            <a:off x="1063690" y="3738491"/>
            <a:ext cx="8808097" cy="923330"/>
          </a:xfrm>
          <a:prstGeom prst="rect">
            <a:avLst/>
          </a:prstGeom>
          <a:noFill/>
        </p:spPr>
        <p:txBody>
          <a:bodyPr wrap="square">
            <a:spAutoFit/>
          </a:bodyPr>
          <a:lstStyle/>
          <a:p>
            <a:r>
              <a:rPr lang="en-US" b="0" dirty="0" err="1">
                <a:effectLst/>
                <a:latin typeface="Consolas" panose="020B0609020204030204" pitchFamily="49" charset="0"/>
              </a:rPr>
              <a:t>db.amongus.aggregate</a:t>
            </a:r>
            <a:r>
              <a:rPr lang="en-US" b="0" dirty="0">
                <a:effectLst/>
                <a:latin typeface="Consolas" panose="020B0609020204030204" pitchFamily="49" charset="0"/>
              </a:rPr>
              <a:t>([{ "$unwind": "$</a:t>
            </a:r>
            <a:r>
              <a:rPr lang="en-US" b="0" dirty="0" err="1">
                <a:effectLst/>
                <a:latin typeface="Consolas" panose="020B0609020204030204" pitchFamily="49" charset="0"/>
              </a:rPr>
              <a:t>Game_Feed</a:t>
            </a:r>
            <a:r>
              <a:rPr lang="en-US" b="0" dirty="0">
                <a:effectLst/>
                <a:latin typeface="Consolas" panose="020B0609020204030204" pitchFamily="49" charset="0"/>
              </a:rPr>
              <a:t>" },</a:t>
            </a:r>
          </a:p>
          <a:p>
            <a:r>
              <a:rPr lang="en-US" b="0" dirty="0">
                <a:effectLst/>
                <a:latin typeface="Consolas" panose="020B0609020204030204" pitchFamily="49" charset="0"/>
              </a:rPr>
              <a:t>{ "$match" : {"</a:t>
            </a:r>
            <a:r>
              <a:rPr lang="en-US" b="0" dirty="0" err="1">
                <a:effectLst/>
                <a:latin typeface="Consolas" panose="020B0609020204030204" pitchFamily="49" charset="0"/>
              </a:rPr>
              <a:t>Game_Feed.Votes</a:t>
            </a:r>
            <a:r>
              <a:rPr lang="en-US" b="0" dirty="0">
                <a:effectLst/>
                <a:latin typeface="Consolas" panose="020B0609020204030204" pitchFamily="49" charset="0"/>
              </a:rPr>
              <a:t> Off Code":2}},</a:t>
            </a:r>
          </a:p>
          <a:p>
            <a:r>
              <a:rPr lang="en-US" b="0" dirty="0">
                <a:effectLst/>
                <a:latin typeface="Consolas" panose="020B0609020204030204" pitchFamily="49" charset="0"/>
              </a:rPr>
              <a:t>{ "$group" : {"_</a:t>
            </a:r>
            <a:r>
              <a:rPr lang="en-US" b="0" dirty="0" err="1">
                <a:effectLst/>
                <a:latin typeface="Consolas" panose="020B0609020204030204" pitchFamily="49" charset="0"/>
              </a:rPr>
              <a:t>id":null</a:t>
            </a:r>
            <a:r>
              <a:rPr lang="en-US" b="0" dirty="0">
                <a:effectLst/>
                <a:latin typeface="Consolas" panose="020B0609020204030204" pitchFamily="49" charset="0"/>
              </a:rPr>
              <a:t>, "count": { "$sum": 1 }}}])</a:t>
            </a:r>
          </a:p>
        </p:txBody>
      </p:sp>
    </p:spTree>
    <p:extLst>
      <p:ext uri="{BB962C8B-B14F-4D97-AF65-F5344CB8AC3E}">
        <p14:creationId xmlns:p14="http://schemas.microsoft.com/office/powerpoint/2010/main" val="1642948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A7AF-0E5A-F3EC-0E88-6959FF163014}"/>
              </a:ext>
            </a:extLst>
          </p:cNvPr>
          <p:cNvSpPr>
            <a:spLocks noGrp="1"/>
          </p:cNvSpPr>
          <p:nvPr>
            <p:ph type="title"/>
          </p:nvPr>
        </p:nvSpPr>
        <p:spPr/>
        <p:txBody>
          <a:bodyPr>
            <a:normAutofit/>
          </a:bodyPr>
          <a:lstStyle/>
          <a:p>
            <a:r>
              <a:rPr lang="en-GB" sz="2800" b="0" i="0" dirty="0">
                <a:solidFill>
                  <a:srgbClr val="091E42"/>
                </a:solidFill>
                <a:effectLst/>
                <a:latin typeface="freight-text-pro"/>
              </a:rPr>
              <a:t>In your opinion, is the game more or less hard for impostors? Justify your answer with suitable insights from the data</a:t>
            </a:r>
            <a:endParaRPr lang="en-US" sz="2800" dirty="0"/>
          </a:p>
        </p:txBody>
      </p:sp>
      <p:sp>
        <p:nvSpPr>
          <p:cNvPr id="3" name="Content Placeholder 2">
            <a:extLst>
              <a:ext uri="{FF2B5EF4-FFF2-40B4-BE49-F238E27FC236}">
                <a16:creationId xmlns:a16="http://schemas.microsoft.com/office/drawing/2014/main" id="{1A8F72F5-19B6-298A-8B91-228C78F8C78B}"/>
              </a:ext>
            </a:extLst>
          </p:cNvPr>
          <p:cNvSpPr>
            <a:spLocks noGrp="1"/>
          </p:cNvSpPr>
          <p:nvPr>
            <p:ph idx="1"/>
          </p:nvPr>
        </p:nvSpPr>
        <p:spPr/>
        <p:txBody>
          <a:bodyPr/>
          <a:lstStyle/>
          <a:p>
            <a:r>
              <a:rPr lang="en-US" dirty="0"/>
              <a:t>Out of 499 games, the crew won 323 times while the impostors won 176 times. So game is harder for impostors</a:t>
            </a:r>
          </a:p>
          <a:p>
            <a:r>
              <a:rPr lang="en-US" dirty="0"/>
              <a:t>For every 10 players, there are 2 impostors. So impostors have to try harder to convince everyone during vote</a:t>
            </a:r>
          </a:p>
        </p:txBody>
      </p:sp>
    </p:spTree>
    <p:extLst>
      <p:ext uri="{BB962C8B-B14F-4D97-AF65-F5344CB8AC3E}">
        <p14:creationId xmlns:p14="http://schemas.microsoft.com/office/powerpoint/2010/main" val="111493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1470-A8DC-516C-CA88-EDBD78E1E71E}"/>
              </a:ext>
            </a:extLst>
          </p:cNvPr>
          <p:cNvSpPr>
            <a:spLocks noGrp="1"/>
          </p:cNvSpPr>
          <p:nvPr>
            <p:ph type="title"/>
          </p:nvPr>
        </p:nvSpPr>
        <p:spPr/>
        <p:txBody>
          <a:bodyPr/>
          <a:lstStyle/>
          <a:p>
            <a:r>
              <a:rPr lang="en-US" dirty="0"/>
              <a:t>Importing the data</a:t>
            </a:r>
          </a:p>
        </p:txBody>
      </p:sp>
      <p:pic>
        <p:nvPicPr>
          <p:cNvPr id="5" name="Content Placeholder 4">
            <a:extLst>
              <a:ext uri="{FF2B5EF4-FFF2-40B4-BE49-F238E27FC236}">
                <a16:creationId xmlns:a16="http://schemas.microsoft.com/office/drawing/2014/main" id="{EBEC34B1-FF48-C631-0311-5D4BC101ADFE}"/>
              </a:ext>
            </a:extLst>
          </p:cNvPr>
          <p:cNvPicPr>
            <a:picLocks noGrp="1" noChangeAspect="1"/>
          </p:cNvPicPr>
          <p:nvPr>
            <p:ph idx="1"/>
          </p:nvPr>
        </p:nvPicPr>
        <p:blipFill>
          <a:blip r:embed="rId2"/>
          <a:stretch>
            <a:fillRect/>
          </a:stretch>
        </p:blipFill>
        <p:spPr>
          <a:xfrm>
            <a:off x="838199" y="3220754"/>
            <a:ext cx="8131245" cy="777307"/>
          </a:xfrm>
        </p:spPr>
      </p:pic>
      <p:sp>
        <p:nvSpPr>
          <p:cNvPr id="6" name="TextBox 5">
            <a:extLst>
              <a:ext uri="{FF2B5EF4-FFF2-40B4-BE49-F238E27FC236}">
                <a16:creationId xmlns:a16="http://schemas.microsoft.com/office/drawing/2014/main" id="{EA50D412-3920-DA95-8755-17374843E31E}"/>
              </a:ext>
            </a:extLst>
          </p:cNvPr>
          <p:cNvSpPr txBox="1"/>
          <p:nvPr/>
        </p:nvSpPr>
        <p:spPr>
          <a:xfrm>
            <a:off x="838199" y="1763486"/>
            <a:ext cx="9668069" cy="1200329"/>
          </a:xfrm>
          <a:prstGeom prst="rect">
            <a:avLst/>
          </a:prstGeom>
          <a:noFill/>
        </p:spPr>
        <p:txBody>
          <a:bodyPr wrap="square" rtlCol="0">
            <a:spAutoFit/>
          </a:bodyPr>
          <a:lstStyle/>
          <a:p>
            <a:r>
              <a:rPr lang="en-US" dirty="0" err="1"/>
              <a:t>mongoimport</a:t>
            </a:r>
            <a:r>
              <a:rPr lang="en-US" dirty="0"/>
              <a:t> --</a:t>
            </a:r>
            <a:r>
              <a:rPr lang="en-US" dirty="0" err="1"/>
              <a:t>db</a:t>
            </a:r>
            <a:r>
              <a:rPr lang="en-US" dirty="0"/>
              <a:t> mass --collection </a:t>
            </a:r>
            <a:r>
              <a:rPr lang="en-US" dirty="0" err="1"/>
              <a:t>amongus</a:t>
            </a:r>
            <a:r>
              <a:rPr lang="en-US" dirty="0"/>
              <a:t> --type </a:t>
            </a:r>
            <a:r>
              <a:rPr lang="en-US" dirty="0" err="1"/>
              <a:t>json</a:t>
            </a:r>
            <a:r>
              <a:rPr lang="en-US" dirty="0"/>
              <a:t> --file D:\Python_Scripts\005_MS_DS\Module_assignments\04_among_us_NoSQL\AmongUsdata.json --</a:t>
            </a:r>
            <a:r>
              <a:rPr lang="en-US" dirty="0" err="1"/>
              <a:t>jsonArray</a:t>
            </a:r>
            <a:endParaRPr lang="en-US" dirty="0"/>
          </a:p>
          <a:p>
            <a:endParaRPr lang="en-US" dirty="0"/>
          </a:p>
        </p:txBody>
      </p:sp>
    </p:spTree>
    <p:extLst>
      <p:ext uri="{BB962C8B-B14F-4D97-AF65-F5344CB8AC3E}">
        <p14:creationId xmlns:p14="http://schemas.microsoft.com/office/powerpoint/2010/main" val="2340373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EC72-6F28-A4E7-DBDA-A5DB537C8903}"/>
              </a:ext>
            </a:extLst>
          </p:cNvPr>
          <p:cNvSpPr>
            <a:spLocks noGrp="1"/>
          </p:cNvSpPr>
          <p:nvPr>
            <p:ph type="title"/>
          </p:nvPr>
        </p:nvSpPr>
        <p:spPr>
          <a:xfrm>
            <a:off x="4225213" y="3089664"/>
            <a:ext cx="10515600" cy="1325563"/>
          </a:xfrm>
        </p:spPr>
        <p:txBody>
          <a:bodyPr/>
          <a:lstStyle/>
          <a:p>
            <a:r>
              <a:rPr lang="en-US" dirty="0"/>
              <a:t>Player Level Aggregations</a:t>
            </a:r>
          </a:p>
        </p:txBody>
      </p:sp>
    </p:spTree>
    <p:extLst>
      <p:ext uri="{BB962C8B-B14F-4D97-AF65-F5344CB8AC3E}">
        <p14:creationId xmlns:p14="http://schemas.microsoft.com/office/powerpoint/2010/main" val="2907560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C854-E17D-193C-BB3F-B046D810A387}"/>
              </a:ext>
            </a:extLst>
          </p:cNvPr>
          <p:cNvSpPr>
            <a:spLocks noGrp="1"/>
          </p:cNvSpPr>
          <p:nvPr>
            <p:ph type="title"/>
          </p:nvPr>
        </p:nvSpPr>
        <p:spPr/>
        <p:txBody>
          <a:bodyPr/>
          <a:lstStyle/>
          <a:p>
            <a:r>
              <a:rPr lang="en-GB" b="0" i="0" dirty="0">
                <a:solidFill>
                  <a:srgbClr val="091E42"/>
                </a:solidFill>
                <a:effectLst/>
                <a:latin typeface="freight-text-pro"/>
              </a:rPr>
              <a:t>Find the number of unique players in the data set</a:t>
            </a:r>
            <a:endParaRPr lang="en-US" dirty="0"/>
          </a:p>
        </p:txBody>
      </p:sp>
      <p:pic>
        <p:nvPicPr>
          <p:cNvPr id="5" name="Content Placeholder 4">
            <a:extLst>
              <a:ext uri="{FF2B5EF4-FFF2-40B4-BE49-F238E27FC236}">
                <a16:creationId xmlns:a16="http://schemas.microsoft.com/office/drawing/2014/main" id="{3BC59FA4-B6AC-B8E8-B1DB-9C697F91CA42}"/>
              </a:ext>
            </a:extLst>
          </p:cNvPr>
          <p:cNvPicPr>
            <a:picLocks noGrp="1" noChangeAspect="1"/>
          </p:cNvPicPr>
          <p:nvPr>
            <p:ph idx="1"/>
          </p:nvPr>
        </p:nvPicPr>
        <p:blipFill>
          <a:blip r:embed="rId2"/>
          <a:stretch>
            <a:fillRect/>
          </a:stretch>
        </p:blipFill>
        <p:spPr>
          <a:xfrm>
            <a:off x="1427116" y="2469601"/>
            <a:ext cx="8299710" cy="732328"/>
          </a:xfrm>
        </p:spPr>
      </p:pic>
      <p:sp>
        <p:nvSpPr>
          <p:cNvPr id="7" name="TextBox 6">
            <a:extLst>
              <a:ext uri="{FF2B5EF4-FFF2-40B4-BE49-F238E27FC236}">
                <a16:creationId xmlns:a16="http://schemas.microsoft.com/office/drawing/2014/main" id="{E35E193B-4017-E5FE-EF34-48015F8AE917}"/>
              </a:ext>
            </a:extLst>
          </p:cNvPr>
          <p:cNvSpPr txBox="1"/>
          <p:nvPr/>
        </p:nvSpPr>
        <p:spPr>
          <a:xfrm>
            <a:off x="2013080" y="4112081"/>
            <a:ext cx="6097554" cy="369332"/>
          </a:xfrm>
          <a:prstGeom prst="rect">
            <a:avLst/>
          </a:prstGeom>
          <a:noFill/>
        </p:spPr>
        <p:txBody>
          <a:bodyPr wrap="square">
            <a:spAutoFit/>
          </a:bodyPr>
          <a:lstStyle/>
          <a:p>
            <a:r>
              <a:rPr lang="en-GB" b="0" dirty="0" err="1">
                <a:effectLst/>
                <a:latin typeface="Consolas" panose="020B0609020204030204" pitchFamily="49" charset="0"/>
              </a:rPr>
              <a:t>db.amongus.distinct</a:t>
            </a:r>
            <a:r>
              <a:rPr lang="en-GB" b="0" dirty="0">
                <a:effectLst/>
                <a:latin typeface="Consolas" panose="020B0609020204030204" pitchFamily="49" charset="0"/>
              </a:rPr>
              <a:t>("player_data.name").length</a:t>
            </a:r>
          </a:p>
        </p:txBody>
      </p:sp>
    </p:spTree>
    <p:extLst>
      <p:ext uri="{BB962C8B-B14F-4D97-AF65-F5344CB8AC3E}">
        <p14:creationId xmlns:p14="http://schemas.microsoft.com/office/powerpoint/2010/main" val="1210408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643E-FDFE-53A2-AD42-85F5F1B21EED}"/>
              </a:ext>
            </a:extLst>
          </p:cNvPr>
          <p:cNvSpPr>
            <a:spLocks noGrp="1"/>
          </p:cNvSpPr>
          <p:nvPr>
            <p:ph type="title"/>
          </p:nvPr>
        </p:nvSpPr>
        <p:spPr/>
        <p:txBody>
          <a:bodyPr/>
          <a:lstStyle/>
          <a:p>
            <a:r>
              <a:rPr lang="en-GB" b="0" i="0" dirty="0">
                <a:solidFill>
                  <a:srgbClr val="091E42"/>
                </a:solidFill>
                <a:effectLst/>
                <a:latin typeface="freight-text-pro"/>
              </a:rPr>
              <a:t>Who is the best crew member</a:t>
            </a:r>
            <a:endParaRPr lang="en-US" dirty="0"/>
          </a:p>
        </p:txBody>
      </p:sp>
      <p:pic>
        <p:nvPicPr>
          <p:cNvPr id="5" name="Content Placeholder 4">
            <a:extLst>
              <a:ext uri="{FF2B5EF4-FFF2-40B4-BE49-F238E27FC236}">
                <a16:creationId xmlns:a16="http://schemas.microsoft.com/office/drawing/2014/main" id="{510C65B8-46B7-A8D4-77EB-610C18EDB34A}"/>
              </a:ext>
            </a:extLst>
          </p:cNvPr>
          <p:cNvPicPr>
            <a:picLocks noGrp="1" noChangeAspect="1"/>
          </p:cNvPicPr>
          <p:nvPr>
            <p:ph idx="1"/>
          </p:nvPr>
        </p:nvPicPr>
        <p:blipFill>
          <a:blip r:embed="rId2"/>
          <a:stretch>
            <a:fillRect/>
          </a:stretch>
        </p:blipFill>
        <p:spPr>
          <a:xfrm>
            <a:off x="5523432" y="1464907"/>
            <a:ext cx="5541240" cy="4563874"/>
          </a:xfrm>
        </p:spPr>
      </p:pic>
      <p:sp>
        <p:nvSpPr>
          <p:cNvPr id="7" name="TextBox 6">
            <a:extLst>
              <a:ext uri="{FF2B5EF4-FFF2-40B4-BE49-F238E27FC236}">
                <a16:creationId xmlns:a16="http://schemas.microsoft.com/office/drawing/2014/main" id="{D21D98A6-5424-83DF-0B9C-0ED45F910493}"/>
              </a:ext>
            </a:extLst>
          </p:cNvPr>
          <p:cNvSpPr txBox="1"/>
          <p:nvPr/>
        </p:nvSpPr>
        <p:spPr>
          <a:xfrm>
            <a:off x="370893" y="1582913"/>
            <a:ext cx="4947556" cy="2308324"/>
          </a:xfrm>
          <a:prstGeom prst="rect">
            <a:avLst/>
          </a:prstGeom>
          <a:noFill/>
        </p:spPr>
        <p:txBody>
          <a:bodyPr wrap="square">
            <a:spAutoFit/>
          </a:bodyPr>
          <a:lstStyle/>
          <a:p>
            <a:r>
              <a:rPr lang="en-US" b="0" dirty="0" err="1">
                <a:effectLst/>
                <a:latin typeface="Consolas" panose="020B0609020204030204" pitchFamily="49" charset="0"/>
              </a:rPr>
              <a:t>db.amongus.aggregate</a:t>
            </a:r>
            <a:r>
              <a:rPr lang="en-US" b="0" dirty="0">
                <a:effectLst/>
                <a:latin typeface="Consolas" panose="020B0609020204030204" pitchFamily="49" charset="0"/>
              </a:rPr>
              <a:t>([</a:t>
            </a:r>
          </a:p>
          <a:p>
            <a:r>
              <a:rPr lang="en-US" b="0" dirty="0">
                <a:effectLst/>
                <a:latin typeface="Consolas" panose="020B0609020204030204" pitchFamily="49" charset="0"/>
              </a:rPr>
              <a:t>{"$unwind": "$</a:t>
            </a:r>
            <a:r>
              <a:rPr lang="en-US" b="0" dirty="0" err="1">
                <a:effectLst/>
                <a:latin typeface="Consolas" panose="020B0609020204030204" pitchFamily="49" charset="0"/>
              </a:rPr>
              <a:t>voting_data</a:t>
            </a:r>
            <a:r>
              <a:rPr lang="en-US" b="0" dirty="0">
                <a:effectLst/>
                <a:latin typeface="Consolas" panose="020B0609020204030204" pitchFamily="49" charset="0"/>
              </a:rPr>
              <a:t>"},</a:t>
            </a:r>
          </a:p>
          <a:p>
            <a:r>
              <a:rPr lang="en-US" b="0" dirty="0">
                <a:effectLst/>
                <a:latin typeface="Consolas" panose="020B0609020204030204" pitchFamily="49" charset="0"/>
              </a:rPr>
              <a:t>{"$match" : {"</a:t>
            </a:r>
            <a:r>
              <a:rPr lang="en-US" b="0" dirty="0" err="1">
                <a:effectLst/>
                <a:latin typeface="Consolas" panose="020B0609020204030204" pitchFamily="49" charset="0"/>
              </a:rPr>
              <a:t>voting_data.Vote</a:t>
            </a:r>
            <a:r>
              <a:rPr lang="en-US" b="0" dirty="0">
                <a:effectLst/>
                <a:latin typeface="Consolas" panose="020B0609020204030204" pitchFamily="49" charset="0"/>
              </a:rPr>
              <a:t>": {"$</a:t>
            </a:r>
            <a:r>
              <a:rPr lang="en-US" b="0" dirty="0" err="1">
                <a:effectLst/>
                <a:latin typeface="Consolas" panose="020B0609020204030204" pitchFamily="49" charset="0"/>
              </a:rPr>
              <a:t>regex":"Impostor</a:t>
            </a:r>
            <a:r>
              <a:rPr lang="en-US" b="0" dirty="0">
                <a:effectLst/>
                <a:latin typeface="Consolas" panose="020B0609020204030204" pitchFamily="49" charset="0"/>
              </a:rPr>
              <a:t> voted off"}} },</a:t>
            </a:r>
          </a:p>
          <a:p>
            <a:r>
              <a:rPr lang="en-US" b="0" dirty="0">
                <a:effectLst/>
                <a:latin typeface="Consolas" panose="020B0609020204030204" pitchFamily="49" charset="0"/>
              </a:rPr>
              <a:t>{"$group" : {"_id":"$</a:t>
            </a:r>
            <a:r>
              <a:rPr lang="en-US" b="0" dirty="0" err="1">
                <a:effectLst/>
                <a:latin typeface="Consolas" panose="020B0609020204030204" pitchFamily="49" charset="0"/>
              </a:rPr>
              <a:t>voting_data.name","Count</a:t>
            </a:r>
            <a:r>
              <a:rPr lang="en-US" b="0" dirty="0">
                <a:effectLst/>
                <a:latin typeface="Consolas" panose="020B0609020204030204" pitchFamily="49" charset="0"/>
              </a:rPr>
              <a:t>": {"$sum":1}}},</a:t>
            </a:r>
          </a:p>
          <a:p>
            <a:r>
              <a:rPr lang="en-US" b="0" dirty="0">
                <a:effectLst/>
                <a:latin typeface="Consolas" panose="020B0609020204030204" pitchFamily="49" charset="0"/>
              </a:rPr>
              <a:t>{'$sort':{'Count':-1}} ])</a:t>
            </a:r>
          </a:p>
        </p:txBody>
      </p:sp>
    </p:spTree>
    <p:extLst>
      <p:ext uri="{BB962C8B-B14F-4D97-AF65-F5344CB8AC3E}">
        <p14:creationId xmlns:p14="http://schemas.microsoft.com/office/powerpoint/2010/main" val="3938957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8F9B-9153-E36A-2637-2D12980915F5}"/>
              </a:ext>
            </a:extLst>
          </p:cNvPr>
          <p:cNvSpPr>
            <a:spLocks noGrp="1"/>
          </p:cNvSpPr>
          <p:nvPr>
            <p:ph type="title"/>
          </p:nvPr>
        </p:nvSpPr>
        <p:spPr/>
        <p:txBody>
          <a:bodyPr/>
          <a:lstStyle/>
          <a:p>
            <a:r>
              <a:rPr lang="en-US" dirty="0"/>
              <a:t>Worst crew member</a:t>
            </a:r>
          </a:p>
        </p:txBody>
      </p:sp>
      <p:pic>
        <p:nvPicPr>
          <p:cNvPr id="5" name="Content Placeholder 4">
            <a:extLst>
              <a:ext uri="{FF2B5EF4-FFF2-40B4-BE49-F238E27FC236}">
                <a16:creationId xmlns:a16="http://schemas.microsoft.com/office/drawing/2014/main" id="{C9E00A4A-0B85-F90E-D505-09A6132ABA36}"/>
              </a:ext>
            </a:extLst>
          </p:cNvPr>
          <p:cNvPicPr>
            <a:picLocks noGrp="1" noChangeAspect="1"/>
          </p:cNvPicPr>
          <p:nvPr>
            <p:ph idx="1"/>
          </p:nvPr>
        </p:nvPicPr>
        <p:blipFill>
          <a:blip r:embed="rId2"/>
          <a:stretch>
            <a:fillRect/>
          </a:stretch>
        </p:blipFill>
        <p:spPr>
          <a:xfrm>
            <a:off x="6667094" y="1903903"/>
            <a:ext cx="4686706" cy="4176122"/>
          </a:xfrm>
        </p:spPr>
      </p:pic>
      <p:sp>
        <p:nvSpPr>
          <p:cNvPr id="7" name="TextBox 6">
            <a:extLst>
              <a:ext uri="{FF2B5EF4-FFF2-40B4-BE49-F238E27FC236}">
                <a16:creationId xmlns:a16="http://schemas.microsoft.com/office/drawing/2014/main" id="{F01BFD6C-D849-35EC-B897-AA9E1ED5B4A6}"/>
              </a:ext>
            </a:extLst>
          </p:cNvPr>
          <p:cNvSpPr txBox="1"/>
          <p:nvPr/>
        </p:nvSpPr>
        <p:spPr>
          <a:xfrm>
            <a:off x="389553" y="1903903"/>
            <a:ext cx="6097554" cy="2031325"/>
          </a:xfrm>
          <a:prstGeom prst="rect">
            <a:avLst/>
          </a:prstGeom>
          <a:noFill/>
        </p:spPr>
        <p:txBody>
          <a:bodyPr wrap="square">
            <a:spAutoFit/>
          </a:bodyPr>
          <a:lstStyle/>
          <a:p>
            <a:r>
              <a:rPr lang="en-US" b="0" dirty="0" err="1">
                <a:effectLst/>
                <a:latin typeface="Consolas" panose="020B0609020204030204" pitchFamily="49" charset="0"/>
              </a:rPr>
              <a:t>db.amongus.aggregate</a:t>
            </a:r>
            <a:r>
              <a:rPr lang="en-US" b="0" dirty="0">
                <a:effectLst/>
                <a:latin typeface="Consolas" panose="020B0609020204030204" pitchFamily="49" charset="0"/>
              </a:rPr>
              <a:t>([</a:t>
            </a:r>
          </a:p>
          <a:p>
            <a:r>
              <a:rPr lang="en-US" b="0" dirty="0">
                <a:effectLst/>
                <a:latin typeface="Consolas" panose="020B0609020204030204" pitchFamily="49" charset="0"/>
              </a:rPr>
              <a:t>{"$unwind": "$</a:t>
            </a:r>
            <a:r>
              <a:rPr lang="en-US" b="0" dirty="0" err="1">
                <a:effectLst/>
                <a:latin typeface="Consolas" panose="020B0609020204030204" pitchFamily="49" charset="0"/>
              </a:rPr>
              <a:t>voting_data</a:t>
            </a:r>
            <a:r>
              <a:rPr lang="en-US" b="0" dirty="0">
                <a:effectLst/>
                <a:latin typeface="Consolas" panose="020B0609020204030204" pitchFamily="49" charset="0"/>
              </a:rPr>
              <a:t>"},</a:t>
            </a:r>
          </a:p>
          <a:p>
            <a:r>
              <a:rPr lang="en-US" b="0" dirty="0">
                <a:effectLst/>
                <a:latin typeface="Consolas" panose="020B0609020204030204" pitchFamily="49" charset="0"/>
              </a:rPr>
              <a:t>{"$match" : {"</a:t>
            </a:r>
            <a:r>
              <a:rPr lang="en-US" b="0" dirty="0" err="1">
                <a:effectLst/>
                <a:latin typeface="Consolas" panose="020B0609020204030204" pitchFamily="49" charset="0"/>
              </a:rPr>
              <a:t>voting_data.Vote</a:t>
            </a:r>
            <a:r>
              <a:rPr lang="en-US" b="0" dirty="0">
                <a:effectLst/>
                <a:latin typeface="Consolas" panose="020B0609020204030204" pitchFamily="49" charset="0"/>
              </a:rPr>
              <a:t>": {"$</a:t>
            </a:r>
            <a:r>
              <a:rPr lang="en-US" b="0" dirty="0" err="1">
                <a:effectLst/>
                <a:latin typeface="Consolas" panose="020B0609020204030204" pitchFamily="49" charset="0"/>
              </a:rPr>
              <a:t>regex":"Crew</a:t>
            </a:r>
            <a:r>
              <a:rPr lang="en-US" b="0" dirty="0">
                <a:effectLst/>
                <a:latin typeface="Consolas" panose="020B0609020204030204" pitchFamily="49" charset="0"/>
              </a:rPr>
              <a:t> voted off"}} },</a:t>
            </a:r>
          </a:p>
          <a:p>
            <a:r>
              <a:rPr lang="en-US" b="0" dirty="0">
                <a:effectLst/>
                <a:latin typeface="Consolas" panose="020B0609020204030204" pitchFamily="49" charset="0"/>
              </a:rPr>
              <a:t>{"$group" : {"_id":"$</a:t>
            </a:r>
            <a:r>
              <a:rPr lang="en-US" b="0" dirty="0" err="1">
                <a:effectLst/>
                <a:latin typeface="Consolas" panose="020B0609020204030204" pitchFamily="49" charset="0"/>
              </a:rPr>
              <a:t>voting_data.name","Count</a:t>
            </a:r>
            <a:r>
              <a:rPr lang="en-US" b="0" dirty="0">
                <a:effectLst/>
                <a:latin typeface="Consolas" panose="020B0609020204030204" pitchFamily="49" charset="0"/>
              </a:rPr>
              <a:t>": {"$sum":1}}},</a:t>
            </a:r>
          </a:p>
          <a:p>
            <a:r>
              <a:rPr lang="en-US" b="0" dirty="0">
                <a:effectLst/>
                <a:latin typeface="Consolas" panose="020B0609020204030204" pitchFamily="49" charset="0"/>
              </a:rPr>
              <a:t>{'$sort':{'Count':-1}} ])</a:t>
            </a:r>
          </a:p>
        </p:txBody>
      </p:sp>
    </p:spTree>
    <p:extLst>
      <p:ext uri="{BB962C8B-B14F-4D97-AF65-F5344CB8AC3E}">
        <p14:creationId xmlns:p14="http://schemas.microsoft.com/office/powerpoint/2010/main" val="2604136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32CE-8EE4-5503-3AFA-85794972F9B3}"/>
              </a:ext>
            </a:extLst>
          </p:cNvPr>
          <p:cNvSpPr>
            <a:spLocks noGrp="1"/>
          </p:cNvSpPr>
          <p:nvPr>
            <p:ph type="title"/>
          </p:nvPr>
        </p:nvSpPr>
        <p:spPr/>
        <p:txBody>
          <a:bodyPr/>
          <a:lstStyle/>
          <a:p>
            <a:r>
              <a:rPr lang="en-US" dirty="0"/>
              <a:t>Full code can be found at the following repository</a:t>
            </a:r>
          </a:p>
        </p:txBody>
      </p:sp>
      <p:sp>
        <p:nvSpPr>
          <p:cNvPr id="3" name="Content Placeholder 2">
            <a:extLst>
              <a:ext uri="{FF2B5EF4-FFF2-40B4-BE49-F238E27FC236}">
                <a16:creationId xmlns:a16="http://schemas.microsoft.com/office/drawing/2014/main" id="{4C261FF7-A0B9-AD31-A48A-B20F6EBA2A2E}"/>
              </a:ext>
            </a:extLst>
          </p:cNvPr>
          <p:cNvSpPr>
            <a:spLocks noGrp="1"/>
          </p:cNvSpPr>
          <p:nvPr>
            <p:ph idx="1"/>
          </p:nvPr>
        </p:nvSpPr>
        <p:spPr/>
        <p:txBody>
          <a:bodyPr/>
          <a:lstStyle/>
          <a:p>
            <a:r>
              <a:rPr lang="en-US" dirty="0"/>
              <a:t>https://github.com/Satyaki9207/exploring_game_data_with_mongodb</a:t>
            </a:r>
          </a:p>
        </p:txBody>
      </p:sp>
    </p:spTree>
    <p:extLst>
      <p:ext uri="{BB962C8B-B14F-4D97-AF65-F5344CB8AC3E}">
        <p14:creationId xmlns:p14="http://schemas.microsoft.com/office/powerpoint/2010/main" val="299406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B702-4441-A1D5-F163-2E8AE4D34B7E}"/>
              </a:ext>
            </a:extLst>
          </p:cNvPr>
          <p:cNvSpPr>
            <a:spLocks noGrp="1"/>
          </p:cNvSpPr>
          <p:nvPr>
            <p:ph type="title"/>
          </p:nvPr>
        </p:nvSpPr>
        <p:spPr>
          <a:xfrm>
            <a:off x="3404118" y="3071002"/>
            <a:ext cx="10515600" cy="1325563"/>
          </a:xfrm>
        </p:spPr>
        <p:txBody>
          <a:bodyPr/>
          <a:lstStyle/>
          <a:p>
            <a:r>
              <a:rPr lang="en-US" dirty="0"/>
              <a:t>Queries on game 3</a:t>
            </a:r>
          </a:p>
        </p:txBody>
      </p:sp>
    </p:spTree>
    <p:extLst>
      <p:ext uri="{BB962C8B-B14F-4D97-AF65-F5344CB8AC3E}">
        <p14:creationId xmlns:p14="http://schemas.microsoft.com/office/powerpoint/2010/main" val="101281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D6CA-45D5-380E-47AA-BCCBCE148FA8}"/>
              </a:ext>
            </a:extLst>
          </p:cNvPr>
          <p:cNvSpPr>
            <a:spLocks noGrp="1"/>
          </p:cNvSpPr>
          <p:nvPr>
            <p:ph type="title"/>
          </p:nvPr>
        </p:nvSpPr>
        <p:spPr/>
        <p:txBody>
          <a:bodyPr/>
          <a:lstStyle/>
          <a:p>
            <a:r>
              <a:rPr lang="en-US" dirty="0"/>
              <a:t>Finding records for the third game</a:t>
            </a:r>
          </a:p>
        </p:txBody>
      </p:sp>
      <p:pic>
        <p:nvPicPr>
          <p:cNvPr id="5" name="Content Placeholder 4">
            <a:extLst>
              <a:ext uri="{FF2B5EF4-FFF2-40B4-BE49-F238E27FC236}">
                <a16:creationId xmlns:a16="http://schemas.microsoft.com/office/drawing/2014/main" id="{F3743CDF-05E2-AF0C-8D7B-738BDECCA545}"/>
              </a:ext>
            </a:extLst>
          </p:cNvPr>
          <p:cNvPicPr>
            <a:picLocks noGrp="1" noChangeAspect="1"/>
          </p:cNvPicPr>
          <p:nvPr>
            <p:ph idx="1"/>
          </p:nvPr>
        </p:nvPicPr>
        <p:blipFill>
          <a:blip r:embed="rId2"/>
          <a:stretch>
            <a:fillRect/>
          </a:stretch>
        </p:blipFill>
        <p:spPr>
          <a:xfrm>
            <a:off x="3722914" y="2458587"/>
            <a:ext cx="3682505" cy="3512647"/>
          </a:xfrm>
        </p:spPr>
      </p:pic>
      <p:sp>
        <p:nvSpPr>
          <p:cNvPr id="6" name="TextBox 5">
            <a:extLst>
              <a:ext uri="{FF2B5EF4-FFF2-40B4-BE49-F238E27FC236}">
                <a16:creationId xmlns:a16="http://schemas.microsoft.com/office/drawing/2014/main" id="{77A109E1-1A9F-11E1-6532-92603345B651}"/>
              </a:ext>
            </a:extLst>
          </p:cNvPr>
          <p:cNvSpPr txBox="1"/>
          <p:nvPr/>
        </p:nvSpPr>
        <p:spPr>
          <a:xfrm>
            <a:off x="2248678" y="1623527"/>
            <a:ext cx="6941975" cy="646331"/>
          </a:xfrm>
          <a:prstGeom prst="rect">
            <a:avLst/>
          </a:prstGeom>
          <a:noFill/>
        </p:spPr>
        <p:txBody>
          <a:bodyPr wrap="square" rtlCol="0">
            <a:spAutoFit/>
          </a:bodyPr>
          <a:lstStyle/>
          <a:p>
            <a:r>
              <a:rPr lang="en-US" b="0" dirty="0" err="1">
                <a:effectLst/>
                <a:latin typeface="Consolas" panose="020B0609020204030204" pitchFamily="49" charset="0"/>
              </a:rPr>
              <a:t>db.amongus.find</a:t>
            </a:r>
            <a:r>
              <a:rPr lang="en-US" b="0" dirty="0">
                <a:effectLst/>
                <a:latin typeface="Consolas" panose="020B0609020204030204" pitchFamily="49" charset="0"/>
              </a:rPr>
              <a:t>({'game':'3'})</a:t>
            </a:r>
          </a:p>
          <a:p>
            <a:endParaRPr lang="en-US" dirty="0"/>
          </a:p>
        </p:txBody>
      </p:sp>
    </p:spTree>
    <p:extLst>
      <p:ext uri="{BB962C8B-B14F-4D97-AF65-F5344CB8AC3E}">
        <p14:creationId xmlns:p14="http://schemas.microsoft.com/office/powerpoint/2010/main" val="146255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34A0-A3DC-A30F-7CAB-7C688601B25A}"/>
              </a:ext>
            </a:extLst>
          </p:cNvPr>
          <p:cNvSpPr>
            <a:spLocks noGrp="1"/>
          </p:cNvSpPr>
          <p:nvPr>
            <p:ph type="title"/>
          </p:nvPr>
        </p:nvSpPr>
        <p:spPr/>
        <p:txBody>
          <a:bodyPr/>
          <a:lstStyle/>
          <a:p>
            <a:r>
              <a:rPr lang="en-US" dirty="0"/>
              <a:t>Saving records of game 3</a:t>
            </a:r>
          </a:p>
        </p:txBody>
      </p:sp>
      <p:sp>
        <p:nvSpPr>
          <p:cNvPr id="3" name="Content Placeholder 2">
            <a:extLst>
              <a:ext uri="{FF2B5EF4-FFF2-40B4-BE49-F238E27FC236}">
                <a16:creationId xmlns:a16="http://schemas.microsoft.com/office/drawing/2014/main" id="{421A21D8-C9F3-529A-9A7B-A9917340A57F}"/>
              </a:ext>
            </a:extLst>
          </p:cNvPr>
          <p:cNvSpPr>
            <a:spLocks noGrp="1"/>
          </p:cNvSpPr>
          <p:nvPr>
            <p:ph idx="1"/>
          </p:nvPr>
        </p:nvSpPr>
        <p:spPr/>
        <p:txBody>
          <a:bodyPr/>
          <a:lstStyle/>
          <a:p>
            <a:r>
              <a:rPr lang="en-US" sz="1600" b="0" dirty="0">
                <a:effectLst/>
                <a:latin typeface="Consolas" panose="020B0609020204030204" pitchFamily="49" charset="0"/>
              </a:rPr>
              <a:t>db.game3.insertMany(db.amongus.find({'game':'3'}).</a:t>
            </a:r>
            <a:r>
              <a:rPr lang="en-US" sz="1600" b="0" dirty="0" err="1">
                <a:effectLst/>
                <a:latin typeface="Consolas" panose="020B0609020204030204" pitchFamily="49" charset="0"/>
              </a:rPr>
              <a:t>toArray</a:t>
            </a:r>
            <a:r>
              <a:rPr lang="en-US" sz="1600" b="0" dirty="0">
                <a:effectLst/>
                <a:latin typeface="Consolas" panose="020B0609020204030204" pitchFamily="49" charset="0"/>
              </a:rPr>
              <a:t>())</a:t>
            </a:r>
          </a:p>
          <a:p>
            <a:endParaRPr lang="en-US" dirty="0"/>
          </a:p>
        </p:txBody>
      </p:sp>
      <p:pic>
        <p:nvPicPr>
          <p:cNvPr id="6" name="Picture 5">
            <a:extLst>
              <a:ext uri="{FF2B5EF4-FFF2-40B4-BE49-F238E27FC236}">
                <a16:creationId xmlns:a16="http://schemas.microsoft.com/office/drawing/2014/main" id="{BAD25889-3004-F84C-85D5-92A7D3A7508F}"/>
              </a:ext>
            </a:extLst>
          </p:cNvPr>
          <p:cNvPicPr>
            <a:picLocks noChangeAspect="1"/>
          </p:cNvPicPr>
          <p:nvPr/>
        </p:nvPicPr>
        <p:blipFill>
          <a:blip r:embed="rId2"/>
          <a:stretch>
            <a:fillRect/>
          </a:stretch>
        </p:blipFill>
        <p:spPr>
          <a:xfrm>
            <a:off x="2032821" y="2799184"/>
            <a:ext cx="6547496" cy="965125"/>
          </a:xfrm>
          <a:prstGeom prst="rect">
            <a:avLst/>
          </a:prstGeom>
        </p:spPr>
      </p:pic>
    </p:spTree>
    <p:extLst>
      <p:ext uri="{BB962C8B-B14F-4D97-AF65-F5344CB8AC3E}">
        <p14:creationId xmlns:p14="http://schemas.microsoft.com/office/powerpoint/2010/main" val="32580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5996-2CF4-D20B-0365-47CA8C355F6D}"/>
              </a:ext>
            </a:extLst>
          </p:cNvPr>
          <p:cNvSpPr>
            <a:spLocks noGrp="1"/>
          </p:cNvSpPr>
          <p:nvPr>
            <p:ph type="title"/>
          </p:nvPr>
        </p:nvSpPr>
        <p:spPr/>
        <p:txBody>
          <a:bodyPr/>
          <a:lstStyle/>
          <a:p>
            <a:r>
              <a:rPr lang="en-GB" b="0" i="0" dirty="0">
                <a:solidFill>
                  <a:srgbClr val="091E42"/>
                </a:solidFill>
                <a:effectLst/>
                <a:latin typeface="freight-text-pro"/>
              </a:rPr>
              <a:t>Display the Game Feed data for the game in the new collection.</a:t>
            </a:r>
            <a:endParaRPr lang="en-US" dirty="0"/>
          </a:p>
        </p:txBody>
      </p:sp>
      <p:sp>
        <p:nvSpPr>
          <p:cNvPr id="4" name="TextBox 3">
            <a:extLst>
              <a:ext uri="{FF2B5EF4-FFF2-40B4-BE49-F238E27FC236}">
                <a16:creationId xmlns:a16="http://schemas.microsoft.com/office/drawing/2014/main" id="{2B7667B4-B925-8BE3-1630-B9140C1AA4F0}"/>
              </a:ext>
            </a:extLst>
          </p:cNvPr>
          <p:cNvSpPr txBox="1"/>
          <p:nvPr/>
        </p:nvSpPr>
        <p:spPr>
          <a:xfrm>
            <a:off x="379445" y="2141537"/>
            <a:ext cx="3072882" cy="923330"/>
          </a:xfrm>
          <a:prstGeom prst="rect">
            <a:avLst/>
          </a:prstGeom>
          <a:noFill/>
        </p:spPr>
        <p:txBody>
          <a:bodyPr wrap="square">
            <a:spAutoFit/>
          </a:bodyPr>
          <a:lstStyle/>
          <a:p>
            <a:r>
              <a:rPr lang="en-US" dirty="0">
                <a:effectLst/>
                <a:latin typeface="Consolas" panose="020B0609020204030204" pitchFamily="49" charset="0"/>
              </a:rPr>
              <a:t>db.game3.find({'game':'3'},{'Game_Feed':1,'_id':null})</a:t>
            </a:r>
          </a:p>
        </p:txBody>
      </p:sp>
      <p:pic>
        <p:nvPicPr>
          <p:cNvPr id="10" name="Content Placeholder 9">
            <a:extLst>
              <a:ext uri="{FF2B5EF4-FFF2-40B4-BE49-F238E27FC236}">
                <a16:creationId xmlns:a16="http://schemas.microsoft.com/office/drawing/2014/main" id="{D0DFCB0B-5913-1BBA-53BD-750272090761}"/>
              </a:ext>
            </a:extLst>
          </p:cNvPr>
          <p:cNvPicPr>
            <a:picLocks noGrp="1" noChangeAspect="1"/>
          </p:cNvPicPr>
          <p:nvPr>
            <p:ph idx="1"/>
          </p:nvPr>
        </p:nvPicPr>
        <p:blipFill>
          <a:blip r:embed="rId2"/>
          <a:stretch>
            <a:fillRect/>
          </a:stretch>
        </p:blipFill>
        <p:spPr>
          <a:xfrm>
            <a:off x="4635728" y="1566590"/>
            <a:ext cx="5338696" cy="4626237"/>
          </a:xfrm>
        </p:spPr>
      </p:pic>
    </p:spTree>
    <p:extLst>
      <p:ext uri="{BB962C8B-B14F-4D97-AF65-F5344CB8AC3E}">
        <p14:creationId xmlns:p14="http://schemas.microsoft.com/office/powerpoint/2010/main" val="47087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9568-5E70-C58B-6DF3-560CDE7BDCA3}"/>
              </a:ext>
            </a:extLst>
          </p:cNvPr>
          <p:cNvSpPr>
            <a:spLocks noGrp="1"/>
          </p:cNvSpPr>
          <p:nvPr>
            <p:ph type="title"/>
          </p:nvPr>
        </p:nvSpPr>
        <p:spPr/>
        <p:txBody>
          <a:bodyPr/>
          <a:lstStyle/>
          <a:p>
            <a:r>
              <a:rPr lang="en-GB" b="0" i="0" dirty="0">
                <a:solidFill>
                  <a:srgbClr val="091E42"/>
                </a:solidFill>
                <a:effectLst/>
                <a:latin typeface="freight-text-pro"/>
              </a:rPr>
              <a:t>Display the last event in game 3.</a:t>
            </a:r>
            <a:endParaRPr lang="en-US" dirty="0"/>
          </a:p>
        </p:txBody>
      </p:sp>
      <p:pic>
        <p:nvPicPr>
          <p:cNvPr id="8" name="Content Placeholder 7">
            <a:extLst>
              <a:ext uri="{FF2B5EF4-FFF2-40B4-BE49-F238E27FC236}">
                <a16:creationId xmlns:a16="http://schemas.microsoft.com/office/drawing/2014/main" id="{661E0B29-661C-1751-3C3A-8DDFED5371DC}"/>
              </a:ext>
            </a:extLst>
          </p:cNvPr>
          <p:cNvPicPr>
            <a:picLocks noGrp="1" noChangeAspect="1"/>
          </p:cNvPicPr>
          <p:nvPr>
            <p:ph idx="1"/>
          </p:nvPr>
        </p:nvPicPr>
        <p:blipFill>
          <a:blip r:embed="rId2"/>
          <a:stretch>
            <a:fillRect/>
          </a:stretch>
        </p:blipFill>
        <p:spPr>
          <a:xfrm>
            <a:off x="4419346" y="1690688"/>
            <a:ext cx="5867908" cy="3787468"/>
          </a:xfrm>
        </p:spPr>
      </p:pic>
      <p:sp>
        <p:nvSpPr>
          <p:cNvPr id="10" name="TextBox 9">
            <a:extLst>
              <a:ext uri="{FF2B5EF4-FFF2-40B4-BE49-F238E27FC236}">
                <a16:creationId xmlns:a16="http://schemas.microsoft.com/office/drawing/2014/main" id="{E4C5AE0F-E1BA-606F-E410-FE6B57B2ADF5}"/>
              </a:ext>
            </a:extLst>
          </p:cNvPr>
          <p:cNvSpPr txBox="1"/>
          <p:nvPr/>
        </p:nvSpPr>
        <p:spPr>
          <a:xfrm>
            <a:off x="838200" y="1952451"/>
            <a:ext cx="3016119" cy="1200329"/>
          </a:xfrm>
          <a:prstGeom prst="rect">
            <a:avLst/>
          </a:prstGeom>
          <a:noFill/>
        </p:spPr>
        <p:txBody>
          <a:bodyPr wrap="square">
            <a:spAutoFit/>
          </a:bodyPr>
          <a:lstStyle/>
          <a:p>
            <a:r>
              <a:rPr lang="en-US" b="0" dirty="0">
                <a:effectLst/>
                <a:latin typeface="Consolas" panose="020B0609020204030204" pitchFamily="49" charset="0"/>
              </a:rPr>
              <a:t>db.game3.find({'</a:t>
            </a:r>
            <a:r>
              <a:rPr lang="en-US" b="0" dirty="0" err="1">
                <a:effectLst/>
                <a:latin typeface="Consolas" panose="020B0609020204030204" pitchFamily="49" charset="0"/>
              </a:rPr>
              <a:t>Game_Feed.Outcome</a:t>
            </a:r>
            <a:r>
              <a:rPr lang="en-US" b="0" dirty="0">
                <a:effectLst/>
                <a:latin typeface="Consolas" panose="020B0609020204030204" pitchFamily="49" charset="0"/>
              </a:rPr>
              <a:t>':{$</a:t>
            </a:r>
            <a:r>
              <a:rPr lang="en-US" b="0" dirty="0" err="1">
                <a:effectLst/>
                <a:latin typeface="Consolas" panose="020B0609020204030204" pitchFamily="49" charset="0"/>
              </a:rPr>
              <a:t>regex:'End</a:t>
            </a:r>
            <a:r>
              <a:rPr lang="en-US" b="0" dirty="0">
                <a:effectLst/>
                <a:latin typeface="Consolas" panose="020B0609020204030204" pitchFamily="49" charset="0"/>
              </a:rPr>
              <a:t>'}},{'</a:t>
            </a:r>
            <a:r>
              <a:rPr lang="en-US" b="0" dirty="0" err="1">
                <a:effectLst/>
                <a:latin typeface="Consolas" panose="020B0609020204030204" pitchFamily="49" charset="0"/>
              </a:rPr>
              <a:t>Game_Feed</a:t>
            </a:r>
            <a:r>
              <a:rPr lang="en-US" b="0" dirty="0">
                <a:effectLst/>
                <a:latin typeface="Consolas" panose="020B0609020204030204" pitchFamily="49" charset="0"/>
              </a:rPr>
              <a:t>.$':1,_id:null})</a:t>
            </a:r>
          </a:p>
        </p:txBody>
      </p:sp>
    </p:spTree>
    <p:extLst>
      <p:ext uri="{BB962C8B-B14F-4D97-AF65-F5344CB8AC3E}">
        <p14:creationId xmlns:p14="http://schemas.microsoft.com/office/powerpoint/2010/main" val="244021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BD19-90D4-4F07-0988-879A682C83A0}"/>
              </a:ext>
            </a:extLst>
          </p:cNvPr>
          <p:cNvSpPr>
            <a:spLocks noGrp="1"/>
          </p:cNvSpPr>
          <p:nvPr>
            <p:ph type="title"/>
          </p:nvPr>
        </p:nvSpPr>
        <p:spPr/>
        <p:txBody>
          <a:bodyPr/>
          <a:lstStyle/>
          <a:p>
            <a:r>
              <a:rPr lang="en-GB" b="0" i="0" dirty="0">
                <a:solidFill>
                  <a:srgbClr val="091E42"/>
                </a:solidFill>
                <a:effectLst/>
                <a:latin typeface="freight-text-pro"/>
              </a:rPr>
              <a:t>Who won game 3, imposters or crew?</a:t>
            </a:r>
            <a:endParaRPr lang="en-US" dirty="0"/>
          </a:p>
        </p:txBody>
      </p:sp>
      <p:pic>
        <p:nvPicPr>
          <p:cNvPr id="8" name="Content Placeholder 7">
            <a:extLst>
              <a:ext uri="{FF2B5EF4-FFF2-40B4-BE49-F238E27FC236}">
                <a16:creationId xmlns:a16="http://schemas.microsoft.com/office/drawing/2014/main" id="{6C389E00-0CC0-15E3-CDFC-254828BCD090}"/>
              </a:ext>
            </a:extLst>
          </p:cNvPr>
          <p:cNvPicPr>
            <a:picLocks noGrp="1" noChangeAspect="1"/>
          </p:cNvPicPr>
          <p:nvPr>
            <p:ph idx="1"/>
          </p:nvPr>
        </p:nvPicPr>
        <p:blipFill>
          <a:blip r:embed="rId2"/>
          <a:stretch>
            <a:fillRect/>
          </a:stretch>
        </p:blipFill>
        <p:spPr>
          <a:xfrm>
            <a:off x="4021180" y="1922306"/>
            <a:ext cx="6340389" cy="3025402"/>
          </a:xfrm>
        </p:spPr>
      </p:pic>
      <p:sp>
        <p:nvSpPr>
          <p:cNvPr id="10" name="TextBox 9">
            <a:extLst>
              <a:ext uri="{FF2B5EF4-FFF2-40B4-BE49-F238E27FC236}">
                <a16:creationId xmlns:a16="http://schemas.microsoft.com/office/drawing/2014/main" id="{F0335988-062E-0FBB-74F4-A643A17098E3}"/>
              </a:ext>
            </a:extLst>
          </p:cNvPr>
          <p:cNvSpPr txBox="1"/>
          <p:nvPr/>
        </p:nvSpPr>
        <p:spPr>
          <a:xfrm>
            <a:off x="454868" y="1922306"/>
            <a:ext cx="2848169" cy="1477328"/>
          </a:xfrm>
          <a:prstGeom prst="rect">
            <a:avLst/>
          </a:prstGeom>
          <a:noFill/>
        </p:spPr>
        <p:txBody>
          <a:bodyPr wrap="square">
            <a:spAutoFit/>
          </a:bodyPr>
          <a:lstStyle/>
          <a:p>
            <a:r>
              <a:rPr lang="en-US" b="0" dirty="0">
                <a:effectLst/>
                <a:latin typeface="Consolas" panose="020B0609020204030204" pitchFamily="49" charset="0"/>
              </a:rPr>
              <a:t>db.game3.find({'</a:t>
            </a:r>
            <a:r>
              <a:rPr lang="en-US" b="0" dirty="0" err="1">
                <a:effectLst/>
                <a:latin typeface="Consolas" panose="020B0609020204030204" pitchFamily="49" charset="0"/>
              </a:rPr>
              <a:t>Game_Feed.Outcome</a:t>
            </a:r>
            <a:r>
              <a:rPr lang="en-US" b="0" dirty="0">
                <a:effectLst/>
                <a:latin typeface="Consolas" panose="020B0609020204030204" pitchFamily="49" charset="0"/>
              </a:rPr>
              <a:t>':{$</a:t>
            </a:r>
            <a:r>
              <a:rPr lang="en-US" b="0" dirty="0" err="1">
                <a:effectLst/>
                <a:latin typeface="Consolas" panose="020B0609020204030204" pitchFamily="49" charset="0"/>
              </a:rPr>
              <a:t>regex:'End</a:t>
            </a:r>
            <a:r>
              <a:rPr lang="en-US" b="0" dirty="0">
                <a:effectLst/>
                <a:latin typeface="Consolas" panose="020B0609020204030204" pitchFamily="49" charset="0"/>
              </a:rPr>
              <a:t>'}},{'</a:t>
            </a:r>
            <a:r>
              <a:rPr lang="en-US" b="0" dirty="0" err="1">
                <a:effectLst/>
                <a:latin typeface="Consolas" panose="020B0609020204030204" pitchFamily="49" charset="0"/>
              </a:rPr>
              <a:t>Game_Feed.Game</a:t>
            </a:r>
            <a:r>
              <a:rPr lang="en-US" b="0" dirty="0">
                <a:effectLst/>
                <a:latin typeface="Consolas" panose="020B0609020204030204" pitchFamily="49" charset="0"/>
              </a:rPr>
              <a:t> Feed':1,_id:null})</a:t>
            </a:r>
          </a:p>
        </p:txBody>
      </p:sp>
    </p:spTree>
    <p:extLst>
      <p:ext uri="{BB962C8B-B14F-4D97-AF65-F5344CB8AC3E}">
        <p14:creationId xmlns:p14="http://schemas.microsoft.com/office/powerpoint/2010/main" val="333378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EC3D-2C1A-7F5C-F016-D92FCE6FBC9E}"/>
              </a:ext>
            </a:extLst>
          </p:cNvPr>
          <p:cNvSpPr>
            <a:spLocks noGrp="1"/>
          </p:cNvSpPr>
          <p:nvPr>
            <p:ph type="title"/>
          </p:nvPr>
        </p:nvSpPr>
        <p:spPr/>
        <p:txBody>
          <a:bodyPr/>
          <a:lstStyle/>
          <a:p>
            <a:r>
              <a:rPr lang="en-GB" b="0" dirty="0">
                <a:effectLst/>
                <a:latin typeface="Consolas" panose="020B0609020204030204" pitchFamily="49" charset="0"/>
              </a:rPr>
              <a:t>who picked black </a:t>
            </a:r>
            <a:r>
              <a:rPr lang="en-GB" b="0" dirty="0" err="1">
                <a:effectLst/>
                <a:latin typeface="Consolas" panose="020B0609020204030204" pitchFamily="49" charset="0"/>
              </a:rPr>
              <a:t>color</a:t>
            </a:r>
            <a:r>
              <a:rPr lang="en-GB" b="0" dirty="0">
                <a:effectLst/>
                <a:latin typeface="Consolas" panose="020B0609020204030204" pitchFamily="49" charset="0"/>
              </a:rPr>
              <a:t> in game 3</a:t>
            </a:r>
            <a:br>
              <a:rPr lang="en-GB" b="0" dirty="0">
                <a:effectLst/>
                <a:latin typeface="Consolas" panose="020B0609020204030204" pitchFamily="49" charset="0"/>
              </a:rPr>
            </a:br>
            <a:endParaRPr lang="en-US" dirty="0"/>
          </a:p>
        </p:txBody>
      </p:sp>
      <p:pic>
        <p:nvPicPr>
          <p:cNvPr id="8" name="Content Placeholder 7">
            <a:extLst>
              <a:ext uri="{FF2B5EF4-FFF2-40B4-BE49-F238E27FC236}">
                <a16:creationId xmlns:a16="http://schemas.microsoft.com/office/drawing/2014/main" id="{59B71C82-B609-FD39-4B1E-CD280232A1E3}"/>
              </a:ext>
            </a:extLst>
          </p:cNvPr>
          <p:cNvPicPr>
            <a:picLocks noGrp="1" noChangeAspect="1"/>
          </p:cNvPicPr>
          <p:nvPr>
            <p:ph idx="1"/>
          </p:nvPr>
        </p:nvPicPr>
        <p:blipFill>
          <a:blip r:embed="rId2"/>
          <a:stretch>
            <a:fillRect/>
          </a:stretch>
        </p:blipFill>
        <p:spPr>
          <a:xfrm>
            <a:off x="906622" y="2445977"/>
            <a:ext cx="5433531" cy="1356478"/>
          </a:xfrm>
        </p:spPr>
      </p:pic>
      <p:sp>
        <p:nvSpPr>
          <p:cNvPr id="10" name="TextBox 9">
            <a:extLst>
              <a:ext uri="{FF2B5EF4-FFF2-40B4-BE49-F238E27FC236}">
                <a16:creationId xmlns:a16="http://schemas.microsoft.com/office/drawing/2014/main" id="{0CCADDA9-B4A6-216C-5D5A-FB4696C8F7E3}"/>
              </a:ext>
            </a:extLst>
          </p:cNvPr>
          <p:cNvSpPr txBox="1"/>
          <p:nvPr/>
        </p:nvSpPr>
        <p:spPr>
          <a:xfrm>
            <a:off x="838200" y="4234839"/>
            <a:ext cx="9435581" cy="369332"/>
          </a:xfrm>
          <a:prstGeom prst="rect">
            <a:avLst/>
          </a:prstGeom>
          <a:noFill/>
        </p:spPr>
        <p:txBody>
          <a:bodyPr wrap="square">
            <a:spAutoFit/>
          </a:bodyPr>
          <a:lstStyle/>
          <a:p>
            <a:r>
              <a:rPr lang="en-US" b="0" dirty="0">
                <a:effectLst/>
                <a:latin typeface="Consolas" panose="020B0609020204030204" pitchFamily="49" charset="0"/>
              </a:rPr>
              <a:t>db.game3.find({"</a:t>
            </a:r>
            <a:r>
              <a:rPr lang="en-US" b="0" dirty="0" err="1">
                <a:effectLst/>
                <a:latin typeface="Consolas" panose="020B0609020204030204" pitchFamily="49" charset="0"/>
              </a:rPr>
              <a:t>player_data.Color":"Black</a:t>
            </a:r>
            <a:r>
              <a:rPr lang="en-US" b="0" dirty="0">
                <a:effectLst/>
                <a:latin typeface="Consolas" panose="020B0609020204030204" pitchFamily="49" charset="0"/>
              </a:rPr>
              <a:t>"},{'</a:t>
            </a:r>
            <a:r>
              <a:rPr lang="en-US" b="0" dirty="0" err="1">
                <a:effectLst/>
                <a:latin typeface="Consolas" panose="020B0609020204030204" pitchFamily="49" charset="0"/>
              </a:rPr>
              <a:t>player_data</a:t>
            </a:r>
            <a:r>
              <a:rPr lang="en-US" b="0" dirty="0">
                <a:effectLst/>
                <a:latin typeface="Consolas" panose="020B0609020204030204" pitchFamily="49" charset="0"/>
              </a:rPr>
              <a:t>.$':1,_id:null})</a:t>
            </a:r>
          </a:p>
        </p:txBody>
      </p:sp>
    </p:spTree>
    <p:extLst>
      <p:ext uri="{BB962C8B-B14F-4D97-AF65-F5344CB8AC3E}">
        <p14:creationId xmlns:p14="http://schemas.microsoft.com/office/powerpoint/2010/main" val="62651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907</Words>
  <Application>Microsoft Office PowerPoint</Application>
  <PresentationFormat>Widescreen</PresentationFormat>
  <Paragraphs>60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freight-text-pro</vt:lpstr>
      <vt:lpstr>Arial</vt:lpstr>
      <vt:lpstr>Calibri</vt:lpstr>
      <vt:lpstr>Calibri Light</vt:lpstr>
      <vt:lpstr>Consolas</vt:lpstr>
      <vt:lpstr>Office Theme</vt:lpstr>
      <vt:lpstr>NoSQL  assignment</vt:lpstr>
      <vt:lpstr>Importing the data</vt:lpstr>
      <vt:lpstr>Queries on game 3</vt:lpstr>
      <vt:lpstr>Finding records for the third game</vt:lpstr>
      <vt:lpstr>Saving records of game 3</vt:lpstr>
      <vt:lpstr>Display the Game Feed data for the game in the new collection.</vt:lpstr>
      <vt:lpstr>Display the last event in game 3.</vt:lpstr>
      <vt:lpstr>Who won game 3, imposters or crew?</vt:lpstr>
      <vt:lpstr>who picked black color in game 3 </vt:lpstr>
      <vt:lpstr>Number of voting events in game3</vt:lpstr>
      <vt:lpstr>This task was focused on exploring a single document. As explained earlier the document is made of 4 main fields and three of those are nested and hold a lot of data. If you were to redesign this database to make it easier to query what changes would you make to the structure? Explain your design decisions. Do not modify the structure, simply explain the changes you want to make and justify them.</vt:lpstr>
      <vt:lpstr>Aggregation queries</vt:lpstr>
      <vt:lpstr>Number of events across all games</vt:lpstr>
      <vt:lpstr>How many matches did the crew win</vt:lpstr>
      <vt:lpstr>How many matches did the impostor win</vt:lpstr>
      <vt:lpstr>Number of matches played on each map</vt:lpstr>
      <vt:lpstr>How many times in total across all games did the crew skip a vote</vt:lpstr>
      <vt:lpstr>How many times in total across all matches does the crew vote against imposters</vt:lpstr>
      <vt:lpstr>In your opinion, is the game more or less hard for impostors? Justify your answer with suitable insights from the data</vt:lpstr>
      <vt:lpstr>Player Level Aggregations</vt:lpstr>
      <vt:lpstr>Find the number of unique players in the data set</vt:lpstr>
      <vt:lpstr>Who is the best crew member</vt:lpstr>
      <vt:lpstr>Worst crew member</vt:lpstr>
      <vt:lpstr>Full code can be found at the following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assignment</dc:title>
  <dc:creator>Satyaki RAY</dc:creator>
  <cp:lastModifiedBy>Satyaki RAY</cp:lastModifiedBy>
  <cp:revision>10</cp:revision>
  <dcterms:created xsi:type="dcterms:W3CDTF">2022-09-25T07:47:08Z</dcterms:created>
  <dcterms:modified xsi:type="dcterms:W3CDTF">2022-11-08T05:26:04Z</dcterms:modified>
</cp:coreProperties>
</file>