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0" r:id="rId6"/>
    <p:sldId id="261" r:id="rId7"/>
    <p:sldId id="262" r:id="rId8"/>
    <p:sldId id="263" r:id="rId9"/>
    <p:sldId id="264" r:id="rId10"/>
    <p:sldId id="265" r:id="rId11"/>
    <p:sldId id="266" r:id="rId12"/>
    <p:sldId id="270"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33600"/>
            <a:ext cx="7772400" cy="1470025"/>
          </a:xfrm>
        </p:spPr>
        <p:txBody>
          <a:bodyPr/>
          <a:lstStyle/>
          <a:p>
            <a:pPr algn="r"/>
            <a:r>
              <a:rPr lang="en-US" dirty="0" smtClean="0">
                <a:solidFill>
                  <a:srgbClr val="0070C0"/>
                </a:solidFill>
                <a:latin typeface="Arial Black" panose="020B0A04020102020204" pitchFamily="34" charset="0"/>
              </a:rPr>
              <a:t>Predicting Employee Attrition</a:t>
            </a:r>
            <a:endParaRPr lang="en-GB"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177154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Years since last job vs attrition</a:t>
            </a:r>
            <a:endParaRPr lang="en-GB" dirty="0">
              <a:solidFill>
                <a:srgbClr val="0070C0"/>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547171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400800" y="2209800"/>
            <a:ext cx="2819400" cy="646331"/>
          </a:xfrm>
          <a:prstGeom prst="rect">
            <a:avLst/>
          </a:prstGeom>
          <a:noFill/>
        </p:spPr>
        <p:txBody>
          <a:bodyPr wrap="square" rtlCol="0">
            <a:spAutoFit/>
          </a:bodyPr>
          <a:lstStyle/>
          <a:p>
            <a:r>
              <a:rPr lang="en-US" dirty="0" smtClean="0"/>
              <a:t>0: candidate stays</a:t>
            </a:r>
          </a:p>
          <a:p>
            <a:r>
              <a:rPr lang="en-US" dirty="0" smtClean="0"/>
              <a:t>1: candidate leaves</a:t>
            </a:r>
            <a:endParaRPr lang="en-GB" dirty="0"/>
          </a:p>
        </p:txBody>
      </p:sp>
      <p:sp>
        <p:nvSpPr>
          <p:cNvPr id="4" name="TextBox 3"/>
          <p:cNvSpPr txBox="1"/>
          <p:nvPr/>
        </p:nvSpPr>
        <p:spPr>
          <a:xfrm>
            <a:off x="6477000" y="3429000"/>
            <a:ext cx="2438400" cy="2031325"/>
          </a:xfrm>
          <a:prstGeom prst="rect">
            <a:avLst/>
          </a:prstGeom>
          <a:noFill/>
        </p:spPr>
        <p:txBody>
          <a:bodyPr wrap="square" rtlCol="0">
            <a:spAutoFit/>
          </a:bodyPr>
          <a:lstStyle/>
          <a:p>
            <a:r>
              <a:rPr lang="en-GB" dirty="0"/>
              <a:t>It can been that attrition rate is highest among freshers. This can be because of freshers being unsure of their career path and aspirations</a:t>
            </a:r>
            <a:endParaRPr lang="en-GB" dirty="0"/>
          </a:p>
        </p:txBody>
      </p:sp>
    </p:spTree>
    <p:extLst>
      <p:ext uri="{BB962C8B-B14F-4D97-AF65-F5344CB8AC3E}">
        <p14:creationId xmlns:p14="http://schemas.microsoft.com/office/powerpoint/2010/main" val="134725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Years of experience vs Attrition</a:t>
            </a:r>
            <a:endParaRPr lang="en-GB" dirty="0">
              <a:solidFill>
                <a:srgbClr val="0070C0"/>
              </a:solidFill>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4648200" cy="5441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62600" y="1524000"/>
            <a:ext cx="2514600" cy="923330"/>
          </a:xfrm>
          <a:prstGeom prst="rect">
            <a:avLst/>
          </a:prstGeom>
          <a:noFill/>
        </p:spPr>
        <p:txBody>
          <a:bodyPr wrap="square" rtlCol="0">
            <a:spAutoFit/>
          </a:bodyPr>
          <a:lstStyle/>
          <a:p>
            <a:r>
              <a:rPr lang="en-GB" dirty="0"/>
              <a:t>As can be seen, people with low experience tend to leave more.</a:t>
            </a:r>
            <a:endParaRPr lang="en-GB" dirty="0"/>
          </a:p>
        </p:txBody>
      </p:sp>
      <p:sp>
        <p:nvSpPr>
          <p:cNvPr id="6" name="TextBox 5"/>
          <p:cNvSpPr txBox="1"/>
          <p:nvPr/>
        </p:nvSpPr>
        <p:spPr>
          <a:xfrm>
            <a:off x="5791200" y="3429000"/>
            <a:ext cx="2819400" cy="646331"/>
          </a:xfrm>
          <a:prstGeom prst="rect">
            <a:avLst/>
          </a:prstGeom>
          <a:noFill/>
        </p:spPr>
        <p:txBody>
          <a:bodyPr wrap="square" rtlCol="0">
            <a:spAutoFit/>
          </a:bodyPr>
          <a:lstStyle/>
          <a:p>
            <a:r>
              <a:rPr lang="en-US" dirty="0" smtClean="0"/>
              <a:t>0: candidate stays</a:t>
            </a:r>
          </a:p>
          <a:p>
            <a:r>
              <a:rPr lang="en-US" dirty="0" smtClean="0"/>
              <a:t>1: candidate leaves</a:t>
            </a:r>
            <a:endParaRPr lang="en-GB" dirty="0"/>
          </a:p>
        </p:txBody>
      </p:sp>
    </p:spTree>
    <p:extLst>
      <p:ext uri="{BB962C8B-B14F-4D97-AF65-F5344CB8AC3E}">
        <p14:creationId xmlns:p14="http://schemas.microsoft.com/office/powerpoint/2010/main" val="333025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2981158"/>
            <a:ext cx="803989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Results and conclusion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60951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Top five factors for employee retention</a:t>
            </a:r>
            <a:endParaRPr lang="en-GB" dirty="0">
              <a:solidFill>
                <a:srgbClr val="0070C0"/>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467600" cy="5043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0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GB" b="1" dirty="0" smtClean="0">
                <a:solidFill>
                  <a:srgbClr val="0070C0"/>
                </a:solidFill>
              </a:rPr>
              <a:t>Therefore </a:t>
            </a:r>
            <a:r>
              <a:rPr lang="en-GB" b="1" dirty="0">
                <a:solidFill>
                  <a:srgbClr val="0070C0"/>
                </a:solidFill>
              </a:rPr>
              <a:t>top 5 factors pertaining to employee </a:t>
            </a:r>
            <a:r>
              <a:rPr lang="en-GB" b="1" dirty="0" err="1">
                <a:solidFill>
                  <a:srgbClr val="0070C0"/>
                </a:solidFill>
              </a:rPr>
              <a:t>retainment</a:t>
            </a:r>
            <a:r>
              <a:rPr lang="en-GB" b="1" dirty="0">
                <a:solidFill>
                  <a:srgbClr val="0070C0"/>
                </a:solidFill>
              </a:rPr>
              <a:t> </a:t>
            </a:r>
            <a:r>
              <a:rPr lang="en-GB" b="1" dirty="0" smtClean="0">
                <a:solidFill>
                  <a:srgbClr val="0070C0"/>
                </a:solidFill>
              </a:rPr>
              <a:t>   are </a:t>
            </a:r>
            <a:endParaRPr lang="en-GB" b="1" dirty="0">
              <a:solidFill>
                <a:srgbClr val="0070C0"/>
              </a:solidFill>
            </a:endParaRPr>
          </a:p>
          <a:p>
            <a:r>
              <a:rPr lang="en-GB" dirty="0"/>
              <a:t>company size</a:t>
            </a:r>
            <a:br>
              <a:rPr lang="en-GB" dirty="0"/>
            </a:br>
            <a:r>
              <a:rPr lang="en-GB" dirty="0"/>
              <a:t>people from midsize companies tend to leave more than really small or really big companies</a:t>
            </a:r>
          </a:p>
          <a:p>
            <a:r>
              <a:rPr lang="en-GB" dirty="0"/>
              <a:t>years since last new job</a:t>
            </a:r>
            <a:br>
              <a:rPr lang="en-GB" dirty="0"/>
            </a:br>
            <a:r>
              <a:rPr lang="en-GB" dirty="0"/>
              <a:t>Freshers have the highest attrition rate. People who settle into the job tend to stay</a:t>
            </a:r>
          </a:p>
          <a:p>
            <a:r>
              <a:rPr lang="en-GB" dirty="0"/>
              <a:t>education level</a:t>
            </a:r>
            <a:br>
              <a:rPr lang="en-GB" dirty="0"/>
            </a:br>
            <a:r>
              <a:rPr lang="en-GB" dirty="0"/>
              <a:t>Here </a:t>
            </a:r>
            <a:r>
              <a:rPr lang="en-GB" dirty="0" smtClean="0"/>
              <a:t>again, there's a trend </a:t>
            </a:r>
            <a:r>
              <a:rPr lang="en-GB" dirty="0"/>
              <a:t>of mid level people leaving. People with bachelor's or masters degrees have highest attrition rates</a:t>
            </a:r>
          </a:p>
          <a:p>
            <a:r>
              <a:rPr lang="en-GB" dirty="0"/>
              <a:t>experience</a:t>
            </a:r>
            <a:br>
              <a:rPr lang="en-GB" dirty="0"/>
            </a:br>
            <a:r>
              <a:rPr lang="en-GB" dirty="0"/>
              <a:t>People with low experience/freshers tend to leave more</a:t>
            </a:r>
          </a:p>
          <a:p>
            <a:r>
              <a:rPr lang="en-GB" dirty="0"/>
              <a:t>City development index</a:t>
            </a:r>
            <a:br>
              <a:rPr lang="en-GB" dirty="0"/>
            </a:br>
            <a:r>
              <a:rPr lang="en-GB" dirty="0"/>
              <a:t>People from more developed cities tend to leave less</a:t>
            </a:r>
          </a:p>
          <a:p>
            <a:endParaRPr lang="en-GB" dirty="0"/>
          </a:p>
        </p:txBody>
      </p:sp>
    </p:spTree>
    <p:extLst>
      <p:ext uri="{BB962C8B-B14F-4D97-AF65-F5344CB8AC3E}">
        <p14:creationId xmlns:p14="http://schemas.microsoft.com/office/powerpoint/2010/main" val="182121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Problem Description</a:t>
            </a:r>
            <a:endParaRPr lang="en-GB" dirty="0">
              <a:solidFill>
                <a:srgbClr val="0070C0"/>
              </a:solidFill>
            </a:endParaRPr>
          </a:p>
        </p:txBody>
      </p:sp>
      <p:sp>
        <p:nvSpPr>
          <p:cNvPr id="3" name="Content Placeholder 2"/>
          <p:cNvSpPr>
            <a:spLocks noGrp="1"/>
          </p:cNvSpPr>
          <p:nvPr>
            <p:ph idx="1"/>
          </p:nvPr>
        </p:nvSpPr>
        <p:spPr/>
        <p:txBody>
          <a:bodyPr>
            <a:normAutofit/>
          </a:bodyPr>
          <a:lstStyle/>
          <a:p>
            <a:r>
              <a:rPr lang="en-GB" sz="2000" dirty="0"/>
              <a:t>A company which is active in Big Data and Data Science wants to hire data scientists among people who successfully complete some courses conducted by the company. Many people signup for their training. They want to know which of these candidates really want to work for the company after training or look for new employment. They are interested in reducing the cost and time for planning the courses and categorization of candidates. Information related to demographics, education, experience are collected from the candidates at the time of </a:t>
            </a:r>
            <a:r>
              <a:rPr lang="en-GB" sz="2000" dirty="0" err="1"/>
              <a:t>enrollment</a:t>
            </a:r>
            <a:endParaRPr lang="en-GB" sz="2000" dirty="0"/>
          </a:p>
        </p:txBody>
      </p:sp>
    </p:spTree>
    <p:extLst>
      <p:ext uri="{BB962C8B-B14F-4D97-AF65-F5344CB8AC3E}">
        <p14:creationId xmlns:p14="http://schemas.microsoft.com/office/powerpoint/2010/main" val="66331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Data description</a:t>
            </a:r>
            <a:endParaRPr lang="en-GB" dirty="0">
              <a:solidFill>
                <a:srgbClr val="0070C0"/>
              </a:solidFill>
            </a:endParaRPr>
          </a:p>
        </p:txBody>
      </p:sp>
      <p:sp>
        <p:nvSpPr>
          <p:cNvPr id="3" name="Content Placeholder 2"/>
          <p:cNvSpPr>
            <a:spLocks noGrp="1"/>
          </p:cNvSpPr>
          <p:nvPr>
            <p:ph idx="1"/>
          </p:nvPr>
        </p:nvSpPr>
        <p:spPr>
          <a:xfrm>
            <a:off x="533400" y="1295400"/>
            <a:ext cx="8229600" cy="4525963"/>
          </a:xfrm>
        </p:spPr>
        <p:txBody>
          <a:bodyPr>
            <a:noAutofit/>
          </a:bodyPr>
          <a:lstStyle/>
          <a:p>
            <a:pPr marL="0" indent="0">
              <a:buNone/>
            </a:pPr>
            <a:r>
              <a:rPr lang="en-GB" sz="2000" dirty="0" err="1" smtClean="0">
                <a:solidFill>
                  <a:srgbClr val="0070C0"/>
                </a:solidFill>
              </a:rPr>
              <a:t>enrollee_id</a:t>
            </a:r>
            <a:r>
              <a:rPr lang="en-GB" sz="2000" dirty="0" smtClean="0"/>
              <a:t> </a:t>
            </a:r>
            <a:r>
              <a:rPr lang="en-GB" sz="2000" dirty="0"/>
              <a:t>: Unique ID for candidate</a:t>
            </a:r>
          </a:p>
          <a:p>
            <a:pPr marL="0" indent="0">
              <a:buNone/>
            </a:pPr>
            <a:r>
              <a:rPr lang="en-GB" sz="2000" dirty="0" smtClean="0">
                <a:solidFill>
                  <a:srgbClr val="0070C0"/>
                </a:solidFill>
              </a:rPr>
              <a:t>city</a:t>
            </a:r>
            <a:r>
              <a:rPr lang="en-GB" sz="2000" dirty="0">
                <a:solidFill>
                  <a:srgbClr val="0070C0"/>
                </a:solidFill>
              </a:rPr>
              <a:t>:</a:t>
            </a:r>
            <a:r>
              <a:rPr lang="en-GB" sz="2000" dirty="0"/>
              <a:t> City code</a:t>
            </a:r>
          </a:p>
          <a:p>
            <a:pPr marL="0" indent="0">
              <a:buNone/>
            </a:pPr>
            <a:r>
              <a:rPr lang="en-GB" sz="2000" dirty="0" smtClean="0">
                <a:solidFill>
                  <a:srgbClr val="0070C0"/>
                </a:solidFill>
              </a:rPr>
              <a:t>city</a:t>
            </a:r>
            <a:r>
              <a:rPr lang="en-GB" sz="2000" dirty="0">
                <a:solidFill>
                  <a:srgbClr val="0070C0"/>
                </a:solidFill>
              </a:rPr>
              <a:t>_ development _index </a:t>
            </a:r>
            <a:r>
              <a:rPr lang="en-GB" sz="2000" dirty="0"/>
              <a:t>: </a:t>
            </a:r>
            <a:r>
              <a:rPr lang="en-GB" sz="2000" dirty="0" smtClean="0"/>
              <a:t>Development </a:t>
            </a:r>
            <a:r>
              <a:rPr lang="en-GB" sz="2000" dirty="0"/>
              <a:t>index of the city (scaled)</a:t>
            </a:r>
          </a:p>
          <a:p>
            <a:pPr marL="0" indent="0">
              <a:buNone/>
            </a:pPr>
            <a:r>
              <a:rPr lang="en-GB" sz="2000" dirty="0" smtClean="0">
                <a:solidFill>
                  <a:srgbClr val="0070C0"/>
                </a:solidFill>
              </a:rPr>
              <a:t>gender</a:t>
            </a:r>
            <a:r>
              <a:rPr lang="en-GB" sz="2000" dirty="0">
                <a:solidFill>
                  <a:srgbClr val="0070C0"/>
                </a:solidFill>
              </a:rPr>
              <a:t>:</a:t>
            </a:r>
            <a:r>
              <a:rPr lang="en-GB" sz="2000" dirty="0"/>
              <a:t> Gender of candidate</a:t>
            </a:r>
          </a:p>
          <a:p>
            <a:pPr marL="0" indent="0">
              <a:buNone/>
            </a:pPr>
            <a:r>
              <a:rPr lang="en-GB" sz="2000" dirty="0" err="1" smtClean="0">
                <a:solidFill>
                  <a:srgbClr val="0070C0"/>
                </a:solidFill>
              </a:rPr>
              <a:t>relevent_experience</a:t>
            </a:r>
            <a:r>
              <a:rPr lang="en-GB" sz="2000" dirty="0">
                <a:solidFill>
                  <a:srgbClr val="0070C0"/>
                </a:solidFill>
              </a:rPr>
              <a:t>:</a:t>
            </a:r>
            <a:r>
              <a:rPr lang="en-GB" sz="2000" dirty="0"/>
              <a:t> Relevant experience of candidate</a:t>
            </a:r>
          </a:p>
          <a:p>
            <a:pPr marL="0" indent="0">
              <a:buNone/>
            </a:pPr>
            <a:r>
              <a:rPr lang="en-GB" sz="2000" dirty="0" err="1" smtClean="0">
                <a:solidFill>
                  <a:srgbClr val="0070C0"/>
                </a:solidFill>
              </a:rPr>
              <a:t>enrolled_university</a:t>
            </a:r>
            <a:r>
              <a:rPr lang="en-GB" sz="2000" dirty="0">
                <a:solidFill>
                  <a:srgbClr val="0070C0"/>
                </a:solidFill>
              </a:rPr>
              <a:t>:</a:t>
            </a:r>
            <a:r>
              <a:rPr lang="en-GB" sz="2000" dirty="0"/>
              <a:t> Type of University course enrolled if any</a:t>
            </a:r>
          </a:p>
          <a:p>
            <a:pPr marL="0" indent="0">
              <a:buNone/>
            </a:pPr>
            <a:r>
              <a:rPr lang="en-GB" sz="2000" dirty="0" err="1" smtClean="0">
                <a:solidFill>
                  <a:srgbClr val="0070C0"/>
                </a:solidFill>
              </a:rPr>
              <a:t>education_level</a:t>
            </a:r>
            <a:r>
              <a:rPr lang="en-GB" sz="2000" dirty="0">
                <a:solidFill>
                  <a:srgbClr val="0070C0"/>
                </a:solidFill>
              </a:rPr>
              <a:t>:</a:t>
            </a:r>
            <a:r>
              <a:rPr lang="en-GB" sz="2000" dirty="0"/>
              <a:t> Education level of candidate</a:t>
            </a:r>
          </a:p>
          <a:p>
            <a:pPr marL="0" indent="0">
              <a:buNone/>
            </a:pPr>
            <a:r>
              <a:rPr lang="en-GB" sz="2000" dirty="0" err="1" smtClean="0">
                <a:solidFill>
                  <a:srgbClr val="0070C0"/>
                </a:solidFill>
              </a:rPr>
              <a:t>major_discipline</a:t>
            </a:r>
            <a:r>
              <a:rPr lang="en-GB" sz="2000" dirty="0" smtClean="0">
                <a:solidFill>
                  <a:srgbClr val="0070C0"/>
                </a:solidFill>
              </a:rPr>
              <a:t> </a:t>
            </a:r>
            <a:r>
              <a:rPr lang="en-GB" sz="2000" dirty="0"/>
              <a:t>:Education major discipline of candidate</a:t>
            </a:r>
          </a:p>
          <a:p>
            <a:pPr marL="0" indent="0">
              <a:buNone/>
            </a:pPr>
            <a:r>
              <a:rPr lang="en-GB" sz="2000" dirty="0" smtClean="0">
                <a:solidFill>
                  <a:srgbClr val="0070C0"/>
                </a:solidFill>
              </a:rPr>
              <a:t>experience</a:t>
            </a:r>
            <a:r>
              <a:rPr lang="en-GB" sz="2000" dirty="0"/>
              <a:t>: Candidate total experience in years</a:t>
            </a:r>
          </a:p>
          <a:p>
            <a:pPr marL="0" indent="0">
              <a:buNone/>
            </a:pPr>
            <a:r>
              <a:rPr lang="en-GB" sz="2000" dirty="0" err="1" smtClean="0">
                <a:solidFill>
                  <a:srgbClr val="0070C0"/>
                </a:solidFill>
              </a:rPr>
              <a:t>company_size</a:t>
            </a:r>
            <a:r>
              <a:rPr lang="en-GB" sz="2000" dirty="0"/>
              <a:t>: No of employees in current employer's company</a:t>
            </a:r>
          </a:p>
          <a:p>
            <a:pPr marL="0" indent="0">
              <a:buNone/>
            </a:pPr>
            <a:r>
              <a:rPr lang="en-GB" sz="2000" dirty="0" err="1" smtClean="0">
                <a:solidFill>
                  <a:srgbClr val="0070C0"/>
                </a:solidFill>
              </a:rPr>
              <a:t>company_type</a:t>
            </a:r>
            <a:r>
              <a:rPr lang="en-GB" sz="2000" dirty="0" smtClean="0"/>
              <a:t> </a:t>
            </a:r>
            <a:r>
              <a:rPr lang="en-GB" sz="2000" dirty="0"/>
              <a:t>: Type of current employer</a:t>
            </a:r>
          </a:p>
          <a:p>
            <a:pPr marL="0" indent="0">
              <a:buNone/>
            </a:pPr>
            <a:r>
              <a:rPr lang="en-GB" sz="2000" dirty="0" err="1" smtClean="0">
                <a:solidFill>
                  <a:srgbClr val="0070C0"/>
                </a:solidFill>
              </a:rPr>
              <a:t>lastnewjob</a:t>
            </a:r>
            <a:r>
              <a:rPr lang="en-GB" sz="2000" dirty="0">
                <a:solidFill>
                  <a:srgbClr val="0070C0"/>
                </a:solidFill>
              </a:rPr>
              <a:t>:</a:t>
            </a:r>
            <a:r>
              <a:rPr lang="en-GB" sz="2000" dirty="0"/>
              <a:t> Difference in years between previous job and current job</a:t>
            </a:r>
          </a:p>
          <a:p>
            <a:pPr marL="0" indent="0">
              <a:buNone/>
            </a:pPr>
            <a:r>
              <a:rPr lang="en-GB" sz="2000" dirty="0" smtClean="0"/>
              <a:t> </a:t>
            </a:r>
            <a:r>
              <a:rPr lang="en-GB" sz="2000" dirty="0" err="1">
                <a:solidFill>
                  <a:srgbClr val="0070C0"/>
                </a:solidFill>
              </a:rPr>
              <a:t>training_hours</a:t>
            </a:r>
            <a:r>
              <a:rPr lang="en-GB" sz="2000" dirty="0"/>
              <a:t>: training hours completed</a:t>
            </a:r>
          </a:p>
          <a:p>
            <a:pPr marL="0" indent="0">
              <a:buNone/>
            </a:pPr>
            <a:r>
              <a:rPr lang="en-GB" sz="2000" dirty="0" smtClean="0">
                <a:solidFill>
                  <a:srgbClr val="0070C0"/>
                </a:solidFill>
              </a:rPr>
              <a:t>target</a:t>
            </a:r>
            <a:r>
              <a:rPr lang="en-GB" sz="2000" dirty="0">
                <a:solidFill>
                  <a:srgbClr val="0070C0"/>
                </a:solidFill>
              </a:rPr>
              <a:t>:</a:t>
            </a:r>
            <a:r>
              <a:rPr lang="en-GB" sz="2000" dirty="0"/>
              <a:t> 0 – Not looking for job change, 1 – Looking for a job change</a:t>
            </a:r>
          </a:p>
        </p:txBody>
      </p:sp>
    </p:spTree>
    <p:extLst>
      <p:ext uri="{BB962C8B-B14F-4D97-AF65-F5344CB8AC3E}">
        <p14:creationId xmlns:p14="http://schemas.microsoft.com/office/powerpoint/2010/main" val="286067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2981158"/>
            <a:ext cx="623254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 visualization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28171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Association between numeric columns and target</a:t>
            </a:r>
            <a:endParaRPr lang="en-GB" dirty="0">
              <a:solidFill>
                <a:srgbClr val="0070C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76400"/>
            <a:ext cx="3962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512" y="1524000"/>
            <a:ext cx="474345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 y="5562600"/>
            <a:ext cx="7543800" cy="646331"/>
          </a:xfrm>
          <a:prstGeom prst="rect">
            <a:avLst/>
          </a:prstGeom>
          <a:noFill/>
        </p:spPr>
        <p:txBody>
          <a:bodyPr wrap="square" rtlCol="0">
            <a:spAutoFit/>
          </a:bodyPr>
          <a:lstStyle/>
          <a:p>
            <a:r>
              <a:rPr lang="en-GB" dirty="0"/>
              <a:t>It can be seen that the distribution of training hours is exactly the same for both categories. Hence Training hours can be dropped</a:t>
            </a:r>
            <a:endParaRPr lang="en-GB" dirty="0"/>
          </a:p>
        </p:txBody>
      </p:sp>
      <p:sp>
        <p:nvSpPr>
          <p:cNvPr id="8" name="TextBox 7"/>
          <p:cNvSpPr txBox="1"/>
          <p:nvPr/>
        </p:nvSpPr>
        <p:spPr>
          <a:xfrm>
            <a:off x="3200400" y="4800599"/>
            <a:ext cx="2819400" cy="646331"/>
          </a:xfrm>
          <a:prstGeom prst="rect">
            <a:avLst/>
          </a:prstGeom>
          <a:noFill/>
        </p:spPr>
        <p:txBody>
          <a:bodyPr wrap="square" rtlCol="0">
            <a:spAutoFit/>
          </a:bodyPr>
          <a:lstStyle/>
          <a:p>
            <a:r>
              <a:rPr lang="en-US" dirty="0" smtClean="0"/>
              <a:t>0: candidate stays</a:t>
            </a:r>
          </a:p>
          <a:p>
            <a:r>
              <a:rPr lang="en-US" dirty="0" smtClean="0"/>
              <a:t>1: candidate leaves</a:t>
            </a:r>
            <a:endParaRPr lang="en-GB" dirty="0"/>
          </a:p>
        </p:txBody>
      </p:sp>
    </p:spTree>
    <p:extLst>
      <p:ext uri="{BB962C8B-B14F-4D97-AF65-F5344CB8AC3E}">
        <p14:creationId xmlns:p14="http://schemas.microsoft.com/office/powerpoint/2010/main" val="202114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Distribution of the attrition column</a:t>
            </a:r>
            <a:endParaRPr lang="en-GB" dirty="0">
              <a:solidFill>
                <a:srgbClr val="0070C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381762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486400" y="2514600"/>
            <a:ext cx="2819400" cy="646331"/>
          </a:xfrm>
          <a:prstGeom prst="rect">
            <a:avLst/>
          </a:prstGeom>
          <a:noFill/>
        </p:spPr>
        <p:txBody>
          <a:bodyPr wrap="square" rtlCol="0">
            <a:spAutoFit/>
          </a:bodyPr>
          <a:lstStyle/>
          <a:p>
            <a:r>
              <a:rPr lang="en-US" dirty="0" smtClean="0"/>
              <a:t>0: candidate stays</a:t>
            </a:r>
          </a:p>
          <a:p>
            <a:r>
              <a:rPr lang="en-US" dirty="0" smtClean="0"/>
              <a:t>1: candidate leaves</a:t>
            </a:r>
            <a:endParaRPr lang="en-GB" dirty="0"/>
          </a:p>
        </p:txBody>
      </p:sp>
    </p:spTree>
    <p:extLst>
      <p:ext uri="{BB962C8B-B14F-4D97-AF65-F5344CB8AC3E}">
        <p14:creationId xmlns:p14="http://schemas.microsoft.com/office/powerpoint/2010/main" val="309169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City development index vs attrition</a:t>
            </a:r>
            <a:endParaRPr lang="en-GB" dirty="0">
              <a:solidFill>
                <a:srgbClr val="0070C0"/>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5366556"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66800" y="5486400"/>
            <a:ext cx="6248400" cy="646331"/>
          </a:xfrm>
          <a:prstGeom prst="rect">
            <a:avLst/>
          </a:prstGeom>
          <a:noFill/>
        </p:spPr>
        <p:txBody>
          <a:bodyPr wrap="square" rtlCol="0">
            <a:spAutoFit/>
          </a:bodyPr>
          <a:lstStyle/>
          <a:p>
            <a:r>
              <a:rPr lang="en-GB" dirty="0"/>
              <a:t>It can be seen that candidates from more developed cities tend to stay</a:t>
            </a:r>
            <a:endParaRPr lang="en-GB" dirty="0"/>
          </a:p>
        </p:txBody>
      </p:sp>
      <p:sp>
        <p:nvSpPr>
          <p:cNvPr id="6" name="TextBox 5"/>
          <p:cNvSpPr txBox="1"/>
          <p:nvPr/>
        </p:nvSpPr>
        <p:spPr>
          <a:xfrm>
            <a:off x="6019800" y="2191434"/>
            <a:ext cx="2819400" cy="646331"/>
          </a:xfrm>
          <a:prstGeom prst="rect">
            <a:avLst/>
          </a:prstGeom>
          <a:noFill/>
        </p:spPr>
        <p:txBody>
          <a:bodyPr wrap="square" rtlCol="0">
            <a:spAutoFit/>
          </a:bodyPr>
          <a:lstStyle/>
          <a:p>
            <a:r>
              <a:rPr lang="en-US" dirty="0" smtClean="0"/>
              <a:t>0: candidate stays</a:t>
            </a:r>
          </a:p>
          <a:p>
            <a:r>
              <a:rPr lang="en-US" dirty="0" smtClean="0"/>
              <a:t>1: candidate leaves</a:t>
            </a:r>
            <a:endParaRPr lang="en-GB" dirty="0"/>
          </a:p>
        </p:txBody>
      </p:sp>
    </p:spTree>
    <p:extLst>
      <p:ext uri="{BB962C8B-B14F-4D97-AF65-F5344CB8AC3E}">
        <p14:creationId xmlns:p14="http://schemas.microsoft.com/office/powerpoint/2010/main" val="44466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Company Size vs Attrition</a:t>
            </a:r>
            <a:endParaRPr lang="en-GB" dirty="0">
              <a:solidFill>
                <a:srgbClr val="0070C0"/>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065" y="1356651"/>
            <a:ext cx="4131943" cy="4791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410200" y="1676400"/>
            <a:ext cx="2819400" cy="1200329"/>
          </a:xfrm>
          <a:prstGeom prst="rect">
            <a:avLst/>
          </a:prstGeom>
          <a:noFill/>
        </p:spPr>
        <p:txBody>
          <a:bodyPr wrap="square" rtlCol="0">
            <a:spAutoFit/>
          </a:bodyPr>
          <a:lstStyle/>
          <a:p>
            <a:r>
              <a:rPr lang="en-GB" dirty="0"/>
              <a:t>It can be seen that mid size companies have higher attrition rates than smaller and larger companies</a:t>
            </a:r>
            <a:endParaRPr lang="en-GB" dirty="0"/>
          </a:p>
        </p:txBody>
      </p:sp>
      <p:sp>
        <p:nvSpPr>
          <p:cNvPr id="6" name="TextBox 5"/>
          <p:cNvSpPr txBox="1"/>
          <p:nvPr/>
        </p:nvSpPr>
        <p:spPr>
          <a:xfrm>
            <a:off x="5465064" y="3429000"/>
            <a:ext cx="2819400" cy="646331"/>
          </a:xfrm>
          <a:prstGeom prst="rect">
            <a:avLst/>
          </a:prstGeom>
          <a:noFill/>
        </p:spPr>
        <p:txBody>
          <a:bodyPr wrap="square" rtlCol="0">
            <a:spAutoFit/>
          </a:bodyPr>
          <a:lstStyle/>
          <a:p>
            <a:r>
              <a:rPr lang="en-US" dirty="0" smtClean="0"/>
              <a:t>0: candidate stays</a:t>
            </a:r>
          </a:p>
          <a:p>
            <a:r>
              <a:rPr lang="en-US" dirty="0" smtClean="0"/>
              <a:t>1: candidate leaves</a:t>
            </a:r>
            <a:endParaRPr lang="en-GB" dirty="0"/>
          </a:p>
        </p:txBody>
      </p:sp>
    </p:spTree>
    <p:extLst>
      <p:ext uri="{BB962C8B-B14F-4D97-AF65-F5344CB8AC3E}">
        <p14:creationId xmlns:p14="http://schemas.microsoft.com/office/powerpoint/2010/main" val="20170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44562"/>
          </a:xfrm>
        </p:spPr>
        <p:txBody>
          <a:bodyPr>
            <a:normAutofit fontScale="90000"/>
          </a:bodyPr>
          <a:lstStyle/>
          <a:p>
            <a:r>
              <a:rPr lang="en-GB" dirty="0">
                <a:solidFill>
                  <a:srgbClr val="0070C0"/>
                </a:solidFill>
              </a:rPr>
              <a:t>Education level vs Attrition</a:t>
            </a:r>
            <a:br>
              <a:rPr lang="en-GB" dirty="0">
                <a:solidFill>
                  <a:srgbClr val="0070C0"/>
                </a:solidFill>
              </a:rPr>
            </a:br>
            <a:endParaRPr lang="en-GB" dirty="0">
              <a:solidFill>
                <a:srgbClr val="0070C0"/>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600964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19200" y="5486400"/>
            <a:ext cx="6019800" cy="646331"/>
          </a:xfrm>
          <a:prstGeom prst="rect">
            <a:avLst/>
          </a:prstGeom>
          <a:noFill/>
        </p:spPr>
        <p:txBody>
          <a:bodyPr wrap="square" rtlCol="0">
            <a:spAutoFit/>
          </a:bodyPr>
          <a:lstStyle/>
          <a:p>
            <a:r>
              <a:rPr lang="en-GB" dirty="0"/>
              <a:t>It appears that people have having bachelor's or master's degrees have highest chance of leaving the company</a:t>
            </a:r>
            <a:endParaRPr lang="en-GB" dirty="0"/>
          </a:p>
        </p:txBody>
      </p:sp>
      <p:sp>
        <p:nvSpPr>
          <p:cNvPr id="6" name="TextBox 5"/>
          <p:cNvSpPr txBox="1"/>
          <p:nvPr/>
        </p:nvSpPr>
        <p:spPr>
          <a:xfrm>
            <a:off x="6400800" y="2362200"/>
            <a:ext cx="2819400" cy="646331"/>
          </a:xfrm>
          <a:prstGeom prst="rect">
            <a:avLst/>
          </a:prstGeom>
          <a:noFill/>
        </p:spPr>
        <p:txBody>
          <a:bodyPr wrap="square" rtlCol="0">
            <a:spAutoFit/>
          </a:bodyPr>
          <a:lstStyle/>
          <a:p>
            <a:r>
              <a:rPr lang="en-US" dirty="0" smtClean="0"/>
              <a:t>0: candidate stays</a:t>
            </a:r>
          </a:p>
          <a:p>
            <a:r>
              <a:rPr lang="en-US" dirty="0" smtClean="0"/>
              <a:t>1: candidate leaves</a:t>
            </a:r>
            <a:endParaRPr lang="en-GB" dirty="0"/>
          </a:p>
        </p:txBody>
      </p:sp>
    </p:spTree>
    <p:extLst>
      <p:ext uri="{BB962C8B-B14F-4D97-AF65-F5344CB8AC3E}">
        <p14:creationId xmlns:p14="http://schemas.microsoft.com/office/powerpoint/2010/main" val="3261905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437</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Predicting Employee Attrition</vt:lpstr>
      <vt:lpstr>Problem Description</vt:lpstr>
      <vt:lpstr>Data description</vt:lpstr>
      <vt:lpstr>PowerPoint Presentation</vt:lpstr>
      <vt:lpstr>Association between numeric columns and target</vt:lpstr>
      <vt:lpstr>Distribution of the attrition column</vt:lpstr>
      <vt:lpstr>City development index vs attrition</vt:lpstr>
      <vt:lpstr>Company Size vs Attrition</vt:lpstr>
      <vt:lpstr>Education level vs Attrition </vt:lpstr>
      <vt:lpstr>Years since last job vs attrition</vt:lpstr>
      <vt:lpstr>Years of experience vs Attrition</vt:lpstr>
      <vt:lpstr>PowerPoint Presentation</vt:lpstr>
      <vt:lpstr>Top five factors for employee retention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Attrition</dc:title>
  <dc:creator>Satyaki Ray</dc:creator>
  <cp:lastModifiedBy>Satyaki Ray</cp:lastModifiedBy>
  <cp:revision>6</cp:revision>
  <dcterms:created xsi:type="dcterms:W3CDTF">2006-08-16T00:00:00Z</dcterms:created>
  <dcterms:modified xsi:type="dcterms:W3CDTF">2021-01-30T10:06:44Z</dcterms:modified>
</cp:coreProperties>
</file>