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26/2/2020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511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26/2/2020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9548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26/2/2020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7414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26/2/2020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082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26/2/2020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1931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26/2/2020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0144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26/2/2020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2300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26/2/2020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19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26/2/2020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099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26/2/2020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8356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26/2/2020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7634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26/2/2020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553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26/2/2020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8661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26/2/2020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9402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26/2/2020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7407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26/2/2020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3177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5826C-E0E0-43C3-9944-7BF649A39996}" type="datetimeFigureOut">
              <a:rPr lang="en-SG" smtClean="0"/>
              <a:t>26/2/2020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5635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9FC8-882C-4866-931E-4DAA5C8A62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SG" spc="-70" dirty="0"/>
              <a:t>Number </a:t>
            </a:r>
            <a:r>
              <a:rPr lang="en-SG" spc="-105" dirty="0"/>
              <a:t>Systems </a:t>
            </a:r>
            <a:r>
              <a:rPr lang="en-SG" spc="-305" dirty="0"/>
              <a:t>&amp;  </a:t>
            </a:r>
            <a:r>
              <a:rPr lang="en-SG" spc="-95" dirty="0"/>
              <a:t>Operations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DEE685-9109-43A9-A523-320B1F7CB8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SG" dirty="0"/>
              <a:t>Part I</a:t>
            </a:r>
          </a:p>
        </p:txBody>
      </p:sp>
    </p:spTree>
    <p:extLst>
      <p:ext uri="{BB962C8B-B14F-4D97-AF65-F5344CB8AC3E}">
        <p14:creationId xmlns:p14="http://schemas.microsoft.com/office/powerpoint/2010/main" val="3276975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91033B-A0A2-4910-90D5-E73A78A44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5838834"/>
          </a:xfrm>
        </p:spPr>
        <p:txBody>
          <a:bodyPr anchor="ctr"/>
          <a:lstStyle/>
          <a:p>
            <a:pPr algn="ctr"/>
            <a:r>
              <a:rPr lang="en-SG" dirty="0"/>
              <a:t>End of Part I</a:t>
            </a:r>
          </a:p>
        </p:txBody>
      </p:sp>
    </p:spTree>
    <p:extLst>
      <p:ext uri="{BB962C8B-B14F-4D97-AF65-F5344CB8AC3E}">
        <p14:creationId xmlns:p14="http://schemas.microsoft.com/office/powerpoint/2010/main" val="3507043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8781-A40C-4EC1-9D9B-05946A5C8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pc="-120" dirty="0"/>
              <a:t>Decimal </a:t>
            </a:r>
            <a:r>
              <a:rPr lang="en-SG" spc="-70" dirty="0"/>
              <a:t>Numbers </a:t>
            </a:r>
            <a:r>
              <a:rPr lang="en-SG" spc="-190" dirty="0"/>
              <a:t>(Base</a:t>
            </a:r>
            <a:r>
              <a:rPr lang="en-SG" spc="145" dirty="0"/>
              <a:t> </a:t>
            </a:r>
            <a:r>
              <a:rPr lang="en-SG" spc="-155" dirty="0"/>
              <a:t>10)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79886-DA34-4CC0-B606-712656EDA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Most commonly used number system</a:t>
            </a:r>
          </a:p>
          <a:p>
            <a:r>
              <a:rPr lang="en-SG" dirty="0"/>
              <a:t>Only 10 digits (0-9) are used to form numbers</a:t>
            </a:r>
          </a:p>
          <a:p>
            <a:r>
              <a:rPr lang="en-SG" dirty="0"/>
              <a:t>The value of a digit is determined by its position in the number and weighting structure of decimal numbers</a:t>
            </a:r>
          </a:p>
          <a:p>
            <a:r>
              <a:rPr lang="en-SG" dirty="0"/>
              <a:t>The weighting structure of decimal numbers:</a:t>
            </a:r>
          </a:p>
          <a:p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1079EF34-5FFA-4E0C-AB39-0942170126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9372130"/>
                  </p:ext>
                </p:extLst>
              </p:nvPr>
            </p:nvGraphicFramePr>
            <p:xfrm>
              <a:off x="2982912" y="4111188"/>
              <a:ext cx="8127996" cy="1809623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677333">
                      <a:extLst>
                        <a:ext uri="{9D8B030D-6E8A-4147-A177-3AD203B41FA5}">
                          <a16:colId xmlns:a16="http://schemas.microsoft.com/office/drawing/2014/main" val="2572946205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1945903487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63410988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1156208736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114436505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721416005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4261153063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4145919973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45192295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347484360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3582111439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603832953"/>
                        </a:ext>
                      </a:extLst>
                    </a:gridCol>
                  </a:tblGrid>
                  <a:tr h="370840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Positive power of 10</a:t>
                          </a:r>
                        </a:p>
                        <a:p>
                          <a:pPr algn="ctr"/>
                          <a:r>
                            <a:rPr lang="en-US" dirty="0"/>
                            <a:t>(whole number)</a:t>
                          </a:r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Negative power of 10</a:t>
                          </a:r>
                        </a:p>
                        <a:p>
                          <a:pPr algn="ctr"/>
                          <a:r>
                            <a:rPr lang="en-US" dirty="0"/>
                            <a:t>(fractional number)</a:t>
                          </a:r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9497834"/>
                      </a:ext>
                    </a:extLst>
                  </a:tr>
                  <a:tr h="1236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05284631"/>
                      </a:ext>
                    </a:extLst>
                  </a:tr>
                  <a:tr h="24214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100000</m:t>
                                </m:r>
                              </m:oMath>
                            </m:oMathPara>
                          </a14:m>
                          <a:endParaRPr lang="en-SG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10000</m:t>
                                </m:r>
                              </m:oMath>
                            </m:oMathPara>
                          </a14:m>
                          <a:endParaRPr lang="en-SG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1000</m:t>
                                </m:r>
                              </m:oMath>
                            </m:oMathPara>
                          </a14:m>
                          <a:endParaRPr lang="en-SG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SG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2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SG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SG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SG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SG" sz="12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SG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SG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SG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0" lang="en-SG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0" lang="en-SG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entury Gothic" panose="020B050202020202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SG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SG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0" lang="en-SG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1000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0" lang="en-SG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entury Gothic" panose="020B050202020202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SG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SG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0" lang="en-SG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10000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0" lang="en-SG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entury Gothic" panose="020B050202020202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SG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SG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0" lang="en-SG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100000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0" lang="en-SG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entury Gothic" panose="020B050202020202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SG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SG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0" lang="en-SG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1000000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0" lang="en-SG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entury Gothic" panose="020B050202020202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14807454"/>
                      </a:ext>
                    </a:extLst>
                  </a:tr>
                  <a:tr h="123613">
                    <a:tc>
                      <a:txBody>
                        <a:bodyPr/>
                        <a:lstStyle/>
                        <a:p>
                          <a:pPr algn="ctr"/>
                          <a:endParaRPr lang="en-SG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100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oMath>
                            </m:oMathPara>
                          </a14:m>
                          <a:endParaRPr lang="en-SG" sz="1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0.01</m:t>
                                </m:r>
                              </m:oMath>
                            </m:oMathPara>
                          </a14:m>
                          <a:endParaRPr lang="en-SG" sz="1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0.001</m:t>
                                </m:r>
                              </m:oMath>
                            </m:oMathPara>
                          </a14:m>
                          <a:endParaRPr lang="en-SG" sz="1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0.0001</m:t>
                                </m:r>
                              </m:oMath>
                            </m:oMathPara>
                          </a14:m>
                          <a:endParaRPr lang="en-SG" sz="1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0.00001</m:t>
                                </m:r>
                              </m:oMath>
                            </m:oMathPara>
                          </a14:m>
                          <a:endParaRPr lang="en-SG" sz="1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0.000001</m:t>
                                </m:r>
                              </m:oMath>
                            </m:oMathPara>
                          </a14:m>
                          <a:endParaRPr lang="en-SG" sz="1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829323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1079EF34-5FFA-4E0C-AB39-0942170126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9372130"/>
                  </p:ext>
                </p:extLst>
              </p:nvPr>
            </p:nvGraphicFramePr>
            <p:xfrm>
              <a:off x="2982912" y="4111188"/>
              <a:ext cx="8127996" cy="1809623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677333">
                      <a:extLst>
                        <a:ext uri="{9D8B030D-6E8A-4147-A177-3AD203B41FA5}">
                          <a16:colId xmlns:a16="http://schemas.microsoft.com/office/drawing/2014/main" val="2572946205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1945903487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63410988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1156208736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114436505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721416005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4261153063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4145919973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45192295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347484360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3582111439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603832953"/>
                        </a:ext>
                      </a:extLst>
                    </a:gridCol>
                  </a:tblGrid>
                  <a:tr h="640080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Positive power of 10</a:t>
                          </a:r>
                        </a:p>
                        <a:p>
                          <a:pPr algn="ctr"/>
                          <a:r>
                            <a:rPr lang="en-US" dirty="0"/>
                            <a:t>(whole number)</a:t>
                          </a:r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Negative power of 10</a:t>
                          </a:r>
                        </a:p>
                        <a:p>
                          <a:pPr algn="ctr"/>
                          <a:r>
                            <a:rPr lang="en-US" dirty="0"/>
                            <a:t>(fractional number)</a:t>
                          </a:r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9497834"/>
                      </a:ext>
                    </a:extLst>
                  </a:tr>
                  <a:tr h="36880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1" t="-180328" r="-1103604" b="-2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901" t="-180328" r="-1003604" b="-2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9107" t="-180328" r="-894643" b="-2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802" t="-180328" r="-802703" b="-2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802" t="-180328" r="-702703" b="-2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1802" t="-180328" r="-602703" b="-2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1802" t="-180328" r="-502703" b="-2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01802" t="-180328" r="-402703" b="-2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94643" t="-180328" r="-299107" b="-2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2703" t="-180328" r="-201802" b="-2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703" t="-180328" r="-101802" b="-2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02703" t="-180328" r="-1802" b="-2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284631"/>
                      </a:ext>
                    </a:extLst>
                  </a:tr>
                  <a:tr h="4349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1" t="-237500" r="-1103604" b="-86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901" t="-237500" r="-1003604" b="-86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9107" t="-237500" r="-894643" b="-86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802" t="-237500" r="-802703" b="-86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802" t="-237500" r="-702703" b="-86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1802" t="-237500" r="-602703" b="-86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1802" t="-237500" r="-502703" b="-86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01802" t="-237500" r="-402703" b="-86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94643" t="-237500" r="-299107" b="-86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2703" t="-237500" r="-201802" b="-86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703" t="-237500" r="-101802" b="-86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02703" t="-237500" r="-1802" b="-86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480745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SG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1802" t="-405000" r="-502703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01802" t="-405000" r="-402703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94643" t="-405000" r="-299107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2703" t="-405000" r="-201802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703" t="-405000" r="-101802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02703" t="-405000" r="-1802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293239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23290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8781-A40C-4EC1-9D9B-05946A5C8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pc="-120" dirty="0"/>
              <a:t>Binary </a:t>
            </a:r>
            <a:r>
              <a:rPr lang="en-SG" spc="-70" dirty="0"/>
              <a:t>Numbers </a:t>
            </a:r>
            <a:r>
              <a:rPr lang="en-SG" spc="-190" dirty="0"/>
              <a:t>(Base</a:t>
            </a:r>
            <a:r>
              <a:rPr lang="en-SG" spc="145" dirty="0"/>
              <a:t> </a:t>
            </a:r>
            <a:r>
              <a:rPr lang="en-SG" spc="-155" dirty="0"/>
              <a:t>2)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79886-DA34-4CC0-B606-712656EDA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Only 2 digits (0 &amp; 1) are used to form numbers</a:t>
            </a:r>
          </a:p>
          <a:p>
            <a:r>
              <a:rPr lang="en-SG" dirty="0"/>
              <a:t>The value of a digit is determined by its position in the number and weighting structure of binary numbers</a:t>
            </a:r>
          </a:p>
          <a:p>
            <a:r>
              <a:rPr lang="en-SG" dirty="0"/>
              <a:t>The weighting structure of binary numbers:</a:t>
            </a:r>
          </a:p>
          <a:p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1079EF34-5FFA-4E0C-AB39-0942170126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5161389"/>
                  </p:ext>
                </p:extLst>
              </p:nvPr>
            </p:nvGraphicFramePr>
            <p:xfrm>
              <a:off x="2982912" y="4111188"/>
              <a:ext cx="8127996" cy="1981454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677333">
                      <a:extLst>
                        <a:ext uri="{9D8B030D-6E8A-4147-A177-3AD203B41FA5}">
                          <a16:colId xmlns:a16="http://schemas.microsoft.com/office/drawing/2014/main" val="2572946205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1945903487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63410988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1156208736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114436505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721416005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4261153063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4145919973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45192295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347484360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3582111439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603832953"/>
                        </a:ext>
                      </a:extLst>
                    </a:gridCol>
                  </a:tblGrid>
                  <a:tr h="370840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Positive power of 2</a:t>
                          </a:r>
                        </a:p>
                        <a:p>
                          <a:pPr algn="ctr"/>
                          <a:r>
                            <a:rPr lang="en-US" dirty="0"/>
                            <a:t>(whole number)</a:t>
                          </a:r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Negative power of 2</a:t>
                          </a:r>
                        </a:p>
                        <a:p>
                          <a:pPr algn="ctr"/>
                          <a:r>
                            <a:rPr lang="en-US" dirty="0"/>
                            <a:t>(fractional number)</a:t>
                          </a:r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9497834"/>
                      </a:ext>
                    </a:extLst>
                  </a:tr>
                  <a:tr h="1236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05284631"/>
                      </a:ext>
                    </a:extLst>
                  </a:tr>
                  <a:tr h="24214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32</m:t>
                                </m:r>
                              </m:oMath>
                            </m:oMathPara>
                          </a14:m>
                          <a:endParaRPr lang="en-SG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16</m:t>
                                </m:r>
                              </m:oMath>
                            </m:oMathPara>
                          </a14:m>
                          <a:endParaRPr lang="en-SG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SG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G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SG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SG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SG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SG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SG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SG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SG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0" lang="en-SG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0" lang="en-SG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entury Gothic" panose="020B050202020202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SG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SG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0" lang="en-SG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0" lang="en-SG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entury Gothic" panose="020B050202020202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SG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SG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0" lang="en-SG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0" lang="en-SG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entury Gothic" panose="020B050202020202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SG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SG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0" lang="en-SG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0" lang="en-SG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entury Gothic" panose="020B050202020202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SG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SG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0" lang="en-SG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0" lang="en-SG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entury Gothic" panose="020B050202020202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14807454"/>
                      </a:ext>
                    </a:extLst>
                  </a:tr>
                  <a:tr h="123613">
                    <a:tc>
                      <a:txBody>
                        <a:bodyPr/>
                        <a:lstStyle/>
                        <a:p>
                          <a:pPr algn="ctr"/>
                          <a:endParaRPr lang="en-SG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1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SG" sz="1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0.25</m:t>
                                </m:r>
                              </m:oMath>
                            </m:oMathPara>
                          </a14:m>
                          <a:endParaRPr lang="en-SG" sz="1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0.125</m:t>
                                </m:r>
                              </m:oMath>
                            </m:oMathPara>
                          </a14:m>
                          <a:endParaRPr lang="en-SG" sz="1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0.0625</m:t>
                                </m:r>
                              </m:oMath>
                            </m:oMathPara>
                          </a14:m>
                          <a:endParaRPr lang="en-SG" sz="1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0.03125</m:t>
                                </m:r>
                              </m:oMath>
                            </m:oMathPara>
                          </a14:m>
                          <a:endParaRPr lang="en-SG" sz="1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0.015625</m:t>
                                </m:r>
                              </m:oMath>
                            </m:oMathPara>
                          </a14:m>
                          <a:endParaRPr lang="en-SG" sz="1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829323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1079EF34-5FFA-4E0C-AB39-0942170126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5161389"/>
                  </p:ext>
                </p:extLst>
              </p:nvPr>
            </p:nvGraphicFramePr>
            <p:xfrm>
              <a:off x="2982912" y="4111188"/>
              <a:ext cx="8127996" cy="1981454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677333">
                      <a:extLst>
                        <a:ext uri="{9D8B030D-6E8A-4147-A177-3AD203B41FA5}">
                          <a16:colId xmlns:a16="http://schemas.microsoft.com/office/drawing/2014/main" val="2572946205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1945903487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63410988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1156208736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114436505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721416005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4261153063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4145919973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45192295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347484360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3582111439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603832953"/>
                        </a:ext>
                      </a:extLst>
                    </a:gridCol>
                  </a:tblGrid>
                  <a:tr h="640080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Positive power of 2</a:t>
                          </a:r>
                        </a:p>
                        <a:p>
                          <a:pPr algn="ctr"/>
                          <a:r>
                            <a:rPr lang="en-US" dirty="0"/>
                            <a:t>(whole number)</a:t>
                          </a:r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Negative power of 2</a:t>
                          </a:r>
                        </a:p>
                        <a:p>
                          <a:pPr algn="ctr"/>
                          <a:r>
                            <a:rPr lang="en-US" dirty="0"/>
                            <a:t>(fractional number)</a:t>
                          </a:r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9497834"/>
                      </a:ext>
                    </a:extLst>
                  </a:tr>
                  <a:tr h="36880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1" t="-180328" r="-1103604" b="-265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901" t="-180328" r="-1003604" b="-265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9107" t="-180328" r="-894643" b="-265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802" t="-180328" r="-802703" b="-265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802" t="-180328" r="-702703" b="-265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1802" t="-180328" r="-602703" b="-265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1802" t="-180328" r="-502703" b="-265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01802" t="-180328" r="-402703" b="-265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94643" t="-180328" r="-299107" b="-265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2703" t="-180328" r="-201802" b="-265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703" t="-180328" r="-101802" b="-265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02703" t="-180328" r="-1802" b="-2655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284631"/>
                      </a:ext>
                    </a:extLst>
                  </a:tr>
                  <a:tr h="6068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1" t="-171000" r="-1103604" b="-6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901" t="-171000" r="-1003604" b="-6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9107" t="-171000" r="-894643" b="-6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802" t="-171000" r="-802703" b="-6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802" t="-171000" r="-702703" b="-6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1802" t="-171000" r="-602703" b="-6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1802" t="-171000" r="-502703" b="-6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01802" t="-171000" r="-402703" b="-6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94643" t="-171000" r="-299107" b="-6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2703" t="-171000" r="-201802" b="-6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703" t="-171000" r="-101802" b="-6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02703" t="-171000" r="-1802" b="-6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480745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SG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1802" t="-451667" r="-502703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01802" t="-451667" r="-402703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94643" t="-451667" r="-299107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2703" t="-451667" r="-201802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703" t="-451667" r="-101802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02703" t="-451667" r="-1802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293239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6556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B257E-AD6C-4AE6-B23B-81FD96226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pc="-65" dirty="0"/>
              <a:t>Binary-to-Decimal </a:t>
            </a:r>
            <a:r>
              <a:rPr lang="en-SG" spc="-105" dirty="0"/>
              <a:t>Conversion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599601-7555-4A0E-B265-5501BD8C33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Add the weights of all 1s in a binary number to get the  decimal value.</a:t>
                </a:r>
              </a:p>
              <a:p>
                <a:r>
                  <a:rPr lang="en-US" dirty="0">
                    <a:solidFill>
                      <a:srgbClr val="FF6600"/>
                    </a:solidFill>
                  </a:rPr>
                  <a:t>Example: convert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1101101</m:t>
                        </m:r>
                      </m:e>
                      <m:sub>
                        <m:r>
                          <a:rPr lang="en-SG" b="0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dirty="0">
                    <a:solidFill>
                      <a:srgbClr val="FF6600"/>
                    </a:solidFill>
                  </a:rPr>
                  <a:t> to decimal</a:t>
                </a:r>
              </a:p>
              <a:p>
                <a:endParaRPr lang="en-SG" dirty="0">
                  <a:solidFill>
                    <a:srgbClr val="00B050"/>
                  </a:solidFill>
                </a:endParaRPr>
              </a:p>
              <a:p>
                <a:endParaRPr lang="en-SG" dirty="0">
                  <a:solidFill>
                    <a:srgbClr val="00B050"/>
                  </a:solidFill>
                </a:endParaRPr>
              </a:p>
              <a:p>
                <a:endParaRPr lang="en-SG" dirty="0">
                  <a:solidFill>
                    <a:srgbClr val="00B050"/>
                  </a:solidFill>
                </a:endParaRPr>
              </a:p>
              <a:p>
                <a:endParaRPr lang="en-SG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599601-7555-4A0E-B265-5501BD8C33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6B6119-AA51-4540-8A94-4C22A5EF0CD5}"/>
                  </a:ext>
                </a:extLst>
              </p:cNvPr>
              <p:cNvSpPr txBox="1"/>
              <p:nvPr/>
            </p:nvSpPr>
            <p:spPr>
              <a:xfrm>
                <a:off x="3947611" y="4206121"/>
                <a:ext cx="4296777" cy="1203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1101101</m:t>
                          </m:r>
                        </m:e>
                        <m:sub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SG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SG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SG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SG" dirty="0"/>
              </a:p>
              <a:p>
                <a:r>
                  <a:rPr lang="en-SG" dirty="0"/>
                  <a:t>		      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=64+32+8+4+1</m:t>
                    </m:r>
                  </m:oMath>
                </a14:m>
                <a:endParaRPr lang="en-SG" dirty="0"/>
              </a:p>
              <a:p>
                <a:r>
                  <a:rPr lang="en-SG" b="0" dirty="0"/>
                  <a:t>                    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=109</m:t>
                    </m:r>
                  </m:oMath>
                </a14:m>
                <a:endParaRPr lang="en-SG" dirty="0"/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6B6119-AA51-4540-8A94-4C22A5EF0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7611" y="4206121"/>
                <a:ext cx="4296777" cy="12034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29715F55-C502-4976-8AF7-957B7ED69D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3475267"/>
                  </p:ext>
                </p:extLst>
              </p:nvPr>
            </p:nvGraphicFramePr>
            <p:xfrm>
              <a:off x="2982912" y="3204345"/>
              <a:ext cx="8128000" cy="773176"/>
            </p:xfrm>
            <a:graphic>
              <a:graphicData uri="http://schemas.openxmlformats.org/drawingml/2006/table">
                <a:tbl>
                  <a:tblPr firstCol="1" bandRow="1"/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2685382528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78752283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096855645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613320948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394100836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648296995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48566412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9533573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800" b="1" kern="1200">
                              <a:solidFill>
                                <a:srgbClr val="FFFFFF"/>
                              </a:solidFill>
                              <a:effectLst/>
                              <a:latin typeface="Century Gothic" panose="020B050202020202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Weight</a:t>
                          </a:r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2F549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764908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800" b="1" kern="1200">
                              <a:solidFill>
                                <a:srgbClr val="FFFFFF"/>
                              </a:solidFill>
                              <a:effectLst/>
                              <a:latin typeface="Century Gothic" panose="020B050202020202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bin</a:t>
                          </a:r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2F549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8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8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8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8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8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8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8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722550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29715F55-C502-4976-8AF7-957B7ED69D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3475267"/>
                  </p:ext>
                </p:extLst>
              </p:nvPr>
            </p:nvGraphicFramePr>
            <p:xfrm>
              <a:off x="2982912" y="3204345"/>
              <a:ext cx="8128000" cy="773176"/>
            </p:xfrm>
            <a:graphic>
              <a:graphicData uri="http://schemas.openxmlformats.org/drawingml/2006/table">
                <a:tbl>
                  <a:tblPr firstCol="1" bandRow="1"/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2685382528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78752283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096855645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613320948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394100836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648296995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48566412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953357306"/>
                        </a:ext>
                      </a:extLst>
                    </a:gridCol>
                  </a:tblGrid>
                  <a:tr h="38823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800" b="1" kern="1200">
                              <a:solidFill>
                                <a:srgbClr val="FFFFFF"/>
                              </a:solidFill>
                              <a:effectLst/>
                              <a:latin typeface="Century Gothic" panose="020B050202020202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Weight</a:t>
                          </a:r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2F549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599" t="-9375" r="-600000" b="-1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1807" t="-9375" r="-503614" b="-1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0000" t="-9375" r="-400599" b="-1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000" t="-9375" r="-300599" b="-1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0000" t="-9375" r="-200599" b="-1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03614" t="-9375" r="-101807" b="-1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99401" t="-9375" r="-1198" b="-1171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6490899"/>
                      </a:ext>
                    </a:extLst>
                  </a:tr>
                  <a:tr h="38493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800" b="1" kern="1200">
                              <a:solidFill>
                                <a:srgbClr val="FFFFFF"/>
                              </a:solidFill>
                              <a:effectLst/>
                              <a:latin typeface="Century Gothic" panose="020B050202020202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bin</a:t>
                          </a:r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2F549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599" t="-109375" r="-600000" b="-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1807" t="-109375" r="-503614" b="-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0000" t="-109375" r="-400599" b="-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000" t="-109375" r="-300599" b="-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0000" t="-109375" r="-200599" b="-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03614" t="-109375" r="-101807" b="-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99401" t="-109375" r="-1198" b="-171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225507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80599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77D20-CE62-4F4A-88CA-0EA06F1BB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pc="-65" dirty="0"/>
              <a:t>Binary-to-Decimal </a:t>
            </a:r>
            <a:r>
              <a:rPr lang="en-SG" spc="-105" dirty="0"/>
              <a:t>Conversion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CCB557-5C3F-4766-B495-B34B22E980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b="1" dirty="0"/>
                  <a:t>Fractional</a:t>
                </a:r>
                <a:r>
                  <a:rPr lang="en-SG" dirty="0"/>
                  <a:t> binary example</a:t>
                </a:r>
              </a:p>
              <a:p>
                <a:r>
                  <a:rPr lang="en-US" dirty="0">
                    <a:solidFill>
                      <a:srgbClr val="FF6600"/>
                    </a:solidFill>
                  </a:rPr>
                  <a:t>Example: convert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0.1011</m:t>
                        </m:r>
                      </m:e>
                      <m:sub>
                        <m:r>
                          <a:rPr lang="en-SG" i="1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dirty="0">
                    <a:solidFill>
                      <a:srgbClr val="FF6600"/>
                    </a:solidFill>
                  </a:rPr>
                  <a:t> to decimal</a:t>
                </a:r>
              </a:p>
              <a:p>
                <a:endParaRPr lang="en-SG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CCB557-5C3F-4766-B495-B34B22E980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C1CC8FC-C65C-4F6B-A3F5-D38F84B2DA44}"/>
                  </a:ext>
                </a:extLst>
              </p:cNvPr>
              <p:cNvSpPr txBox="1"/>
              <p:nvPr/>
            </p:nvSpPr>
            <p:spPr>
              <a:xfrm>
                <a:off x="3947611" y="4253828"/>
                <a:ext cx="4296777" cy="1203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0.1011</m:t>
                          </m:r>
                        </m:e>
                        <m:sub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SG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SG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</m:oMath>
                  </m:oMathPara>
                </a14:m>
                <a:endParaRPr lang="en-SG" dirty="0"/>
              </a:p>
              <a:p>
                <a:r>
                  <a:rPr lang="en-SG" dirty="0"/>
                  <a:t>		      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=0.5+0.125+0.0625</m:t>
                    </m:r>
                  </m:oMath>
                </a14:m>
                <a:endParaRPr lang="en-SG" dirty="0"/>
              </a:p>
              <a:p>
                <a:r>
                  <a:rPr lang="en-SG" b="0" dirty="0"/>
                  <a:t>                    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=0.6875</m:t>
                    </m:r>
                  </m:oMath>
                </a14:m>
                <a:endParaRPr lang="en-SG" dirty="0"/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C1CC8FC-C65C-4F6B-A3F5-D38F84B2D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7611" y="4253828"/>
                <a:ext cx="4296777" cy="12034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4AF4D5F4-348A-4F4C-8708-3648F820E3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9150535"/>
                  </p:ext>
                </p:extLst>
              </p:nvPr>
            </p:nvGraphicFramePr>
            <p:xfrm>
              <a:off x="3555999" y="3044063"/>
              <a:ext cx="5080000" cy="769874"/>
            </p:xfrm>
            <a:graphic>
              <a:graphicData uri="http://schemas.openxmlformats.org/drawingml/2006/table">
                <a:tbl>
                  <a:tblPr firstCol="1" bandRow="1"/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2136840283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619966314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524418034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92684171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1892302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800" b="1" kern="1200">
                              <a:solidFill>
                                <a:srgbClr val="FFFFFF"/>
                              </a:solidFill>
                              <a:effectLst/>
                              <a:latin typeface="Century Gothic" panose="020B050202020202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Weight</a:t>
                          </a:r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2F549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−2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20750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800" b="1" kern="1200">
                              <a:solidFill>
                                <a:srgbClr val="FFFFFF"/>
                              </a:solidFill>
                              <a:effectLst/>
                              <a:latin typeface="Century Gothic" panose="020B050202020202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bin</a:t>
                          </a:r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2F549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8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8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8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8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493115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4AF4D5F4-348A-4F4C-8708-3648F820E3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9150535"/>
                  </p:ext>
                </p:extLst>
              </p:nvPr>
            </p:nvGraphicFramePr>
            <p:xfrm>
              <a:off x="3555999" y="3044063"/>
              <a:ext cx="5080000" cy="769874"/>
            </p:xfrm>
            <a:graphic>
              <a:graphicData uri="http://schemas.openxmlformats.org/drawingml/2006/table">
                <a:tbl>
                  <a:tblPr firstCol="1" bandRow="1"/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2136840283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619966314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524418034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92684171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189230299"/>
                        </a:ext>
                      </a:extLst>
                    </a:gridCol>
                  </a:tblGrid>
                  <a:tr h="38493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800" b="1" kern="1200">
                              <a:solidFill>
                                <a:srgbClr val="FFFFFF"/>
                              </a:solidFill>
                              <a:effectLst/>
                              <a:latin typeface="Century Gothic" panose="020B050202020202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Weight</a:t>
                          </a:r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2F549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599" t="-9375" r="-300599" b="-1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1807" t="-9375" r="-202410" b="-1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0000" t="-9375" r="-101198" b="-1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000" t="-9375" r="-1198" b="-1156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075024"/>
                      </a:ext>
                    </a:extLst>
                  </a:tr>
                  <a:tr h="38493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800" b="1" kern="1200">
                              <a:solidFill>
                                <a:srgbClr val="FFFFFF"/>
                              </a:solidFill>
                              <a:effectLst/>
                              <a:latin typeface="Century Gothic" panose="020B050202020202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bin</a:t>
                          </a:r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2F549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599" t="-111111" r="-300599" b="-174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1807" t="-111111" r="-202410" b="-174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0000" t="-111111" r="-101198" b="-174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000" t="-111111" r="-1198" b="-174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93115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7049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34FA1-285F-45AF-9BAF-993140286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Decimal-to-Binary Conversion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82676B-5D25-4593-B47D-7243DF682D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Sum-of-weights method</a:t>
                </a:r>
              </a:p>
              <a:p>
                <a:pPr lvl="1"/>
                <a:r>
                  <a:rPr lang="en-US" dirty="0"/>
                  <a:t>To get the binary number for a given decimal number,  find the binary weights that add up to the decimal  number.</a:t>
                </a:r>
              </a:p>
              <a:p>
                <a:pPr lvl="1"/>
                <a:r>
                  <a:rPr lang="en-US" dirty="0">
                    <a:solidFill>
                      <a:srgbClr val="FF6600"/>
                    </a:solidFill>
                  </a:rPr>
                  <a:t>Example: convert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e>
                      <m:sub>
                        <m:r>
                          <a:rPr lang="en-SG" b="0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SG" dirty="0">
                    <a:solidFill>
                      <a:srgbClr val="FF66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e>
                      <m:sub>
                        <m:r>
                          <a:rPr lang="en-SG" i="1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SG" dirty="0">
                    <a:solidFill>
                      <a:srgbClr val="FF66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58</m:t>
                        </m:r>
                      </m:e>
                      <m:sub>
                        <m:r>
                          <a:rPr lang="en-SG" i="1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SG" dirty="0">
                    <a:solidFill>
                      <a:srgbClr val="FF66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82</m:t>
                        </m:r>
                      </m:e>
                      <m:sub>
                        <m:r>
                          <a:rPr lang="en-SG" i="1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SG" dirty="0">
                    <a:solidFill>
                      <a:srgbClr val="FF6600"/>
                    </a:solidFill>
                  </a:rPr>
                  <a:t> to binary</a:t>
                </a:r>
              </a:p>
              <a:p>
                <a:pPr lvl="1"/>
                <a:endParaRPr lang="en-US" dirty="0"/>
              </a:p>
              <a:p>
                <a:pPr lvl="1"/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82676B-5D25-4593-B47D-7243DF682D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4F7DCCF-4866-4997-9BC1-0D3C92EF4E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2370524"/>
                  </p:ext>
                </p:extLst>
              </p:nvPr>
            </p:nvGraphicFramePr>
            <p:xfrm>
              <a:off x="3638233" y="3800841"/>
              <a:ext cx="6817360" cy="1670304"/>
            </p:xfrm>
            <a:graphic>
              <a:graphicData uri="http://schemas.openxmlformats.org/drawingml/2006/table">
                <a:tbl>
                  <a:tblPr firstCol="1" bandRow="1"/>
                  <a:tblGrid>
                    <a:gridCol w="487045">
                      <a:extLst>
                        <a:ext uri="{9D8B030D-6E8A-4147-A177-3AD203B41FA5}">
                          <a16:colId xmlns:a16="http://schemas.microsoft.com/office/drawing/2014/main" val="320279076"/>
                        </a:ext>
                      </a:extLst>
                    </a:gridCol>
                    <a:gridCol w="372745">
                      <a:extLst>
                        <a:ext uri="{9D8B030D-6E8A-4147-A177-3AD203B41FA5}">
                          <a16:colId xmlns:a16="http://schemas.microsoft.com/office/drawing/2014/main" val="2709328164"/>
                        </a:ext>
                      </a:extLst>
                    </a:gridCol>
                    <a:gridCol w="5957570">
                      <a:extLst>
                        <a:ext uri="{9D8B030D-6E8A-4147-A177-3AD203B41FA5}">
                          <a16:colId xmlns:a16="http://schemas.microsoft.com/office/drawing/2014/main" val="184258685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000" b="1" i="1" spc="-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𝟏𝟐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0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SG" sz="2000" b="1" i="1" spc="-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𝟖</m:t>
                                </m:r>
                                <m:r>
                                  <a:rPr lang="en-SG" sz="2000" b="1" i="1" spc="-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+</m:t>
                                </m:r>
                                <m:r>
                                  <a:rPr lang="en-SG" sz="2000" b="1" i="1" spc="-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𝟒</m:t>
                                </m:r>
                                <m:r>
                                  <a:rPr lang="en-SG" sz="2000" b="1" i="1" spc="-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= </m:t>
                                </m:r>
                                <m:r>
                                  <a:rPr lang="en-SG" sz="2000" b="1" i="1" spc="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𝟐</m:t>
                                </m:r>
                                <m:r>
                                  <a:rPr lang="en-SG" sz="1950" b="1" i="1" spc="5" baseline="300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𝟑</m:t>
                                </m:r>
                                <m:r>
                                  <a:rPr lang="en-SG" sz="2000" b="1" i="1" spc="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+</m:t>
                                </m:r>
                                <m:r>
                                  <a:rPr lang="en-SG" sz="2000" b="1" i="1" spc="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𝟐</m:t>
                                </m:r>
                                <m:r>
                                  <a:rPr lang="en-SG" sz="1950" b="1" i="1" spc="5" baseline="300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𝟐</m:t>
                                </m:r>
                                <m:r>
                                  <a:rPr lang="en-SG" sz="1950" b="1" i="1" spc="5" baseline="300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</m:t>
                                </m:r>
                                <m:r>
                                  <a:rPr lang="en-SG" sz="20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=</m:t>
                                </m:r>
                                <m:r>
                                  <a:rPr lang="en-SG" sz="2000" b="1" i="1" spc="-2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</m:t>
                                </m:r>
                                <m:r>
                                  <a:rPr lang="en-SG" sz="20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𝟏𝟏𝟎𝟎</m:t>
                                </m:r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410824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000" b="1" i="1" spc="-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𝟐𝟓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0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SG" sz="2000" b="1" i="1" spc="-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𝟏𝟔</m:t>
                                </m:r>
                                <m:r>
                                  <a:rPr lang="en-SG" sz="2000" b="1" i="1" spc="-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+</m:t>
                                </m:r>
                                <m:r>
                                  <a:rPr lang="en-SG" sz="2000" b="1" i="1" spc="-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𝟖</m:t>
                                </m:r>
                                <m:r>
                                  <a:rPr lang="en-SG" sz="2000" b="1" i="1" spc="-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+</m:t>
                                </m:r>
                                <m:r>
                                  <a:rPr lang="en-SG" sz="2000" b="1" i="1" spc="-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𝟏</m:t>
                                </m:r>
                                <m:r>
                                  <a:rPr lang="en-SG" sz="20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= </m:t>
                                </m:r>
                                <m:r>
                                  <a:rPr lang="en-SG" sz="2000" b="1" i="1" spc="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𝟐</m:t>
                                </m:r>
                                <m:r>
                                  <a:rPr lang="en-SG" sz="1950" b="1" i="1" spc="5" baseline="300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𝟒</m:t>
                                </m:r>
                                <m:r>
                                  <a:rPr lang="en-SG" sz="2000" b="1" i="1" spc="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+</m:t>
                                </m:r>
                                <m:r>
                                  <a:rPr lang="en-SG" sz="2000" b="1" i="1" spc="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𝟐</m:t>
                                </m:r>
                                <m:r>
                                  <a:rPr lang="en-SG" sz="1950" b="1" i="1" spc="5" baseline="300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𝟑</m:t>
                                </m:r>
                                <m:r>
                                  <a:rPr lang="en-SG" sz="2000" b="1" i="1" spc="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+</m:t>
                                </m:r>
                                <m:r>
                                  <a:rPr lang="en-SG" sz="2000" b="1" i="1" spc="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𝟐</m:t>
                                </m:r>
                                <m:r>
                                  <a:rPr lang="en-SG" sz="1950" b="1" i="1" spc="5" baseline="300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𝟎</m:t>
                                </m:r>
                                <m:r>
                                  <a:rPr lang="en-SG" sz="1950" b="1" i="1" spc="5" baseline="300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	</m:t>
                                </m:r>
                                <m:r>
                                  <a:rPr lang="en-SG" sz="20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=</m:t>
                                </m:r>
                                <m:r>
                                  <a:rPr lang="en-SG" sz="2000" b="1" i="1" spc="-1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</m:t>
                                </m:r>
                                <m:r>
                                  <a:rPr lang="en-SG" sz="20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𝟏𝟏𝟎𝟎𝟏</m:t>
                                </m:r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77100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000" b="1" i="1" spc="-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𝟓𝟖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0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SG" sz="2000" b="1" i="1" spc="-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𝟑𝟐</m:t>
                                </m:r>
                                <m:r>
                                  <a:rPr lang="en-SG" sz="2000" b="1" i="1" spc="-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+</m:t>
                                </m:r>
                                <m:r>
                                  <a:rPr lang="en-SG" sz="2000" b="1" i="1" spc="-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𝟏𝟔</m:t>
                                </m:r>
                                <m:r>
                                  <a:rPr lang="en-SG" sz="2000" b="1" i="1" spc="-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+</m:t>
                                </m:r>
                                <m:r>
                                  <a:rPr lang="en-SG" sz="2000" b="1" i="1" spc="-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𝟖</m:t>
                                </m:r>
                                <m:r>
                                  <a:rPr lang="en-SG" sz="2000" b="1" i="1" spc="-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+</m:t>
                                </m:r>
                                <m:r>
                                  <a:rPr lang="en-SG" sz="2000" b="1" i="1" spc="-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𝟐</m:t>
                                </m:r>
                                <m:r>
                                  <a:rPr lang="en-SG" sz="2000" b="1" i="1" spc="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</m:t>
                                </m:r>
                                <m:r>
                                  <a:rPr lang="en-SG" sz="20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=</m:t>
                                </m:r>
                                <m:r>
                                  <a:rPr lang="en-SG" sz="2000" b="1" i="1" spc="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</m:t>
                                </m:r>
                                <m:r>
                                  <a:rPr lang="en-SG" sz="2000" b="1" i="1" spc="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𝟐</m:t>
                                </m:r>
                                <m:r>
                                  <a:rPr lang="en-SG" sz="1950" b="1" i="1" spc="5" baseline="300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𝟓</m:t>
                                </m:r>
                                <m:r>
                                  <a:rPr lang="en-SG" sz="2000" b="1" i="1" spc="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+</m:t>
                                </m:r>
                                <m:r>
                                  <a:rPr lang="en-SG" sz="2000" b="1" i="1" spc="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𝟐</m:t>
                                </m:r>
                                <m:r>
                                  <a:rPr lang="en-SG" sz="1950" b="1" i="1" spc="5" baseline="300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𝟒</m:t>
                                </m:r>
                                <m:r>
                                  <a:rPr lang="en-SG" sz="2000" b="1" i="1" spc="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+</m:t>
                                </m:r>
                                <m:r>
                                  <a:rPr lang="en-SG" sz="2000" b="1" i="1" spc="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𝟐</m:t>
                                </m:r>
                                <m:r>
                                  <a:rPr lang="en-SG" sz="1950" b="1" i="1" spc="5" baseline="300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𝟑</m:t>
                                </m:r>
                                <m:r>
                                  <a:rPr lang="en-SG" sz="2000" b="1" i="1" spc="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+</m:t>
                                </m:r>
                                <m:r>
                                  <a:rPr lang="en-SG" sz="2000" b="1" i="1" spc="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𝟐</m:t>
                                </m:r>
                                <m:r>
                                  <a:rPr lang="en-SG" sz="1950" b="1" i="1" spc="5" baseline="300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𝟏</m:t>
                                </m:r>
                                <m:r>
                                  <a:rPr lang="en-SG" sz="1950" b="1" i="1" spc="5" baseline="300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	</m:t>
                                </m:r>
                                <m:r>
                                  <a:rPr lang="en-SG" sz="20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=</m:t>
                                </m:r>
                                <m:r>
                                  <a:rPr lang="en-SG" sz="2000" b="1" i="1" spc="-9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</m:t>
                                </m:r>
                                <m:r>
                                  <a:rPr lang="en-SG" sz="20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𝟏𝟏𝟏𝟎𝟏𝟎</m:t>
                                </m:r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052359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000" b="1" i="1" spc="-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𝟖𝟐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0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SG" sz="2000" b="1" i="1" spc="-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𝟔𝟒</m:t>
                                </m:r>
                                <m:r>
                                  <a:rPr lang="en-SG" sz="2000" b="1" i="1" spc="-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+</m:t>
                                </m:r>
                                <m:r>
                                  <a:rPr lang="en-SG" sz="2000" b="1" i="1" spc="-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𝟏𝟔</m:t>
                                </m:r>
                                <m:r>
                                  <a:rPr lang="en-SG" sz="2000" b="1" i="1" spc="-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+</m:t>
                                </m:r>
                                <m:r>
                                  <a:rPr lang="en-SG" sz="2000" b="1" i="1" spc="-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𝟐</m:t>
                                </m:r>
                                <m:r>
                                  <a:rPr lang="en-SG" sz="20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=</m:t>
                                </m:r>
                                <m:r>
                                  <a:rPr lang="en-SG" sz="2000" b="1" i="1" spc="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</m:t>
                                </m:r>
                                <m:r>
                                  <a:rPr lang="en-SG" sz="2000" b="1" i="1" spc="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𝟐</m:t>
                                </m:r>
                                <m:r>
                                  <a:rPr lang="en-SG" sz="1950" b="1" i="1" spc="5" baseline="300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𝟔</m:t>
                                </m:r>
                                <m:r>
                                  <a:rPr lang="en-SG" sz="2000" b="1" i="1" spc="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+</m:t>
                                </m:r>
                                <m:r>
                                  <a:rPr lang="en-SG" sz="2000" b="1" i="1" spc="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𝟐</m:t>
                                </m:r>
                                <m:r>
                                  <a:rPr lang="en-SG" sz="1950" b="1" i="1" spc="5" baseline="300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𝟒</m:t>
                                </m:r>
                                <m:r>
                                  <a:rPr lang="en-SG" sz="2000" b="1" i="1" spc="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+</m:t>
                                </m:r>
                                <m:r>
                                  <a:rPr lang="en-SG" sz="2000" b="1" i="1" spc="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𝟐</m:t>
                                </m:r>
                                <m:r>
                                  <a:rPr lang="en-SG" sz="1950" b="1" i="1" spc="5" baseline="300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𝟏</m:t>
                                </m:r>
                                <m:r>
                                  <a:rPr lang="en-SG" sz="1950" b="1" i="1" spc="5" baseline="300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	</m:t>
                                </m:r>
                                <m:r>
                                  <a:rPr lang="en-SG" sz="20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=</m:t>
                                </m:r>
                                <m:r>
                                  <a:rPr lang="en-SG" sz="2000" b="1" i="1" spc="-2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</m:t>
                                </m:r>
                                <m:r>
                                  <a:rPr lang="en-SG" sz="20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𝟏𝟎𝟏𝟎𝟎𝟏𝟎</m:t>
                                </m:r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100725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4F7DCCF-4866-4997-9BC1-0D3C92EF4E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2370524"/>
                  </p:ext>
                </p:extLst>
              </p:nvPr>
            </p:nvGraphicFramePr>
            <p:xfrm>
              <a:off x="3638233" y="3800841"/>
              <a:ext cx="6817360" cy="1670304"/>
            </p:xfrm>
            <a:graphic>
              <a:graphicData uri="http://schemas.openxmlformats.org/drawingml/2006/table">
                <a:tbl>
                  <a:tblPr firstCol="1" bandRow="1"/>
                  <a:tblGrid>
                    <a:gridCol w="487045">
                      <a:extLst>
                        <a:ext uri="{9D8B030D-6E8A-4147-A177-3AD203B41FA5}">
                          <a16:colId xmlns:a16="http://schemas.microsoft.com/office/drawing/2014/main" val="320279076"/>
                        </a:ext>
                      </a:extLst>
                    </a:gridCol>
                    <a:gridCol w="372745">
                      <a:extLst>
                        <a:ext uri="{9D8B030D-6E8A-4147-A177-3AD203B41FA5}">
                          <a16:colId xmlns:a16="http://schemas.microsoft.com/office/drawing/2014/main" val="2709328164"/>
                        </a:ext>
                      </a:extLst>
                    </a:gridCol>
                    <a:gridCol w="5957570">
                      <a:extLst>
                        <a:ext uri="{9D8B030D-6E8A-4147-A177-3AD203B41FA5}">
                          <a16:colId xmlns:a16="http://schemas.microsoft.com/office/drawing/2014/main" val="1842586858"/>
                        </a:ext>
                      </a:extLst>
                    </a:gridCol>
                  </a:tblGrid>
                  <a:tr h="4175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50" t="-1449" r="-1302500" b="-3014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2787" t="-1449" r="-1608197" b="-3014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505" t="-1449" r="-204" b="-3014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082471"/>
                      </a:ext>
                    </a:extLst>
                  </a:tr>
                  <a:tr h="4175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50" t="-101449" r="-1302500" b="-2014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2787" t="-101449" r="-1608197" b="-2014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505" t="-101449" r="-204" b="-2014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7100414"/>
                      </a:ext>
                    </a:extLst>
                  </a:tr>
                  <a:tr h="4175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50" t="-204412" r="-1302500" b="-1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2787" t="-204412" r="-1608197" b="-1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505" t="-204412" r="-204" b="-1044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5235966"/>
                      </a:ext>
                    </a:extLst>
                  </a:tr>
                  <a:tr h="4175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50" t="-300000" r="-1302500" b="-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2787" t="-300000" r="-1608197" b="-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505" t="-300000" r="-204" b="-28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007258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3908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3AF6E27-C130-4181-AC96-EC15865AE853}"/>
                  </a:ext>
                </a:extLst>
              </p:cNvPr>
              <p:cNvSpPr txBox="1"/>
              <p:nvPr/>
            </p:nvSpPr>
            <p:spPr>
              <a:xfrm>
                <a:off x="4305669" y="4864240"/>
                <a:ext cx="4769254" cy="369332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SG" b="1" dirty="0">
                    <a:solidFill>
                      <a:srgbClr val="FF0000"/>
                    </a:solidFill>
                  </a:rPr>
                  <a:t>Stop when the whole part of quotient is </a:t>
                </a:r>
                <a14:m>
                  <m:oMath xmlns:m="http://schemas.openxmlformats.org/officeDocument/2006/math">
                    <m:r>
                      <a:rPr lang="en-SG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SG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3AF6E27-C130-4181-AC96-EC15865AE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5669" y="4864240"/>
                <a:ext cx="4769254" cy="369332"/>
              </a:xfrm>
              <a:prstGeom prst="rect">
                <a:avLst/>
              </a:prstGeom>
              <a:blipFill>
                <a:blip r:embed="rId2"/>
                <a:stretch>
                  <a:fillRect l="-891" t="-7813" b="-20313"/>
                </a:stretch>
              </a:blipFill>
              <a:ln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itle 74">
            <a:extLst>
              <a:ext uri="{FF2B5EF4-FFF2-40B4-BE49-F238E27FC236}">
                <a16:creationId xmlns:a16="http://schemas.microsoft.com/office/drawing/2014/main" id="{33132449-931D-49DA-9614-4FE4064C9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Decimal-to-Binary Conversion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9" name="Content Placeholder 78">
                <a:extLst>
                  <a:ext uri="{FF2B5EF4-FFF2-40B4-BE49-F238E27FC236}">
                    <a16:creationId xmlns:a16="http://schemas.microsoft.com/office/drawing/2014/main" id="{83FB6AC6-302B-45D9-B4E4-F632F60F0FB6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1195371889"/>
                  </p:ext>
                </p:extLst>
              </p:nvPr>
            </p:nvGraphicFramePr>
            <p:xfrm>
              <a:off x="7170621" y="2333651"/>
              <a:ext cx="4313275" cy="1813161"/>
            </p:xfrm>
            <a:graphic>
              <a:graphicData uri="http://schemas.openxmlformats.org/drawingml/2006/table">
                <a:tbl>
                  <a:tblPr firstRow="1" firstCol="1" bandRow="1">
                    <a:solidFill>
                      <a:schemeClr val="bg1">
                        <a:lumMod val="85000"/>
                      </a:schemeClr>
                    </a:solidFill>
                  </a:tblPr>
                  <a:tblGrid>
                    <a:gridCol w="780876">
                      <a:extLst>
                        <a:ext uri="{9D8B030D-6E8A-4147-A177-3AD203B41FA5}">
                          <a16:colId xmlns:a16="http://schemas.microsoft.com/office/drawing/2014/main" val="822042163"/>
                        </a:ext>
                      </a:extLst>
                    </a:gridCol>
                    <a:gridCol w="392282">
                      <a:extLst>
                        <a:ext uri="{9D8B030D-6E8A-4147-A177-3AD203B41FA5}">
                          <a16:colId xmlns:a16="http://schemas.microsoft.com/office/drawing/2014/main" val="732419379"/>
                        </a:ext>
                      </a:extLst>
                    </a:gridCol>
                    <a:gridCol w="1177775">
                      <a:extLst>
                        <a:ext uri="{9D8B030D-6E8A-4147-A177-3AD203B41FA5}">
                          <a16:colId xmlns:a16="http://schemas.microsoft.com/office/drawing/2014/main" val="2446279399"/>
                        </a:ext>
                      </a:extLst>
                    </a:gridCol>
                    <a:gridCol w="1307919">
                      <a:extLst>
                        <a:ext uri="{9D8B030D-6E8A-4147-A177-3AD203B41FA5}">
                          <a16:colId xmlns:a16="http://schemas.microsoft.com/office/drawing/2014/main" val="956010646"/>
                        </a:ext>
                      </a:extLst>
                    </a:gridCol>
                    <a:gridCol w="654423">
                      <a:extLst>
                        <a:ext uri="{9D8B030D-6E8A-4147-A177-3AD203B41FA5}">
                          <a16:colId xmlns:a16="http://schemas.microsoft.com/office/drawing/2014/main" val="4275661351"/>
                        </a:ext>
                      </a:extLst>
                    </a:gridCol>
                  </a:tblGrid>
                  <a:tr h="34619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7438" marR="67438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7438" marR="67438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100" b="1" dirty="0">
                              <a:effectLst/>
                              <a:latin typeface="Century Gothic" panose="020B0502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Quotient</a:t>
                          </a:r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100" b="1">
                              <a:effectLst/>
                              <a:latin typeface="Century Gothic" panose="020B0502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Remainder</a:t>
                          </a:r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100" dirty="0">
                              <a:effectLst/>
                              <a:latin typeface="Century Gothic" panose="020B0502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1200714"/>
                      </a:ext>
                    </a:extLst>
                  </a:tr>
                  <a:tr h="36222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12÷2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100">
                              <a:effectLst/>
                              <a:latin typeface="Century Gothic" panose="020B0502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LSB</a:t>
                          </a:r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2491558"/>
                      </a:ext>
                    </a:extLst>
                  </a:tr>
                  <a:tr h="36222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6÷2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4800" dirty="0">
                              <a:effectLst/>
                              <a:latin typeface="Century Gothic" panose="020B0502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↑</a:t>
                          </a:r>
                          <a:endParaRPr lang="en-SG" sz="4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315371"/>
                      </a:ext>
                    </a:extLst>
                  </a:tr>
                  <a:tr h="36222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3÷2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6562788"/>
                      </a:ext>
                    </a:extLst>
                  </a:tr>
                  <a:tr h="36222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1÷2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100" dirty="0">
                              <a:effectLst/>
                              <a:latin typeface="Century Gothic" panose="020B0502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MSB</a:t>
                          </a:r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6142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9" name="Content Placeholder 78">
                <a:extLst>
                  <a:ext uri="{FF2B5EF4-FFF2-40B4-BE49-F238E27FC236}">
                    <a16:creationId xmlns:a16="http://schemas.microsoft.com/office/drawing/2014/main" id="{83FB6AC6-302B-45D9-B4E4-F632F60F0FB6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1195371889"/>
                  </p:ext>
                </p:extLst>
              </p:nvPr>
            </p:nvGraphicFramePr>
            <p:xfrm>
              <a:off x="7170621" y="2333651"/>
              <a:ext cx="4313275" cy="1813161"/>
            </p:xfrm>
            <a:graphic>
              <a:graphicData uri="http://schemas.openxmlformats.org/drawingml/2006/table">
                <a:tbl>
                  <a:tblPr firstRow="1" firstCol="1" bandRow="1">
                    <a:solidFill>
                      <a:schemeClr val="bg1">
                        <a:lumMod val="85000"/>
                      </a:schemeClr>
                    </a:solidFill>
                  </a:tblPr>
                  <a:tblGrid>
                    <a:gridCol w="780876">
                      <a:extLst>
                        <a:ext uri="{9D8B030D-6E8A-4147-A177-3AD203B41FA5}">
                          <a16:colId xmlns:a16="http://schemas.microsoft.com/office/drawing/2014/main" val="822042163"/>
                        </a:ext>
                      </a:extLst>
                    </a:gridCol>
                    <a:gridCol w="392282">
                      <a:extLst>
                        <a:ext uri="{9D8B030D-6E8A-4147-A177-3AD203B41FA5}">
                          <a16:colId xmlns:a16="http://schemas.microsoft.com/office/drawing/2014/main" val="732419379"/>
                        </a:ext>
                      </a:extLst>
                    </a:gridCol>
                    <a:gridCol w="1177775">
                      <a:extLst>
                        <a:ext uri="{9D8B030D-6E8A-4147-A177-3AD203B41FA5}">
                          <a16:colId xmlns:a16="http://schemas.microsoft.com/office/drawing/2014/main" val="2446279399"/>
                        </a:ext>
                      </a:extLst>
                    </a:gridCol>
                    <a:gridCol w="1307919">
                      <a:extLst>
                        <a:ext uri="{9D8B030D-6E8A-4147-A177-3AD203B41FA5}">
                          <a16:colId xmlns:a16="http://schemas.microsoft.com/office/drawing/2014/main" val="956010646"/>
                        </a:ext>
                      </a:extLst>
                    </a:gridCol>
                    <a:gridCol w="654423">
                      <a:extLst>
                        <a:ext uri="{9D8B030D-6E8A-4147-A177-3AD203B41FA5}">
                          <a16:colId xmlns:a16="http://schemas.microsoft.com/office/drawing/2014/main" val="4275661351"/>
                        </a:ext>
                      </a:extLst>
                    </a:gridCol>
                  </a:tblGrid>
                  <a:tr h="34619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7438" marR="67438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7438" marR="67438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100" b="1" dirty="0">
                              <a:effectLst/>
                              <a:latin typeface="Century Gothic" panose="020B0502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Quotient</a:t>
                          </a:r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100" b="1">
                              <a:effectLst/>
                              <a:latin typeface="Century Gothic" panose="020B0502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Remainder</a:t>
                          </a:r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100" dirty="0">
                              <a:effectLst/>
                              <a:latin typeface="Century Gothic" panose="020B0502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1200714"/>
                      </a:ext>
                    </a:extLst>
                  </a:tr>
                  <a:tr h="3622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438" marR="6743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8333" r="-453125" b="-3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438" marR="6743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6923" t="-108333" r="-792308" b="-3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438" marR="6743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108333" r="-166839" b="-3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438" marR="6743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9535" t="-108333" r="-49767" b="-3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100">
                              <a:effectLst/>
                              <a:latin typeface="Century Gothic" panose="020B0502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LSB</a:t>
                          </a:r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2491558"/>
                      </a:ext>
                    </a:extLst>
                  </a:tr>
                  <a:tr h="3622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438" marR="67438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8333" r="-453125" b="-2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438" marR="67438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6923" t="-208333" r="-792308" b="-2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438" marR="67438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208333" r="-166839" b="-2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438" marR="67438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9535" t="-208333" r="-49767" b="-203333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4800" dirty="0">
                              <a:effectLst/>
                              <a:latin typeface="Century Gothic" panose="020B0502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↑</a:t>
                          </a:r>
                          <a:endParaRPr lang="en-SG" sz="4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315371"/>
                      </a:ext>
                    </a:extLst>
                  </a:tr>
                  <a:tr h="3802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438" marR="67438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98387" r="-453125" b="-9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438" marR="67438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6923" t="-298387" r="-792308" b="-9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438" marR="67438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298387" r="-166839" b="-9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438" marR="67438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9535" t="-298387" r="-49767" b="-96774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6562788"/>
                      </a:ext>
                    </a:extLst>
                  </a:tr>
                  <a:tr h="3622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438" marR="6743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411667" r="-45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438" marR="6743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6923" t="-411667" r="-79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438" marR="6743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411667" r="-166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438" marR="6743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9535" t="-411667" r="-497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100" dirty="0">
                              <a:effectLst/>
                              <a:latin typeface="Century Gothic" panose="020B0502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MSB</a:t>
                          </a:r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61426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ontent Placeholder 80">
                <a:extLst>
                  <a:ext uri="{FF2B5EF4-FFF2-40B4-BE49-F238E27FC236}">
                    <a16:creationId xmlns:a16="http://schemas.microsoft.com/office/drawing/2014/main" id="{C144E80B-4D16-4158-B21E-C29A131F46F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2514958" y="1830025"/>
                <a:ext cx="4313864" cy="2200437"/>
              </a:xfrm>
            </p:spPr>
            <p:txBody>
              <a:bodyPr/>
              <a:lstStyle/>
              <a:p>
                <a:r>
                  <a:rPr lang="en-SG" dirty="0"/>
                  <a:t>Repeated division-by-2  method</a:t>
                </a:r>
              </a:p>
              <a:p>
                <a:pPr lvl="1"/>
                <a:r>
                  <a:rPr lang="en-US" dirty="0"/>
                  <a:t>To get the binary  number for a given  decimal number, </a:t>
                </a:r>
                <a:r>
                  <a:rPr lang="en-US" b="1" dirty="0"/>
                  <a:t>divide</a:t>
                </a:r>
                <a:r>
                  <a:rPr lang="en-US" dirty="0"/>
                  <a:t>  the decimal number </a:t>
                </a:r>
                <a:r>
                  <a:rPr lang="en-US" b="1" dirty="0"/>
                  <a:t>by 2</a:t>
                </a:r>
                <a:r>
                  <a:rPr lang="en-US" dirty="0"/>
                  <a:t> until the </a:t>
                </a:r>
                <a:r>
                  <a:rPr lang="en-US" b="1" dirty="0"/>
                  <a:t>whole part of quotient</a:t>
                </a:r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Remainders form the  binary number.</a:t>
                </a:r>
              </a:p>
              <a:p>
                <a:pPr lvl="1"/>
                <a:endParaRPr lang="en-SG" dirty="0"/>
              </a:p>
            </p:txBody>
          </p:sp>
        </mc:Choice>
        <mc:Fallback xmlns="">
          <p:sp>
            <p:nvSpPr>
              <p:cNvPr id="81" name="Content Placeholder 80">
                <a:extLst>
                  <a:ext uri="{FF2B5EF4-FFF2-40B4-BE49-F238E27FC236}">
                    <a16:creationId xmlns:a16="http://schemas.microsoft.com/office/drawing/2014/main" id="{C144E80B-4D16-4158-B21E-C29A131F46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514958" y="1830025"/>
                <a:ext cx="4313864" cy="2200437"/>
              </a:xfrm>
              <a:blipFill>
                <a:blip r:embed="rId4"/>
                <a:stretch>
                  <a:fillRect l="-990" t="-1385" r="-84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object 68"/>
          <p:cNvGrpSpPr/>
          <p:nvPr/>
        </p:nvGrpSpPr>
        <p:grpSpPr>
          <a:xfrm>
            <a:off x="7425241" y="3576279"/>
            <a:ext cx="1920875" cy="1311275"/>
            <a:chOff x="5000625" y="4508500"/>
            <a:chExt cx="1920875" cy="1311275"/>
          </a:xfrm>
        </p:grpSpPr>
        <p:sp>
          <p:nvSpPr>
            <p:cNvPr id="69" name="object 69"/>
            <p:cNvSpPr/>
            <p:nvPr/>
          </p:nvSpPr>
          <p:spPr>
            <a:xfrm>
              <a:off x="5029200" y="5171236"/>
              <a:ext cx="1171575" cy="620395"/>
            </a:xfrm>
            <a:custGeom>
              <a:avLst/>
              <a:gdLst/>
              <a:ahLst/>
              <a:cxnLst/>
              <a:rect l="l" t="t" r="r" b="b"/>
              <a:pathLst>
                <a:path w="1171575" h="620395">
                  <a:moveTo>
                    <a:pt x="0" y="619963"/>
                  </a:moveTo>
                  <a:lnTo>
                    <a:pt x="1145743" y="13398"/>
                  </a:lnTo>
                  <a:lnTo>
                    <a:pt x="1171041" y="0"/>
                  </a:lnTo>
                </a:path>
              </a:pathLst>
            </a:custGeom>
            <a:ln w="57150">
              <a:solidFill>
                <a:srgbClr val="FF26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135382" y="5105400"/>
              <a:ext cx="189230" cy="154305"/>
            </a:xfrm>
            <a:custGeom>
              <a:avLst/>
              <a:gdLst/>
              <a:ahLst/>
              <a:cxnLst/>
              <a:rect l="l" t="t" r="r" b="b"/>
              <a:pathLst>
                <a:path w="189229" h="154304">
                  <a:moveTo>
                    <a:pt x="189217" y="0"/>
                  </a:moveTo>
                  <a:lnTo>
                    <a:pt x="0" y="4394"/>
                  </a:lnTo>
                  <a:lnTo>
                    <a:pt x="79197" y="154012"/>
                  </a:lnTo>
                  <a:lnTo>
                    <a:pt x="189217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108700" y="4508500"/>
              <a:ext cx="812800" cy="8128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/>
          <p:nvPr/>
        </p:nvSpPr>
        <p:spPr>
          <a:xfrm>
            <a:off x="8666157" y="3718836"/>
            <a:ext cx="531495" cy="531495"/>
          </a:xfrm>
          <a:custGeom>
            <a:avLst/>
            <a:gdLst/>
            <a:ahLst/>
            <a:cxnLst/>
            <a:rect l="l" t="t" r="r" b="b"/>
            <a:pathLst>
              <a:path w="531495" h="531495">
                <a:moveTo>
                  <a:pt x="454314" y="77150"/>
                </a:moveTo>
                <a:lnTo>
                  <a:pt x="485174" y="114086"/>
                </a:lnTo>
                <a:lnTo>
                  <a:pt x="508319" y="154751"/>
                </a:lnTo>
                <a:lnTo>
                  <a:pt x="523749" y="198078"/>
                </a:lnTo>
                <a:lnTo>
                  <a:pt x="531464" y="243003"/>
                </a:lnTo>
                <a:lnTo>
                  <a:pt x="531464" y="288461"/>
                </a:lnTo>
                <a:lnTo>
                  <a:pt x="523749" y="333386"/>
                </a:lnTo>
                <a:lnTo>
                  <a:pt x="508319" y="376713"/>
                </a:lnTo>
                <a:lnTo>
                  <a:pt x="485174" y="417378"/>
                </a:lnTo>
                <a:lnTo>
                  <a:pt x="454314" y="454314"/>
                </a:lnTo>
                <a:lnTo>
                  <a:pt x="417378" y="485174"/>
                </a:lnTo>
                <a:lnTo>
                  <a:pt x="376713" y="508319"/>
                </a:lnTo>
                <a:lnTo>
                  <a:pt x="333386" y="523749"/>
                </a:lnTo>
                <a:lnTo>
                  <a:pt x="288461" y="531464"/>
                </a:lnTo>
                <a:lnTo>
                  <a:pt x="243003" y="531464"/>
                </a:lnTo>
                <a:lnTo>
                  <a:pt x="198078" y="523749"/>
                </a:lnTo>
                <a:lnTo>
                  <a:pt x="154751" y="508319"/>
                </a:lnTo>
                <a:lnTo>
                  <a:pt x="114086" y="485174"/>
                </a:lnTo>
                <a:lnTo>
                  <a:pt x="77150" y="454314"/>
                </a:lnTo>
                <a:lnTo>
                  <a:pt x="46290" y="417378"/>
                </a:lnTo>
                <a:lnTo>
                  <a:pt x="23145" y="376713"/>
                </a:lnTo>
                <a:lnTo>
                  <a:pt x="7715" y="333386"/>
                </a:lnTo>
                <a:lnTo>
                  <a:pt x="0" y="288461"/>
                </a:lnTo>
                <a:lnTo>
                  <a:pt x="0" y="243003"/>
                </a:lnTo>
                <a:lnTo>
                  <a:pt x="7715" y="198078"/>
                </a:lnTo>
                <a:lnTo>
                  <a:pt x="23145" y="154751"/>
                </a:lnTo>
                <a:lnTo>
                  <a:pt x="46290" y="114086"/>
                </a:lnTo>
                <a:lnTo>
                  <a:pt x="77150" y="77150"/>
                </a:lnTo>
                <a:lnTo>
                  <a:pt x="114086" y="46290"/>
                </a:lnTo>
                <a:lnTo>
                  <a:pt x="154751" y="23145"/>
                </a:lnTo>
                <a:lnTo>
                  <a:pt x="198078" y="7715"/>
                </a:lnTo>
                <a:lnTo>
                  <a:pt x="243003" y="0"/>
                </a:lnTo>
                <a:lnTo>
                  <a:pt x="288461" y="0"/>
                </a:lnTo>
                <a:lnTo>
                  <a:pt x="333386" y="7715"/>
                </a:lnTo>
                <a:lnTo>
                  <a:pt x="376713" y="23145"/>
                </a:lnTo>
                <a:lnTo>
                  <a:pt x="417378" y="46290"/>
                </a:lnTo>
                <a:lnTo>
                  <a:pt x="454314" y="77150"/>
                </a:lnTo>
              </a:path>
            </a:pathLst>
          </a:custGeom>
          <a:ln w="57150">
            <a:solidFill>
              <a:srgbClr val="FF26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B6E2DCF-C290-4E78-87DD-6A01D09619AB}"/>
                  </a:ext>
                </a:extLst>
              </p:cNvPr>
              <p:cNvSpPr txBox="1"/>
              <p:nvPr/>
            </p:nvSpPr>
            <p:spPr>
              <a:xfrm>
                <a:off x="8559998" y="5371390"/>
                <a:ext cx="25104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1100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B6E2DCF-C290-4E78-87DD-6A01D0961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9998" y="5371390"/>
                <a:ext cx="2510456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9711958-CE02-42D0-9AB4-D2779EBEC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pc="-65" dirty="0"/>
              <a:t>Decimal-to-Binary </a:t>
            </a:r>
            <a:r>
              <a:rPr lang="en-SG" spc="-105" dirty="0"/>
              <a:t>Conversion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A553EA6-9E69-44EA-B125-ECC9FF07E8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Converting decimal </a:t>
                </a:r>
                <a:r>
                  <a:rPr lang="en-US" b="1" dirty="0"/>
                  <a:t>fractions</a:t>
                </a:r>
                <a:r>
                  <a:rPr lang="en-US" dirty="0"/>
                  <a:t> to binary</a:t>
                </a:r>
                <a:endParaRPr lang="en-SG" dirty="0"/>
              </a:p>
              <a:p>
                <a:r>
                  <a:rPr lang="en-SG" dirty="0"/>
                  <a:t>Sum-of-weights method</a:t>
                </a:r>
              </a:p>
              <a:p>
                <a:pPr lvl="1"/>
                <a:r>
                  <a:rPr lang="en-US" dirty="0"/>
                  <a:t>This method can be applied to fractional decimal  numbers, as shown in the following example: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0.625=0.5+0.125 =</m:t>
                    </m:r>
                    <m:sSup>
                      <m:sSupPr>
                        <m:ctrlPr>
                          <a:rPr lang="en-US" i="1" dirty="0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dirty="0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SG" b="0" i="1" dirty="0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SG" b="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SG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SG" b="0" i="1" dirty="0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0.101</m:t>
                    </m:r>
                  </m:oMath>
                </a14:m>
                <a:endParaRPr lang="en-SG" dirty="0">
                  <a:solidFill>
                    <a:srgbClr val="FF6600"/>
                  </a:solidFill>
                </a:endParaRPr>
              </a:p>
              <a:p>
                <a:pPr lvl="1"/>
                <a:endParaRPr lang="en-US" dirty="0"/>
              </a:p>
              <a:p>
                <a:pPr lvl="1"/>
                <a:endParaRPr lang="en-SG" dirty="0"/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A553EA6-9E69-44EA-B125-ECC9FF07E8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021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4BB38-98D5-4328-B8D9-9163127B2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pc="-65" dirty="0"/>
              <a:t>Decimal-to-Binary </a:t>
            </a:r>
            <a:r>
              <a:rPr lang="en-SG" spc="-105" dirty="0"/>
              <a:t>Conversion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A332A-9F02-4499-928F-2D357EAC15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SG" dirty="0"/>
              <a:t>Repeated multiplication by 2</a:t>
            </a:r>
          </a:p>
          <a:p>
            <a:pPr lvl="1"/>
            <a:r>
              <a:rPr lang="en-US" dirty="0"/>
              <a:t>Decimal fraction can be converted to binary by  repeated multiplication by 2</a:t>
            </a:r>
          </a:p>
          <a:p>
            <a:pPr lvl="1"/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2117A62-0EC3-419D-84BB-C60DD2391BE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FF6600"/>
                    </a:solidFill>
                  </a:rPr>
                  <a:t>Example: convert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0.3125</m:t>
                        </m:r>
                      </m:e>
                      <m:sub>
                        <m:r>
                          <a:rPr lang="en-SG" i="1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SG" dirty="0">
                    <a:solidFill>
                      <a:srgbClr val="FF6600"/>
                    </a:solidFill>
                  </a:rPr>
                  <a:t> to binary</a:t>
                </a:r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2117A62-0EC3-419D-84BB-C60DD2391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990" t="-96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C5C5E47-DABD-4421-94D6-5F5235C159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0436" b="20172"/>
          <a:stretch/>
        </p:blipFill>
        <p:spPr>
          <a:xfrm>
            <a:off x="7572573" y="2817662"/>
            <a:ext cx="3932038" cy="22692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E32AD7-B59D-406A-A802-663712DABCEF}"/>
              </a:ext>
            </a:extLst>
          </p:cNvPr>
          <p:cNvSpPr txBox="1"/>
          <p:nvPr/>
        </p:nvSpPr>
        <p:spPr>
          <a:xfrm>
            <a:off x="3992414" y="5589287"/>
            <a:ext cx="4964298" cy="9233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</a:rPr>
              <a:t>Continue till the desired number of decimal places or stop when the fractional part is all zero.</a:t>
            </a:r>
          </a:p>
        </p:txBody>
      </p:sp>
      <p:grpSp>
        <p:nvGrpSpPr>
          <p:cNvPr id="13" name="object 68">
            <a:extLst>
              <a:ext uri="{FF2B5EF4-FFF2-40B4-BE49-F238E27FC236}">
                <a16:creationId xmlns:a16="http://schemas.microsoft.com/office/drawing/2014/main" id="{CD5E02B2-BDBB-4EE6-87EA-BC34B1FE9E11}"/>
              </a:ext>
            </a:extLst>
          </p:cNvPr>
          <p:cNvGrpSpPr/>
          <p:nvPr/>
        </p:nvGrpSpPr>
        <p:grpSpPr>
          <a:xfrm rot="555249">
            <a:off x="7803862" y="4799268"/>
            <a:ext cx="1727514" cy="1027945"/>
            <a:chOff x="5029200" y="5105400"/>
            <a:chExt cx="1295412" cy="686231"/>
          </a:xfrm>
        </p:grpSpPr>
        <p:sp>
          <p:nvSpPr>
            <p:cNvPr id="14" name="object 69">
              <a:extLst>
                <a:ext uri="{FF2B5EF4-FFF2-40B4-BE49-F238E27FC236}">
                  <a16:creationId xmlns:a16="http://schemas.microsoft.com/office/drawing/2014/main" id="{86FA4056-A929-4BA1-8058-5F959AB83258}"/>
                </a:ext>
              </a:extLst>
            </p:cNvPr>
            <p:cNvSpPr/>
            <p:nvPr/>
          </p:nvSpPr>
          <p:spPr>
            <a:xfrm>
              <a:off x="5029200" y="5171236"/>
              <a:ext cx="1171575" cy="620395"/>
            </a:xfrm>
            <a:custGeom>
              <a:avLst/>
              <a:gdLst/>
              <a:ahLst/>
              <a:cxnLst/>
              <a:rect l="l" t="t" r="r" b="b"/>
              <a:pathLst>
                <a:path w="1171575" h="620395">
                  <a:moveTo>
                    <a:pt x="0" y="619963"/>
                  </a:moveTo>
                  <a:lnTo>
                    <a:pt x="1145743" y="13398"/>
                  </a:lnTo>
                  <a:lnTo>
                    <a:pt x="1171041" y="0"/>
                  </a:lnTo>
                </a:path>
              </a:pathLst>
            </a:custGeom>
            <a:ln w="57150">
              <a:solidFill>
                <a:srgbClr val="FF26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70">
              <a:extLst>
                <a:ext uri="{FF2B5EF4-FFF2-40B4-BE49-F238E27FC236}">
                  <a16:creationId xmlns:a16="http://schemas.microsoft.com/office/drawing/2014/main" id="{E97BA78F-ED6D-40A5-BB08-7D0C889B82B4}"/>
                </a:ext>
              </a:extLst>
            </p:cNvPr>
            <p:cNvSpPr/>
            <p:nvPr/>
          </p:nvSpPr>
          <p:spPr>
            <a:xfrm>
              <a:off x="6135382" y="5105400"/>
              <a:ext cx="189230" cy="154305"/>
            </a:xfrm>
            <a:custGeom>
              <a:avLst/>
              <a:gdLst/>
              <a:ahLst/>
              <a:cxnLst/>
              <a:rect l="l" t="t" r="r" b="b"/>
              <a:pathLst>
                <a:path w="189229" h="154304">
                  <a:moveTo>
                    <a:pt x="189217" y="0"/>
                  </a:moveTo>
                  <a:lnTo>
                    <a:pt x="0" y="4394"/>
                  </a:lnTo>
                  <a:lnTo>
                    <a:pt x="79197" y="154012"/>
                  </a:lnTo>
                  <a:lnTo>
                    <a:pt x="189217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DA6D8B-AEF8-4D13-AA6E-A0F1F8632B9D}"/>
                  </a:ext>
                </a:extLst>
              </p:cNvPr>
              <p:cNvSpPr txBox="1"/>
              <p:nvPr/>
            </p:nvSpPr>
            <p:spPr>
              <a:xfrm>
                <a:off x="9347679" y="5639719"/>
                <a:ext cx="25104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0.3125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0.0101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DA6D8B-AEF8-4D13-AA6E-A0F1F8632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7679" y="5639719"/>
                <a:ext cx="2510456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505155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195</TotalTime>
  <Words>543</Words>
  <Application>Microsoft Office PowerPoint</Application>
  <PresentationFormat>Widescreen</PresentationFormat>
  <Paragraphs>178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 Math</vt:lpstr>
      <vt:lpstr>Century Gothic</vt:lpstr>
      <vt:lpstr>Wingdings 3</vt:lpstr>
      <vt:lpstr>Wisp</vt:lpstr>
      <vt:lpstr>Number Systems &amp;  Operations</vt:lpstr>
      <vt:lpstr>Decimal Numbers (Base 10)</vt:lpstr>
      <vt:lpstr>Binary Numbers (Base 2)</vt:lpstr>
      <vt:lpstr>Binary-to-Decimal Conversion</vt:lpstr>
      <vt:lpstr>Binary-to-Decimal Conversion</vt:lpstr>
      <vt:lpstr>Decimal-to-Binary Conversion</vt:lpstr>
      <vt:lpstr>Decimal-to-Binary Conversion</vt:lpstr>
      <vt:lpstr>Decimal-to-Binary Conversion</vt:lpstr>
      <vt:lpstr>Decimal-to-Binary Conversion</vt:lpstr>
      <vt:lpstr>End of Part 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Satyaki Das</dc:creator>
  <cp:lastModifiedBy>Satyaki Das</cp:lastModifiedBy>
  <cp:revision>53</cp:revision>
  <dcterms:created xsi:type="dcterms:W3CDTF">2020-02-25T15:57:01Z</dcterms:created>
  <dcterms:modified xsi:type="dcterms:W3CDTF">2020-02-25T19:13:07Z</dcterms:modified>
</cp:coreProperties>
</file>