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57" r:id="rId4"/>
    <p:sldId id="268" r:id="rId5"/>
    <p:sldId id="272" r:id="rId6"/>
    <p:sldId id="273" r:id="rId7"/>
    <p:sldId id="269" r:id="rId8"/>
    <p:sldId id="274" r:id="rId9"/>
    <p:sldId id="275" r:id="rId10"/>
    <p:sldId id="270" r:id="rId11"/>
    <p:sldId id="276" r:id="rId12"/>
    <p:sldId id="277" r:id="rId13"/>
    <p:sldId id="271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5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41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8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93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14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30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9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3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6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40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4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1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6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FC8-882C-4866-931E-4DAA5C8A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spc="-70" dirty="0"/>
              <a:t>Number </a:t>
            </a:r>
            <a:r>
              <a:rPr lang="en-SG" spc="-105" dirty="0"/>
              <a:t>Systems </a:t>
            </a:r>
            <a:r>
              <a:rPr lang="en-SG" spc="-305" dirty="0"/>
              <a:t>&amp;  </a:t>
            </a:r>
            <a:r>
              <a:rPr lang="en-SG" spc="-95" dirty="0"/>
              <a:t>Operations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E685-9109-43A9-A523-320B1F7CB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2769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b="1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006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E758-EDB6-4118-A5BC-B61DA27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D0177-4B86-4834-8139-7BF66CDA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multiplying digits are as 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Multiplication is performed with binary numbers in  the same manner as with decimal numbers. It involves: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Forming</a:t>
                </a:r>
                <a:r>
                  <a:rPr lang="en-US" dirty="0"/>
                  <a:t> partial products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Shifting</a:t>
                </a:r>
                <a:r>
                  <a:rPr lang="en-US" dirty="0"/>
                  <a:t> each  successive partial product </a:t>
                </a:r>
                <a:r>
                  <a:rPr lang="en-US" b="1" dirty="0"/>
                  <a:t>left</a:t>
                </a:r>
                <a:r>
                  <a:rPr lang="en-US" dirty="0"/>
                  <a:t> </a:t>
                </a:r>
                <a:r>
                  <a:rPr lang="en-US" b="1" dirty="0"/>
                  <a:t>one</a:t>
                </a:r>
                <a:r>
                  <a:rPr lang="en-US" dirty="0"/>
                  <a:t> place, and then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Adding</a:t>
                </a:r>
                <a:r>
                  <a:rPr lang="en-US" dirty="0"/>
                  <a:t> all the partial products.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D0177-4B86-4834-8139-7BF66CDA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51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58E-CDC0-412D-90CD-165EE9B7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E536213-311A-426C-B1B1-F60D051298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1383886"/>
                  </p:ext>
                </p:extLst>
              </p:nvPr>
            </p:nvGraphicFramePr>
            <p:xfrm>
              <a:off x="2592925" y="2580308"/>
              <a:ext cx="952976" cy="13046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8244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E536213-311A-426C-B1B1-F60D051298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1383886"/>
                  </p:ext>
                </p:extLst>
              </p:nvPr>
            </p:nvGraphicFramePr>
            <p:xfrm>
              <a:off x="2592925" y="2580308"/>
              <a:ext cx="952976" cy="13046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8244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r="-10256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r="-2564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100000" r="-1975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100000" r="-10256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100000" r="-256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200000" r="-1025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200000" r="-256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300000" r="-19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300000" r="-1025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000" r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400000" r="-1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400000" r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400000" r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32A4E79-0F17-4703-80AB-704707F3B2A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1086288"/>
                  </p:ext>
                </p:extLst>
              </p:nvPr>
            </p:nvGraphicFramePr>
            <p:xfrm>
              <a:off x="8207405" y="2449847"/>
              <a:ext cx="1391670" cy="15655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1945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724586863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9945130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158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32A4E79-0F17-4703-80AB-704707F3B2A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1086288"/>
                  </p:ext>
                </p:extLst>
              </p:nvPr>
            </p:nvGraphicFramePr>
            <p:xfrm>
              <a:off x="8207405" y="2449847"/>
              <a:ext cx="1391670" cy="15655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1945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724586863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994513013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r="-20263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r="-10263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r="-2632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100000" r="-29487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100000" r="-2026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100000" r="-1026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100000" r="-263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200000" r="-20263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200000" r="-10263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200000" r="-263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300000" r="-2948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300000" r="-2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300000" r="-1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1589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0000" r="-5052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00000" r="-4052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400000" r="-2948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400000" r="-20263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500000" r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500000" r="-2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500000" r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500000" r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500000" r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366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b="1" dirty="0"/>
              <a:t>Binary division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62009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E758-EDB6-4118-A5BC-B61DA27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0177-4B86-4834-8139-7BF66CDA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in binary follows the same procedure as division  in decimal.</a:t>
            </a:r>
          </a:p>
          <a:p>
            <a:endParaRPr lang="en-US" dirty="0"/>
          </a:p>
          <a:p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8BD91-1A3F-402C-8B8E-C2C19AA1A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29194"/>
              </p:ext>
            </p:extLst>
          </p:nvPr>
        </p:nvGraphicFramePr>
        <p:xfrm>
          <a:off x="2589213" y="3284220"/>
          <a:ext cx="1973909" cy="1188720"/>
        </p:xfrm>
        <a:graphic>
          <a:graphicData uri="http://schemas.openxmlformats.org/drawingml/2006/table">
            <a:tbl>
              <a:tblPr firstRow="1" firstCol="1" bandRow="1"/>
              <a:tblGrid>
                <a:gridCol w="281987">
                  <a:extLst>
                    <a:ext uri="{9D8B030D-6E8A-4147-A177-3AD203B41FA5}">
                      <a16:colId xmlns:a16="http://schemas.microsoft.com/office/drawing/2014/main" val="695823102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968567273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8873361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884705856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91648655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56131646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139827272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7229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4634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579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46F7B4-1CAE-4F5C-92A9-2CAE68AC1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6508"/>
              </p:ext>
            </p:extLst>
          </p:nvPr>
        </p:nvGraphicFramePr>
        <p:xfrm>
          <a:off x="7628879" y="2887980"/>
          <a:ext cx="1973909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281987">
                  <a:extLst>
                    <a:ext uri="{9D8B030D-6E8A-4147-A177-3AD203B41FA5}">
                      <a16:colId xmlns:a16="http://schemas.microsoft.com/office/drawing/2014/main" val="695823102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968567273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8873361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884705856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91648655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56131646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139827272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7229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4634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5794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98078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6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38834"/>
          </a:xfrm>
        </p:spPr>
        <p:txBody>
          <a:bodyPr anchor="ctr"/>
          <a:lstStyle/>
          <a:p>
            <a:pPr algn="ctr"/>
            <a:r>
              <a:rPr lang="en-SG" dirty="0"/>
              <a:t>End of Part II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074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Basic Operations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Basic of binary arithmetic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addition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subtraction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multiplication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division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32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b="1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778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19FD-F484-4768-A186-767696B8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adding digits are as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0+1=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SG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11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C71C-3349-4013-B39F-413039F0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2F8F67-02D7-40B5-A9A7-960C78E58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933833"/>
              </p:ext>
            </p:extLst>
          </p:nvPr>
        </p:nvGraphicFramePr>
        <p:xfrm>
          <a:off x="2592925" y="2020872"/>
          <a:ext cx="3003724" cy="1051942"/>
        </p:xfrm>
        <a:graphic>
          <a:graphicData uri="http://schemas.openxmlformats.org/drawingml/2006/table">
            <a:tbl>
              <a:tblPr firstRow="1" firstCol="1" bandRow="1"/>
              <a:tblGrid>
                <a:gridCol w="750931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8C5F60E-F7B5-4687-971A-77E1CE9AE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619871"/>
              </p:ext>
            </p:extLst>
          </p:nvPr>
        </p:nvGraphicFramePr>
        <p:xfrm>
          <a:off x="6595351" y="2020872"/>
          <a:ext cx="3003724" cy="1051942"/>
        </p:xfrm>
        <a:graphic>
          <a:graphicData uri="http://schemas.openxmlformats.org/drawingml/2006/table">
            <a:tbl>
              <a:tblPr firstRow="1" firstCol="1" bandRow="1"/>
              <a:tblGrid>
                <a:gridCol w="750931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E927DC3-9A0D-4C72-98D9-A56F6A17D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742929"/>
              </p:ext>
            </p:extLst>
          </p:nvPr>
        </p:nvGraphicFramePr>
        <p:xfrm>
          <a:off x="2592925" y="3785187"/>
          <a:ext cx="3003725" cy="1040384"/>
        </p:xfrm>
        <a:graphic>
          <a:graphicData uri="http://schemas.openxmlformats.org/drawingml/2006/table">
            <a:tbl>
              <a:tblPr firstRow="1" firstCol="1" bandRow="1"/>
              <a:tblGrid>
                <a:gridCol w="753957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3637422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BB7978A-9340-4256-B855-EC20FFD8D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212311"/>
              </p:ext>
            </p:extLst>
          </p:nvPr>
        </p:nvGraphicFramePr>
        <p:xfrm>
          <a:off x="6595351" y="3785187"/>
          <a:ext cx="3003725" cy="1040384"/>
        </p:xfrm>
        <a:graphic>
          <a:graphicData uri="http://schemas.openxmlformats.org/drawingml/2006/table">
            <a:tbl>
              <a:tblPr firstRow="1" firstCol="1" bandRow="1"/>
              <a:tblGrid>
                <a:gridCol w="753957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3637422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b="1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296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19FD-F484-4768-A186-767696B8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subtracting digits are as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0−0=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1−1=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1−0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;0−1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96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C71C-3349-4013-B39F-413039F0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6527762-F5C5-4EC7-8955-1D659DB2D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98519"/>
              </p:ext>
            </p:extLst>
          </p:nvPr>
        </p:nvGraphicFramePr>
        <p:xfrm>
          <a:off x="2592925" y="1905000"/>
          <a:ext cx="2435979" cy="1082294"/>
        </p:xfrm>
        <a:graphic>
          <a:graphicData uri="http://schemas.openxmlformats.org/drawingml/2006/table">
            <a:tbl>
              <a:tblPr firstRow="1" firstCol="1" bandRow="1"/>
              <a:tblGrid>
                <a:gridCol w="1288135">
                  <a:extLst>
                    <a:ext uri="{9D8B030D-6E8A-4147-A177-3AD203B41FA5}">
                      <a16:colId xmlns:a16="http://schemas.microsoft.com/office/drawing/2014/main" val="3213510335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800558452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949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1C0C2E50-99F5-464C-9031-D1C3B5EA4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559608"/>
              </p:ext>
            </p:extLst>
          </p:nvPr>
        </p:nvGraphicFramePr>
        <p:xfrm>
          <a:off x="7048768" y="1905000"/>
          <a:ext cx="2435979" cy="1082294"/>
        </p:xfrm>
        <a:graphic>
          <a:graphicData uri="http://schemas.openxmlformats.org/drawingml/2006/table">
            <a:tbl>
              <a:tblPr firstRow="1" firstCol="1" bandRow="1"/>
              <a:tblGrid>
                <a:gridCol w="1288135">
                  <a:extLst>
                    <a:ext uri="{9D8B030D-6E8A-4147-A177-3AD203B41FA5}">
                      <a16:colId xmlns:a16="http://schemas.microsoft.com/office/drawing/2014/main" val="3213510335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800558452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949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640DAD75-BAAA-4EC6-B069-D3D2F60D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769680"/>
              </p:ext>
            </p:extLst>
          </p:nvPr>
        </p:nvGraphicFramePr>
        <p:xfrm>
          <a:off x="4878006" y="3870707"/>
          <a:ext cx="2978732" cy="1070738"/>
        </p:xfrm>
        <a:graphic>
          <a:graphicData uri="http://schemas.openxmlformats.org/drawingml/2006/table">
            <a:tbl>
              <a:tblPr firstRow="1" firstCol="1" bandRow="1"/>
              <a:tblGrid>
                <a:gridCol w="1274795">
                  <a:extLst>
                    <a:ext uri="{9D8B030D-6E8A-4147-A177-3AD203B41FA5}">
                      <a16:colId xmlns:a16="http://schemas.microsoft.com/office/drawing/2014/main" val="3213510335"/>
                    </a:ext>
                  </a:extLst>
                </a:gridCol>
                <a:gridCol w="567979">
                  <a:extLst>
                    <a:ext uri="{9D8B030D-6E8A-4147-A177-3AD203B41FA5}">
                      <a16:colId xmlns:a16="http://schemas.microsoft.com/office/drawing/2014/main" val="3628661947"/>
                    </a:ext>
                  </a:extLst>
                </a:gridCol>
                <a:gridCol w="567979">
                  <a:extLst>
                    <a:ext uri="{9D8B030D-6E8A-4147-A177-3AD203B41FA5}">
                      <a16:colId xmlns:a16="http://schemas.microsoft.com/office/drawing/2014/main" val="2800558452"/>
                    </a:ext>
                  </a:extLst>
                </a:gridCol>
                <a:gridCol w="567979">
                  <a:extLst>
                    <a:ext uri="{9D8B030D-6E8A-4147-A177-3AD203B41FA5}">
                      <a16:colId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0130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</TotalTime>
  <Words>473</Words>
  <Application>Microsoft Office PowerPoint</Application>
  <PresentationFormat>Widescreen</PresentationFormat>
  <Paragraphs>259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Century Gothic</vt:lpstr>
      <vt:lpstr>Wingdings 3</vt:lpstr>
      <vt:lpstr>Wisp</vt:lpstr>
      <vt:lpstr>Number Systems &amp;  Operations</vt:lpstr>
      <vt:lpstr>Contents</vt:lpstr>
      <vt:lpstr>Basic Operations</vt:lpstr>
      <vt:lpstr>Contents</vt:lpstr>
      <vt:lpstr>FOUR (4) Basic Rules</vt:lpstr>
      <vt:lpstr>Example</vt:lpstr>
      <vt:lpstr>Contents</vt:lpstr>
      <vt:lpstr>FOUR (4) Basic Rules</vt:lpstr>
      <vt:lpstr>Example</vt:lpstr>
      <vt:lpstr>Contents</vt:lpstr>
      <vt:lpstr>FOUR (4) Basic Rules</vt:lpstr>
      <vt:lpstr>Example</vt:lpstr>
      <vt:lpstr>Contents</vt:lpstr>
      <vt:lpstr>Technique</vt:lpstr>
      <vt:lpstr>End of Part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110</cp:revision>
  <dcterms:created xsi:type="dcterms:W3CDTF">2020-02-25T15:57:01Z</dcterms:created>
  <dcterms:modified xsi:type="dcterms:W3CDTF">2020-03-01T18:16:07Z</dcterms:modified>
</cp:coreProperties>
</file>