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83" r:id="rId4"/>
    <p:sldId id="284" r:id="rId5"/>
    <p:sldId id="285" r:id="rId6"/>
    <p:sldId id="286" r:id="rId7"/>
    <p:sldId id="279" r:id="rId8"/>
    <p:sldId id="280" r:id="rId9"/>
    <p:sldId id="281" r:id="rId10"/>
    <p:sldId id="282" r:id="rId11"/>
    <p:sldId id="257" r:id="rId12"/>
    <p:sldId id="268" r:id="rId13"/>
    <p:sldId id="272" r:id="rId14"/>
    <p:sldId id="273" r:id="rId15"/>
    <p:sldId id="269" r:id="rId16"/>
    <p:sldId id="274" r:id="rId17"/>
    <p:sldId id="275" r:id="rId18"/>
    <p:sldId id="270" r:id="rId19"/>
    <p:sldId id="276" r:id="rId20"/>
    <p:sldId id="277" r:id="rId21"/>
    <p:sldId id="271" r:id="rId22"/>
    <p:sldId id="27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pPr/>
              <a:t>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</a:t>
            </a:r>
            <a:r>
              <a:rPr lang="en-SG" dirty="0" smtClean="0"/>
              <a:t>III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1’s and 2’s Compliment</a:t>
            </a:r>
            <a:endParaRPr lang="en-SG" dirty="0"/>
          </a:p>
          <a:p>
            <a:r>
              <a:rPr lang="en-US" dirty="0" smtClean="0"/>
              <a:t>The Sign Bit</a:t>
            </a:r>
            <a:endParaRPr lang="en-US" dirty="0"/>
          </a:p>
          <a:p>
            <a:r>
              <a:rPr lang="en-US" dirty="0" smtClean="0"/>
              <a:t>Signed Numbers</a:t>
            </a:r>
            <a:endParaRPr lang="en-US" dirty="0"/>
          </a:p>
          <a:p>
            <a:r>
              <a:rPr lang="en-US" dirty="0" smtClean="0"/>
              <a:t>Decimal Value of Signed Numbers</a:t>
            </a:r>
            <a:endParaRPr lang="en-US" dirty="0"/>
          </a:p>
          <a:p>
            <a:r>
              <a:rPr lang="en-US" b="1" dirty="0" smtClean="0"/>
              <a:t>Range of Signed Integer Numbers</a:t>
            </a:r>
            <a:endParaRPr lang="en-SG" b="1" dirty="0"/>
          </a:p>
        </p:txBody>
      </p:sp>
    </p:spTree>
    <p:extLst>
      <p:ext uri="{BB962C8B-B14F-4D97-AF65-F5344CB8AC3E}">
        <p14:creationId xmlns="" xmlns:p14="http://schemas.microsoft.com/office/powerpoint/2010/main" val="232074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Basic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Basic of binary arithmetic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subtraction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division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42329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b="1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45778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adding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SG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9511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E2F8F67-02D7-40B5-A9A7-960C78E58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52933833"/>
              </p:ext>
            </p:extLst>
          </p:nvPr>
        </p:nvGraphicFramePr>
        <p:xfrm>
          <a:off x="2592925" y="2020872"/>
          <a:ext cx="3003724" cy="1108838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=""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=""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=""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=""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18C5F60E-F7B5-4687-971A-77E1CE9AE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76619871"/>
              </p:ext>
            </p:extLst>
          </p:nvPr>
        </p:nvGraphicFramePr>
        <p:xfrm>
          <a:off x="6595351" y="2020872"/>
          <a:ext cx="3003724" cy="1108838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=""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=""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=""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=""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5E927DC3-9A0D-4C72-98D9-A56F6A17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79742929"/>
              </p:ext>
            </p:extLst>
          </p:nvPr>
        </p:nvGraphicFramePr>
        <p:xfrm>
          <a:off x="2592925" y="3785187"/>
          <a:ext cx="3003725" cy="1108838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=""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BBB7978A-9340-4256-B855-EC20FFD8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24212311"/>
              </p:ext>
            </p:extLst>
          </p:nvPr>
        </p:nvGraphicFramePr>
        <p:xfrm>
          <a:off x="6595351" y="3785187"/>
          <a:ext cx="3003725" cy="1108838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=""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=""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298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46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b="1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73296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subtracting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0−0=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;0−1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55596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16527762-F5C5-4EC7-8955-1D659DB2D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2698519"/>
              </p:ext>
            </p:extLst>
          </p:nvPr>
        </p:nvGraphicFramePr>
        <p:xfrm>
          <a:off x="2592925" y="1905000"/>
          <a:ext cx="2435979" cy="113652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=""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=""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=""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="" xmlns:a16="http://schemas.microsoft.com/office/drawing/2014/main" id="{1C0C2E50-99F5-464C-9031-D1C3B5EA4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67559608"/>
              </p:ext>
            </p:extLst>
          </p:nvPr>
        </p:nvGraphicFramePr>
        <p:xfrm>
          <a:off x="7048768" y="1905000"/>
          <a:ext cx="2435979" cy="113652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=""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=""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=""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="" xmlns:a16="http://schemas.microsoft.com/office/drawing/2014/main" id="{640DAD75-BAAA-4EC6-B069-D3D2F60D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00769680"/>
              </p:ext>
            </p:extLst>
          </p:nvPr>
        </p:nvGraphicFramePr>
        <p:xfrm>
          <a:off x="4878006" y="3870707"/>
          <a:ext cx="2978732" cy="1136524"/>
        </p:xfrm>
        <a:graphic>
          <a:graphicData uri="http://schemas.openxmlformats.org/drawingml/2006/table">
            <a:tbl>
              <a:tblPr firstRow="1" firstCol="1" bandRow="1"/>
              <a:tblGrid>
                <a:gridCol w="1274795">
                  <a:extLst>
                    <a:ext uri="{9D8B030D-6E8A-4147-A177-3AD203B41FA5}">
                      <a16:colId xmlns="" xmlns:a16="http://schemas.microsoft.com/office/drawing/2014/main" val="3213510335"/>
                    </a:ext>
                  </a:extLst>
                </a:gridCol>
                <a:gridCol w="567979">
                  <a:extLst>
                    <a:ext uri="{9D8B030D-6E8A-4147-A177-3AD203B41FA5}">
                      <a16:colId xmlns="" xmlns:a16="http://schemas.microsoft.com/office/drawing/2014/main" val="3628661947"/>
                    </a:ext>
                  </a:extLst>
                </a:gridCol>
                <a:gridCol w="567979">
                  <a:extLst>
                    <a:ext uri="{9D8B030D-6E8A-4147-A177-3AD203B41FA5}">
                      <a16:colId xmlns="" xmlns:a16="http://schemas.microsoft.com/office/drawing/2014/main" val="2800558452"/>
                    </a:ext>
                  </a:extLst>
                </a:gridCol>
                <a:gridCol w="567979">
                  <a:extLst>
                    <a:ext uri="{9D8B030D-6E8A-4147-A177-3AD203B41FA5}">
                      <a16:colId xmlns=""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110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201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b="1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48006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multiplying digits are as 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Multiplication is performed with binary numbers in  the same manner as with decimal numbers. It involves: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Forming</a:t>
                </a:r>
                <a:r>
                  <a:rPr lang="en-US" dirty="0"/>
                  <a:t> partial products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Shifting</a:t>
                </a:r>
                <a:r>
                  <a:rPr lang="en-US" dirty="0"/>
                  <a:t> each  successive partial product </a:t>
                </a:r>
                <a:r>
                  <a:rPr lang="en-US" b="1" dirty="0"/>
                  <a:t>left</a:t>
                </a:r>
                <a:r>
                  <a:rPr lang="en-US" dirty="0"/>
                  <a:t/>
                </a:r>
                <a:r>
                  <a:rPr lang="en-US" b="1" dirty="0"/>
                  <a:t>one</a:t>
                </a:r>
                <a:r>
                  <a:rPr lang="en-US" dirty="0"/>
                  <a:t> place, and then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Adding</a:t>
                </a:r>
                <a:r>
                  <a:rPr lang="en-US" dirty="0"/>
                  <a:t> all the partial products.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E8D0177-4B86-4834-8139-7BF66CDA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455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1’s and 2’s Compliment</a:t>
            </a:r>
            <a:endParaRPr lang="en-SG" b="1" dirty="0"/>
          </a:p>
          <a:p>
            <a:r>
              <a:rPr lang="en-US" dirty="0" smtClean="0"/>
              <a:t>The Sign Bit</a:t>
            </a:r>
            <a:endParaRPr lang="en-US" dirty="0"/>
          </a:p>
          <a:p>
            <a:r>
              <a:rPr lang="en-US" dirty="0" smtClean="0"/>
              <a:t>Signed Numbers</a:t>
            </a:r>
            <a:endParaRPr lang="en-US" dirty="0"/>
          </a:p>
          <a:p>
            <a:r>
              <a:rPr lang="en-US" dirty="0" smtClean="0"/>
              <a:t>Decimal Value of Signed Numbers</a:t>
            </a:r>
            <a:endParaRPr lang="en-US" dirty="0"/>
          </a:p>
          <a:p>
            <a:r>
              <a:rPr lang="en-US" dirty="0" smtClean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32074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C958E-CDC0-412D-90CD-165EE9B7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71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16599670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r="-10256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r="-256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100000" r="-1975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100000" r="-10256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100000" r="-256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200000" r="-1025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200000" r="-256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300000" r="-1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300000" r="-1025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400000" r="-1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400000" r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400000" r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6459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1994513013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r="-2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r="-1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r="-263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100000" r="-29487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100000" r="-2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100000" r="-1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100000" r="-263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200000" r="-2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200000" r="-1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200000" r="-263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300000" r="-2948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300000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300000" r="-1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411589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00" r="-5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0000" r="-4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400000" r="-2948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400000" r="-2026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0000" r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500000" r="-2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500000" r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500000" r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500000" r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290366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b="1" dirty="0"/>
              <a:t>Binary division</a:t>
            </a:r>
            <a:endParaRPr lang="en-SG" b="1" dirty="0"/>
          </a:p>
        </p:txBody>
      </p:sp>
    </p:spTree>
    <p:extLst>
      <p:ext uri="{BB962C8B-B14F-4D97-AF65-F5344CB8AC3E}">
        <p14:creationId xmlns="" xmlns:p14="http://schemas.microsoft.com/office/powerpoint/2010/main" val="62009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8D0177-4B86-4834-8139-7BF66CDA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in binary follows the same procedure as division  in decimal.</a:t>
            </a:r>
          </a:p>
          <a:p>
            <a:endParaRPr lang="en-US" dirty="0"/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EB8BD91-1A3F-402C-8B8E-C2C19AA1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4729194"/>
              </p:ext>
            </p:extLst>
          </p:nvPr>
        </p:nvGraphicFramePr>
        <p:xfrm>
          <a:off x="2589213" y="3284220"/>
          <a:ext cx="1973909" cy="118872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=""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2579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546F7B4-1CAE-4F5C-92A9-2CAE68AC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56508"/>
              </p:ext>
            </p:extLst>
          </p:nvPr>
        </p:nvGraphicFramePr>
        <p:xfrm>
          <a:off x="7628879" y="2887980"/>
          <a:ext cx="1973909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=""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=""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2579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0998078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066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62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II</a:t>
            </a:r>
          </a:p>
        </p:txBody>
      </p:sp>
    </p:spTree>
    <p:extLst>
      <p:ext uri="{BB962C8B-B14F-4D97-AF65-F5344CB8AC3E}">
        <p14:creationId xmlns=""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1’s and 2’s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important since they permit the presentation of </a:t>
            </a:r>
            <a:r>
              <a:rPr lang="en-US" dirty="0" smtClean="0">
                <a:solidFill>
                  <a:srgbClr val="FF6600"/>
                </a:solidFill>
              </a:rPr>
              <a:t>negative numbers.</a:t>
            </a:r>
          </a:p>
          <a:p>
            <a:r>
              <a:rPr lang="en-US" dirty="0" smtClean="0"/>
              <a:t>The method of 2’s complement arithmetic is commonly  used in computers to </a:t>
            </a:r>
            <a:r>
              <a:rPr lang="en-US" u="sng" dirty="0" smtClean="0"/>
              <a:t>handle negative numbers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1’s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Very simple:</a:t>
            </a:r>
            <a:r>
              <a:rPr lang="en-US" dirty="0" smtClean="0"/>
              <a:t> change each bit in a number to get  the 1’s complement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Example: find 1’s complement of </a:t>
            </a:r>
            <a:r>
              <a:rPr lang="en-US" dirty="0" smtClean="0">
                <a:solidFill>
                  <a:srgbClr val="FF6600"/>
                </a:solidFill>
              </a:rPr>
              <a:t>11100101</a:t>
            </a:r>
            <a:r>
              <a:rPr lang="en-US" baseline="-25000" dirty="0" smtClean="0">
                <a:solidFill>
                  <a:srgbClr val="FF6600"/>
                </a:solidFill>
              </a:rPr>
              <a:t>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81148" y="3154394"/>
          <a:ext cx="8128005" cy="111252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000173"/>
                <a:gridCol w="765979"/>
                <a:gridCol w="765979"/>
                <a:gridCol w="765979"/>
                <a:gridCol w="765979"/>
                <a:gridCol w="765979"/>
                <a:gridCol w="765979"/>
                <a:gridCol w="765979"/>
                <a:gridCol w="7659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1’s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1 to the 1’s complement to get the 2’s complement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Example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7070" y="3099309"/>
          <a:ext cx="4776424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36948"/>
                <a:gridCol w="417248"/>
                <a:gridCol w="1330682"/>
                <a:gridCol w="405972"/>
                <a:gridCol w="128557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+1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10110010</a:t>
                      </a:r>
                      <a:r>
                        <a:rPr lang="en-US" baseline="-25000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→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01001101</a:t>
                      </a:r>
                      <a:r>
                        <a:rPr lang="en-US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01001110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6929610" y="3360144"/>
            <a:ext cx="286438" cy="165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81301" y="3360144"/>
            <a:ext cx="286438" cy="165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alternative method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Start at the right with the LSB and write the bits as  they are up to and including the first 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Take the 1’s complement of the remaining </a:t>
            </a:r>
            <a:r>
              <a:rPr lang="en-US" smtClean="0">
                <a:solidFill>
                  <a:schemeClr val="tx1"/>
                </a:solidFill>
              </a:rPr>
              <a:t>bits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1’s and 2’s Compliment</a:t>
            </a:r>
            <a:endParaRPr lang="en-SG" dirty="0"/>
          </a:p>
          <a:p>
            <a:r>
              <a:rPr lang="en-US" b="1" dirty="0" smtClean="0"/>
              <a:t>The Sign Bit</a:t>
            </a:r>
            <a:endParaRPr lang="en-US" b="1" dirty="0"/>
          </a:p>
          <a:p>
            <a:r>
              <a:rPr lang="en-US" dirty="0" smtClean="0"/>
              <a:t>Signed Numbers</a:t>
            </a:r>
            <a:endParaRPr lang="en-US" dirty="0"/>
          </a:p>
          <a:p>
            <a:r>
              <a:rPr lang="en-US" dirty="0" smtClean="0"/>
              <a:t>Decimal Value of Signed Numbers</a:t>
            </a:r>
            <a:endParaRPr lang="en-US" dirty="0"/>
          </a:p>
          <a:p>
            <a:r>
              <a:rPr lang="en-US" dirty="0" smtClean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3207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1’s and 2’s Compliment</a:t>
            </a:r>
            <a:endParaRPr lang="en-SG" dirty="0"/>
          </a:p>
          <a:p>
            <a:r>
              <a:rPr lang="en-US" dirty="0" smtClean="0"/>
              <a:t>The Sign Bit</a:t>
            </a:r>
            <a:endParaRPr lang="en-US" dirty="0"/>
          </a:p>
          <a:p>
            <a:r>
              <a:rPr lang="en-US" b="1" dirty="0" smtClean="0"/>
              <a:t>Signed Numbers</a:t>
            </a:r>
            <a:endParaRPr lang="en-US" b="1" dirty="0"/>
          </a:p>
          <a:p>
            <a:r>
              <a:rPr lang="en-US" dirty="0" smtClean="0"/>
              <a:t>Decimal Value of Signed Numbers</a:t>
            </a:r>
            <a:endParaRPr lang="en-US" dirty="0"/>
          </a:p>
          <a:p>
            <a:r>
              <a:rPr lang="en-US" dirty="0" smtClean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32074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1’s and 2’s Compliment</a:t>
            </a:r>
            <a:endParaRPr lang="en-SG" dirty="0"/>
          </a:p>
          <a:p>
            <a:r>
              <a:rPr lang="en-US" dirty="0" smtClean="0"/>
              <a:t>The Sign Bit</a:t>
            </a:r>
            <a:endParaRPr lang="en-US" dirty="0"/>
          </a:p>
          <a:p>
            <a:r>
              <a:rPr lang="en-US" dirty="0" smtClean="0"/>
              <a:t>Signed Numbers</a:t>
            </a:r>
            <a:endParaRPr lang="en-US" dirty="0"/>
          </a:p>
          <a:p>
            <a:r>
              <a:rPr lang="en-US" b="1" dirty="0" smtClean="0"/>
              <a:t>Decimal Value of Signed Numbers</a:t>
            </a:r>
            <a:endParaRPr lang="en-US" b="1" dirty="0"/>
          </a:p>
          <a:p>
            <a:r>
              <a:rPr lang="en-US" dirty="0" smtClean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3207478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747</TotalTime>
  <Words>460</Words>
  <Application>Microsoft Office PowerPoint</Application>
  <PresentationFormat>Custom</PresentationFormat>
  <Paragraphs>275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Number Systems &amp;  Operations</vt:lpstr>
      <vt:lpstr>Contents</vt:lpstr>
      <vt:lpstr>1’s and 2’s Complements</vt:lpstr>
      <vt:lpstr>Finding the 1’s complement</vt:lpstr>
      <vt:lpstr>Finding the 2’s Complement</vt:lpstr>
      <vt:lpstr>Finding the 2’s Complement</vt:lpstr>
      <vt:lpstr>Contents</vt:lpstr>
      <vt:lpstr>Contents</vt:lpstr>
      <vt:lpstr>Contents</vt:lpstr>
      <vt:lpstr>Contents</vt:lpstr>
      <vt:lpstr>Basic Operations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Technique</vt:lpstr>
      <vt:lpstr>End of Part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Reshma</cp:lastModifiedBy>
  <cp:revision>144</cp:revision>
  <dcterms:created xsi:type="dcterms:W3CDTF">2020-02-25T15:57:01Z</dcterms:created>
  <dcterms:modified xsi:type="dcterms:W3CDTF">2020-03-03T09:57:20Z</dcterms:modified>
</cp:coreProperties>
</file>