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8" r:id="rId4"/>
    <p:sldId id="284" r:id="rId5"/>
    <p:sldId id="287" r:id="rId6"/>
    <p:sldId id="285" r:id="rId7"/>
    <p:sldId id="288" r:id="rId8"/>
    <p:sldId id="289" r:id="rId9"/>
    <p:sldId id="290" r:id="rId10"/>
    <p:sldId id="286" r:id="rId11"/>
    <p:sldId id="291" r:id="rId12"/>
    <p:sldId id="292" r:id="rId13"/>
    <p:sldId id="293" r:id="rId14"/>
    <p:sldId id="278" r:id="rId15"/>
    <p:sldId id="279" r:id="rId16"/>
    <p:sldId id="280" r:id="rId17"/>
    <p:sldId id="281" r:id="rId18"/>
    <p:sldId id="282" r:id="rId19"/>
    <p:sldId id="28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0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3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69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39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1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2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4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4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08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0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7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94F50C-06F8-4A2E-ABC3-4E06C1913EFD}" type="datetimeFigureOut">
              <a:rPr lang="en-SG" smtClean="0"/>
              <a:t>17/3/2020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637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D37-ABF2-4957-92A3-32D520D8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Algorithms, pseudocode and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1608-4FB7-41D0-A725-F9B22E2C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Part II (Flowchart)</a:t>
            </a:r>
          </a:p>
        </p:txBody>
      </p:sp>
    </p:spTree>
    <p:extLst>
      <p:ext uri="{BB962C8B-B14F-4D97-AF65-F5344CB8AC3E}">
        <p14:creationId xmlns:p14="http://schemas.microsoft.com/office/powerpoint/2010/main" val="40710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  <a:p>
            <a:r>
              <a:rPr lang="en-SG" dirty="0"/>
              <a:t>Symbols</a:t>
            </a:r>
          </a:p>
          <a:p>
            <a:r>
              <a:rPr lang="en-SG" dirty="0"/>
              <a:t>Flowchart constructs</a:t>
            </a:r>
          </a:p>
          <a:p>
            <a:r>
              <a:rPr lang="en-SG" b="1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318391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1132-A3F0-4DEB-9B7A-92290AC0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1781-810F-4A25-9748-A8F61B7BB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Flowchart to find the sum of two numbers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AD0A79-0B22-43FE-9161-8E42080AC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2562" y="902970"/>
            <a:ext cx="1497330" cy="50520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1978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1132-A3F0-4DEB-9B7A-92290AC0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1781-810F-4A25-9748-A8F61B7BB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Flowchart to find the smallest of two numbers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91A469-12ED-40C0-8F46-F4647CA16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2" y="1017270"/>
            <a:ext cx="5726430" cy="482346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6148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1132-A3F0-4DEB-9B7A-92290AC0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1781-810F-4A25-9748-A8F61B7BB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Flowchart to find Even number between 1 to 50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1A21FE-4452-4D0F-82C8-37A343FE89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6883" y="445770"/>
            <a:ext cx="4754880" cy="596646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9750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Draw the flowchart</a:t>
                </a:r>
                <a:r>
                  <a:rPr lang="en-US" dirty="0"/>
                  <a:t> to convert temperature from Celsius to Fahrenheit</a:t>
                </a:r>
              </a:p>
              <a:p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98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Draw the flowchart</a:t>
            </a:r>
            <a:r>
              <a:rPr lang="en-US" dirty="0"/>
              <a:t> to find the largest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2062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Draw the flowchart</a:t>
            </a:r>
            <a:r>
              <a:rPr lang="en-US" dirty="0"/>
              <a:t> to 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36673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Draw the flowchart</a:t>
                </a:r>
                <a:r>
                  <a:rPr lang="en-US" dirty="0"/>
                  <a:t>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1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Draw the flowchart</a:t>
                </a:r>
                <a:r>
                  <a:rPr lang="en-US" dirty="0"/>
                  <a:t>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1+3+5+…+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positive odd Integer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9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Draw the flowchart</a:t>
                </a:r>
                <a:r>
                  <a:rPr lang="en-US" dirty="0"/>
                  <a:t> to find sum of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1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Definition</a:t>
            </a:r>
          </a:p>
          <a:p>
            <a:r>
              <a:rPr lang="en-SG" dirty="0"/>
              <a:t>Symbols</a:t>
            </a:r>
          </a:p>
          <a:p>
            <a:r>
              <a:rPr lang="en-SG" dirty="0"/>
              <a:t>Flowchart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6489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21223"/>
            <a:ext cx="8911687" cy="615553"/>
          </a:xfrm>
        </p:spPr>
        <p:txBody>
          <a:bodyPr anchor="ctr"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BC25-C1BC-49F8-BDB5-D8E12BD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2B4C-06A6-4814-BB11-EA88531B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340F3-6201-40DE-8D71-4D1BD63EBA06}"/>
              </a:ext>
            </a:extLst>
          </p:cNvPr>
          <p:cNvSpPr txBox="1"/>
          <p:nvPr/>
        </p:nvSpPr>
        <p:spPr>
          <a:xfrm>
            <a:off x="1344858" y="2828835"/>
            <a:ext cx="9499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context of computer programming, an </a:t>
            </a:r>
            <a:r>
              <a:rPr lang="en-US" i="1" dirty="0"/>
              <a:t>flowchart</a:t>
            </a:r>
            <a:r>
              <a:rPr lang="en-US" dirty="0"/>
              <a:t>, is defined as a:</a:t>
            </a:r>
          </a:p>
          <a:p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u="sng" dirty="0"/>
              <a:t>Diagrammatic/Graphical</a:t>
            </a:r>
            <a:r>
              <a:rPr lang="en-US" dirty="0"/>
              <a:t> representation of </a:t>
            </a:r>
            <a:r>
              <a:rPr lang="en-US" u="sng" dirty="0"/>
              <a:t>sequence of steps</a:t>
            </a:r>
            <a:r>
              <a:rPr lang="en-US" dirty="0"/>
              <a:t> to </a:t>
            </a:r>
            <a:r>
              <a:rPr lang="en-US" u="sng" dirty="0"/>
              <a:t>solve a problem</a:t>
            </a:r>
            <a:r>
              <a:rPr lang="en-US" dirty="0"/>
              <a:t>.”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“Flowchart is a </a:t>
            </a:r>
            <a:r>
              <a:rPr lang="en-US" u="sng" dirty="0"/>
              <a:t>graphical tool</a:t>
            </a:r>
            <a:r>
              <a:rPr lang="en-US" dirty="0"/>
              <a:t> that </a:t>
            </a:r>
            <a:r>
              <a:rPr lang="en-US" u="sng" dirty="0"/>
              <a:t>diagrammatically</a:t>
            </a:r>
            <a:r>
              <a:rPr lang="en-US" dirty="0"/>
              <a:t> depicts the steps and structure of an </a:t>
            </a:r>
            <a:r>
              <a:rPr lang="en-US" u="sng" dirty="0"/>
              <a:t>algorithm</a:t>
            </a:r>
            <a:r>
              <a:rPr lang="en-US" dirty="0"/>
              <a:t> or program”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04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  <a:p>
            <a:r>
              <a:rPr lang="en-SG" b="1" dirty="0"/>
              <a:t>Symbols</a:t>
            </a:r>
          </a:p>
          <a:p>
            <a:r>
              <a:rPr lang="en-SG" dirty="0"/>
              <a:t>Flowchart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7725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15C0-1307-4D31-80B4-A1B28426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Symbols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E6D9C7-A490-41AD-AFFB-971D527D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99692"/>
              </p:ext>
            </p:extLst>
          </p:nvPr>
        </p:nvGraphicFramePr>
        <p:xfrm>
          <a:off x="1141413" y="2385793"/>
          <a:ext cx="9906000" cy="4015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649">
                  <a:extLst>
                    <a:ext uri="{9D8B030D-6E8A-4147-A177-3AD203B41FA5}">
                      <a16:colId xmlns:a16="http://schemas.microsoft.com/office/drawing/2014/main" val="4081056241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250206037"/>
                    </a:ext>
                  </a:extLst>
                </a:gridCol>
                <a:gridCol w="6883786">
                  <a:extLst>
                    <a:ext uri="{9D8B030D-6E8A-4147-A177-3AD203B41FA5}">
                      <a16:colId xmlns:a16="http://schemas.microsoft.com/office/drawing/2014/main" val="171972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Symbol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Terminal:</a:t>
                      </a:r>
                      <a:r>
                        <a:rPr lang="en-US" b="0" dirty="0"/>
                        <a:t> Indicates start or end of the program or algorithm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57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Parallelogram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Input/Output:</a:t>
                      </a:r>
                      <a:r>
                        <a:rPr lang="en-US" b="0" dirty="0"/>
                        <a:t> Input or output of data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6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b="1" dirty="0"/>
                        <a:t>Process:</a:t>
                      </a:r>
                      <a:r>
                        <a:rPr lang="en-SG" b="0" dirty="0"/>
                        <a:t> </a:t>
                      </a:r>
                      <a:r>
                        <a:rPr lang="en-US" b="0" dirty="0"/>
                        <a:t>Any type of internal operation: data transformation, data movement, logic operation, etc.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96216"/>
                  </a:ext>
                </a:extLst>
              </a:tr>
              <a:tr h="27072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Decision:</a:t>
                      </a:r>
                      <a:r>
                        <a:rPr lang="en-US" b="0" dirty="0"/>
                        <a:t> Evaluates a condition or statement and branches depending on whether the evaluation is true or false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90256"/>
                  </a:ext>
                </a:extLst>
              </a:tr>
              <a:tr h="982247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Arrows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Flow lines:</a:t>
                      </a:r>
                      <a:r>
                        <a:rPr lang="en-US" b="0" dirty="0"/>
                        <a:t> Arrows that indicate the direction of the progression of the program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27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Connector:</a:t>
                      </a:r>
                      <a:r>
                        <a:rPr lang="en-US" b="0" dirty="0"/>
                        <a:t> Connects sections of the flowchart, so that the diagram can maintain a smooth, linear flow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17646"/>
                  </a:ext>
                </a:extLst>
              </a:tr>
            </a:tbl>
          </a:graphicData>
        </a:graphic>
      </p:graphicFrame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A88D09B1-70D5-44EC-A2BB-C730F5244118}"/>
              </a:ext>
            </a:extLst>
          </p:cNvPr>
          <p:cNvSpPr/>
          <p:nvPr/>
        </p:nvSpPr>
        <p:spPr>
          <a:xfrm>
            <a:off x="3326960" y="2836812"/>
            <a:ext cx="587514" cy="221942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B5C4425-2D4B-4019-B38E-4BC54C64A6A2}"/>
              </a:ext>
            </a:extLst>
          </p:cNvPr>
          <p:cNvSpPr/>
          <p:nvPr/>
        </p:nvSpPr>
        <p:spPr>
          <a:xfrm>
            <a:off x="3316558" y="3208890"/>
            <a:ext cx="587514" cy="223200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CF748-CE94-4A60-AC32-5A73C59CABD8}"/>
              </a:ext>
            </a:extLst>
          </p:cNvPr>
          <p:cNvSpPr/>
          <p:nvPr/>
        </p:nvSpPr>
        <p:spPr>
          <a:xfrm>
            <a:off x="3316558" y="3703404"/>
            <a:ext cx="586800" cy="22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77FB017-D7BD-4693-838F-54AED82B752E}"/>
              </a:ext>
            </a:extLst>
          </p:cNvPr>
          <p:cNvSpPr/>
          <p:nvPr/>
        </p:nvSpPr>
        <p:spPr>
          <a:xfrm>
            <a:off x="3422717" y="4318986"/>
            <a:ext cx="396000" cy="223200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6FC1D-6F4D-46AB-B845-B53911AF4DF9}"/>
              </a:ext>
            </a:extLst>
          </p:cNvPr>
          <p:cNvGrpSpPr/>
          <p:nvPr/>
        </p:nvGrpSpPr>
        <p:grpSpPr>
          <a:xfrm>
            <a:off x="3173874" y="4879209"/>
            <a:ext cx="893686" cy="741548"/>
            <a:chOff x="5695049" y="4619423"/>
            <a:chExt cx="893686" cy="741548"/>
          </a:xfrm>
        </p:grpSpPr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B058CC73-ECD8-435D-93B5-0309335684D9}"/>
                </a:ext>
              </a:extLst>
            </p:cNvPr>
            <p:cNvSpPr/>
            <p:nvPr/>
          </p:nvSpPr>
          <p:spPr>
            <a:xfrm>
              <a:off x="5695049" y="4953740"/>
              <a:ext cx="285368" cy="7102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89FC49F-60F1-4582-AA5F-F196D8EFB6D3}"/>
                </a:ext>
              </a:extLst>
            </p:cNvPr>
            <p:cNvSpPr/>
            <p:nvPr/>
          </p:nvSpPr>
          <p:spPr>
            <a:xfrm>
              <a:off x="6303367" y="4953740"/>
              <a:ext cx="285368" cy="7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BB3D2734-ADC7-4558-B954-08B9CDCC12F1}"/>
                </a:ext>
              </a:extLst>
            </p:cNvPr>
            <p:cNvSpPr/>
            <p:nvPr/>
          </p:nvSpPr>
          <p:spPr>
            <a:xfrm>
              <a:off x="6087696" y="5058896"/>
              <a:ext cx="92666" cy="3020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1FDEE526-4C12-416B-BA93-6203E4AE546C}"/>
                </a:ext>
              </a:extLst>
            </p:cNvPr>
            <p:cNvSpPr/>
            <p:nvPr/>
          </p:nvSpPr>
          <p:spPr>
            <a:xfrm>
              <a:off x="6087255" y="4619423"/>
              <a:ext cx="92666" cy="30207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DA9A62D-567C-4BDB-B721-A9B4EAAC159E}"/>
              </a:ext>
            </a:extLst>
          </p:cNvPr>
          <p:cNvSpPr/>
          <p:nvPr/>
        </p:nvSpPr>
        <p:spPr>
          <a:xfrm>
            <a:off x="3501902" y="5910443"/>
            <a:ext cx="216112" cy="2232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9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  <a:p>
            <a:r>
              <a:rPr lang="en-SG" dirty="0"/>
              <a:t>Symbols</a:t>
            </a:r>
          </a:p>
          <a:p>
            <a:r>
              <a:rPr lang="en-SG" b="1" dirty="0"/>
              <a:t>Flowchart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422616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F26-06D6-44AF-95D9-B536320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Sequence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6F75B1-18A5-4122-A0BE-D1C01C209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24" y="1897602"/>
            <a:ext cx="1628775" cy="4086225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4286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F26-06D6-44AF-95D9-B536320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Branching (Selection)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19DC4B-9457-4489-8261-10CA59D23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47" y="2223654"/>
            <a:ext cx="6526530" cy="366903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5705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F26-06D6-44AF-95D9-B536320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 (Repetition)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C05CF1-7F26-4750-B10E-14E9A06A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4" y="1891146"/>
            <a:ext cx="8677275" cy="4486275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3560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230</TotalTime>
  <Words>329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Century Gothic</vt:lpstr>
      <vt:lpstr>Mesh</vt:lpstr>
      <vt:lpstr>Algorithms, pseudocode and flowchart</vt:lpstr>
      <vt:lpstr>Contents</vt:lpstr>
      <vt:lpstr>Definition</vt:lpstr>
      <vt:lpstr>Contents</vt:lpstr>
      <vt:lpstr>Symbols</vt:lpstr>
      <vt:lpstr>Contents</vt:lpstr>
      <vt:lpstr>Sequence</vt:lpstr>
      <vt:lpstr>Branching (Selection)</vt:lpstr>
      <vt:lpstr>Loop (Repetition)</vt:lpstr>
      <vt:lpstr>Contents</vt:lpstr>
      <vt:lpstr>Example 1</vt:lpstr>
      <vt:lpstr>Example 2</vt:lpstr>
      <vt:lpstr>Example 3</vt:lpstr>
      <vt:lpstr>Exercise 1</vt:lpstr>
      <vt:lpstr>Exercise 2</vt:lpstr>
      <vt:lpstr>Exercise 3</vt:lpstr>
      <vt:lpstr>Exercise 4</vt:lpstr>
      <vt:lpstr>Exercise 5</vt:lpstr>
      <vt:lpstr>Exercise 6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177</cp:revision>
  <dcterms:created xsi:type="dcterms:W3CDTF">2020-03-10T15:08:56Z</dcterms:created>
  <dcterms:modified xsi:type="dcterms:W3CDTF">2020-03-17T15:29:55Z</dcterms:modified>
</cp:coreProperties>
</file>