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16"/>
  </p:notesMasterIdLst>
  <p:handoutMasterIdLst>
    <p:handoutMasterId r:id="rId17"/>
  </p:handoutMasterIdLst>
  <p:sldIdLst>
    <p:sldId id="258" r:id="rId2"/>
    <p:sldId id="259" r:id="rId3"/>
    <p:sldId id="297" r:id="rId4"/>
    <p:sldId id="298" r:id="rId5"/>
    <p:sldId id="268" r:id="rId6"/>
    <p:sldId id="299" r:id="rId7"/>
    <p:sldId id="300" r:id="rId8"/>
    <p:sldId id="269" r:id="rId9"/>
    <p:sldId id="301" r:id="rId10"/>
    <p:sldId id="270" r:id="rId11"/>
    <p:sldId id="302" r:id="rId12"/>
    <p:sldId id="304" r:id="rId13"/>
    <p:sldId id="295" r:id="rId14"/>
    <p:sldId id="296" r:id="rId1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945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192">
          <p15:clr>
            <a:srgbClr val="A4A3A4"/>
          </p15:clr>
        </p15:guide>
        <p15:guide id="5" orient="horz" pos="1072">
          <p15:clr>
            <a:srgbClr val="A4A3A4"/>
          </p15:clr>
        </p15:guide>
        <p15:guide id="6" pos="3839">
          <p15:clr>
            <a:srgbClr val="A4A3A4"/>
          </p15:clr>
        </p15:guide>
        <p15:guide id="7" pos="704">
          <p15:clr>
            <a:srgbClr val="A4A3A4"/>
          </p15:clr>
        </p15:guide>
        <p15:guide id="8" pos="71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182" autoAdjust="0"/>
  </p:normalViewPr>
  <p:slideViewPr>
    <p:cSldViewPr showGuides="1">
      <p:cViewPr varScale="1">
        <p:scale>
          <a:sx n="114" d="100"/>
          <a:sy n="114" d="100"/>
        </p:scale>
        <p:origin x="414" y="114"/>
      </p:cViewPr>
      <p:guideLst>
        <p:guide orient="horz" pos="2160"/>
        <p:guide orient="horz" pos="945"/>
        <p:guide orient="horz" pos="3888"/>
        <p:guide orient="horz" pos="192"/>
        <p:guide orient="horz" pos="1072"/>
        <p:guide pos="3839"/>
        <p:guide pos="704"/>
        <p:guide pos="7102"/>
      </p:guideLst>
    </p:cSldViewPr>
  </p:slideViewPr>
  <p:outlineViewPr>
    <p:cViewPr>
      <p:scale>
        <a:sx n="33" d="100"/>
        <a:sy n="33" d="100"/>
      </p:scale>
      <p:origin x="0" y="-2886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3198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3/10/2021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3/10/2021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F81A0-ADA6-4623-BE4F-40CFB8BBCB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0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 descr="Stack of books"/>
          <p:cNvGrpSpPr/>
          <p:nvPr userDrawn="1"/>
        </p:nvGrpSpPr>
        <p:grpSpPr>
          <a:xfrm>
            <a:off x="0" y="0"/>
            <a:ext cx="12190572" cy="6858000"/>
            <a:chOff x="0" y="0"/>
            <a:chExt cx="12190572" cy="6858000"/>
          </a:xfrm>
        </p:grpSpPr>
        <p:sp>
          <p:nvSpPr>
            <p:cNvPr id="13" name="Rectangle 12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0" y="0"/>
              <a:ext cx="4726044" cy="6858000"/>
              <a:chOff x="0" y="0"/>
              <a:chExt cx="4726044" cy="6858000"/>
            </a:xfrm>
          </p:grpSpPr>
          <p:pic>
            <p:nvPicPr>
              <p:cNvPr id="9" name="Picture 8" descr="Stack of books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4591594" cy="6858000"/>
              </a:xfrm>
              <a:prstGeom prst="rect">
                <a:avLst/>
              </a:prstGeom>
            </p:spPr>
          </p:pic>
          <p:sp>
            <p:nvSpPr>
              <p:cNvPr id="10" name="Rectangle 9"/>
              <p:cNvSpPr/>
              <p:nvPr/>
            </p:nvSpPr>
            <p:spPr>
              <a:xfrm>
                <a:off x="4588884" y="0"/>
                <a:ext cx="137160" cy="6858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9346" y="1498601"/>
            <a:ext cx="7008574" cy="3298825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5400" b="0" cap="none" spc="0" baseline="0">
                <a:ln w="0"/>
                <a:solidFill>
                  <a:schemeClr val="tx2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9346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>
                    <a:lumMod val="50000"/>
                  </a:schemeClr>
                </a:solidFill>
                <a:effectLst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C847-D284-421D-B330-2D43513B0F9C}" type="datetime1">
              <a:rPr lang="en-US" smtClean="0"/>
              <a:t>3/10/2021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174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87518-40ED-4895-8580-DE2A722FC423}" type="datetime1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2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9F34-BDBC-4273-B9BC-22458F940BE7}" type="datetime1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85147-19A6-4970-A04E-ED9B1D83C0F1}" type="datetime1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7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620" y="0"/>
            <a:ext cx="12188952" cy="6858000"/>
            <a:chOff x="1620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8818" y="0"/>
              <a:ext cx="4591594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7481252" y="0"/>
              <a:ext cx="137160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tx2"/>
                </a:solidFill>
              </a:endParaRPr>
            </a:p>
          </p:txBody>
        </p:sp>
      </p:grpSp>
      <p:pic>
        <p:nvPicPr>
          <p:cNvPr id="5" name="Picture 4" descr="Stack of book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818" y="0"/>
            <a:ext cx="4591594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37149" y="1498601"/>
            <a:ext cx="7008574" cy="3298825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5400" b="0" cap="none" spc="0" baseline="0">
                <a:ln w="0"/>
                <a:solidFill>
                  <a:schemeClr val="tx2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37149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>
                    <a:lumMod val="50000"/>
                  </a:schemeClr>
                </a:solidFill>
                <a:effectLst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1008-E89D-49CD-9BF4-E6F3FE09F7AC}" type="datetime1">
              <a:rPr lang="en-US" smtClean="0"/>
              <a:t>3/10/2021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354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199F-4583-41EB-929F-5865E95EECAA}" type="datetime1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4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52EB-356C-4482-B27C-7C8E08F5D88F}" type="datetime1">
              <a:rPr lang="en-US" smtClean="0"/>
              <a:t>3/10/2021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5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895E-43C3-4560-B59A-90049317E860}" type="datetime1">
              <a:rPr lang="en-US" smtClean="0"/>
              <a:t>3/10/2021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4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8C32-B81D-4A68-A851-5185C690F024}" type="datetime1">
              <a:rPr lang="en-US" smtClean="0"/>
              <a:t>3/10/2021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48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5612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5D79-EF31-4E8F-A1BE-AF31805C2859}" type="datetime1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2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FBA3B-941F-4778-A0CB-865223FDAE69}" type="datetime1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9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620" y="0"/>
            <a:ext cx="12188952" cy="6858000"/>
            <a:chOff x="1620" y="0"/>
            <a:chExt cx="12188952" cy="6858000"/>
          </a:xfrm>
        </p:grpSpPr>
        <p:sp>
          <p:nvSpPr>
            <p:cNvPr id="10" name="Rectangle 9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4721" y="0"/>
              <a:ext cx="11579384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72EBFD46-0FD3-4428-ADEC-1DFD6489930D}" type="datetime1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85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b="0" kern="1200" cap="none" baseline="0">
          <a:solidFill>
            <a:schemeClr val="accent2">
              <a:lumMod val="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Clr>
          <a:schemeClr val="accent6">
            <a:lumMod val="50000"/>
          </a:schemeClr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474112" indent="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itchFamily="34" charset="0"/>
        <a:buNone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Lecture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Classes and Objects</a:t>
            </a:r>
          </a:p>
        </p:txBody>
      </p:sp>
    </p:spTree>
    <p:extLst>
      <p:ext uri="{BB962C8B-B14F-4D97-AF65-F5344CB8AC3E}">
        <p14:creationId xmlns:p14="http://schemas.microsoft.com/office/powerpoint/2010/main" val="17366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593728" cy="139700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SYNTAX of ACCESS SPECIFIERS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2A1B31-567D-4F66-B464-A7D9993CE6E4}"/>
              </a:ext>
            </a:extLst>
          </p:cNvPr>
          <p:cNvSpPr txBox="1"/>
          <p:nvPr/>
        </p:nvSpPr>
        <p:spPr>
          <a:xfrm>
            <a:off x="2349996" y="1556792"/>
            <a:ext cx="6984776" cy="2727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12000">
              <a:lnSpc>
                <a:spcPct val="95000"/>
              </a:lnSpc>
            </a:pP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NameOfTheClass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12000">
              <a:lnSpc>
                <a:spcPct val="95000"/>
              </a:lnSpc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defTabSz="612000">
              <a:lnSpc>
                <a:spcPct val="95000"/>
              </a:lnSpc>
            </a:pP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accessSpecifier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 defTabSz="612000">
              <a:lnSpc>
                <a:spcPct val="95000"/>
              </a:lnSpc>
            </a:pP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member variables;</a:t>
            </a:r>
          </a:p>
          <a:p>
            <a:pPr lvl="1" defTabSz="612000">
              <a:lnSpc>
                <a:spcPct val="95000"/>
              </a:lnSpc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member functions;</a:t>
            </a:r>
          </a:p>
          <a:p>
            <a:pPr lvl="1" defTabSz="612000">
              <a:lnSpc>
                <a:spcPct val="95000"/>
              </a:lnSpc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12000">
              <a:lnSpc>
                <a:spcPct val="95000"/>
              </a:lnSpc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accessSpecifier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 defTabSz="612000">
              <a:lnSpc>
                <a:spcPct val="95000"/>
              </a:lnSpc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member variables;</a:t>
            </a:r>
          </a:p>
          <a:p>
            <a:pPr lvl="1" defTabSz="612000">
              <a:lnSpc>
                <a:spcPct val="95000"/>
              </a:lnSpc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member functions;</a:t>
            </a:r>
          </a:p>
          <a:p>
            <a:pPr defTabSz="612000">
              <a:lnSpc>
                <a:spcPct val="95000"/>
              </a:lnSpc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50791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593728" cy="139700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2A1B31-567D-4F66-B464-A7D9993CE6E4}"/>
              </a:ext>
            </a:extLst>
          </p:cNvPr>
          <p:cNvSpPr txBox="1"/>
          <p:nvPr/>
        </p:nvSpPr>
        <p:spPr>
          <a:xfrm>
            <a:off x="2349996" y="1556792"/>
            <a:ext cx="6984776" cy="4569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12000">
              <a:lnSpc>
                <a:spcPct val="95000"/>
              </a:lnSpc>
            </a:pP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Test</a:t>
            </a:r>
          </a:p>
          <a:p>
            <a:pPr defTabSz="612000">
              <a:lnSpc>
                <a:spcPct val="95000"/>
              </a:lnSpc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defTabSz="612000">
              <a:lnSpc>
                <a:spcPct val="95000"/>
              </a:lnSpc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defTabSz="612000">
              <a:lnSpc>
                <a:spcPct val="95000"/>
              </a:lnSpc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height;</a:t>
            </a:r>
          </a:p>
          <a:p>
            <a:pPr defTabSz="612000">
              <a:lnSpc>
                <a:spcPct val="95000"/>
              </a:lnSpc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weight;</a:t>
            </a:r>
          </a:p>
          <a:p>
            <a:pPr defTabSz="612000">
              <a:lnSpc>
                <a:spcPct val="95000"/>
              </a:lnSpc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612000">
              <a:lnSpc>
                <a:spcPct val="95000"/>
              </a:lnSpc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defTabSz="612000">
              <a:lnSpc>
                <a:spcPct val="95000"/>
              </a:lnSpc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function1()</a:t>
            </a:r>
          </a:p>
          <a:p>
            <a:pPr defTabSz="612000">
              <a:lnSpc>
                <a:spcPct val="95000"/>
              </a:lnSpc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</a:p>
          <a:p>
            <a:pPr defTabSz="612000">
              <a:lnSpc>
                <a:spcPct val="95000"/>
              </a:lnSpc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height = 5;</a:t>
            </a:r>
          </a:p>
          <a:p>
            <a:pPr defTabSz="612000">
              <a:lnSpc>
                <a:spcPct val="95000"/>
              </a:lnSpc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defTabSz="612000">
              <a:lnSpc>
                <a:spcPct val="95000"/>
              </a:lnSpc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defTabSz="612000">
              <a:lnSpc>
                <a:spcPct val="95000"/>
              </a:lnSpc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function2()</a:t>
            </a:r>
          </a:p>
          <a:p>
            <a:pPr defTabSz="612000">
              <a:lnSpc>
                <a:spcPct val="95000"/>
              </a:lnSpc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</a:p>
          <a:p>
            <a:pPr defTabSz="612000">
              <a:lnSpc>
                <a:spcPct val="95000"/>
              </a:lnSpc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weight = 50;</a:t>
            </a:r>
          </a:p>
          <a:p>
            <a:pPr defTabSz="612000">
              <a:lnSpc>
                <a:spcPct val="95000"/>
              </a:lnSpc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defTabSz="612000">
              <a:lnSpc>
                <a:spcPct val="95000"/>
              </a:lnSpc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400270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593728" cy="139700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DEFAULT ACCESS SPECIFIER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309" y="1701800"/>
            <a:ext cx="10157354" cy="50306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By default all the members in a class is private member. For example: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BBB5C2-BCAC-4E85-B83E-24B36BB2B76C}"/>
              </a:ext>
            </a:extLst>
          </p:cNvPr>
          <p:cNvSpPr txBox="1"/>
          <p:nvPr/>
        </p:nvSpPr>
        <p:spPr>
          <a:xfrm>
            <a:off x="2602024" y="2228496"/>
            <a:ext cx="6984776" cy="404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12000">
              <a:lnSpc>
                <a:spcPct val="95000"/>
              </a:lnSpc>
            </a:pP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Test</a:t>
            </a:r>
          </a:p>
          <a:p>
            <a:pPr defTabSz="612000">
              <a:lnSpc>
                <a:spcPct val="95000"/>
              </a:lnSpc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defTabSz="612000">
              <a:lnSpc>
                <a:spcPct val="95000"/>
              </a:lnSpc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height;</a:t>
            </a:r>
          </a:p>
          <a:p>
            <a:pPr defTabSz="612000">
              <a:lnSpc>
                <a:spcPct val="95000"/>
              </a:lnSpc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weight;</a:t>
            </a:r>
          </a:p>
          <a:p>
            <a:pPr defTabSz="612000">
              <a:lnSpc>
                <a:spcPct val="95000"/>
              </a:lnSpc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12000">
              <a:lnSpc>
                <a:spcPct val="95000"/>
              </a:lnSpc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function1()</a:t>
            </a:r>
          </a:p>
          <a:p>
            <a:pPr defTabSz="612000">
              <a:lnSpc>
                <a:spcPct val="95000"/>
              </a:lnSpc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defTabSz="612000">
              <a:lnSpc>
                <a:spcPct val="95000"/>
              </a:lnSpc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height = 5;</a:t>
            </a:r>
          </a:p>
          <a:p>
            <a:pPr defTabSz="612000">
              <a:lnSpc>
                <a:spcPct val="95000"/>
              </a:lnSpc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defTabSz="612000">
              <a:lnSpc>
                <a:spcPct val="95000"/>
              </a:lnSpc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12000">
              <a:lnSpc>
                <a:spcPct val="95000"/>
              </a:lnSpc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function2()</a:t>
            </a:r>
          </a:p>
          <a:p>
            <a:pPr defTabSz="612000">
              <a:lnSpc>
                <a:spcPct val="95000"/>
              </a:lnSpc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defTabSz="612000">
              <a:lnSpc>
                <a:spcPct val="95000"/>
              </a:lnSpc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weight = 50;</a:t>
            </a:r>
          </a:p>
          <a:p>
            <a:pPr defTabSz="612000">
              <a:lnSpc>
                <a:spcPct val="95000"/>
              </a:lnSpc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defTabSz="612000">
              <a:lnSpc>
                <a:spcPct val="95000"/>
              </a:lnSpc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5714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CF27DBB-0EC6-4220-8889-57FE112E0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390" y="2629109"/>
            <a:ext cx="9040045" cy="1599783"/>
          </a:xfrm>
        </p:spPr>
        <p:txBody>
          <a:bodyPr/>
          <a:lstStyle/>
          <a:p>
            <a:pPr algn="ctr"/>
            <a:r>
              <a:rPr lang="en-SG" dirty="0"/>
              <a:t>End of lecture 2</a:t>
            </a:r>
          </a:p>
        </p:txBody>
      </p:sp>
    </p:spTree>
    <p:extLst>
      <p:ext uri="{BB962C8B-B14F-4D97-AF65-F5344CB8AC3E}">
        <p14:creationId xmlns:p14="http://schemas.microsoft.com/office/powerpoint/2010/main" val="66086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593728" cy="139700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NEXT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Before Lecture 3, please revise LOOPS, CONDITIONAL STATEMENTS, BREAK, LABEL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Revision of Lecture 2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New topic: C++ input/output syntax and some examples.</a:t>
            </a:r>
          </a:p>
        </p:txBody>
      </p:sp>
    </p:spTree>
    <p:extLst>
      <p:ext uri="{BB962C8B-B14F-4D97-AF65-F5344CB8AC3E}">
        <p14:creationId xmlns:p14="http://schemas.microsoft.com/office/powerpoint/2010/main" val="302208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593728" cy="139700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 Class is a blueprint of an object. It consists of member variables and member functions.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 Class is a user defined data-type which has data members and member functions.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Syntax to define a class: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9D3925-70C7-4253-B6FD-EAAA361319F1}"/>
              </a:ext>
            </a:extLst>
          </p:cNvPr>
          <p:cNvSpPr txBox="1"/>
          <p:nvPr/>
        </p:nvSpPr>
        <p:spPr>
          <a:xfrm>
            <a:off x="3142084" y="4365104"/>
            <a:ext cx="460851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12000">
              <a:lnSpc>
                <a:spcPct val="95000"/>
              </a:lnSpc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NameOfTheClass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12000">
              <a:lnSpc>
                <a:spcPct val="95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defTabSz="612000">
              <a:lnSpc>
                <a:spcPct val="95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member variables;</a:t>
            </a:r>
          </a:p>
          <a:p>
            <a:pPr defTabSz="612000">
              <a:lnSpc>
                <a:spcPct val="95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member functions;</a:t>
            </a:r>
          </a:p>
          <a:p>
            <a:pPr defTabSz="612000">
              <a:lnSpc>
                <a:spcPct val="95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S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07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593728" cy="13970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MEMBER VARIABLES AND MEMBER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Member variables: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Member variables are variables that are declared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inside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 class. Also called “Attributes”.</a:t>
            </a:r>
          </a:p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Member functions: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Member functions are functions that are declared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inside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 class. Also called “Methods”.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Example: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9D3925-70C7-4253-B6FD-EAAA361319F1}"/>
              </a:ext>
            </a:extLst>
          </p:cNvPr>
          <p:cNvSpPr txBox="1"/>
          <p:nvPr/>
        </p:nvSpPr>
        <p:spPr>
          <a:xfrm>
            <a:off x="2998068" y="3932813"/>
            <a:ext cx="6984776" cy="2786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12000">
              <a:lnSpc>
                <a:spcPct val="95000"/>
              </a:lnSpc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Cat</a:t>
            </a:r>
          </a:p>
          <a:p>
            <a:pPr defTabSz="612000">
              <a:lnSpc>
                <a:spcPct val="95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defTabSz="612000">
              <a:lnSpc>
                <a:spcPct val="95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pPr defTabSz="612000">
              <a:lnSpc>
                <a:spcPct val="95000"/>
              </a:lnSpc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12000">
              <a:lnSpc>
                <a:spcPct val="95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eat()</a:t>
            </a:r>
          </a:p>
          <a:p>
            <a:pPr defTabSz="612000">
              <a:lnSpc>
                <a:spcPct val="95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defTabSz="612000">
              <a:lnSpc>
                <a:spcPct val="95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“Eating fish.” &lt;&lt;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612000">
              <a:lnSpc>
                <a:spcPct val="95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defTabSz="612000">
              <a:lnSpc>
                <a:spcPct val="95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S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35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593728" cy="13970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Example of a class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9D3925-70C7-4253-B6FD-EAAA361319F1}"/>
              </a:ext>
            </a:extLst>
          </p:cNvPr>
          <p:cNvSpPr txBox="1"/>
          <p:nvPr/>
        </p:nvSpPr>
        <p:spPr>
          <a:xfrm>
            <a:off x="2494012" y="1705285"/>
            <a:ext cx="6984776" cy="3897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12000">
              <a:lnSpc>
                <a:spcPct val="95000"/>
              </a:lnSpc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</a:p>
          <a:p>
            <a:pPr defTabSz="612000">
              <a:lnSpc>
                <a:spcPct val="95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 defTabSz="612000">
              <a:lnSpc>
                <a:spcPct val="95000"/>
              </a:lnSpc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height;</a:t>
            </a:r>
          </a:p>
          <a:p>
            <a:pPr lvl="1" defTabSz="612000">
              <a:lnSpc>
                <a:spcPct val="95000"/>
              </a:lnSpc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weight;</a:t>
            </a:r>
          </a:p>
          <a:p>
            <a:pPr lvl="1" defTabSz="612000">
              <a:lnSpc>
                <a:spcPct val="95000"/>
              </a:lnSpc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function1()</a:t>
            </a:r>
          </a:p>
          <a:p>
            <a:pPr lvl="1" defTabSz="612000">
              <a:lnSpc>
                <a:spcPct val="95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 defTabSz="612000">
              <a:lnSpc>
                <a:spcPct val="95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height = 5;</a:t>
            </a:r>
          </a:p>
          <a:p>
            <a:pPr lvl="1" defTabSz="612000">
              <a:lnSpc>
                <a:spcPct val="95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 defTabSz="612000">
              <a:lnSpc>
                <a:spcPct val="95000"/>
              </a:lnSpc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function2()</a:t>
            </a:r>
          </a:p>
          <a:p>
            <a:pPr lvl="1" defTabSz="612000">
              <a:lnSpc>
                <a:spcPct val="95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 defTabSz="612000">
              <a:lnSpc>
                <a:spcPct val="95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weight = 50;</a:t>
            </a:r>
          </a:p>
          <a:p>
            <a:pPr lvl="1" defTabSz="612000">
              <a:lnSpc>
                <a:spcPct val="95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612000">
              <a:lnSpc>
                <a:spcPct val="95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S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19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593728" cy="139700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Basic unit of OOP. Attributes and methods are bundled into an object. An object is an instance of a class.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An object is created from a class.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 ways to create object from a class.</a:t>
            </a:r>
          </a:p>
          <a:p>
            <a:pPr marL="883845" lvl="1" indent="-457200"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 the main function</a:t>
            </a:r>
          </a:p>
          <a:p>
            <a:pPr marL="883845" lvl="1" indent="-457200"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At class definition</a:t>
            </a:r>
          </a:p>
        </p:txBody>
      </p:sp>
    </p:spTree>
    <p:extLst>
      <p:ext uri="{BB962C8B-B14F-4D97-AF65-F5344CB8AC3E}">
        <p14:creationId xmlns:p14="http://schemas.microsoft.com/office/powerpoint/2010/main" val="278256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593728" cy="139700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Object Creation in the Main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 the main function we can create object using the following syntax: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BB1246-957A-46B1-A5F4-0CA1AF6082B0}"/>
              </a:ext>
            </a:extLst>
          </p:cNvPr>
          <p:cNvSpPr txBox="1"/>
          <p:nvPr/>
        </p:nvSpPr>
        <p:spPr>
          <a:xfrm>
            <a:off x="2494012" y="2060848"/>
            <a:ext cx="6984776" cy="4832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12000">
              <a:lnSpc>
                <a:spcPct val="95000"/>
              </a:lnSpc>
            </a:pP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</a:p>
          <a:p>
            <a:pPr defTabSz="612000">
              <a:lnSpc>
                <a:spcPct val="95000"/>
              </a:lnSpc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defTabSz="612000">
              <a:lnSpc>
                <a:spcPct val="95000"/>
              </a:lnSpc>
            </a:pP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public:</a:t>
            </a:r>
          </a:p>
          <a:p>
            <a:pPr lvl="1" defTabSz="612000">
              <a:lnSpc>
                <a:spcPct val="95000"/>
              </a:lnSpc>
            </a:pP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char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pPr defTabSz="612000">
              <a:lnSpc>
                <a:spcPct val="95000"/>
              </a:lnSpc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en-US" sz="18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12000">
              <a:lnSpc>
                <a:spcPct val="95000"/>
              </a:lnSpc>
            </a:pP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void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eat()</a:t>
            </a:r>
          </a:p>
          <a:p>
            <a:pPr lvl="2" defTabSz="612000">
              <a:lnSpc>
                <a:spcPct val="95000"/>
              </a:lnSpc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lvl="2" defTabSz="612000">
              <a:lnSpc>
                <a:spcPct val="95000"/>
              </a:lnSpc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“Eating fish.” &lt;&lt;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2" defTabSz="612000">
              <a:lnSpc>
                <a:spcPct val="95000"/>
              </a:lnSpc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defTabSz="612000">
              <a:lnSpc>
                <a:spcPct val="95000"/>
              </a:lnSpc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defTabSz="612000">
              <a:lnSpc>
                <a:spcPct val="95000"/>
              </a:lnSpc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12000">
              <a:lnSpc>
                <a:spcPct val="95000"/>
              </a:lnSpc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pPr defTabSz="612000">
              <a:lnSpc>
                <a:spcPct val="95000"/>
              </a:lnSpc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defTabSz="612000">
              <a:lnSpc>
                <a:spcPct val="95000"/>
              </a:lnSpc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Cat obj;</a:t>
            </a:r>
          </a:p>
          <a:p>
            <a:pPr defTabSz="612000">
              <a:lnSpc>
                <a:spcPct val="95000"/>
              </a:lnSpc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obj.eat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612000">
              <a:lnSpc>
                <a:spcPct val="95000"/>
              </a:lnSpc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12000">
              <a:lnSpc>
                <a:spcPct val="95000"/>
              </a:lnSpc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pPr defTabSz="612000">
              <a:lnSpc>
                <a:spcPct val="95000"/>
              </a:lnSpc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SG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422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593728" cy="139700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Object Creation at Class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We can create object at class definition using the following syntax: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DFBC44-A4D3-4004-B523-D79B0A274EA4}"/>
              </a:ext>
            </a:extLst>
          </p:cNvPr>
          <p:cNvSpPr txBox="1"/>
          <p:nvPr/>
        </p:nvSpPr>
        <p:spPr>
          <a:xfrm>
            <a:off x="2494012" y="2204864"/>
            <a:ext cx="6984776" cy="4569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12000">
              <a:lnSpc>
                <a:spcPct val="95000"/>
              </a:lnSpc>
            </a:pP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</a:p>
          <a:p>
            <a:pPr defTabSz="612000">
              <a:lnSpc>
                <a:spcPct val="95000"/>
              </a:lnSpc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defTabSz="612000">
              <a:lnSpc>
                <a:spcPct val="95000"/>
              </a:lnSpc>
            </a:pP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public:</a:t>
            </a:r>
          </a:p>
          <a:p>
            <a:pPr lvl="1" defTabSz="612000">
              <a:lnSpc>
                <a:spcPct val="95000"/>
              </a:lnSpc>
            </a:pP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char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pPr defTabSz="612000">
              <a:lnSpc>
                <a:spcPct val="95000"/>
              </a:lnSpc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en-US" sz="18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12000">
              <a:lnSpc>
                <a:spcPct val="95000"/>
              </a:lnSpc>
            </a:pP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void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eat()</a:t>
            </a:r>
          </a:p>
          <a:p>
            <a:pPr lvl="2" defTabSz="612000">
              <a:lnSpc>
                <a:spcPct val="95000"/>
              </a:lnSpc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lvl="2" defTabSz="612000">
              <a:lnSpc>
                <a:spcPct val="95000"/>
              </a:lnSpc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“Eating fish.” &lt;&lt;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2" defTabSz="612000">
              <a:lnSpc>
                <a:spcPct val="95000"/>
              </a:lnSpc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defTabSz="612000">
              <a:lnSpc>
                <a:spcPct val="95000"/>
              </a:lnSpc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 obj;</a:t>
            </a:r>
          </a:p>
          <a:p>
            <a:pPr defTabSz="612000">
              <a:lnSpc>
                <a:spcPct val="95000"/>
              </a:lnSpc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12000">
              <a:lnSpc>
                <a:spcPct val="95000"/>
              </a:lnSpc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pPr defTabSz="612000">
              <a:lnSpc>
                <a:spcPct val="95000"/>
              </a:lnSpc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defTabSz="612000">
              <a:lnSpc>
                <a:spcPct val="95000"/>
              </a:lnSpc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obj.eat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612000">
              <a:lnSpc>
                <a:spcPct val="95000"/>
              </a:lnSpc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12000">
              <a:lnSpc>
                <a:spcPct val="95000"/>
              </a:lnSpc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pPr defTabSz="612000">
              <a:lnSpc>
                <a:spcPct val="95000"/>
              </a:lnSpc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SG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17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593728" cy="139700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ACCESS SPECIFIER/ACCESS MODIFIERS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Access specifiers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are the keywords in object-oriented languages that define the accessibility of methods and attributes.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C++ access specifiers are used for defining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availability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class members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(member variables and member functions)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beyond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the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class definition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Also called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access modifiers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92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593728" cy="139700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TYPES OF ACCESS SPECIFIERS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There are 3 types of access specifiers: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Public: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Member variables or Member functions can be accessible from anywhere of the program (within the same class or outside of the class)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Protected: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Member variables or Member functions can be accessible within the same class as well as from the derived class.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Private: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Member variables or Member functions can be accessible within the same class as well as from the friend class or friend function.</a:t>
            </a:r>
          </a:p>
        </p:txBody>
      </p:sp>
    </p:spTree>
    <p:extLst>
      <p:ext uri="{BB962C8B-B14F-4D97-AF65-F5344CB8AC3E}">
        <p14:creationId xmlns:p14="http://schemas.microsoft.com/office/powerpoint/2010/main" val="316977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elcome back to school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5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Welcome back to school presentation.potx" id="{CE426E4B-AEF0-4DB0-AA06-9B9EF2E62E1A}" vid="{EB2D3276-CBF5-48AD-B47E-C2D79CA4C86F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{B525C162-5E47-4DA2-BAFA-B6BB9FC22443}tf03460615_win32</Template>
  <TotalTime>116</TotalTime>
  <Words>676</Words>
  <Application>Microsoft Office PowerPoint</Application>
  <PresentationFormat>Custom</PresentationFormat>
  <Paragraphs>144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Century Gothic</vt:lpstr>
      <vt:lpstr>Courier New</vt:lpstr>
      <vt:lpstr>Segoe UI</vt:lpstr>
      <vt:lpstr>Wingdings</vt:lpstr>
      <vt:lpstr>Welcome back to school presentation</vt:lpstr>
      <vt:lpstr>Lecture 2</vt:lpstr>
      <vt:lpstr>Class</vt:lpstr>
      <vt:lpstr>MEMBER VARIABLES AND MEMBER FUNCTIONS</vt:lpstr>
      <vt:lpstr>Example of a class</vt:lpstr>
      <vt:lpstr>OBJECT</vt:lpstr>
      <vt:lpstr>Object Creation in the Main Function</vt:lpstr>
      <vt:lpstr>Object Creation at Class Definition</vt:lpstr>
      <vt:lpstr>ACCESS SPECIFIER/ACCESS MODIFIERS</vt:lpstr>
      <vt:lpstr>TYPES OF ACCESS SPECIFIERS</vt:lpstr>
      <vt:lpstr>SYNTAX of ACCESS SPECIFIERS</vt:lpstr>
      <vt:lpstr>EXAMPLE</vt:lpstr>
      <vt:lpstr>DEFAULT ACCESS SPECIFIER</vt:lpstr>
      <vt:lpstr>End of lecture 2</vt:lpstr>
      <vt:lpstr>NEXT LECTURE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creator>HP</dc:creator>
  <cp:lastModifiedBy>HP</cp:lastModifiedBy>
  <cp:revision>99</cp:revision>
  <dcterms:created xsi:type="dcterms:W3CDTF">2021-03-07T16:03:15Z</dcterms:created>
  <dcterms:modified xsi:type="dcterms:W3CDTF">2021-03-10T11:14:51Z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