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56"/>
  </p:notesMasterIdLst>
  <p:sldIdLst>
    <p:sldId id="312" r:id="rId2"/>
    <p:sldId id="257" r:id="rId3"/>
    <p:sldId id="258" r:id="rId4"/>
    <p:sldId id="259" r:id="rId5"/>
    <p:sldId id="308" r:id="rId6"/>
    <p:sldId id="31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09" r:id="rId40"/>
    <p:sldId id="310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1E33F-708C-4FEF-A17E-2F748BB367B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480E4-1019-40AB-B3DE-6C71FCE0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9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9157542-E569-4581-8E14-457F897065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6C51742-51CD-4478-8839-D070CFEBD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3568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9157542-E569-4581-8E14-457F897065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6C51742-51CD-4478-8839-D070CFEBD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000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9157542-E569-4581-8E14-457F897065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6C51742-51CD-4478-8839-D070CFEBD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81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1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8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45414" y="2352802"/>
            <a:ext cx="5010151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1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003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8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2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4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0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0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8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7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9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peoplestrategists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oplestrategists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8"/>
          <p:cNvSpPr txBox="1"/>
          <p:nvPr/>
        </p:nvSpPr>
        <p:spPr>
          <a:xfrm>
            <a:off x="1981200" y="2362200"/>
            <a:ext cx="870458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0" b="1" spc="-40" dirty="0">
                <a:solidFill>
                  <a:srgbClr val="223D4F"/>
                </a:solidFill>
                <a:latin typeface="Times New Roman"/>
                <a:cs typeface="Times New Roman"/>
              </a:rPr>
              <a:t>Introduction </a:t>
            </a:r>
            <a:r>
              <a:rPr sz="6000" b="1" dirty="0">
                <a:solidFill>
                  <a:srgbClr val="223D4F"/>
                </a:solidFill>
                <a:latin typeface="Times New Roman"/>
                <a:cs typeface="Times New Roman"/>
              </a:rPr>
              <a:t>to </a:t>
            </a:r>
            <a:r>
              <a:rPr sz="6000" b="1" spc="71" dirty="0">
                <a:solidFill>
                  <a:srgbClr val="223D4F"/>
                </a:solidFill>
                <a:latin typeface="Times New Roman"/>
                <a:cs typeface="Times New Roman"/>
              </a:rPr>
              <a:t>HTML</a:t>
            </a:r>
            <a:endParaRPr lang="en-US" sz="6000" b="1" spc="71" dirty="0">
              <a:solidFill>
                <a:srgbClr val="223D4F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0"/>
              </a:spcBef>
            </a:pPr>
            <a:endParaRPr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1660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381000"/>
            <a:ext cx="7038594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Some </a:t>
            </a:r>
            <a:r>
              <a:rPr spc="-45" dirty="0"/>
              <a:t>Important </a:t>
            </a:r>
            <a:r>
              <a:rPr spc="-71" dirty="0"/>
              <a:t>Attributes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6781" y="1461898"/>
          <a:ext cx="11090276" cy="4354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8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043"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9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Attribute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Options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Function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043"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title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900" dirty="0">
                          <a:latin typeface="Carlito"/>
                          <a:cs typeface="Carlito"/>
                        </a:rPr>
                        <a:t>User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10" dirty="0">
                          <a:latin typeface="Carlito"/>
                          <a:cs typeface="Carlito"/>
                        </a:rPr>
                        <a:t>Defined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900" spc="-10" dirty="0">
                          <a:latin typeface="Carlito"/>
                          <a:cs typeface="Carlito"/>
                        </a:rPr>
                        <a:t>"Pop-up"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title of </a:t>
                      </a:r>
                      <a:r>
                        <a:rPr sz="19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900" spc="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elements.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93"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9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href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900" dirty="0">
                          <a:latin typeface="Carlito"/>
                          <a:cs typeface="Carlito"/>
                        </a:rPr>
                        <a:t>User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10" dirty="0">
                          <a:latin typeface="Carlito"/>
                          <a:cs typeface="Carlito"/>
                        </a:rPr>
                        <a:t>Defined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The link address is specified in </a:t>
                      </a:r>
                      <a:r>
                        <a:rPr sz="19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900" spc="-15" dirty="0">
                          <a:latin typeface="Carlito"/>
                          <a:cs typeface="Carlito"/>
                        </a:rPr>
                        <a:t>href attribute</a:t>
                      </a:r>
                      <a:r>
                        <a:rPr sz="1900" spc="1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opens.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043"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class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900" dirty="0">
                          <a:latin typeface="Carlito"/>
                          <a:cs typeface="Carlito"/>
                        </a:rPr>
                        <a:t>User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10" dirty="0">
                          <a:latin typeface="Carlito"/>
                          <a:cs typeface="Carlito"/>
                        </a:rPr>
                        <a:t>Defined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Classifies </a:t>
                      </a:r>
                      <a:r>
                        <a:rPr sz="1900" dirty="0">
                          <a:latin typeface="Carlito"/>
                          <a:cs typeface="Carlito"/>
                        </a:rPr>
                        <a:t>an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element </a:t>
                      </a:r>
                      <a:r>
                        <a:rPr sz="1900" spc="-1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use with Cascading Style</a:t>
                      </a:r>
                      <a:r>
                        <a:rPr sz="1900" spc="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Sheets.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43"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id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dirty="0">
                          <a:latin typeface="Carlito"/>
                          <a:cs typeface="Carlito"/>
                        </a:rPr>
                        <a:t>User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10" dirty="0">
                          <a:latin typeface="Carlito"/>
                          <a:cs typeface="Carlito"/>
                        </a:rPr>
                        <a:t>Defined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dirty="0">
                          <a:latin typeface="Carlito"/>
                          <a:cs typeface="Carlito"/>
                        </a:rPr>
                        <a:t>Names an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element </a:t>
                      </a:r>
                      <a:r>
                        <a:rPr sz="1900" spc="-1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use with Cascading Style</a:t>
                      </a:r>
                      <a:r>
                        <a:rPr sz="1900" spc="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Sheets.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43"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bgcolor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numeric, hexidecimal, </a:t>
                      </a:r>
                      <a:r>
                        <a:rPr sz="1900" spc="-10" dirty="0">
                          <a:latin typeface="Carlito"/>
                          <a:cs typeface="Carlito"/>
                        </a:rPr>
                        <a:t>RGB</a:t>
                      </a:r>
                      <a:r>
                        <a:rPr sz="19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values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Places </a:t>
                      </a:r>
                      <a:r>
                        <a:rPr sz="19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background </a:t>
                      </a:r>
                      <a:r>
                        <a:rPr sz="1900" spc="-10" dirty="0">
                          <a:latin typeface="Carlito"/>
                          <a:cs typeface="Carlito"/>
                        </a:rPr>
                        <a:t>color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behind </a:t>
                      </a:r>
                      <a:r>
                        <a:rPr sz="1900" dirty="0">
                          <a:latin typeface="Carlito"/>
                          <a:cs typeface="Carlito"/>
                        </a:rPr>
                        <a:t>an</a:t>
                      </a:r>
                      <a:r>
                        <a:rPr sz="1900" spc="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element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171"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background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URL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Places </a:t>
                      </a:r>
                      <a:r>
                        <a:rPr sz="19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background image behind </a:t>
                      </a:r>
                      <a:r>
                        <a:rPr sz="1900" dirty="0">
                          <a:latin typeface="Carlito"/>
                          <a:cs typeface="Carlito"/>
                        </a:rPr>
                        <a:t>an</a:t>
                      </a:r>
                      <a:r>
                        <a:rPr sz="1900" spc="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element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043"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align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right, left,</a:t>
                      </a:r>
                      <a:r>
                        <a:rPr sz="19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10" dirty="0">
                          <a:latin typeface="Carlito"/>
                          <a:cs typeface="Carlito"/>
                        </a:rPr>
                        <a:t>center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spc="-15" dirty="0">
                          <a:latin typeface="Carlito"/>
                          <a:cs typeface="Carlito"/>
                        </a:rPr>
                        <a:t>Horizontally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aligns</a:t>
                      </a:r>
                      <a:r>
                        <a:rPr sz="1900" spc="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10" dirty="0">
                          <a:latin typeface="Carlito"/>
                          <a:cs typeface="Carlito"/>
                        </a:rPr>
                        <a:t>tags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043"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valign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spc="-10" dirty="0">
                          <a:latin typeface="Carlito"/>
                          <a:cs typeface="Carlito"/>
                        </a:rPr>
                        <a:t>top, </a:t>
                      </a:r>
                      <a:r>
                        <a:rPr sz="1900" dirty="0">
                          <a:latin typeface="Carlito"/>
                          <a:cs typeface="Carlito"/>
                        </a:rPr>
                        <a:t>middle,</a:t>
                      </a:r>
                      <a:r>
                        <a:rPr sz="19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15" dirty="0">
                          <a:latin typeface="Carlito"/>
                          <a:cs typeface="Carlito"/>
                        </a:rPr>
                        <a:t>bottom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spc="-15" dirty="0">
                          <a:latin typeface="Carlito"/>
                          <a:cs typeface="Carlito"/>
                        </a:rPr>
                        <a:t>Vertically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aligns </a:t>
                      </a:r>
                      <a:r>
                        <a:rPr sz="1900" spc="-10" dirty="0">
                          <a:latin typeface="Carlito"/>
                          <a:cs typeface="Carlito"/>
                        </a:rPr>
                        <a:t>tags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within </a:t>
                      </a:r>
                      <a:r>
                        <a:rPr sz="1900" dirty="0">
                          <a:latin typeface="Carlito"/>
                          <a:cs typeface="Carlito"/>
                        </a:rPr>
                        <a:t>an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HTML</a:t>
                      </a:r>
                      <a:r>
                        <a:rPr sz="1900" spc="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element.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043"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width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Numeric</a:t>
                      </a:r>
                      <a:r>
                        <a:rPr sz="19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20" dirty="0">
                          <a:latin typeface="Carlito"/>
                          <a:cs typeface="Carlito"/>
                        </a:rPr>
                        <a:t>Value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Specifies </a:t>
                      </a:r>
                      <a:r>
                        <a:rPr sz="1900" dirty="0">
                          <a:latin typeface="Carlito"/>
                          <a:cs typeface="Carlito"/>
                        </a:rPr>
                        <a:t>the width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of tables, images, or </a:t>
                      </a:r>
                      <a:r>
                        <a:rPr sz="1900" spc="-10" dirty="0">
                          <a:latin typeface="Carlito"/>
                          <a:cs typeface="Carlito"/>
                        </a:rPr>
                        <a:t>table</a:t>
                      </a:r>
                      <a:r>
                        <a:rPr sz="1900" spc="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cells.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169"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height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Numeric</a:t>
                      </a:r>
                      <a:r>
                        <a:rPr sz="19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20" dirty="0">
                          <a:latin typeface="Carlito"/>
                          <a:cs typeface="Carlito"/>
                        </a:rPr>
                        <a:t>Value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Specifies </a:t>
                      </a:r>
                      <a:r>
                        <a:rPr sz="19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height of tables, images, or </a:t>
                      </a:r>
                      <a:r>
                        <a:rPr sz="1900" spc="-10" dirty="0">
                          <a:latin typeface="Carlito"/>
                          <a:cs typeface="Carlito"/>
                        </a:rPr>
                        <a:t>table</a:t>
                      </a:r>
                      <a:r>
                        <a:rPr sz="1900" spc="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cells.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0613" y="211039"/>
            <a:ext cx="5450587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Structural</a:t>
            </a:r>
            <a:r>
              <a:rPr spc="-71" dirty="0"/>
              <a:t> </a:t>
            </a:r>
            <a:r>
              <a:rPr spc="35" dirty="0"/>
              <a:t>Elements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1405890" y="3111246"/>
            <a:ext cx="9161145" cy="2170431"/>
          </a:xfrm>
          <a:custGeom>
            <a:avLst/>
            <a:gdLst/>
            <a:ahLst/>
            <a:cxnLst/>
            <a:rect l="l" t="t" r="r" b="b"/>
            <a:pathLst>
              <a:path w="9161145" h="2170429">
                <a:moveTo>
                  <a:pt x="0" y="2170176"/>
                </a:moveTo>
                <a:lnTo>
                  <a:pt x="9160764" y="2170176"/>
                </a:lnTo>
                <a:lnTo>
                  <a:pt x="9160764" y="0"/>
                </a:lnTo>
                <a:lnTo>
                  <a:pt x="0" y="0"/>
                </a:lnTo>
                <a:lnTo>
                  <a:pt x="0" y="2170176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84504" y="1069397"/>
            <a:ext cx="7870825" cy="4180632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spcBef>
                <a:spcPts val="740"/>
              </a:spcBef>
            </a:pPr>
            <a:r>
              <a:rPr spc="-80" dirty="0">
                <a:latin typeface="Times New Roman"/>
                <a:cs typeface="Times New Roman"/>
              </a:rPr>
              <a:t>A </a:t>
            </a:r>
            <a:r>
              <a:rPr spc="-20" dirty="0">
                <a:latin typeface="Times New Roman"/>
                <a:cs typeface="Times New Roman"/>
              </a:rPr>
              <a:t>standard </a:t>
            </a:r>
            <a:r>
              <a:rPr spc="-31" dirty="0">
                <a:latin typeface="Times New Roman"/>
                <a:cs typeface="Times New Roman"/>
              </a:rPr>
              <a:t>HTML </a:t>
            </a:r>
            <a:r>
              <a:rPr spc="-11" dirty="0">
                <a:latin typeface="Times New Roman"/>
                <a:cs typeface="Times New Roman"/>
              </a:rPr>
              <a:t>document </a:t>
            </a:r>
            <a:r>
              <a:rPr spc="-35" dirty="0">
                <a:latin typeface="Times New Roman"/>
                <a:cs typeface="Times New Roman"/>
              </a:rPr>
              <a:t>has </a:t>
            </a:r>
            <a:r>
              <a:rPr spc="-40" dirty="0">
                <a:latin typeface="Times New Roman"/>
                <a:cs typeface="Times New Roman"/>
              </a:rPr>
              <a:t>two main </a:t>
            </a:r>
            <a:r>
              <a:rPr spc="-25" dirty="0">
                <a:latin typeface="Times New Roman"/>
                <a:cs typeface="Times New Roman"/>
              </a:rPr>
              <a:t>structural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Times New Roman"/>
                <a:cs typeface="Times New Roman"/>
              </a:rPr>
              <a:t>elements</a:t>
            </a:r>
            <a:endParaRPr>
              <a:latin typeface="Times New Roman"/>
              <a:cs typeface="Times New Roman"/>
            </a:endParaRPr>
          </a:p>
          <a:p>
            <a:pPr marL="469254">
              <a:spcBef>
                <a:spcPts val="715"/>
              </a:spcBef>
            </a:pPr>
            <a:r>
              <a:rPr sz="2000" b="1" u="sng" spc="-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Times New Roman"/>
                <a:cs typeface="Times New Roman"/>
              </a:rPr>
              <a:t>head</a:t>
            </a:r>
            <a:r>
              <a:rPr sz="2000" b="1" spc="-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contains </a:t>
            </a:r>
            <a:r>
              <a:rPr spc="-20" dirty="0">
                <a:latin typeface="Times New Roman"/>
                <a:cs typeface="Times New Roman"/>
              </a:rPr>
              <a:t>setup </a:t>
            </a:r>
            <a:r>
              <a:rPr spc="-11" dirty="0">
                <a:latin typeface="Times New Roman"/>
                <a:cs typeface="Times New Roman"/>
              </a:rPr>
              <a:t>information </a:t>
            </a:r>
            <a:r>
              <a:rPr spc="-5" dirty="0">
                <a:latin typeface="Times New Roman"/>
                <a:cs typeface="Times New Roman"/>
              </a:rPr>
              <a:t>for the </a:t>
            </a:r>
            <a:r>
              <a:rPr spc="-31" dirty="0">
                <a:latin typeface="Times New Roman"/>
                <a:cs typeface="Times New Roman"/>
              </a:rPr>
              <a:t>browser </a:t>
            </a:r>
            <a:r>
              <a:rPr spc="-91" dirty="0">
                <a:latin typeface="Times New Roman"/>
                <a:cs typeface="Times New Roman"/>
              </a:rPr>
              <a:t>&amp; </a:t>
            </a:r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-100" dirty="0">
                <a:latin typeface="Times New Roman"/>
                <a:cs typeface="Times New Roman"/>
              </a:rPr>
              <a:t>Web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Times New Roman"/>
                <a:cs typeface="Times New Roman"/>
              </a:rPr>
              <a:t>page</a:t>
            </a:r>
            <a:endParaRPr>
              <a:latin typeface="Times New Roman"/>
              <a:cs typeface="Times New Roman"/>
            </a:endParaRPr>
          </a:p>
          <a:p>
            <a:pPr marL="927077">
              <a:spcBef>
                <a:spcPts val="775"/>
              </a:spcBef>
            </a:pPr>
            <a:r>
              <a:rPr spc="-20" dirty="0">
                <a:latin typeface="Times New Roman"/>
                <a:cs typeface="Times New Roman"/>
              </a:rPr>
              <a:t>For </a:t>
            </a:r>
            <a:r>
              <a:rPr spc="-60" dirty="0">
                <a:latin typeface="Times New Roman"/>
                <a:cs typeface="Times New Roman"/>
              </a:rPr>
              <a:t>E.g., </a:t>
            </a:r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-40" dirty="0">
                <a:latin typeface="Times New Roman"/>
                <a:cs typeface="Times New Roman"/>
              </a:rPr>
              <a:t>title </a:t>
            </a:r>
            <a:r>
              <a:rPr spc="-5" dirty="0">
                <a:latin typeface="Times New Roman"/>
                <a:cs typeface="Times New Roman"/>
              </a:rPr>
              <a:t>for the </a:t>
            </a:r>
            <a:r>
              <a:rPr spc="-31" dirty="0">
                <a:latin typeface="Times New Roman"/>
                <a:cs typeface="Times New Roman"/>
              </a:rPr>
              <a:t>browser </a:t>
            </a:r>
            <a:r>
              <a:rPr spc="-75" dirty="0">
                <a:latin typeface="Times New Roman"/>
                <a:cs typeface="Times New Roman"/>
              </a:rPr>
              <a:t>window, </a:t>
            </a:r>
            <a:r>
              <a:rPr spc="-65" dirty="0">
                <a:latin typeface="Times New Roman"/>
                <a:cs typeface="Times New Roman"/>
              </a:rPr>
              <a:t>style </a:t>
            </a:r>
            <a:r>
              <a:rPr spc="-40" dirty="0">
                <a:latin typeface="Times New Roman"/>
                <a:cs typeface="Times New Roman"/>
              </a:rPr>
              <a:t>definitions, </a:t>
            </a:r>
            <a:r>
              <a:rPr spc="-71" dirty="0">
                <a:latin typeface="Times New Roman"/>
                <a:cs typeface="Times New Roman"/>
              </a:rPr>
              <a:t>JavaScript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Times New Roman"/>
                <a:cs typeface="Times New Roman"/>
              </a:rPr>
              <a:t>code, </a:t>
            </a:r>
            <a:r>
              <a:rPr dirty="0">
                <a:latin typeface="Times New Roman"/>
                <a:cs typeface="Times New Roman"/>
              </a:rPr>
              <a:t>…</a:t>
            </a:r>
            <a:endParaRPr>
              <a:latin typeface="Times New Roman"/>
              <a:cs typeface="Times New Roman"/>
            </a:endParaRPr>
          </a:p>
          <a:p>
            <a:pPr marL="469254">
              <a:spcBef>
                <a:spcPts val="711"/>
              </a:spcBef>
            </a:pPr>
            <a:r>
              <a:rPr sz="2000" b="1" u="sng" spc="-1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Times New Roman"/>
                <a:cs typeface="Times New Roman"/>
              </a:rPr>
              <a:t>body</a:t>
            </a:r>
            <a:r>
              <a:rPr sz="2000" b="1" spc="-1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contains </a:t>
            </a:r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-51" dirty="0">
                <a:latin typeface="Times New Roman"/>
                <a:cs typeface="Times New Roman"/>
              </a:rPr>
              <a:t>actual </a:t>
            </a:r>
            <a:r>
              <a:rPr spc="-5" dirty="0">
                <a:latin typeface="Times New Roman"/>
                <a:cs typeface="Times New Roman"/>
              </a:rPr>
              <a:t>content </a:t>
            </a:r>
            <a:r>
              <a:rPr spc="20" dirty="0">
                <a:latin typeface="Times New Roman"/>
                <a:cs typeface="Times New Roman"/>
              </a:rPr>
              <a:t>to </a:t>
            </a:r>
            <a:r>
              <a:rPr spc="-20" dirty="0">
                <a:latin typeface="Times New Roman"/>
                <a:cs typeface="Times New Roman"/>
              </a:rPr>
              <a:t>be </a:t>
            </a:r>
            <a:r>
              <a:rPr spc="-60" dirty="0">
                <a:latin typeface="Times New Roman"/>
                <a:cs typeface="Times New Roman"/>
              </a:rPr>
              <a:t>displayed </a:t>
            </a:r>
            <a:r>
              <a:rPr spc="-35" dirty="0">
                <a:latin typeface="Times New Roman"/>
                <a:cs typeface="Times New Roman"/>
              </a:rPr>
              <a:t>in </a:t>
            </a:r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-100" dirty="0">
                <a:latin typeface="Times New Roman"/>
                <a:cs typeface="Times New Roman"/>
              </a:rPr>
              <a:t>Web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Times New Roman"/>
                <a:cs typeface="Times New Roman"/>
              </a:rPr>
              <a:t>page</a:t>
            </a:r>
            <a:endParaRPr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spcBef>
                <a:spcPts val="1660"/>
              </a:spcBef>
            </a:pPr>
            <a:r>
              <a:rPr sz="1500" b="1" spc="-5" dirty="0">
                <a:solidFill>
                  <a:srgbClr val="44536A"/>
                </a:solidFill>
                <a:latin typeface="Courier New"/>
                <a:cs typeface="Courier New"/>
              </a:rPr>
              <a:t>&lt;html</a:t>
            </a:r>
            <a:r>
              <a:rPr sz="1500" b="1" spc="-11" dirty="0">
                <a:solidFill>
                  <a:srgbClr val="44536A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44536A"/>
                </a:solidFill>
                <a:latin typeface="Courier New"/>
                <a:cs typeface="Courier New"/>
              </a:rPr>
              <a:t>lang=“en”&gt;</a:t>
            </a:r>
            <a:endParaRPr sz="1500">
              <a:latin typeface="Courier New"/>
              <a:cs typeface="Courier New"/>
            </a:endParaRPr>
          </a:p>
          <a:p>
            <a:pPr marL="12700">
              <a:spcBef>
                <a:spcPts val="5"/>
              </a:spcBef>
            </a:pPr>
            <a:r>
              <a:rPr sz="1500" b="1" spc="-5" dirty="0">
                <a:solidFill>
                  <a:srgbClr val="FF0033"/>
                </a:solidFill>
                <a:latin typeface="Courier New"/>
                <a:cs typeface="Courier New"/>
              </a:rPr>
              <a:t>&lt;head&gt;</a:t>
            </a:r>
            <a:endParaRPr sz="1500">
              <a:latin typeface="Courier New"/>
              <a:cs typeface="Courier New"/>
            </a:endParaRPr>
          </a:p>
          <a:p>
            <a:pPr marL="240659"/>
            <a:r>
              <a:rPr sz="1500" b="1" spc="-5" dirty="0">
                <a:solidFill>
                  <a:srgbClr val="EC7C30"/>
                </a:solidFill>
                <a:latin typeface="Courier New"/>
                <a:cs typeface="Courier New"/>
              </a:rPr>
              <a:t>&lt;meta charset=“UTF-8”</a:t>
            </a:r>
            <a:r>
              <a:rPr sz="1500" b="1" spc="-11" dirty="0">
                <a:solidFill>
                  <a:srgbClr val="EC7C3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EC7C30"/>
                </a:solidFill>
                <a:latin typeface="Courier New"/>
                <a:cs typeface="Courier New"/>
              </a:rPr>
              <a:t>/&gt;</a:t>
            </a:r>
            <a:endParaRPr sz="1500">
              <a:latin typeface="Courier New"/>
              <a:cs typeface="Courier New"/>
            </a:endParaRPr>
          </a:p>
          <a:p>
            <a:pPr marL="240659"/>
            <a:r>
              <a:rPr sz="1500" b="1" spc="-5" dirty="0">
                <a:solidFill>
                  <a:srgbClr val="EC7C30"/>
                </a:solidFill>
                <a:latin typeface="Courier New"/>
                <a:cs typeface="Courier New"/>
              </a:rPr>
              <a:t>&lt;title&gt;</a:t>
            </a:r>
            <a:r>
              <a:rPr sz="1500" b="1" spc="-5" dirty="0">
                <a:latin typeface="Courier New"/>
                <a:cs typeface="Courier New"/>
              </a:rPr>
              <a:t>My first HTML</a:t>
            </a:r>
            <a:r>
              <a:rPr sz="1500" b="1" spc="-1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document</a:t>
            </a:r>
            <a:r>
              <a:rPr sz="1500" b="1" spc="-5" dirty="0">
                <a:solidFill>
                  <a:srgbClr val="EC7C30"/>
                </a:solidFill>
                <a:latin typeface="Courier New"/>
                <a:cs typeface="Courier New"/>
              </a:rPr>
              <a:t>&lt;/title&gt;</a:t>
            </a:r>
            <a:endParaRPr sz="1500">
              <a:latin typeface="Courier New"/>
              <a:cs typeface="Courier New"/>
            </a:endParaRPr>
          </a:p>
          <a:p>
            <a:pPr marL="12700"/>
            <a:r>
              <a:rPr sz="1500" b="1" spc="-5" dirty="0">
                <a:solidFill>
                  <a:srgbClr val="FF0033"/>
                </a:solidFill>
                <a:latin typeface="Courier New"/>
                <a:cs typeface="Courier New"/>
              </a:rPr>
              <a:t>&lt;/head&gt;</a:t>
            </a:r>
            <a:endParaRPr sz="1500">
              <a:latin typeface="Courier New"/>
              <a:cs typeface="Courier New"/>
            </a:endParaRPr>
          </a:p>
          <a:p>
            <a:pPr marL="240659"/>
            <a:r>
              <a:rPr sz="1500" b="1" spc="-5" dirty="0">
                <a:solidFill>
                  <a:srgbClr val="EC7C30"/>
                </a:solidFill>
                <a:latin typeface="Courier New"/>
                <a:cs typeface="Courier New"/>
              </a:rPr>
              <a:t>&lt;body&gt;</a:t>
            </a:r>
            <a:endParaRPr sz="1500">
              <a:latin typeface="Courier New"/>
              <a:cs typeface="Courier New"/>
            </a:endParaRPr>
          </a:p>
          <a:p>
            <a:pPr marL="469254"/>
            <a:r>
              <a:rPr sz="1500" b="1" spc="-5" dirty="0">
                <a:solidFill>
                  <a:srgbClr val="EC7C30"/>
                </a:solidFill>
                <a:latin typeface="Courier New"/>
                <a:cs typeface="Courier New"/>
              </a:rPr>
              <a:t>&lt;p&gt; </a:t>
            </a:r>
            <a:r>
              <a:rPr sz="1500" b="1" spc="-5" dirty="0">
                <a:latin typeface="Courier New"/>
                <a:cs typeface="Courier New"/>
              </a:rPr>
              <a:t>Hello world! </a:t>
            </a:r>
            <a:r>
              <a:rPr sz="1500" b="1" spc="-5" dirty="0">
                <a:solidFill>
                  <a:srgbClr val="EC7C30"/>
                </a:solidFill>
                <a:latin typeface="Courier New"/>
                <a:cs typeface="Courier New"/>
              </a:rPr>
              <a:t>&lt;/p&gt;</a:t>
            </a:r>
            <a:endParaRPr sz="1500">
              <a:latin typeface="Courier New"/>
              <a:cs typeface="Courier New"/>
            </a:endParaRPr>
          </a:p>
          <a:p>
            <a:pPr marL="240659"/>
            <a:r>
              <a:rPr sz="1500" b="1" spc="-5" dirty="0">
                <a:solidFill>
                  <a:srgbClr val="EC7C30"/>
                </a:solidFill>
                <a:latin typeface="Courier New"/>
                <a:cs typeface="Courier New"/>
              </a:rPr>
              <a:t>&lt;/body&gt;</a:t>
            </a:r>
            <a:endParaRPr sz="1500">
              <a:latin typeface="Courier New"/>
              <a:cs typeface="Courier New"/>
            </a:endParaRPr>
          </a:p>
          <a:p>
            <a:pPr marL="12700">
              <a:spcBef>
                <a:spcPts val="40"/>
              </a:spcBef>
            </a:pPr>
            <a:r>
              <a:rPr sz="1500" b="1" spc="-5" dirty="0">
                <a:solidFill>
                  <a:srgbClr val="44536A"/>
                </a:solidFill>
                <a:latin typeface="Courier New"/>
                <a:cs typeface="Courier New"/>
              </a:rPr>
              <a:t>&lt;/html&gt;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1805" y="256139"/>
            <a:ext cx="574319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Comments </a:t>
            </a:r>
            <a:r>
              <a:rPr spc="-35" dirty="0"/>
              <a:t>and</a:t>
            </a:r>
            <a:r>
              <a:rPr spc="-60" dirty="0"/>
              <a:t> </a:t>
            </a:r>
            <a:r>
              <a:rPr dirty="0"/>
              <a:t>doctype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1" y="1214121"/>
            <a:ext cx="10339705" cy="1610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1" dirty="0">
                <a:latin typeface="Times New Roman"/>
                <a:cs typeface="Times New Roman"/>
              </a:rPr>
              <a:t>HTML </a:t>
            </a:r>
            <a:r>
              <a:rPr spc="-35" dirty="0">
                <a:latin typeface="Times New Roman"/>
                <a:cs typeface="Times New Roman"/>
              </a:rPr>
              <a:t>has </a:t>
            </a:r>
            <a:r>
              <a:rPr spc="-71" dirty="0">
                <a:latin typeface="Times New Roman"/>
                <a:cs typeface="Times New Roman"/>
              </a:rPr>
              <a:t>a </a:t>
            </a:r>
            <a:r>
              <a:rPr spc="-35" dirty="0">
                <a:latin typeface="Times New Roman"/>
                <a:cs typeface="Times New Roman"/>
              </a:rPr>
              <a:t>mechanism </a:t>
            </a:r>
            <a:r>
              <a:rPr dirty="0">
                <a:latin typeface="Times New Roman"/>
                <a:cs typeface="Times New Roman"/>
              </a:rPr>
              <a:t>for </a:t>
            </a:r>
            <a:r>
              <a:rPr spc="-31" dirty="0">
                <a:latin typeface="Times New Roman"/>
                <a:cs typeface="Times New Roman"/>
              </a:rPr>
              <a:t>embedding </a:t>
            </a:r>
            <a:r>
              <a:rPr spc="-15" dirty="0">
                <a:latin typeface="Times New Roman"/>
                <a:cs typeface="Times New Roman"/>
              </a:rPr>
              <a:t>comments </a:t>
            </a:r>
            <a:r>
              <a:rPr dirty="0">
                <a:latin typeface="Times New Roman"/>
                <a:cs typeface="Times New Roman"/>
              </a:rPr>
              <a:t>that </a:t>
            </a:r>
            <a:r>
              <a:rPr spc="-45" dirty="0">
                <a:latin typeface="Times New Roman"/>
                <a:cs typeface="Times New Roman"/>
              </a:rPr>
              <a:t>are </a:t>
            </a:r>
            <a:r>
              <a:rPr spc="20" dirty="0">
                <a:latin typeface="Times New Roman"/>
                <a:cs typeface="Times New Roman"/>
              </a:rPr>
              <a:t>not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Times New Roman"/>
                <a:cs typeface="Times New Roman"/>
              </a:rPr>
              <a:t>displayed </a:t>
            </a:r>
            <a:r>
              <a:rPr spc="-31" dirty="0">
                <a:latin typeface="Times New Roman"/>
                <a:cs typeface="Times New Roman"/>
              </a:rPr>
              <a:t>when </a:t>
            </a:r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-45" dirty="0">
                <a:latin typeface="Times New Roman"/>
                <a:cs typeface="Times New Roman"/>
              </a:rPr>
              <a:t>page </a:t>
            </a:r>
            <a:r>
              <a:rPr spc="-71" dirty="0">
                <a:latin typeface="Times New Roman"/>
                <a:cs typeface="Times New Roman"/>
              </a:rPr>
              <a:t>is </a:t>
            </a:r>
            <a:r>
              <a:rPr spc="-20" dirty="0">
                <a:latin typeface="Times New Roman"/>
                <a:cs typeface="Times New Roman"/>
              </a:rPr>
              <a:t>rendered </a:t>
            </a:r>
            <a:r>
              <a:rPr spc="-35" dirty="0">
                <a:latin typeface="Times New Roman"/>
                <a:cs typeface="Times New Roman"/>
              </a:rPr>
              <a:t>in </a:t>
            </a:r>
            <a:r>
              <a:rPr spc="-71" dirty="0">
                <a:latin typeface="Times New Roman"/>
                <a:cs typeface="Times New Roman"/>
              </a:rPr>
              <a:t>a </a:t>
            </a:r>
            <a:r>
              <a:rPr spc="-40" dirty="0">
                <a:latin typeface="Times New Roman"/>
                <a:cs typeface="Times New Roman"/>
              </a:rPr>
              <a:t>browser.</a:t>
            </a:r>
            <a:endParaRPr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451" dirty="0">
              <a:latin typeface="Times New Roman"/>
              <a:cs typeface="Times New Roman"/>
            </a:endParaRPr>
          </a:p>
          <a:p>
            <a:pPr marL="12700">
              <a:tabLst>
                <a:tab pos="686418" algn="l"/>
              </a:tabLst>
            </a:pPr>
            <a:r>
              <a:rPr b="1" spc="-25" dirty="0">
                <a:latin typeface="Times New Roman"/>
                <a:cs typeface="Times New Roman"/>
              </a:rPr>
              <a:t>Eg.:	</a:t>
            </a:r>
            <a:r>
              <a:rPr b="1" spc="5" dirty="0">
                <a:solidFill>
                  <a:srgbClr val="538235"/>
                </a:solidFill>
                <a:latin typeface="Times New Roman"/>
                <a:cs typeface="Times New Roman"/>
              </a:rPr>
              <a:t>&lt;!-- </a:t>
            </a:r>
            <a:r>
              <a:rPr b="1" spc="20" dirty="0">
                <a:solidFill>
                  <a:srgbClr val="538235"/>
                </a:solidFill>
                <a:latin typeface="Times New Roman"/>
                <a:cs typeface="Times New Roman"/>
              </a:rPr>
              <a:t>This </a:t>
            </a:r>
            <a:r>
              <a:rPr b="1" spc="25" dirty="0">
                <a:solidFill>
                  <a:srgbClr val="538235"/>
                </a:solidFill>
                <a:latin typeface="Times New Roman"/>
                <a:cs typeface="Times New Roman"/>
              </a:rPr>
              <a:t>is </a:t>
            </a:r>
            <a:r>
              <a:rPr b="1" spc="15" dirty="0">
                <a:solidFill>
                  <a:srgbClr val="538235"/>
                </a:solidFill>
                <a:latin typeface="Times New Roman"/>
                <a:cs typeface="Times New Roman"/>
              </a:rPr>
              <a:t>comment </a:t>
            </a:r>
            <a:r>
              <a:rPr b="1" spc="-11" dirty="0">
                <a:solidFill>
                  <a:srgbClr val="538235"/>
                </a:solidFill>
                <a:latin typeface="Times New Roman"/>
                <a:cs typeface="Times New Roman"/>
              </a:rPr>
              <a:t>text</a:t>
            </a:r>
            <a:r>
              <a:rPr b="1" spc="-31" dirty="0">
                <a:solidFill>
                  <a:srgbClr val="538235"/>
                </a:solidFill>
                <a:latin typeface="Times New Roman"/>
                <a:cs typeface="Times New Roman"/>
              </a:rPr>
              <a:t> </a:t>
            </a:r>
            <a:r>
              <a:rPr b="1" spc="55" dirty="0">
                <a:solidFill>
                  <a:srgbClr val="538235"/>
                </a:solidFill>
                <a:latin typeface="Times New Roman"/>
                <a:cs typeface="Times New Roman"/>
              </a:rPr>
              <a:t>--&gt;</a:t>
            </a:r>
            <a:endParaRPr dirty="0">
              <a:latin typeface="Times New Roman"/>
              <a:cs typeface="Times New Roman"/>
            </a:endParaRPr>
          </a:p>
          <a:p>
            <a:pPr>
              <a:spcBef>
                <a:spcPts val="51"/>
              </a:spcBef>
            </a:pPr>
            <a:endParaRPr sz="2451" dirty="0">
              <a:latin typeface="Times New Roman"/>
              <a:cs typeface="Times New Roman"/>
            </a:endParaRPr>
          </a:p>
          <a:p>
            <a:pPr marL="12700"/>
            <a:r>
              <a:rPr spc="-55" dirty="0">
                <a:latin typeface="Times New Roman"/>
                <a:cs typeface="Times New Roman"/>
              </a:rPr>
              <a:t>Besides </a:t>
            </a:r>
            <a:r>
              <a:rPr spc="-60" dirty="0">
                <a:latin typeface="Times New Roman"/>
                <a:cs typeface="Times New Roman"/>
              </a:rPr>
              <a:t>tags, </a:t>
            </a:r>
            <a:r>
              <a:rPr spc="-20" dirty="0">
                <a:latin typeface="Times New Roman"/>
                <a:cs typeface="Times New Roman"/>
              </a:rPr>
              <a:t>text </a:t>
            </a:r>
            <a:r>
              <a:rPr spc="-5" dirty="0">
                <a:latin typeface="Times New Roman"/>
                <a:cs typeface="Times New Roman"/>
              </a:rPr>
              <a:t>content, </a:t>
            </a:r>
            <a:r>
              <a:rPr spc="-15" dirty="0">
                <a:latin typeface="Times New Roman"/>
                <a:cs typeface="Times New Roman"/>
              </a:rPr>
              <a:t>and </a:t>
            </a:r>
            <a:r>
              <a:rPr spc="-45" dirty="0">
                <a:latin typeface="Times New Roman"/>
                <a:cs typeface="Times New Roman"/>
              </a:rPr>
              <a:t>entities, </a:t>
            </a:r>
            <a:r>
              <a:rPr spc="-31" dirty="0">
                <a:latin typeface="Times New Roman"/>
                <a:cs typeface="Times New Roman"/>
              </a:rPr>
              <a:t>an HTML </a:t>
            </a:r>
            <a:r>
              <a:rPr spc="-11" dirty="0">
                <a:latin typeface="Times New Roman"/>
                <a:cs typeface="Times New Roman"/>
              </a:rPr>
              <a:t>document </a:t>
            </a:r>
            <a:r>
              <a:rPr spc="-20" dirty="0">
                <a:latin typeface="Times New Roman"/>
                <a:cs typeface="Times New Roman"/>
              </a:rPr>
              <a:t>must contain </a:t>
            </a:r>
            <a:r>
              <a:rPr spc="-71" dirty="0">
                <a:latin typeface="Times New Roman"/>
                <a:cs typeface="Times New Roman"/>
              </a:rPr>
              <a:t>a </a:t>
            </a:r>
            <a:r>
              <a:rPr spc="-31" dirty="0">
                <a:latin typeface="Times New Roman"/>
                <a:cs typeface="Times New Roman"/>
              </a:rPr>
              <a:t>doctype </a:t>
            </a:r>
            <a:r>
              <a:rPr spc="-35" dirty="0">
                <a:latin typeface="Times New Roman"/>
                <a:cs typeface="Times New Roman"/>
              </a:rPr>
              <a:t>declaration </a:t>
            </a:r>
            <a:r>
              <a:rPr spc="-60" dirty="0">
                <a:latin typeface="Times New Roman"/>
                <a:cs typeface="Times New Roman"/>
              </a:rPr>
              <a:t>as </a:t>
            </a:r>
            <a:r>
              <a:rPr spc="-5" dirty="0">
                <a:latin typeface="Times New Roman"/>
                <a:cs typeface="Times New Roman"/>
              </a:rPr>
              <a:t>the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b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first </a:t>
            </a:r>
            <a:r>
              <a:rPr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line</a:t>
            </a:r>
            <a:r>
              <a:rPr spc="-15" dirty="0">
                <a:latin typeface="Times New Roman"/>
                <a:cs typeface="Times New Roman"/>
              </a:rPr>
              <a:t>. </a:t>
            </a:r>
            <a:r>
              <a:rPr b="1" spc="-65" dirty="0">
                <a:latin typeface="Times New Roman"/>
                <a:cs typeface="Times New Roman"/>
              </a:rPr>
              <a:t>For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41" y="3114497"/>
            <a:ext cx="4146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71" dirty="0">
                <a:latin typeface="Times New Roman"/>
                <a:cs typeface="Times New Roman"/>
              </a:rPr>
              <a:t>E</a:t>
            </a:r>
            <a:r>
              <a:rPr b="1" spc="-51" dirty="0">
                <a:latin typeface="Times New Roman"/>
                <a:cs typeface="Times New Roman"/>
              </a:rPr>
              <a:t>g</a:t>
            </a:r>
            <a:r>
              <a:rPr b="1" spc="-65" dirty="0">
                <a:latin typeface="Times New Roman"/>
                <a:cs typeface="Times New Roman"/>
              </a:rPr>
              <a:t>.: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8206" y="3309365"/>
            <a:ext cx="4213860" cy="2339102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9532">
              <a:spcBef>
                <a:spcPts val="240"/>
              </a:spcBef>
            </a:pPr>
            <a:r>
              <a:rPr sz="1500" b="1" spc="5" dirty="0">
                <a:solidFill>
                  <a:srgbClr val="2D75B6"/>
                </a:solidFill>
                <a:latin typeface="Times New Roman"/>
                <a:cs typeface="Times New Roman"/>
              </a:rPr>
              <a:t>&lt;!DOCTYPE</a:t>
            </a:r>
            <a:r>
              <a:rPr sz="1500" b="1" spc="-11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1500" b="1" spc="11" dirty="0">
                <a:solidFill>
                  <a:srgbClr val="2D75B6"/>
                </a:solidFill>
                <a:latin typeface="Times New Roman"/>
                <a:cs typeface="Times New Roman"/>
              </a:rPr>
              <a:t>html&gt;</a:t>
            </a:r>
            <a:endParaRPr sz="1500">
              <a:latin typeface="Times New Roman"/>
              <a:cs typeface="Times New Roman"/>
            </a:endParaRPr>
          </a:p>
          <a:p>
            <a:pPr marL="89532">
              <a:spcBef>
                <a:spcPts val="5"/>
              </a:spcBef>
            </a:pPr>
            <a:r>
              <a:rPr sz="1500" b="1" spc="15" dirty="0">
                <a:solidFill>
                  <a:srgbClr val="44536A"/>
                </a:solidFill>
                <a:latin typeface="Times New Roman"/>
                <a:cs typeface="Times New Roman"/>
              </a:rPr>
              <a:t>&lt;html</a:t>
            </a:r>
            <a:r>
              <a:rPr sz="1500" b="1" spc="-11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500" b="1" spc="25" dirty="0">
                <a:solidFill>
                  <a:srgbClr val="44536A"/>
                </a:solidFill>
                <a:latin typeface="Times New Roman"/>
                <a:cs typeface="Times New Roman"/>
              </a:rPr>
              <a:t>lang=“en”&gt;</a:t>
            </a:r>
            <a:endParaRPr sz="1500">
              <a:latin typeface="Times New Roman"/>
              <a:cs typeface="Times New Roman"/>
            </a:endParaRPr>
          </a:p>
          <a:p>
            <a:pPr marL="89532"/>
            <a:r>
              <a:rPr sz="1500" b="1" spc="45" dirty="0">
                <a:solidFill>
                  <a:srgbClr val="FF0033"/>
                </a:solidFill>
                <a:latin typeface="Times New Roman"/>
                <a:cs typeface="Times New Roman"/>
              </a:rPr>
              <a:t>&lt;head&gt;</a:t>
            </a:r>
            <a:endParaRPr sz="1500">
              <a:latin typeface="Times New Roman"/>
              <a:cs typeface="Times New Roman"/>
            </a:endParaRPr>
          </a:p>
          <a:p>
            <a:pPr marL="184146"/>
            <a:r>
              <a:rPr sz="1500" b="1" spc="25" dirty="0">
                <a:solidFill>
                  <a:srgbClr val="EC7C30"/>
                </a:solidFill>
                <a:latin typeface="Times New Roman"/>
                <a:cs typeface="Times New Roman"/>
              </a:rPr>
              <a:t>&lt;meta </a:t>
            </a:r>
            <a:r>
              <a:rPr sz="1500" b="1" dirty="0">
                <a:solidFill>
                  <a:srgbClr val="EC7C30"/>
                </a:solidFill>
                <a:latin typeface="Times New Roman"/>
                <a:cs typeface="Times New Roman"/>
              </a:rPr>
              <a:t>charset=“UTF-8”</a:t>
            </a:r>
            <a:r>
              <a:rPr sz="1500" b="1" spc="-4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1500" b="1" spc="271" dirty="0">
                <a:solidFill>
                  <a:srgbClr val="EC7C30"/>
                </a:solidFill>
                <a:latin typeface="Times New Roman"/>
                <a:cs typeface="Times New Roman"/>
              </a:rPr>
              <a:t>/&gt;</a:t>
            </a:r>
            <a:endParaRPr sz="1500">
              <a:latin typeface="Times New Roman"/>
              <a:cs typeface="Times New Roman"/>
            </a:endParaRPr>
          </a:p>
          <a:p>
            <a:pPr marL="184146"/>
            <a:r>
              <a:rPr sz="1500" b="1" spc="15" dirty="0">
                <a:solidFill>
                  <a:srgbClr val="EC7C30"/>
                </a:solidFill>
                <a:latin typeface="Times New Roman"/>
                <a:cs typeface="Times New Roman"/>
              </a:rPr>
              <a:t>&lt;title&gt;</a:t>
            </a:r>
            <a:r>
              <a:rPr sz="1500" b="1" spc="15" dirty="0">
                <a:latin typeface="Times New Roman"/>
                <a:cs typeface="Times New Roman"/>
              </a:rPr>
              <a:t>My </a:t>
            </a:r>
            <a:r>
              <a:rPr sz="1500" b="1" spc="-35" dirty="0">
                <a:latin typeface="Times New Roman"/>
                <a:cs typeface="Times New Roman"/>
              </a:rPr>
              <a:t>first </a:t>
            </a:r>
            <a:r>
              <a:rPr sz="1500" b="1" spc="15" dirty="0">
                <a:latin typeface="Times New Roman"/>
                <a:cs typeface="Times New Roman"/>
              </a:rPr>
              <a:t>HTML</a:t>
            </a:r>
            <a:r>
              <a:rPr sz="1500" b="1" spc="20" dirty="0">
                <a:latin typeface="Times New Roman"/>
                <a:cs typeface="Times New Roman"/>
              </a:rPr>
              <a:t> </a:t>
            </a:r>
            <a:r>
              <a:rPr sz="1500" b="1" spc="40" dirty="0">
                <a:latin typeface="Times New Roman"/>
                <a:cs typeface="Times New Roman"/>
              </a:rPr>
              <a:t>document</a:t>
            </a:r>
            <a:r>
              <a:rPr sz="1500" b="1" spc="40" dirty="0">
                <a:solidFill>
                  <a:srgbClr val="EC7C30"/>
                </a:solidFill>
                <a:latin typeface="Times New Roman"/>
                <a:cs typeface="Times New Roman"/>
              </a:rPr>
              <a:t>&lt;/title&gt;</a:t>
            </a:r>
            <a:endParaRPr sz="1500">
              <a:latin typeface="Times New Roman"/>
              <a:cs typeface="Times New Roman"/>
            </a:endParaRPr>
          </a:p>
          <a:p>
            <a:pPr marL="89532"/>
            <a:r>
              <a:rPr sz="1500" b="1" spc="100" dirty="0">
                <a:solidFill>
                  <a:srgbClr val="FF0033"/>
                </a:solidFill>
                <a:latin typeface="Times New Roman"/>
                <a:cs typeface="Times New Roman"/>
              </a:rPr>
              <a:t>&lt;/head&gt;</a:t>
            </a:r>
            <a:endParaRPr sz="1500">
              <a:latin typeface="Times New Roman"/>
              <a:cs typeface="Times New Roman"/>
            </a:endParaRPr>
          </a:p>
          <a:p>
            <a:pPr marL="184146"/>
            <a:r>
              <a:rPr sz="1500" b="1" spc="40" dirty="0">
                <a:solidFill>
                  <a:srgbClr val="EC7C30"/>
                </a:solidFill>
                <a:latin typeface="Times New Roman"/>
                <a:cs typeface="Times New Roman"/>
              </a:rPr>
              <a:t>&lt;body&gt;</a:t>
            </a:r>
            <a:endParaRPr sz="1500">
              <a:latin typeface="Times New Roman"/>
              <a:cs typeface="Times New Roman"/>
            </a:endParaRPr>
          </a:p>
          <a:p>
            <a:pPr marL="280664"/>
            <a:r>
              <a:rPr sz="1500" b="1" spc="91" dirty="0">
                <a:solidFill>
                  <a:srgbClr val="EC7C30"/>
                </a:solidFill>
                <a:latin typeface="Times New Roman"/>
                <a:cs typeface="Times New Roman"/>
              </a:rPr>
              <a:t>&lt;p&gt; </a:t>
            </a:r>
            <a:r>
              <a:rPr sz="1500" b="1" spc="31" dirty="0">
                <a:latin typeface="Times New Roman"/>
                <a:cs typeface="Times New Roman"/>
              </a:rPr>
              <a:t>Hello </a:t>
            </a:r>
            <a:r>
              <a:rPr sz="1500" b="1" spc="-51" dirty="0">
                <a:latin typeface="Times New Roman"/>
                <a:cs typeface="Times New Roman"/>
              </a:rPr>
              <a:t>world!</a:t>
            </a:r>
            <a:r>
              <a:rPr sz="1500" b="1" spc="-160" dirty="0">
                <a:latin typeface="Times New Roman"/>
                <a:cs typeface="Times New Roman"/>
              </a:rPr>
              <a:t> </a:t>
            </a:r>
            <a:r>
              <a:rPr sz="1500" b="1" spc="165" dirty="0">
                <a:solidFill>
                  <a:srgbClr val="EC7C30"/>
                </a:solidFill>
                <a:latin typeface="Times New Roman"/>
                <a:cs typeface="Times New Roman"/>
              </a:rPr>
              <a:t>&lt;/p&gt;</a:t>
            </a:r>
            <a:endParaRPr sz="1500">
              <a:latin typeface="Times New Roman"/>
              <a:cs typeface="Times New Roman"/>
            </a:endParaRPr>
          </a:p>
          <a:p>
            <a:pPr marL="184146"/>
            <a:r>
              <a:rPr sz="1500" b="1" spc="95" dirty="0">
                <a:solidFill>
                  <a:srgbClr val="EC7C30"/>
                </a:solidFill>
                <a:latin typeface="Times New Roman"/>
                <a:cs typeface="Times New Roman"/>
              </a:rPr>
              <a:t>&lt;/body&gt;</a:t>
            </a:r>
            <a:endParaRPr sz="1500">
              <a:latin typeface="Times New Roman"/>
              <a:cs typeface="Times New Roman"/>
            </a:endParaRPr>
          </a:p>
          <a:p>
            <a:pPr marL="89532"/>
            <a:r>
              <a:rPr sz="1500" b="1" spc="91" dirty="0">
                <a:solidFill>
                  <a:srgbClr val="44536A"/>
                </a:solidFill>
                <a:latin typeface="Times New Roman"/>
                <a:cs typeface="Times New Roman"/>
              </a:rPr>
              <a:t>&lt;/html&gt;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5105" y="3250184"/>
            <a:ext cx="46005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" dirty="0">
                <a:latin typeface="Times New Roman"/>
                <a:cs typeface="Times New Roman"/>
              </a:rPr>
              <a:t>Current </a:t>
            </a:r>
            <a:r>
              <a:rPr spc="-40" dirty="0">
                <a:latin typeface="Times New Roman"/>
                <a:cs typeface="Times New Roman"/>
              </a:rPr>
              <a:t>version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31" dirty="0">
                <a:latin typeface="Times New Roman"/>
                <a:cs typeface="Times New Roman"/>
              </a:rPr>
              <a:t>HTML </a:t>
            </a:r>
            <a:r>
              <a:rPr spc="-71" dirty="0">
                <a:latin typeface="Times New Roman"/>
                <a:cs typeface="Times New Roman"/>
              </a:rPr>
              <a:t>is </a:t>
            </a:r>
            <a:r>
              <a:rPr spc="-60" dirty="0">
                <a:latin typeface="Times New Roman"/>
                <a:cs typeface="Times New Roman"/>
              </a:rPr>
              <a:t>5 </a:t>
            </a:r>
            <a:r>
              <a:rPr spc="-20" dirty="0">
                <a:latin typeface="Times New Roman"/>
                <a:cs typeface="Times New Roman"/>
              </a:rPr>
              <a:t>and </a:t>
            </a:r>
            <a:r>
              <a:rPr spc="-35" dirty="0">
                <a:latin typeface="Times New Roman"/>
                <a:cs typeface="Times New Roman"/>
              </a:rPr>
              <a:t>it </a:t>
            </a:r>
            <a:r>
              <a:rPr spc="-55" dirty="0">
                <a:latin typeface="Times New Roman"/>
                <a:cs typeface="Times New Roman"/>
              </a:rPr>
              <a:t>makes</a:t>
            </a:r>
            <a:r>
              <a:rPr spc="11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Times New Roman"/>
                <a:cs typeface="Times New Roman"/>
              </a:rPr>
              <a:t>use</a:t>
            </a:r>
            <a:endParaRPr>
              <a:latin typeface="Times New Roman"/>
              <a:cs typeface="Times New Roman"/>
            </a:endParaRPr>
          </a:p>
          <a:p>
            <a:pPr marL="12700"/>
            <a:r>
              <a:rPr dirty="0">
                <a:latin typeface="Times New Roman"/>
                <a:cs typeface="Times New Roman"/>
              </a:rPr>
              <a:t>of </a:t>
            </a:r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-55" dirty="0">
                <a:latin typeface="Times New Roman"/>
                <a:cs typeface="Times New Roman"/>
              </a:rPr>
              <a:t>following </a:t>
            </a:r>
            <a:r>
              <a:rPr spc="-40" dirty="0">
                <a:latin typeface="Times New Roman"/>
                <a:cs typeface="Times New Roman"/>
              </a:rPr>
              <a:t>declaration: </a:t>
            </a:r>
            <a:r>
              <a:rPr b="1" spc="5" dirty="0">
                <a:solidFill>
                  <a:srgbClr val="2D75B6"/>
                </a:solidFill>
                <a:latin typeface="Times New Roman"/>
                <a:cs typeface="Times New Roman"/>
              </a:rPr>
              <a:t>&lt;!DOCTYPE</a:t>
            </a:r>
            <a:r>
              <a:rPr b="1" spc="-14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b="1" spc="20" dirty="0">
                <a:solidFill>
                  <a:srgbClr val="2D75B6"/>
                </a:solidFill>
                <a:latin typeface="Times New Roman"/>
                <a:cs typeface="Times New Roman"/>
              </a:rPr>
              <a:t>html&gt;</a:t>
            </a: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1066800"/>
            <a:ext cx="9622155" cy="5232843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73986" indent="-161921">
              <a:spcBef>
                <a:spcPts val="885"/>
              </a:spcBef>
              <a:buFont typeface="Wingdings"/>
              <a:buChar char=""/>
              <a:tabLst>
                <a:tab pos="174621" algn="l"/>
              </a:tabLst>
            </a:pP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&lt;head&gt; </a:t>
            </a:r>
            <a:r>
              <a:rPr sz="2000" spc="-35" dirty="0">
                <a:latin typeface="Times New Roman"/>
                <a:cs typeface="Times New Roman"/>
              </a:rPr>
              <a:t>element </a:t>
            </a:r>
            <a:r>
              <a:rPr sz="2000" spc="-71" dirty="0">
                <a:latin typeface="Times New Roman"/>
                <a:cs typeface="Times New Roman"/>
              </a:rPr>
              <a:t>is </a:t>
            </a:r>
            <a:r>
              <a:rPr sz="2000" spc="-35" dirty="0">
                <a:latin typeface="Times New Roman"/>
                <a:cs typeface="Times New Roman"/>
              </a:rPr>
              <a:t>where </a:t>
            </a:r>
            <a:r>
              <a:rPr sz="2000" spc="-60" dirty="0">
                <a:latin typeface="Times New Roman"/>
                <a:cs typeface="Times New Roman"/>
              </a:rPr>
              <a:t>you </a:t>
            </a:r>
            <a:r>
              <a:rPr sz="2000" spc="-40" dirty="0">
                <a:latin typeface="Times New Roman"/>
                <a:cs typeface="Times New Roman"/>
              </a:rPr>
              <a:t>include </a:t>
            </a:r>
            <a:r>
              <a:rPr sz="2000" spc="-71" dirty="0">
                <a:latin typeface="Times New Roman"/>
                <a:cs typeface="Times New Roman"/>
              </a:rPr>
              <a:t>a </a:t>
            </a:r>
            <a:r>
              <a:rPr sz="20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&lt;title&gt; </a:t>
            </a:r>
            <a:r>
              <a:rPr sz="2000" spc="-35" dirty="0">
                <a:latin typeface="Times New Roman"/>
                <a:cs typeface="Times New Roman"/>
              </a:rPr>
              <a:t>element </a:t>
            </a:r>
            <a:r>
              <a:rPr sz="2000" spc="-15" dirty="0">
                <a:latin typeface="Times New Roman"/>
                <a:cs typeface="Times New Roman"/>
              </a:rPr>
              <a:t>(that </a:t>
            </a:r>
            <a:r>
              <a:rPr sz="2000" spc="-31" dirty="0">
                <a:latin typeface="Times New Roman"/>
                <a:cs typeface="Times New Roman"/>
              </a:rPr>
              <a:t>appears </a:t>
            </a:r>
            <a:r>
              <a:rPr sz="2000" spc="-3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40" dirty="0">
                <a:latin typeface="Times New Roman"/>
                <a:cs typeface="Times New Roman"/>
              </a:rPr>
              <a:t>title </a:t>
            </a:r>
            <a:r>
              <a:rPr sz="2000" spc="-20" dirty="0">
                <a:latin typeface="Times New Roman"/>
                <a:cs typeface="Times New Roman"/>
              </a:rPr>
              <a:t>bar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browser).</a:t>
            </a:r>
            <a:endParaRPr sz="2000" dirty="0">
              <a:latin typeface="Times New Roman"/>
              <a:cs typeface="Times New Roman"/>
            </a:endParaRPr>
          </a:p>
          <a:p>
            <a:pPr marL="117472" indent="-105408">
              <a:spcBef>
                <a:spcPts val="780"/>
              </a:spcBef>
              <a:buFont typeface="Wingdings"/>
              <a:buChar char=""/>
              <a:tabLst>
                <a:tab pos="118108" algn="l"/>
              </a:tabLst>
            </a:pPr>
            <a:r>
              <a:rPr sz="2000" spc="-85" dirty="0">
                <a:latin typeface="Times New Roman"/>
                <a:cs typeface="Times New Roman"/>
              </a:rPr>
              <a:t>You </a:t>
            </a:r>
            <a:r>
              <a:rPr sz="2000" spc="-40" dirty="0">
                <a:latin typeface="Times New Roman"/>
                <a:cs typeface="Times New Roman"/>
              </a:rPr>
              <a:t>can </a:t>
            </a:r>
            <a:r>
              <a:rPr sz="2000" spc="-51" dirty="0">
                <a:latin typeface="Times New Roman"/>
                <a:cs typeface="Times New Roman"/>
              </a:rPr>
              <a:t>also </a:t>
            </a:r>
            <a:r>
              <a:rPr sz="2000" spc="-45" dirty="0">
                <a:latin typeface="Times New Roman"/>
                <a:cs typeface="Times New Roman"/>
              </a:rPr>
              <a:t>include </a:t>
            </a:r>
            <a:r>
              <a:rPr sz="2000" spc="-25" dirty="0">
                <a:latin typeface="Times New Roman"/>
                <a:cs typeface="Times New Roman"/>
              </a:rPr>
              <a:t>lots </a:t>
            </a:r>
            <a:r>
              <a:rPr sz="2000" dirty="0">
                <a:latin typeface="Times New Roman"/>
                <a:cs typeface="Times New Roman"/>
              </a:rPr>
              <a:t>of other </a:t>
            </a:r>
            <a:r>
              <a:rPr sz="2000" spc="-40" dirty="0">
                <a:latin typeface="Times New Roman"/>
                <a:cs typeface="Times New Roman"/>
              </a:rPr>
              <a:t>type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1" dirty="0">
                <a:latin typeface="Times New Roman"/>
                <a:cs typeface="Times New Roman"/>
              </a:rPr>
              <a:t>information </a:t>
            </a:r>
            <a:r>
              <a:rPr sz="2000" spc="-35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&lt;head&gt;</a:t>
            </a:r>
            <a:r>
              <a:rPr sz="2000" b="1" spc="-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element.</a:t>
            </a:r>
            <a:endParaRPr sz="2000" dirty="0">
              <a:latin typeface="Times New Roman"/>
              <a:cs typeface="Times New Roman"/>
            </a:endParaRPr>
          </a:p>
          <a:p>
            <a:pPr marL="1137257" lvl="1" indent="-429248">
              <a:spcBef>
                <a:spcPts val="289"/>
              </a:spcBef>
              <a:buFont typeface="Wingdings"/>
              <a:buChar char=""/>
              <a:tabLst>
                <a:tab pos="1137257" algn="l"/>
                <a:tab pos="1137892" algn="l"/>
              </a:tabLst>
            </a:pPr>
            <a:r>
              <a:rPr sz="2000" spc="-55" dirty="0">
                <a:latin typeface="Times New Roman"/>
                <a:cs typeface="Times New Roman"/>
              </a:rPr>
              <a:t>Cascading </a:t>
            </a:r>
            <a:r>
              <a:rPr sz="2000" spc="-85" dirty="0">
                <a:latin typeface="Times New Roman"/>
                <a:cs typeface="Times New Roman"/>
              </a:rPr>
              <a:t>Style </a:t>
            </a:r>
            <a:r>
              <a:rPr sz="2000" spc="-25" dirty="0">
                <a:latin typeface="Times New Roman"/>
                <a:cs typeface="Times New Roman"/>
              </a:rPr>
              <a:t>sheet </a:t>
            </a:r>
            <a:r>
              <a:rPr sz="2000" spc="-15" dirty="0">
                <a:latin typeface="Times New Roman"/>
                <a:cs typeface="Times New Roman"/>
              </a:rPr>
              <a:t>information, </a:t>
            </a:r>
            <a:r>
              <a:rPr sz="2000" spc="5" dirty="0">
                <a:latin typeface="Times New Roman"/>
                <a:cs typeface="Times New Roman"/>
              </a:rPr>
              <a:t>or </a:t>
            </a:r>
            <a:r>
              <a:rPr sz="2000" spc="-71" dirty="0">
                <a:latin typeface="Times New Roman"/>
                <a:cs typeface="Times New Roman"/>
              </a:rPr>
              <a:t>a </a:t>
            </a:r>
            <a:r>
              <a:rPr sz="2000" spc="-60" dirty="0">
                <a:latin typeface="Times New Roman"/>
                <a:cs typeface="Times New Roman"/>
              </a:rPr>
              <a:t>link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-31" dirty="0">
                <a:latin typeface="Times New Roman"/>
                <a:cs typeface="Times New Roman"/>
              </a:rPr>
              <a:t>an </a:t>
            </a:r>
            <a:r>
              <a:rPr sz="2000" spc="-40" dirty="0">
                <a:latin typeface="Times New Roman"/>
                <a:cs typeface="Times New Roman"/>
              </a:rPr>
              <a:t>external </a:t>
            </a:r>
            <a:r>
              <a:rPr sz="2000" spc="-65" dirty="0">
                <a:latin typeface="Times New Roman"/>
                <a:cs typeface="Times New Roman"/>
              </a:rPr>
              <a:t>style </a:t>
            </a:r>
            <a:r>
              <a:rPr sz="2000" spc="-25" dirty="0">
                <a:latin typeface="Times New Roman"/>
                <a:cs typeface="Times New Roman"/>
              </a:rPr>
              <a:t>sheet </a:t>
            </a:r>
            <a:r>
              <a:rPr sz="2000" spc="-20" dirty="0">
                <a:latin typeface="Times New Roman"/>
                <a:cs typeface="Times New Roman"/>
              </a:rPr>
              <a:t>(or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several).</a:t>
            </a:r>
            <a:endParaRPr sz="2000" dirty="0">
              <a:latin typeface="Times New Roman"/>
              <a:cs typeface="Times New Roman"/>
            </a:endParaRPr>
          </a:p>
          <a:p>
            <a:pPr marL="1137257" marR="90168" lvl="1" indent="-428615">
              <a:lnSpc>
                <a:spcPts val="1939"/>
              </a:lnSpc>
              <a:spcBef>
                <a:spcPts val="525"/>
              </a:spcBef>
              <a:buFont typeface="Wingdings"/>
              <a:buChar char=""/>
              <a:tabLst>
                <a:tab pos="1137257" algn="l"/>
                <a:tab pos="1137892" algn="l"/>
              </a:tabLst>
            </a:pPr>
            <a:r>
              <a:rPr sz="2000" spc="-35" dirty="0">
                <a:latin typeface="Times New Roman"/>
                <a:cs typeface="Times New Roman"/>
              </a:rPr>
              <a:t>“Meta” data, such </a:t>
            </a:r>
            <a:r>
              <a:rPr sz="2000" spc="-60" dirty="0">
                <a:latin typeface="Times New Roman"/>
                <a:cs typeface="Times New Roman"/>
              </a:rPr>
              <a:t>as </a:t>
            </a:r>
            <a:r>
              <a:rPr sz="2000" spc="-25" dirty="0">
                <a:latin typeface="Times New Roman"/>
                <a:cs typeface="Times New Roman"/>
              </a:rPr>
              <a:t>who </a:t>
            </a:r>
            <a:r>
              <a:rPr sz="2000" spc="-15" dirty="0">
                <a:latin typeface="Times New Roman"/>
                <a:cs typeface="Times New Roman"/>
              </a:rPr>
              <a:t>authored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55" dirty="0">
                <a:latin typeface="Times New Roman"/>
                <a:cs typeface="Times New Roman"/>
              </a:rPr>
              <a:t>page,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40" dirty="0">
                <a:latin typeface="Times New Roman"/>
                <a:cs typeface="Times New Roman"/>
              </a:rPr>
              <a:t>type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1" dirty="0">
                <a:latin typeface="Times New Roman"/>
                <a:cs typeface="Times New Roman"/>
              </a:rPr>
              <a:t>content,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spc="-60" dirty="0">
                <a:latin typeface="Times New Roman"/>
                <a:cs typeface="Times New Roman"/>
              </a:rPr>
              <a:t>clues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40" dirty="0">
                <a:latin typeface="Times New Roman"/>
                <a:cs typeface="Times New Roman"/>
              </a:rPr>
              <a:t>search </a:t>
            </a:r>
            <a:r>
              <a:rPr sz="2000" spc="-51" dirty="0">
                <a:latin typeface="Times New Roman"/>
                <a:cs typeface="Times New Roman"/>
              </a:rPr>
              <a:t>engines  </a:t>
            </a:r>
            <a:r>
              <a:rPr sz="2000" spc="-85" dirty="0">
                <a:latin typeface="Times New Roman"/>
                <a:cs typeface="Times New Roman"/>
              </a:rPr>
              <a:t>may </a:t>
            </a:r>
            <a:r>
              <a:rPr sz="2000" spc="-20" dirty="0">
                <a:latin typeface="Times New Roman"/>
                <a:cs typeface="Times New Roman"/>
              </a:rPr>
              <a:t>(or </a:t>
            </a:r>
            <a:r>
              <a:rPr sz="2000" spc="-85" dirty="0">
                <a:latin typeface="Times New Roman"/>
                <a:cs typeface="Times New Roman"/>
              </a:rPr>
              <a:t>may </a:t>
            </a:r>
            <a:r>
              <a:rPr sz="2000" spc="-5" dirty="0">
                <a:latin typeface="Times New Roman"/>
                <a:cs typeface="Times New Roman"/>
              </a:rPr>
              <a:t>not) </a:t>
            </a:r>
            <a:r>
              <a:rPr sz="2000" spc="-40" dirty="0">
                <a:latin typeface="Times New Roman"/>
                <a:cs typeface="Times New Roman"/>
              </a:rPr>
              <a:t>use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-31" dirty="0">
                <a:latin typeface="Times New Roman"/>
                <a:cs typeface="Times New Roman"/>
              </a:rPr>
              <a:t>help </a:t>
            </a:r>
            <a:r>
              <a:rPr sz="2000" spc="-40" dirty="0">
                <a:latin typeface="Times New Roman"/>
                <a:cs typeface="Times New Roman"/>
              </a:rPr>
              <a:t>categorize </a:t>
            </a:r>
            <a:r>
              <a:rPr sz="2000" spc="-51" dirty="0">
                <a:latin typeface="Times New Roman"/>
                <a:cs typeface="Times New Roman"/>
              </a:rPr>
              <a:t>your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page.</a:t>
            </a:r>
            <a:endParaRPr sz="2000" dirty="0">
              <a:latin typeface="Times New Roman"/>
              <a:cs typeface="Times New Roman"/>
            </a:endParaRPr>
          </a:p>
          <a:p>
            <a:pPr marL="1137257" lvl="1" indent="-429248">
              <a:spcBef>
                <a:spcPts val="265"/>
              </a:spcBef>
              <a:buFont typeface="Wingdings"/>
              <a:buChar char=""/>
              <a:tabLst>
                <a:tab pos="1137257" algn="l"/>
                <a:tab pos="1137892" algn="l"/>
              </a:tabLst>
            </a:pPr>
            <a:r>
              <a:rPr sz="2000" spc="-71" dirty="0">
                <a:latin typeface="Times New Roman"/>
                <a:cs typeface="Times New Roman"/>
              </a:rPr>
              <a:t>JavaScript</a:t>
            </a:r>
            <a:r>
              <a:rPr sz="2000" spc="11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code.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spcBef>
                <a:spcPts val="51"/>
              </a:spcBef>
              <a:buFont typeface="Wingdings"/>
              <a:buChar char=""/>
            </a:pPr>
            <a:endParaRPr dirty="0">
              <a:latin typeface="Times New Roman"/>
              <a:cs typeface="Times New Roman"/>
            </a:endParaRPr>
          </a:p>
          <a:p>
            <a:pPr marL="117472" indent="-105408">
              <a:buFont typeface="Wingdings"/>
              <a:buChar char=""/>
              <a:tabLst>
                <a:tab pos="118108" algn="l"/>
              </a:tabLst>
            </a:pP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b="1" spc="51" dirty="0">
                <a:solidFill>
                  <a:srgbClr val="FF0000"/>
                </a:solidFill>
                <a:latin typeface="Times New Roman"/>
                <a:cs typeface="Times New Roman"/>
              </a:rPr>
              <a:t>&lt;body&gt; </a:t>
            </a:r>
            <a:r>
              <a:rPr sz="2000" spc="-35" dirty="0">
                <a:latin typeface="Times New Roman"/>
                <a:cs typeface="Times New Roman"/>
              </a:rPr>
              <a:t>element </a:t>
            </a:r>
            <a:r>
              <a:rPr sz="2000" spc="-25" dirty="0">
                <a:latin typeface="Times New Roman"/>
                <a:cs typeface="Times New Roman"/>
              </a:rPr>
              <a:t>contains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40" dirty="0">
                <a:latin typeface="Times New Roman"/>
                <a:cs typeface="Times New Roman"/>
              </a:rPr>
              <a:t>main bulk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51" dirty="0">
                <a:latin typeface="Times New Roman"/>
                <a:cs typeface="Times New Roman"/>
              </a:rPr>
              <a:t>material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-20" dirty="0">
                <a:latin typeface="Times New Roman"/>
                <a:cs typeface="Times New Roman"/>
              </a:rPr>
              <a:t>be </a:t>
            </a:r>
            <a:r>
              <a:rPr sz="2000" spc="-60" dirty="0">
                <a:latin typeface="Times New Roman"/>
                <a:cs typeface="Times New Roman"/>
              </a:rPr>
              <a:t>displayed </a:t>
            </a:r>
            <a:r>
              <a:rPr sz="2000" spc="15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71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webpage.</a:t>
            </a:r>
            <a:endParaRPr sz="2000" dirty="0">
              <a:latin typeface="Times New Roman"/>
              <a:cs typeface="Times New Roman"/>
            </a:endParaRPr>
          </a:p>
          <a:p>
            <a:pPr marL="995655" lvl="1" indent="-287647">
              <a:spcBef>
                <a:spcPts val="275"/>
              </a:spcBef>
              <a:buFont typeface="Wingdings"/>
              <a:buChar char=""/>
              <a:tabLst>
                <a:tab pos="995019" algn="l"/>
                <a:tab pos="996290" algn="l"/>
              </a:tabLst>
            </a:pPr>
            <a:r>
              <a:rPr sz="2000" spc="-45" dirty="0">
                <a:latin typeface="Times New Roman"/>
                <a:cs typeface="Times New Roman"/>
              </a:rPr>
              <a:t>Paragraphs.</a:t>
            </a:r>
            <a:endParaRPr sz="2000" dirty="0">
              <a:latin typeface="Times New Roman"/>
              <a:cs typeface="Times New Roman"/>
            </a:endParaRPr>
          </a:p>
          <a:p>
            <a:pPr marL="995655" lvl="1" indent="-287647">
              <a:spcBef>
                <a:spcPts val="289"/>
              </a:spcBef>
              <a:buFont typeface="Wingdings"/>
              <a:buChar char=""/>
              <a:tabLst>
                <a:tab pos="995019" algn="l"/>
                <a:tab pos="996290" algn="l"/>
              </a:tabLst>
            </a:pPr>
            <a:r>
              <a:rPr sz="2000" spc="-60" dirty="0">
                <a:latin typeface="Times New Roman"/>
                <a:cs typeface="Times New Roman"/>
              </a:rPr>
              <a:t>Tables </a:t>
            </a:r>
            <a:r>
              <a:rPr sz="2000" spc="-20" dirty="0">
                <a:latin typeface="Times New Roman"/>
                <a:cs typeface="Times New Roman"/>
              </a:rPr>
              <a:t>and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lists.</a:t>
            </a:r>
            <a:endParaRPr sz="2000" dirty="0">
              <a:latin typeface="Times New Roman"/>
              <a:cs typeface="Times New Roman"/>
            </a:endParaRPr>
          </a:p>
          <a:p>
            <a:pPr marL="995655" lvl="1" indent="-287647">
              <a:spcBef>
                <a:spcPts val="285"/>
              </a:spcBef>
              <a:buFont typeface="Wingdings"/>
              <a:buChar char=""/>
              <a:tabLst>
                <a:tab pos="995019" algn="l"/>
                <a:tab pos="996290" algn="l"/>
              </a:tabLst>
            </a:pPr>
            <a:r>
              <a:rPr sz="2000" spc="-51" dirty="0">
                <a:latin typeface="Times New Roman"/>
                <a:cs typeface="Times New Roman"/>
              </a:rPr>
              <a:t>Images.</a:t>
            </a:r>
            <a:endParaRPr sz="2000" dirty="0">
              <a:latin typeface="Times New Roman"/>
              <a:cs typeface="Times New Roman"/>
            </a:endParaRPr>
          </a:p>
          <a:p>
            <a:pPr marL="995655" lvl="1" indent="-287647">
              <a:spcBef>
                <a:spcPts val="280"/>
              </a:spcBef>
              <a:buFont typeface="Wingdings"/>
              <a:buChar char=""/>
              <a:tabLst>
                <a:tab pos="995019" algn="l"/>
                <a:tab pos="996290" algn="l"/>
              </a:tabLst>
            </a:pPr>
            <a:r>
              <a:rPr sz="2000" spc="-71" dirty="0">
                <a:latin typeface="Times New Roman"/>
                <a:cs typeface="Times New Roman"/>
              </a:rPr>
              <a:t>JavaScript</a:t>
            </a:r>
            <a:r>
              <a:rPr sz="2000" spc="11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code.</a:t>
            </a:r>
            <a:endParaRPr sz="2000" dirty="0">
              <a:latin typeface="Times New Roman"/>
              <a:cs typeface="Times New Roman"/>
            </a:endParaRPr>
          </a:p>
          <a:p>
            <a:pPr marL="995655" marR="182241" lvl="1" indent="-287013">
              <a:lnSpc>
                <a:spcPts val="1939"/>
              </a:lnSpc>
              <a:spcBef>
                <a:spcPts val="535"/>
              </a:spcBef>
              <a:buFont typeface="Wingdings"/>
              <a:buChar char=""/>
              <a:tabLst>
                <a:tab pos="995019" algn="l"/>
                <a:tab pos="996290" algn="l"/>
              </a:tabLst>
            </a:pPr>
            <a:r>
              <a:rPr sz="2000" spc="25" dirty="0">
                <a:latin typeface="Times New Roman"/>
                <a:cs typeface="Times New Roman"/>
              </a:rPr>
              <a:t>PHP </a:t>
            </a:r>
            <a:r>
              <a:rPr sz="2000" spc="-25" dirty="0">
                <a:latin typeface="Times New Roman"/>
                <a:cs typeface="Times New Roman"/>
              </a:rPr>
              <a:t>code </a:t>
            </a:r>
            <a:r>
              <a:rPr sz="2000" spc="-40" dirty="0">
                <a:latin typeface="Times New Roman"/>
                <a:cs typeface="Times New Roman"/>
              </a:rPr>
              <a:t>can </a:t>
            </a:r>
            <a:r>
              <a:rPr sz="2000" spc="-20" dirty="0">
                <a:latin typeface="Times New Roman"/>
                <a:cs typeface="Times New Roman"/>
              </a:rPr>
              <a:t>be </a:t>
            </a:r>
            <a:r>
              <a:rPr sz="2000" spc="-40" dirty="0">
                <a:latin typeface="Times New Roman"/>
                <a:cs typeface="Times New Roman"/>
              </a:rPr>
              <a:t>included </a:t>
            </a:r>
            <a:r>
              <a:rPr sz="2000" spc="-25" dirty="0">
                <a:latin typeface="Times New Roman"/>
                <a:cs typeface="Times New Roman"/>
              </a:rPr>
              <a:t>here </a:t>
            </a:r>
            <a:r>
              <a:rPr sz="2000" spc="20" dirty="0">
                <a:latin typeface="Times New Roman"/>
                <a:cs typeface="Times New Roman"/>
              </a:rPr>
              <a:t>too </a:t>
            </a:r>
            <a:r>
              <a:rPr sz="2000" spc="-65" dirty="0">
                <a:latin typeface="Times New Roman"/>
                <a:cs typeface="Times New Roman"/>
              </a:rPr>
              <a:t>(if </a:t>
            </a:r>
            <a:r>
              <a:rPr sz="2000" spc="-35" dirty="0">
                <a:latin typeface="Times New Roman"/>
                <a:cs typeface="Times New Roman"/>
              </a:rPr>
              <a:t>passed </a:t>
            </a:r>
            <a:r>
              <a:rPr sz="2000" spc="-11" dirty="0">
                <a:latin typeface="Times New Roman"/>
                <a:cs typeface="Times New Roman"/>
              </a:rPr>
              <a:t>through </a:t>
            </a:r>
            <a:r>
              <a:rPr sz="2000" spc="-71" dirty="0">
                <a:latin typeface="Times New Roman"/>
                <a:cs typeface="Times New Roman"/>
              </a:rPr>
              <a:t>a </a:t>
            </a:r>
            <a:r>
              <a:rPr sz="2000" spc="25" dirty="0">
                <a:latin typeface="Times New Roman"/>
                <a:cs typeface="Times New Roman"/>
              </a:rPr>
              <a:t>PHP </a:t>
            </a:r>
            <a:r>
              <a:rPr sz="2000" spc="-31" dirty="0">
                <a:latin typeface="Times New Roman"/>
                <a:cs typeface="Times New Roman"/>
              </a:rPr>
              <a:t>parser </a:t>
            </a:r>
            <a:r>
              <a:rPr sz="2000" spc="-20" dirty="0">
                <a:latin typeface="Times New Roman"/>
                <a:cs typeface="Times New Roman"/>
              </a:rPr>
              <a:t>before </a:t>
            </a:r>
            <a:r>
              <a:rPr sz="2000" spc="-45" dirty="0">
                <a:latin typeface="Times New Roman"/>
                <a:cs typeface="Times New Roman"/>
              </a:rPr>
              <a:t>being </a:t>
            </a:r>
            <a:r>
              <a:rPr sz="2000" spc="-35" dirty="0">
                <a:latin typeface="Times New Roman"/>
                <a:cs typeface="Times New Roman"/>
              </a:rPr>
              <a:t>served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the  </a:t>
            </a:r>
            <a:r>
              <a:rPr sz="2000" spc="-85" dirty="0">
                <a:latin typeface="Times New Roman"/>
                <a:cs typeface="Times New Roman"/>
              </a:rPr>
              <a:t>client’s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browser).</a:t>
            </a:r>
            <a:endParaRPr sz="2000" dirty="0">
              <a:latin typeface="Times New Roman"/>
              <a:cs typeface="Times New Roman"/>
            </a:endParaRPr>
          </a:p>
          <a:p>
            <a:pPr marL="995655" lvl="1" indent="-287647">
              <a:spcBef>
                <a:spcPts val="265"/>
              </a:spcBef>
              <a:buFont typeface="Wingdings"/>
              <a:buChar char=""/>
              <a:tabLst>
                <a:tab pos="995019" algn="l"/>
                <a:tab pos="996290" algn="l"/>
              </a:tabLst>
            </a:pPr>
            <a:r>
              <a:rPr sz="2000" spc="15" dirty="0">
                <a:latin typeface="Times New Roman"/>
                <a:cs typeface="Times New Roman"/>
              </a:rPr>
              <a:t>Other </a:t>
            </a:r>
            <a:r>
              <a:rPr sz="2000" spc="-25" dirty="0">
                <a:latin typeface="Times New Roman"/>
                <a:cs typeface="Times New Roman"/>
              </a:rPr>
              <a:t>embedded </a:t>
            </a:r>
            <a:r>
              <a:rPr sz="2000" spc="-31" dirty="0">
                <a:latin typeface="Times New Roman"/>
                <a:cs typeface="Times New Roman"/>
              </a:rPr>
              <a:t>objects </a:t>
            </a:r>
            <a:r>
              <a:rPr sz="2000" spc="-55" dirty="0">
                <a:latin typeface="Times New Roman"/>
                <a:cs typeface="Times New Roman"/>
              </a:rPr>
              <a:t>(videos,</a:t>
            </a:r>
            <a:r>
              <a:rPr sz="2000" spc="71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etc).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400" y="228600"/>
            <a:ext cx="7514717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1" dirty="0"/>
              <a:t>&lt;head&gt; </a:t>
            </a:r>
            <a:r>
              <a:rPr spc="-35" dirty="0"/>
              <a:t>and </a:t>
            </a:r>
            <a:r>
              <a:rPr spc="105" dirty="0"/>
              <a:t>&lt;body&gt;</a:t>
            </a:r>
            <a:r>
              <a:rPr spc="-175" dirty="0"/>
              <a:t> </a:t>
            </a:r>
            <a:r>
              <a:rPr spc="35" dirty="0"/>
              <a:t>Elements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304800"/>
            <a:ext cx="580567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1" dirty="0"/>
              <a:t>&lt;head&gt;</a:t>
            </a:r>
            <a:r>
              <a:rPr spc="-45" dirty="0"/>
              <a:t> </a:t>
            </a:r>
            <a:r>
              <a:rPr spc="31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20547"/>
            <a:ext cx="10176511" cy="48022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701" algn="ctr">
              <a:spcBef>
                <a:spcPts val="105"/>
              </a:spcBef>
            </a:pPr>
            <a:r>
              <a:rPr sz="2000" b="1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Meta</a:t>
            </a: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tags</a:t>
            </a: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/>
            <a:r>
              <a:rPr dirty="0">
                <a:latin typeface="Times New Roman"/>
                <a:cs typeface="Times New Roman"/>
              </a:rPr>
              <a:t>The </a:t>
            </a:r>
            <a:r>
              <a:rPr spc="40" dirty="0">
                <a:latin typeface="Times New Roman"/>
                <a:cs typeface="Times New Roman"/>
              </a:rPr>
              <a:t>&lt;meta&gt; </a:t>
            </a:r>
            <a:r>
              <a:rPr spc="-51" dirty="0">
                <a:latin typeface="Times New Roman"/>
                <a:cs typeface="Times New Roman"/>
              </a:rPr>
              <a:t>tag </a:t>
            </a:r>
            <a:r>
              <a:rPr spc="-31" dirty="0">
                <a:latin typeface="Times New Roman"/>
                <a:cs typeface="Times New Roman"/>
              </a:rPr>
              <a:t>provides metadata </a:t>
            </a:r>
            <a:r>
              <a:rPr spc="-5" dirty="0">
                <a:latin typeface="Times New Roman"/>
                <a:cs typeface="Times New Roman"/>
              </a:rPr>
              <a:t>about the </a:t>
            </a:r>
            <a:r>
              <a:rPr spc="-31" dirty="0">
                <a:latin typeface="Times New Roman"/>
                <a:cs typeface="Times New Roman"/>
              </a:rPr>
              <a:t>HTML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document.</a:t>
            </a:r>
            <a:endParaRPr dirty="0">
              <a:latin typeface="Times New Roman"/>
              <a:cs typeface="Times New Roman"/>
            </a:endParaRPr>
          </a:p>
          <a:p>
            <a:pPr marL="12700" marR="5080">
              <a:lnSpc>
                <a:spcPts val="1939"/>
              </a:lnSpc>
              <a:spcBef>
                <a:spcPts val="1040"/>
              </a:spcBef>
            </a:pPr>
            <a:r>
              <a:rPr spc="-55" dirty="0">
                <a:latin typeface="Times New Roman"/>
                <a:cs typeface="Times New Roman"/>
              </a:rPr>
              <a:t>Meta </a:t>
            </a:r>
            <a:r>
              <a:rPr spc="-35" dirty="0">
                <a:latin typeface="Times New Roman"/>
                <a:cs typeface="Times New Roman"/>
              </a:rPr>
              <a:t>elements </a:t>
            </a:r>
            <a:r>
              <a:rPr spc="-45" dirty="0">
                <a:latin typeface="Times New Roman"/>
                <a:cs typeface="Times New Roman"/>
              </a:rPr>
              <a:t>are </a:t>
            </a:r>
            <a:r>
              <a:rPr spc="-75" dirty="0">
                <a:latin typeface="Times New Roman"/>
                <a:cs typeface="Times New Roman"/>
              </a:rPr>
              <a:t>typically </a:t>
            </a:r>
            <a:r>
              <a:rPr spc="-31" dirty="0">
                <a:latin typeface="Times New Roman"/>
                <a:cs typeface="Times New Roman"/>
              </a:rPr>
              <a:t>used </a:t>
            </a:r>
            <a:r>
              <a:rPr spc="20" dirty="0">
                <a:latin typeface="Times New Roman"/>
                <a:cs typeface="Times New Roman"/>
              </a:rPr>
              <a:t>to </a:t>
            </a:r>
            <a:r>
              <a:rPr spc="-60" dirty="0">
                <a:latin typeface="Times New Roman"/>
                <a:cs typeface="Times New Roman"/>
              </a:rPr>
              <a:t>specify </a:t>
            </a:r>
            <a:r>
              <a:rPr spc="-45" dirty="0">
                <a:latin typeface="Times New Roman"/>
                <a:cs typeface="Times New Roman"/>
              </a:rPr>
              <a:t>page </a:t>
            </a:r>
            <a:r>
              <a:rPr spc="-25" dirty="0">
                <a:latin typeface="Times New Roman"/>
                <a:cs typeface="Times New Roman"/>
              </a:rPr>
              <a:t>description, </a:t>
            </a:r>
            <a:r>
              <a:rPr spc="-71" dirty="0">
                <a:latin typeface="Times New Roman"/>
                <a:cs typeface="Times New Roman"/>
              </a:rPr>
              <a:t>keywords, </a:t>
            </a:r>
            <a:r>
              <a:rPr spc="-5" dirty="0">
                <a:latin typeface="Times New Roman"/>
                <a:cs typeface="Times New Roman"/>
              </a:rPr>
              <a:t>author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-15" dirty="0">
                <a:latin typeface="Times New Roman"/>
                <a:cs typeface="Times New Roman"/>
              </a:rPr>
              <a:t>document, </a:t>
            </a:r>
            <a:r>
              <a:rPr spc="-45" dirty="0">
                <a:latin typeface="Times New Roman"/>
                <a:cs typeface="Times New Roman"/>
              </a:rPr>
              <a:t>last </a:t>
            </a:r>
            <a:r>
              <a:rPr spc="-35" dirty="0">
                <a:latin typeface="Times New Roman"/>
                <a:cs typeface="Times New Roman"/>
              </a:rPr>
              <a:t>modified, </a:t>
            </a:r>
            <a:r>
              <a:rPr spc="-15" dirty="0">
                <a:latin typeface="Times New Roman"/>
                <a:cs typeface="Times New Roman"/>
              </a:rPr>
              <a:t>and  </a:t>
            </a:r>
            <a:r>
              <a:rPr dirty="0">
                <a:latin typeface="Times New Roman"/>
                <a:cs typeface="Times New Roman"/>
              </a:rPr>
              <a:t>other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31" dirty="0">
                <a:latin typeface="Times New Roman"/>
                <a:cs typeface="Times New Roman"/>
              </a:rPr>
              <a:t>metadata.</a:t>
            </a:r>
            <a:endParaRPr dirty="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2451" dirty="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b="1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Some examples</a:t>
            </a:r>
            <a:r>
              <a:rPr b="1" spc="-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–</a:t>
            </a:r>
            <a:endParaRPr dirty="0">
              <a:latin typeface="Times New Roman"/>
              <a:cs typeface="Times New Roman"/>
            </a:endParaRPr>
          </a:p>
          <a:p>
            <a:pPr>
              <a:spcBef>
                <a:spcPts val="51"/>
              </a:spcBef>
            </a:pPr>
            <a:endParaRPr sz="2451" dirty="0">
              <a:latin typeface="Times New Roman"/>
              <a:cs typeface="Times New Roman"/>
            </a:endParaRPr>
          </a:p>
          <a:p>
            <a:pPr marL="12700"/>
            <a:r>
              <a:rPr b="1" spc="5" dirty="0">
                <a:latin typeface="Times New Roman"/>
                <a:cs typeface="Times New Roman"/>
              </a:rPr>
              <a:t>Example </a:t>
            </a:r>
            <a:r>
              <a:rPr b="1" spc="-191" dirty="0">
                <a:latin typeface="Times New Roman"/>
                <a:cs typeface="Times New Roman"/>
              </a:rPr>
              <a:t>1 </a:t>
            </a:r>
            <a:r>
              <a:rPr b="1" dirty="0">
                <a:latin typeface="Times New Roman"/>
                <a:cs typeface="Times New Roman"/>
              </a:rPr>
              <a:t>- </a:t>
            </a:r>
            <a:r>
              <a:rPr b="1" spc="15" dirty="0">
                <a:latin typeface="Times New Roman"/>
                <a:cs typeface="Times New Roman"/>
              </a:rPr>
              <a:t>Define </a:t>
            </a:r>
            <a:r>
              <a:rPr b="1" spc="-35" dirty="0">
                <a:latin typeface="Times New Roman"/>
                <a:cs typeface="Times New Roman"/>
              </a:rPr>
              <a:t>keywords </a:t>
            </a:r>
            <a:r>
              <a:rPr b="1" spc="-65" dirty="0">
                <a:latin typeface="Times New Roman"/>
                <a:cs typeface="Times New Roman"/>
              </a:rPr>
              <a:t>for </a:t>
            </a:r>
            <a:r>
              <a:rPr b="1" spc="-20" dirty="0">
                <a:latin typeface="Times New Roman"/>
                <a:cs typeface="Times New Roman"/>
              </a:rPr>
              <a:t>search</a:t>
            </a:r>
            <a:r>
              <a:rPr b="1" spc="120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engines:</a:t>
            </a:r>
            <a:endParaRPr dirty="0">
              <a:latin typeface="Times New Roman"/>
              <a:cs typeface="Times New Roman"/>
            </a:endParaRPr>
          </a:p>
          <a:p>
            <a:pPr marL="1269968">
              <a:spcBef>
                <a:spcPts val="780"/>
              </a:spcBef>
            </a:pPr>
            <a:r>
              <a:rPr spc="15" dirty="0">
                <a:latin typeface="Times New Roman"/>
                <a:cs typeface="Times New Roman"/>
              </a:rPr>
              <a:t>&lt;meta </a:t>
            </a:r>
            <a:r>
              <a:rPr spc="-40" dirty="0">
                <a:latin typeface="Times New Roman"/>
                <a:cs typeface="Times New Roman"/>
              </a:rPr>
              <a:t>name="keywords, </a:t>
            </a:r>
            <a:r>
              <a:rPr spc="-25" dirty="0">
                <a:latin typeface="Times New Roman"/>
                <a:cs typeface="Times New Roman"/>
              </a:rPr>
              <a:t>description </a:t>
            </a:r>
            <a:r>
              <a:rPr spc="-5" dirty="0">
                <a:latin typeface="Times New Roman"/>
                <a:cs typeface="Times New Roman"/>
              </a:rPr>
              <a:t>" </a:t>
            </a:r>
            <a:r>
              <a:rPr dirty="0">
                <a:latin typeface="Times New Roman"/>
                <a:cs typeface="Times New Roman"/>
              </a:rPr>
              <a:t>content="HTML, </a:t>
            </a:r>
            <a:r>
              <a:rPr spc="-120" dirty="0">
                <a:latin typeface="Times New Roman"/>
                <a:cs typeface="Times New Roman"/>
              </a:rPr>
              <a:t>CSS, </a:t>
            </a:r>
            <a:r>
              <a:rPr spc="-71" dirty="0">
                <a:latin typeface="Times New Roman"/>
                <a:cs typeface="Times New Roman"/>
              </a:rPr>
              <a:t>XML, </a:t>
            </a:r>
            <a:r>
              <a:rPr spc="-35" dirty="0">
                <a:latin typeface="Times New Roman"/>
                <a:cs typeface="Times New Roman"/>
              </a:rPr>
              <a:t>XHTML,</a:t>
            </a:r>
            <a:r>
              <a:rPr spc="-91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Times New Roman"/>
                <a:cs typeface="Times New Roman"/>
              </a:rPr>
              <a:t>JavaScript"&gt;</a:t>
            </a:r>
            <a:endParaRPr dirty="0">
              <a:latin typeface="Times New Roman"/>
              <a:cs typeface="Times New Roman"/>
            </a:endParaRPr>
          </a:p>
          <a:p>
            <a:pPr marL="12700">
              <a:spcBef>
                <a:spcPts val="795"/>
              </a:spcBef>
            </a:pPr>
            <a:r>
              <a:rPr b="1" spc="5" dirty="0">
                <a:latin typeface="Times New Roman"/>
                <a:cs typeface="Times New Roman"/>
              </a:rPr>
              <a:t>Example </a:t>
            </a:r>
            <a:r>
              <a:rPr b="1" spc="-60" dirty="0">
                <a:latin typeface="Times New Roman"/>
                <a:cs typeface="Times New Roman"/>
              </a:rPr>
              <a:t>3 </a:t>
            </a:r>
            <a:r>
              <a:rPr b="1" dirty="0">
                <a:latin typeface="Times New Roman"/>
                <a:cs typeface="Times New Roman"/>
              </a:rPr>
              <a:t>- </a:t>
            </a:r>
            <a:r>
              <a:rPr b="1" spc="15" dirty="0">
                <a:latin typeface="Times New Roman"/>
                <a:cs typeface="Times New Roman"/>
              </a:rPr>
              <a:t>Define </a:t>
            </a:r>
            <a:r>
              <a:rPr b="1" dirty="0">
                <a:latin typeface="Times New Roman"/>
                <a:cs typeface="Times New Roman"/>
              </a:rPr>
              <a:t>the </a:t>
            </a:r>
            <a:r>
              <a:rPr b="1" spc="-40" dirty="0">
                <a:latin typeface="Times New Roman"/>
                <a:cs typeface="Times New Roman"/>
              </a:rPr>
              <a:t>author </a:t>
            </a:r>
            <a:r>
              <a:rPr b="1" spc="-11" dirty="0">
                <a:latin typeface="Times New Roman"/>
                <a:cs typeface="Times New Roman"/>
              </a:rPr>
              <a:t>of </a:t>
            </a:r>
            <a:r>
              <a:rPr b="1" spc="-40" dirty="0">
                <a:latin typeface="Times New Roman"/>
                <a:cs typeface="Times New Roman"/>
              </a:rPr>
              <a:t>a</a:t>
            </a:r>
            <a:r>
              <a:rPr b="1" spc="-11" dirty="0">
                <a:latin typeface="Times New Roman"/>
                <a:cs typeface="Times New Roman"/>
              </a:rPr>
              <a:t> page:</a:t>
            </a:r>
            <a:endParaRPr dirty="0">
              <a:latin typeface="Times New Roman"/>
              <a:cs typeface="Times New Roman"/>
            </a:endParaRPr>
          </a:p>
          <a:p>
            <a:pPr marL="1269968">
              <a:spcBef>
                <a:spcPts val="780"/>
              </a:spcBef>
            </a:pPr>
            <a:r>
              <a:rPr spc="15" dirty="0">
                <a:latin typeface="Times New Roman"/>
                <a:cs typeface="Times New Roman"/>
              </a:rPr>
              <a:t>&lt;meta </a:t>
            </a:r>
            <a:r>
              <a:rPr spc="-5" dirty="0">
                <a:latin typeface="Times New Roman"/>
                <a:cs typeface="Times New Roman"/>
              </a:rPr>
              <a:t>name="author" </a:t>
            </a:r>
            <a:r>
              <a:rPr spc="5" dirty="0">
                <a:latin typeface="Times New Roman"/>
                <a:cs typeface="Times New Roman"/>
              </a:rPr>
              <a:t>content="Hege</a:t>
            </a:r>
            <a:r>
              <a:rPr spc="-31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Refsnes"&gt;</a:t>
            </a:r>
            <a:endParaRPr dirty="0">
              <a:latin typeface="Times New Roman"/>
              <a:cs typeface="Times New Roman"/>
            </a:endParaRPr>
          </a:p>
          <a:p>
            <a:pPr marL="12700">
              <a:spcBef>
                <a:spcPts val="780"/>
              </a:spcBef>
            </a:pPr>
            <a:r>
              <a:rPr b="1" spc="5" dirty="0">
                <a:latin typeface="Times New Roman"/>
                <a:cs typeface="Times New Roman"/>
              </a:rPr>
              <a:t>Example </a:t>
            </a:r>
            <a:r>
              <a:rPr b="1" spc="-60" dirty="0">
                <a:latin typeface="Times New Roman"/>
                <a:cs typeface="Times New Roman"/>
              </a:rPr>
              <a:t>4 </a:t>
            </a:r>
            <a:r>
              <a:rPr b="1" dirty="0">
                <a:latin typeface="Times New Roman"/>
                <a:cs typeface="Times New Roman"/>
              </a:rPr>
              <a:t>- </a:t>
            </a:r>
            <a:r>
              <a:rPr b="1" spc="-25" dirty="0">
                <a:latin typeface="Times New Roman"/>
                <a:cs typeface="Times New Roman"/>
              </a:rPr>
              <a:t>Refresh </a:t>
            </a:r>
            <a:r>
              <a:rPr b="1" spc="5" dirty="0">
                <a:latin typeface="Times New Roman"/>
                <a:cs typeface="Times New Roman"/>
              </a:rPr>
              <a:t>document </a:t>
            </a:r>
            <a:r>
              <a:rPr b="1" spc="-40" dirty="0">
                <a:latin typeface="Times New Roman"/>
                <a:cs typeface="Times New Roman"/>
              </a:rPr>
              <a:t>every </a:t>
            </a:r>
            <a:r>
              <a:rPr b="1" spc="-60" dirty="0">
                <a:latin typeface="Times New Roman"/>
                <a:cs typeface="Times New Roman"/>
              </a:rPr>
              <a:t>30</a:t>
            </a:r>
            <a:r>
              <a:rPr b="1" spc="204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seconds:</a:t>
            </a:r>
            <a:endParaRPr dirty="0">
              <a:latin typeface="Times New Roman"/>
              <a:cs typeface="Times New Roman"/>
            </a:endParaRPr>
          </a:p>
          <a:p>
            <a:pPr marL="1269968">
              <a:spcBef>
                <a:spcPts val="791"/>
              </a:spcBef>
            </a:pPr>
            <a:r>
              <a:rPr spc="15" dirty="0">
                <a:latin typeface="Times New Roman"/>
                <a:cs typeface="Times New Roman"/>
              </a:rPr>
              <a:t>&lt;meta </a:t>
            </a:r>
            <a:r>
              <a:rPr spc="-15" dirty="0">
                <a:latin typeface="Times New Roman"/>
                <a:cs typeface="Times New Roman"/>
              </a:rPr>
              <a:t>http-equiv="refresh"</a:t>
            </a:r>
            <a:r>
              <a:rPr spc="15" dirty="0">
                <a:latin typeface="Times New Roman"/>
                <a:cs typeface="Times New Roman"/>
              </a:rPr>
              <a:t> content="30"&gt;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0311" y="3581399"/>
            <a:ext cx="4675632" cy="2679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4650" y="228315"/>
            <a:ext cx="7315961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5" dirty="0"/>
              <a:t>&lt;head&gt; </a:t>
            </a:r>
            <a:r>
              <a:rPr spc="35" dirty="0"/>
              <a:t>Elements</a:t>
            </a:r>
            <a:r>
              <a:rPr spc="-211" dirty="0"/>
              <a:t> </a:t>
            </a:r>
            <a:r>
              <a:rPr spc="-5"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6038" y="918247"/>
            <a:ext cx="10351562" cy="2326920"/>
          </a:xfrm>
          <a:prstGeom prst="rect">
            <a:avLst/>
          </a:prstGeom>
        </p:spPr>
        <p:txBody>
          <a:bodyPr vert="horz" wrap="square" lIns="0" tIns="125731" rIns="0" bIns="0" rtlCol="0">
            <a:spAutoFit/>
          </a:bodyPr>
          <a:lstStyle/>
          <a:p>
            <a:pPr marL="4683008">
              <a:spcBef>
                <a:spcPts val="991"/>
              </a:spcBef>
            </a:pPr>
            <a:r>
              <a:rPr sz="20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Title</a:t>
            </a:r>
            <a:r>
              <a:rPr sz="20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800"/>
              </a:spcBef>
            </a:pPr>
            <a:r>
              <a:rPr dirty="0">
                <a:latin typeface="Times New Roman"/>
                <a:cs typeface="Times New Roman"/>
              </a:rPr>
              <a:t>The </a:t>
            </a:r>
            <a:r>
              <a:rPr spc="25" dirty="0">
                <a:latin typeface="Times New Roman"/>
                <a:cs typeface="Times New Roman"/>
              </a:rPr>
              <a:t>&lt;title&gt; </a:t>
            </a:r>
            <a:r>
              <a:rPr spc="-51" dirty="0">
                <a:latin typeface="Times New Roman"/>
                <a:cs typeface="Times New Roman"/>
              </a:rPr>
              <a:t>tag </a:t>
            </a:r>
            <a:r>
              <a:rPr spc="-71" dirty="0">
                <a:latin typeface="Times New Roman"/>
                <a:cs typeface="Times New Roman"/>
              </a:rPr>
              <a:t>is </a:t>
            </a:r>
            <a:r>
              <a:rPr spc="-35" dirty="0">
                <a:latin typeface="Times New Roman"/>
                <a:cs typeface="Times New Roman"/>
              </a:rPr>
              <a:t>required in </a:t>
            </a:r>
            <a:r>
              <a:rPr spc="-85" dirty="0">
                <a:latin typeface="Times New Roman"/>
                <a:cs typeface="Times New Roman"/>
              </a:rPr>
              <a:t>all </a:t>
            </a:r>
            <a:r>
              <a:rPr spc="-31" dirty="0">
                <a:latin typeface="Times New Roman"/>
                <a:cs typeface="Times New Roman"/>
              </a:rPr>
              <a:t>HTML </a:t>
            </a:r>
            <a:r>
              <a:rPr spc="-15" dirty="0">
                <a:latin typeface="Times New Roman"/>
                <a:cs typeface="Times New Roman"/>
              </a:rPr>
              <a:t>documents </a:t>
            </a:r>
            <a:r>
              <a:rPr spc="-20" dirty="0">
                <a:latin typeface="Times New Roman"/>
                <a:cs typeface="Times New Roman"/>
              </a:rPr>
              <a:t>and </a:t>
            </a:r>
            <a:r>
              <a:rPr spc="-40" dirty="0">
                <a:latin typeface="Times New Roman"/>
                <a:cs typeface="Times New Roman"/>
              </a:rPr>
              <a:t>it </a:t>
            </a:r>
            <a:r>
              <a:rPr spc="-35" dirty="0">
                <a:latin typeface="Times New Roman"/>
                <a:cs typeface="Times New Roman"/>
              </a:rPr>
              <a:t>defines </a:t>
            </a:r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-40" dirty="0">
                <a:latin typeface="Times New Roman"/>
                <a:cs typeface="Times New Roman"/>
              </a:rPr>
              <a:t>title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5" dirty="0">
                <a:latin typeface="Times New Roman"/>
                <a:cs typeface="Times New Roman"/>
              </a:rPr>
              <a:t>the</a:t>
            </a:r>
            <a:r>
              <a:rPr spc="30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document.</a:t>
            </a:r>
            <a:endParaRPr dirty="0">
              <a:latin typeface="Times New Roman"/>
              <a:cs typeface="Times New Roman"/>
            </a:endParaRPr>
          </a:p>
          <a:p>
            <a:pPr marL="12700">
              <a:spcBef>
                <a:spcPts val="780"/>
              </a:spcBef>
            </a:pPr>
            <a:r>
              <a:rPr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&lt;title&gt; </a:t>
            </a:r>
            <a:r>
              <a:rPr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element: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Defines </a:t>
            </a:r>
            <a:r>
              <a:rPr spc="-71" dirty="0">
                <a:latin typeface="Times New Roman"/>
                <a:cs typeface="Times New Roman"/>
              </a:rPr>
              <a:t>a </a:t>
            </a:r>
            <a:r>
              <a:rPr spc="-40" dirty="0">
                <a:latin typeface="Times New Roman"/>
                <a:cs typeface="Times New Roman"/>
              </a:rPr>
              <a:t>title </a:t>
            </a:r>
            <a:r>
              <a:rPr spc="-35" dirty="0">
                <a:latin typeface="Times New Roman"/>
                <a:cs typeface="Times New Roman"/>
              </a:rPr>
              <a:t>in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31" dirty="0">
                <a:latin typeface="Times New Roman"/>
                <a:cs typeface="Times New Roman"/>
              </a:rPr>
              <a:t>browser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31" dirty="0">
                <a:latin typeface="Times New Roman"/>
                <a:cs typeface="Times New Roman"/>
              </a:rPr>
              <a:t>toolbar.</a:t>
            </a:r>
            <a:endParaRPr dirty="0">
              <a:latin typeface="Times New Roman"/>
              <a:cs typeface="Times New Roman"/>
            </a:endParaRPr>
          </a:p>
          <a:p>
            <a:pPr marL="2012264" marR="1137257">
              <a:lnSpc>
                <a:spcPct val="136100"/>
              </a:lnSpc>
              <a:spcBef>
                <a:spcPts val="15"/>
              </a:spcBef>
            </a:pPr>
            <a:r>
              <a:rPr spc="-35" dirty="0">
                <a:latin typeface="Times New Roman"/>
                <a:cs typeface="Times New Roman"/>
              </a:rPr>
              <a:t>Provides </a:t>
            </a:r>
            <a:r>
              <a:rPr spc="-71" dirty="0">
                <a:latin typeface="Times New Roman"/>
                <a:cs typeface="Times New Roman"/>
              </a:rPr>
              <a:t>a </a:t>
            </a:r>
            <a:r>
              <a:rPr spc="-40" dirty="0">
                <a:latin typeface="Times New Roman"/>
                <a:cs typeface="Times New Roman"/>
              </a:rPr>
              <a:t>title </a:t>
            </a:r>
            <a:r>
              <a:rPr spc="-5" dirty="0">
                <a:latin typeface="Times New Roman"/>
                <a:cs typeface="Times New Roman"/>
              </a:rPr>
              <a:t>for the </a:t>
            </a:r>
            <a:r>
              <a:rPr spc="-45" dirty="0">
                <a:latin typeface="Times New Roman"/>
                <a:cs typeface="Times New Roman"/>
              </a:rPr>
              <a:t>page </a:t>
            </a:r>
            <a:r>
              <a:rPr spc="-35" dirty="0">
                <a:latin typeface="Times New Roman"/>
                <a:cs typeface="Times New Roman"/>
              </a:rPr>
              <a:t>when it </a:t>
            </a:r>
            <a:r>
              <a:rPr spc="-71" dirty="0">
                <a:latin typeface="Times New Roman"/>
                <a:cs typeface="Times New Roman"/>
              </a:rPr>
              <a:t>is </a:t>
            </a:r>
            <a:r>
              <a:rPr spc="-31" dirty="0">
                <a:latin typeface="Times New Roman"/>
                <a:cs typeface="Times New Roman"/>
              </a:rPr>
              <a:t>added </a:t>
            </a:r>
            <a:r>
              <a:rPr spc="20" dirty="0">
                <a:latin typeface="Times New Roman"/>
                <a:cs typeface="Times New Roman"/>
              </a:rPr>
              <a:t>to </a:t>
            </a:r>
            <a:r>
              <a:rPr spc="-55" dirty="0">
                <a:latin typeface="Times New Roman"/>
                <a:cs typeface="Times New Roman"/>
              </a:rPr>
              <a:t>favorites.  Displays </a:t>
            </a:r>
            <a:r>
              <a:rPr spc="-71" dirty="0">
                <a:latin typeface="Times New Roman"/>
                <a:cs typeface="Times New Roman"/>
              </a:rPr>
              <a:t>a </a:t>
            </a:r>
            <a:r>
              <a:rPr spc="-40" dirty="0">
                <a:latin typeface="Times New Roman"/>
                <a:cs typeface="Times New Roman"/>
              </a:rPr>
              <a:t>title </a:t>
            </a:r>
            <a:r>
              <a:rPr spc="-5" dirty="0">
                <a:latin typeface="Times New Roman"/>
                <a:cs typeface="Times New Roman"/>
              </a:rPr>
              <a:t>for the </a:t>
            </a:r>
            <a:r>
              <a:rPr spc="-45" dirty="0">
                <a:latin typeface="Times New Roman"/>
                <a:cs typeface="Times New Roman"/>
              </a:rPr>
              <a:t>page </a:t>
            </a:r>
            <a:r>
              <a:rPr spc="-35" dirty="0">
                <a:latin typeface="Times New Roman"/>
                <a:cs typeface="Times New Roman"/>
              </a:rPr>
              <a:t>in </a:t>
            </a:r>
            <a:r>
              <a:rPr spc="-45" dirty="0">
                <a:latin typeface="Times New Roman"/>
                <a:cs typeface="Times New Roman"/>
              </a:rPr>
              <a:t>search-engine</a:t>
            </a:r>
            <a:r>
              <a:rPr spc="255" dirty="0">
                <a:latin typeface="Times New Roman"/>
                <a:cs typeface="Times New Roman"/>
              </a:rPr>
              <a:t> </a:t>
            </a:r>
            <a:r>
              <a:rPr spc="-51" dirty="0">
                <a:latin typeface="Times New Roman"/>
                <a:cs typeface="Times New Roman"/>
              </a:rPr>
              <a:t>results.</a:t>
            </a:r>
            <a:endParaRPr dirty="0">
              <a:latin typeface="Times New Roman"/>
              <a:cs typeface="Times New Roman"/>
            </a:endParaRPr>
          </a:p>
          <a:p>
            <a:pPr marL="12700">
              <a:spcBef>
                <a:spcPts val="780"/>
              </a:spcBef>
            </a:pPr>
            <a:r>
              <a:rPr b="1" spc="-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Eg.: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6939" y="3581400"/>
            <a:ext cx="4411980" cy="2679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317641"/>
            <a:ext cx="8077961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1" dirty="0"/>
              <a:t>&lt;head&gt; </a:t>
            </a:r>
            <a:r>
              <a:rPr spc="35" dirty="0"/>
              <a:t>Elements</a:t>
            </a:r>
            <a:r>
              <a:rPr spc="-195" dirty="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80083" y="1476059"/>
            <a:ext cx="7873365" cy="247516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4684278">
              <a:spcBef>
                <a:spcPts val="1000"/>
              </a:spcBef>
            </a:pPr>
            <a:r>
              <a:rPr sz="2000" b="1" spc="-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Link</a:t>
            </a:r>
            <a:r>
              <a:rPr sz="2000" b="1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Tag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800"/>
              </a:spcBef>
            </a:pPr>
            <a:r>
              <a:rPr dirty="0">
                <a:latin typeface="Times New Roman"/>
                <a:cs typeface="Times New Roman"/>
              </a:rPr>
              <a:t>The </a:t>
            </a:r>
            <a:r>
              <a:rPr spc="25" dirty="0">
                <a:latin typeface="Times New Roman"/>
                <a:cs typeface="Times New Roman"/>
              </a:rPr>
              <a:t>&lt;link&gt; </a:t>
            </a:r>
            <a:r>
              <a:rPr spc="-51" dirty="0">
                <a:latin typeface="Times New Roman"/>
                <a:cs typeface="Times New Roman"/>
              </a:rPr>
              <a:t>tag </a:t>
            </a:r>
            <a:r>
              <a:rPr spc="-35" dirty="0">
                <a:latin typeface="Times New Roman"/>
                <a:cs typeface="Times New Roman"/>
              </a:rPr>
              <a:t>defines </a:t>
            </a:r>
            <a:r>
              <a:rPr spc="-71" dirty="0">
                <a:latin typeface="Times New Roman"/>
                <a:cs typeface="Times New Roman"/>
              </a:rPr>
              <a:t>a </a:t>
            </a:r>
            <a:r>
              <a:rPr spc="-55" dirty="0">
                <a:latin typeface="Times New Roman"/>
                <a:cs typeface="Times New Roman"/>
              </a:rPr>
              <a:t>link </a:t>
            </a:r>
            <a:r>
              <a:rPr spc="-35" dirty="0">
                <a:latin typeface="Times New Roman"/>
                <a:cs typeface="Times New Roman"/>
              </a:rPr>
              <a:t>between </a:t>
            </a:r>
            <a:r>
              <a:rPr spc="-71" dirty="0">
                <a:latin typeface="Times New Roman"/>
                <a:cs typeface="Times New Roman"/>
              </a:rPr>
              <a:t>a </a:t>
            </a:r>
            <a:r>
              <a:rPr spc="-11" dirty="0">
                <a:latin typeface="Times New Roman"/>
                <a:cs typeface="Times New Roman"/>
              </a:rPr>
              <a:t>document </a:t>
            </a:r>
            <a:r>
              <a:rPr spc="-15" dirty="0">
                <a:latin typeface="Times New Roman"/>
                <a:cs typeface="Times New Roman"/>
              </a:rPr>
              <a:t>and </a:t>
            </a:r>
            <a:r>
              <a:rPr spc="-31" dirty="0">
                <a:latin typeface="Times New Roman"/>
                <a:cs typeface="Times New Roman"/>
              </a:rPr>
              <a:t>an </a:t>
            </a:r>
            <a:r>
              <a:rPr spc="-35" dirty="0">
                <a:latin typeface="Times New Roman"/>
                <a:cs typeface="Times New Roman"/>
              </a:rPr>
              <a:t>external</a:t>
            </a:r>
            <a:r>
              <a:rPr spc="371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Times New Roman"/>
                <a:cs typeface="Times New Roman"/>
              </a:rPr>
              <a:t>resource.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51" dirty="0">
              <a:latin typeface="Times New Roman"/>
              <a:cs typeface="Times New Roman"/>
            </a:endParaRPr>
          </a:p>
          <a:p>
            <a:pPr marL="12700"/>
            <a:r>
              <a:rPr spc="25" dirty="0">
                <a:latin typeface="Times New Roman"/>
                <a:cs typeface="Times New Roman"/>
              </a:rPr>
              <a:t>In </a:t>
            </a:r>
            <a:r>
              <a:rPr spc="-31" dirty="0">
                <a:latin typeface="Times New Roman"/>
                <a:cs typeface="Times New Roman"/>
              </a:rPr>
              <a:t>HTML </a:t>
            </a:r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25" dirty="0">
                <a:latin typeface="Times New Roman"/>
                <a:cs typeface="Times New Roman"/>
              </a:rPr>
              <a:t>&lt;link&gt; </a:t>
            </a:r>
            <a:r>
              <a:rPr spc="-51" dirty="0">
                <a:latin typeface="Times New Roman"/>
                <a:cs typeface="Times New Roman"/>
              </a:rPr>
              <a:t>tag </a:t>
            </a:r>
            <a:r>
              <a:rPr spc="-35" dirty="0">
                <a:latin typeface="Times New Roman"/>
                <a:cs typeface="Times New Roman"/>
              </a:rPr>
              <a:t>has </a:t>
            </a:r>
            <a:r>
              <a:rPr spc="20" dirty="0">
                <a:latin typeface="Times New Roman"/>
                <a:cs typeface="Times New Roman"/>
              </a:rPr>
              <a:t>no </a:t>
            </a:r>
            <a:r>
              <a:rPr spc="-15" dirty="0">
                <a:latin typeface="Times New Roman"/>
                <a:cs typeface="Times New Roman"/>
              </a:rPr>
              <a:t>end</a:t>
            </a:r>
            <a:r>
              <a:rPr spc="11" dirty="0">
                <a:latin typeface="Times New Roman"/>
                <a:cs typeface="Times New Roman"/>
              </a:rPr>
              <a:t> </a:t>
            </a:r>
            <a:r>
              <a:rPr spc="-71" dirty="0">
                <a:latin typeface="Times New Roman"/>
                <a:cs typeface="Times New Roman"/>
              </a:rPr>
              <a:t>tag.</a:t>
            </a: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ts val="2051"/>
              </a:lnSpc>
              <a:spcBef>
                <a:spcPts val="780"/>
              </a:spcBef>
            </a:pPr>
            <a:r>
              <a:rPr b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Some </a:t>
            </a:r>
            <a:r>
              <a:rPr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Imp. </a:t>
            </a:r>
            <a:r>
              <a:rPr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Attributes </a:t>
            </a:r>
            <a:r>
              <a:rPr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–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Times New Roman"/>
                <a:cs typeface="Times New Roman"/>
              </a:rPr>
              <a:t>charset,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55" dirty="0">
                <a:latin typeface="Times New Roman"/>
                <a:cs typeface="Times New Roman"/>
              </a:rPr>
              <a:t>To </a:t>
            </a:r>
            <a:r>
              <a:rPr spc="-35" dirty="0">
                <a:latin typeface="Times New Roman"/>
                <a:cs typeface="Times New Roman"/>
              </a:rPr>
              <a:t>know </a:t>
            </a:r>
            <a:r>
              <a:rPr spc="-40" dirty="0">
                <a:latin typeface="Times New Roman"/>
                <a:cs typeface="Times New Roman"/>
              </a:rPr>
              <a:t>browser, </a:t>
            </a:r>
            <a:r>
              <a:rPr spc="-51" dirty="0">
                <a:latin typeface="Times New Roman"/>
                <a:cs typeface="Times New Roman"/>
              </a:rPr>
              <a:t>which </a:t>
            </a:r>
            <a:r>
              <a:rPr spc="-35" dirty="0">
                <a:latin typeface="Times New Roman"/>
                <a:cs typeface="Times New Roman"/>
              </a:rPr>
              <a:t>character encoding </a:t>
            </a:r>
            <a:r>
              <a:rPr spc="-71" dirty="0">
                <a:latin typeface="Times New Roman"/>
                <a:cs typeface="Times New Roman"/>
              </a:rPr>
              <a:t>is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Times New Roman"/>
                <a:cs typeface="Times New Roman"/>
              </a:rPr>
              <a:t>used.</a:t>
            </a:r>
            <a:endParaRPr dirty="0">
              <a:latin typeface="Times New Roman"/>
              <a:cs typeface="Times New Roman"/>
            </a:endParaRPr>
          </a:p>
          <a:p>
            <a:pPr marL="2413574">
              <a:lnSpc>
                <a:spcPts val="1945"/>
              </a:lnSpc>
            </a:pPr>
            <a:r>
              <a:rPr spc="-35" dirty="0">
                <a:latin typeface="Times New Roman"/>
                <a:cs typeface="Times New Roman"/>
              </a:rPr>
              <a:t>href, </a:t>
            </a:r>
            <a:r>
              <a:rPr spc="-40" dirty="0">
                <a:latin typeface="Times New Roman"/>
                <a:cs typeface="Times New Roman"/>
              </a:rPr>
              <a:t>-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1" dirty="0">
                <a:latin typeface="Times New Roman"/>
                <a:cs typeface="Times New Roman"/>
              </a:rPr>
              <a:t>hyperlink.</a:t>
            </a:r>
            <a:endParaRPr dirty="0">
              <a:latin typeface="Times New Roman"/>
              <a:cs typeface="Times New Roman"/>
            </a:endParaRPr>
          </a:p>
          <a:p>
            <a:pPr marL="2413574">
              <a:lnSpc>
                <a:spcPts val="1945"/>
              </a:lnSpc>
            </a:pPr>
            <a:r>
              <a:rPr spc="-55" dirty="0">
                <a:latin typeface="Times New Roman"/>
                <a:cs typeface="Times New Roman"/>
              </a:rPr>
              <a:t>rel,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51" dirty="0">
                <a:latin typeface="Times New Roman"/>
                <a:cs typeface="Times New Roman"/>
              </a:rPr>
              <a:t>Relation </a:t>
            </a:r>
            <a:r>
              <a:rPr spc="-35" dirty="0">
                <a:latin typeface="Times New Roman"/>
                <a:cs typeface="Times New Roman"/>
              </a:rPr>
              <a:t>between </a:t>
            </a:r>
            <a:r>
              <a:rPr spc="-55" dirty="0">
                <a:latin typeface="Times New Roman"/>
                <a:cs typeface="Times New Roman"/>
              </a:rPr>
              <a:t>linked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document.</a:t>
            </a:r>
            <a:endParaRPr dirty="0">
              <a:latin typeface="Times New Roman"/>
              <a:cs typeface="Times New Roman"/>
            </a:endParaRPr>
          </a:p>
          <a:p>
            <a:pPr marL="2413574">
              <a:lnSpc>
                <a:spcPts val="2051"/>
              </a:lnSpc>
            </a:pPr>
            <a:r>
              <a:rPr spc="-31" dirty="0">
                <a:latin typeface="Times New Roman"/>
                <a:cs typeface="Times New Roman"/>
              </a:rPr>
              <a:t>target. </a:t>
            </a:r>
            <a:r>
              <a:rPr dirty="0">
                <a:latin typeface="Times New Roman"/>
                <a:cs typeface="Times New Roman"/>
              </a:rPr>
              <a:t>– </a:t>
            </a:r>
            <a:r>
              <a:rPr spc="31" dirty="0">
                <a:latin typeface="Times New Roman"/>
                <a:cs typeface="Times New Roman"/>
              </a:rPr>
              <a:t>It </a:t>
            </a:r>
            <a:r>
              <a:rPr spc="-51" dirty="0">
                <a:latin typeface="Times New Roman"/>
                <a:cs typeface="Times New Roman"/>
              </a:rPr>
              <a:t>specifies </a:t>
            </a:r>
            <a:r>
              <a:rPr spc="-40" dirty="0">
                <a:latin typeface="Times New Roman"/>
                <a:cs typeface="Times New Roman"/>
              </a:rPr>
              <a:t>where </a:t>
            </a:r>
            <a:r>
              <a:rPr spc="20" dirty="0">
                <a:latin typeface="Times New Roman"/>
                <a:cs typeface="Times New Roman"/>
              </a:rPr>
              <a:t>to </a:t>
            </a:r>
            <a:r>
              <a:rPr spc="-5" dirty="0">
                <a:latin typeface="Times New Roman"/>
                <a:cs typeface="Times New Roman"/>
              </a:rPr>
              <a:t>open the </a:t>
            </a:r>
            <a:r>
              <a:rPr spc="-55" dirty="0">
                <a:latin typeface="Times New Roman"/>
                <a:cs typeface="Times New Roman"/>
              </a:rPr>
              <a:t>linked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document.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7614" y="4412886"/>
            <a:ext cx="10699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b="1" u="sng" spc="-7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–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0756" y="4571128"/>
            <a:ext cx="5550535" cy="749564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0803">
              <a:spcBef>
                <a:spcPts val="244"/>
              </a:spcBef>
            </a:pPr>
            <a:r>
              <a:rPr sz="1500" b="1" spc="45" dirty="0">
                <a:solidFill>
                  <a:srgbClr val="FF0033"/>
                </a:solidFill>
                <a:latin typeface="Times New Roman"/>
                <a:cs typeface="Times New Roman"/>
              </a:rPr>
              <a:t>&lt;head&gt;</a:t>
            </a:r>
            <a:endParaRPr sz="1500">
              <a:latin typeface="Times New Roman"/>
              <a:cs typeface="Times New Roman"/>
            </a:endParaRPr>
          </a:p>
          <a:p>
            <a:pPr marL="90803">
              <a:lnSpc>
                <a:spcPts val="1885"/>
              </a:lnSpc>
              <a:spcBef>
                <a:spcPts val="65"/>
              </a:spcBef>
            </a:pPr>
            <a:r>
              <a:rPr sz="16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&lt;link </a:t>
            </a:r>
            <a:r>
              <a:rPr sz="1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rel=</a:t>
            </a:r>
            <a:r>
              <a:rPr sz="16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"stylesheet" </a:t>
            </a:r>
            <a:r>
              <a:rPr sz="1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type=</a:t>
            </a:r>
            <a:r>
              <a:rPr sz="16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"text/css"</a:t>
            </a:r>
            <a:r>
              <a:rPr sz="1600" b="1" spc="10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href=</a:t>
            </a:r>
            <a:r>
              <a:rPr sz="16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"theme.css"</a:t>
            </a:r>
            <a:r>
              <a:rPr sz="16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&gt;</a:t>
            </a:r>
            <a:endParaRPr sz="1600">
              <a:latin typeface="Times New Roman"/>
              <a:cs typeface="Times New Roman"/>
            </a:endParaRPr>
          </a:p>
          <a:p>
            <a:pPr marL="90803">
              <a:lnSpc>
                <a:spcPts val="1764"/>
              </a:lnSpc>
            </a:pPr>
            <a:r>
              <a:rPr sz="1500" b="1" spc="95" dirty="0">
                <a:solidFill>
                  <a:srgbClr val="FF0033"/>
                </a:solidFill>
                <a:latin typeface="Times New Roman"/>
                <a:cs typeface="Times New Roman"/>
              </a:rPr>
              <a:t>&lt;/head&gt;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287813"/>
            <a:ext cx="6249161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1" dirty="0"/>
              <a:t>&lt;head&gt; </a:t>
            </a:r>
            <a:r>
              <a:rPr spc="35" dirty="0"/>
              <a:t>Elements</a:t>
            </a:r>
            <a:r>
              <a:rPr spc="-195" dirty="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1491" y="1275489"/>
            <a:ext cx="9796780" cy="1429880"/>
          </a:xfrm>
          <a:prstGeom prst="rect">
            <a:avLst/>
          </a:prstGeom>
        </p:spPr>
        <p:txBody>
          <a:bodyPr vert="horz" wrap="square" lIns="0" tIns="125731" rIns="0" bIns="0" rtlCol="0">
            <a:spAutoFit/>
          </a:bodyPr>
          <a:lstStyle/>
          <a:p>
            <a:pPr marL="4648718">
              <a:spcBef>
                <a:spcPts val="991"/>
              </a:spcBef>
            </a:pPr>
            <a:r>
              <a:rPr sz="2000" b="1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Script</a:t>
            </a:r>
            <a:r>
              <a:rPr sz="20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Tags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800"/>
              </a:spcBef>
            </a:pPr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25" dirty="0">
                <a:latin typeface="Times New Roman"/>
                <a:cs typeface="Times New Roman"/>
              </a:rPr>
              <a:t>&lt;script&gt; </a:t>
            </a:r>
            <a:r>
              <a:rPr spc="-51" dirty="0">
                <a:latin typeface="Times New Roman"/>
                <a:cs typeface="Times New Roman"/>
              </a:rPr>
              <a:t>tag </a:t>
            </a:r>
            <a:r>
              <a:rPr spc="-71" dirty="0">
                <a:latin typeface="Times New Roman"/>
                <a:cs typeface="Times New Roman"/>
              </a:rPr>
              <a:t>is </a:t>
            </a:r>
            <a:r>
              <a:rPr spc="-31" dirty="0">
                <a:latin typeface="Times New Roman"/>
                <a:cs typeface="Times New Roman"/>
              </a:rPr>
              <a:t>used </a:t>
            </a:r>
            <a:r>
              <a:rPr spc="20" dirty="0">
                <a:latin typeface="Times New Roman"/>
                <a:cs typeface="Times New Roman"/>
              </a:rPr>
              <a:t>to </a:t>
            </a:r>
            <a:r>
              <a:rPr spc="-35" dirty="0">
                <a:latin typeface="Times New Roman"/>
                <a:cs typeface="Times New Roman"/>
              </a:rPr>
              <a:t>define </a:t>
            </a:r>
            <a:r>
              <a:rPr spc="-71" dirty="0">
                <a:latin typeface="Times New Roman"/>
                <a:cs typeface="Times New Roman"/>
              </a:rPr>
              <a:t>a </a:t>
            </a:r>
            <a:r>
              <a:rPr spc="-45" dirty="0">
                <a:latin typeface="Times New Roman"/>
                <a:cs typeface="Times New Roman"/>
              </a:rPr>
              <a:t>client-side </a:t>
            </a:r>
            <a:r>
              <a:rPr spc="-31" dirty="0">
                <a:latin typeface="Times New Roman"/>
                <a:cs typeface="Times New Roman"/>
              </a:rPr>
              <a:t>script, </a:t>
            </a:r>
            <a:r>
              <a:rPr spc="-35" dirty="0">
                <a:latin typeface="Times New Roman"/>
                <a:cs typeface="Times New Roman"/>
              </a:rPr>
              <a:t>such </a:t>
            </a:r>
            <a:r>
              <a:rPr spc="-60" dirty="0">
                <a:latin typeface="Times New Roman"/>
                <a:cs typeface="Times New Roman"/>
              </a:rPr>
              <a:t>as </a:t>
            </a:r>
            <a:r>
              <a:rPr spc="-71" dirty="0">
                <a:latin typeface="Times New Roman"/>
                <a:cs typeface="Times New Roman"/>
              </a:rPr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71" dirty="0">
                <a:latin typeface="Times New Roman"/>
                <a:cs typeface="Times New Roman"/>
              </a:rPr>
              <a:t>JavaScript.</a:t>
            </a:r>
            <a:endParaRPr dirty="0">
              <a:latin typeface="Times New Roman"/>
              <a:cs typeface="Times New Roman"/>
            </a:endParaRPr>
          </a:p>
          <a:p>
            <a:pPr marL="12700" marR="5080">
              <a:lnSpc>
                <a:spcPts val="1939"/>
              </a:lnSpc>
              <a:spcBef>
                <a:spcPts val="1031"/>
              </a:spcBef>
            </a:pPr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25" dirty="0">
                <a:latin typeface="Times New Roman"/>
                <a:cs typeface="Times New Roman"/>
              </a:rPr>
              <a:t>&lt;script&gt; </a:t>
            </a:r>
            <a:r>
              <a:rPr spc="-35" dirty="0">
                <a:latin typeface="Times New Roman"/>
                <a:cs typeface="Times New Roman"/>
              </a:rPr>
              <a:t>element </a:t>
            </a:r>
            <a:r>
              <a:rPr spc="-31" dirty="0">
                <a:latin typeface="Times New Roman"/>
                <a:cs typeface="Times New Roman"/>
              </a:rPr>
              <a:t>either </a:t>
            </a:r>
            <a:r>
              <a:rPr spc="-20" dirty="0">
                <a:latin typeface="Times New Roman"/>
                <a:cs typeface="Times New Roman"/>
              </a:rPr>
              <a:t>contains </a:t>
            </a:r>
            <a:r>
              <a:rPr spc="-40" dirty="0">
                <a:latin typeface="Times New Roman"/>
                <a:cs typeface="Times New Roman"/>
              </a:rPr>
              <a:t>scripting </a:t>
            </a:r>
            <a:r>
              <a:rPr spc="-31" dirty="0">
                <a:latin typeface="Times New Roman"/>
                <a:cs typeface="Times New Roman"/>
              </a:rPr>
              <a:t>statements, </a:t>
            </a:r>
            <a:r>
              <a:rPr spc="5" dirty="0">
                <a:latin typeface="Times New Roman"/>
                <a:cs typeface="Times New Roman"/>
              </a:rPr>
              <a:t>or </a:t>
            </a:r>
            <a:r>
              <a:rPr spc="-40" dirty="0">
                <a:latin typeface="Times New Roman"/>
                <a:cs typeface="Times New Roman"/>
              </a:rPr>
              <a:t>it </a:t>
            </a:r>
            <a:r>
              <a:rPr spc="-15" dirty="0">
                <a:latin typeface="Times New Roman"/>
                <a:cs typeface="Times New Roman"/>
              </a:rPr>
              <a:t>points </a:t>
            </a:r>
            <a:r>
              <a:rPr spc="20" dirty="0">
                <a:latin typeface="Times New Roman"/>
                <a:cs typeface="Times New Roman"/>
              </a:rPr>
              <a:t>to </a:t>
            </a:r>
            <a:r>
              <a:rPr spc="-31" dirty="0">
                <a:latin typeface="Times New Roman"/>
                <a:cs typeface="Times New Roman"/>
              </a:rPr>
              <a:t>an </a:t>
            </a:r>
            <a:r>
              <a:rPr spc="-40" dirty="0">
                <a:latin typeface="Times New Roman"/>
                <a:cs typeface="Times New Roman"/>
              </a:rPr>
              <a:t>external </a:t>
            </a:r>
            <a:r>
              <a:rPr spc="-31" dirty="0">
                <a:latin typeface="Times New Roman"/>
                <a:cs typeface="Times New Roman"/>
              </a:rPr>
              <a:t>script </a:t>
            </a:r>
            <a:r>
              <a:rPr spc="-71" dirty="0">
                <a:latin typeface="Times New Roman"/>
                <a:cs typeface="Times New Roman"/>
              </a:rPr>
              <a:t>file </a:t>
            </a:r>
            <a:r>
              <a:rPr spc="-11" dirty="0">
                <a:latin typeface="Times New Roman"/>
                <a:cs typeface="Times New Roman"/>
              </a:rPr>
              <a:t>through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31" dirty="0">
                <a:latin typeface="Times New Roman"/>
                <a:cs typeface="Times New Roman"/>
              </a:rPr>
              <a:t>src  attribute.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492" y="3164204"/>
            <a:ext cx="10318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b="1" u="sng" spc="-7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6017" y="3300857"/>
            <a:ext cx="5010151" cy="2534668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00328">
              <a:lnSpc>
                <a:spcPts val="1711"/>
              </a:lnSpc>
              <a:spcBef>
                <a:spcPts val="365"/>
              </a:spcBef>
            </a:pPr>
            <a:r>
              <a:rPr sz="15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&lt;html&gt;</a:t>
            </a:r>
            <a:endParaRPr sz="1500">
              <a:latin typeface="Times New Roman"/>
              <a:cs typeface="Times New Roman"/>
            </a:endParaRPr>
          </a:p>
          <a:p>
            <a:pPr marL="52704">
              <a:lnSpc>
                <a:spcPts val="1620"/>
              </a:lnSpc>
            </a:pPr>
            <a:r>
              <a:rPr sz="1500" b="1" spc="45" dirty="0">
                <a:solidFill>
                  <a:srgbClr val="C00000"/>
                </a:solidFill>
                <a:latin typeface="Times New Roman"/>
                <a:cs typeface="Times New Roman"/>
              </a:rPr>
              <a:t>&lt;head&gt;</a:t>
            </a:r>
            <a:endParaRPr sz="1500">
              <a:latin typeface="Times New Roman"/>
              <a:cs typeface="Times New Roman"/>
            </a:endParaRPr>
          </a:p>
          <a:p>
            <a:pPr marL="52704">
              <a:lnSpc>
                <a:spcPts val="1620"/>
              </a:lnSpc>
            </a:pPr>
            <a:r>
              <a:rPr sz="1500" b="1" spc="11" dirty="0">
                <a:solidFill>
                  <a:srgbClr val="001F5F"/>
                </a:solidFill>
                <a:latin typeface="Times New Roman"/>
                <a:cs typeface="Times New Roman"/>
              </a:rPr>
              <a:t>&lt;title&gt;Align </a:t>
            </a:r>
            <a:r>
              <a:rPr sz="15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Attribute</a:t>
            </a:r>
            <a:r>
              <a:rPr sz="1500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 Example&lt;/title&gt;</a:t>
            </a:r>
            <a:endParaRPr sz="1500">
              <a:latin typeface="Times New Roman"/>
              <a:cs typeface="Times New Roman"/>
            </a:endParaRPr>
          </a:p>
          <a:p>
            <a:pPr marL="52704">
              <a:lnSpc>
                <a:spcPts val="1620"/>
              </a:lnSpc>
            </a:pPr>
            <a:r>
              <a:rPr sz="1500" b="1" spc="95" dirty="0">
                <a:solidFill>
                  <a:srgbClr val="C00000"/>
                </a:solidFill>
                <a:latin typeface="Times New Roman"/>
                <a:cs typeface="Times New Roman"/>
              </a:rPr>
              <a:t>&lt;/head&gt;</a:t>
            </a:r>
            <a:endParaRPr sz="1500">
              <a:latin typeface="Times New Roman"/>
              <a:cs typeface="Times New Roman"/>
            </a:endParaRPr>
          </a:p>
          <a:p>
            <a:pPr marL="52704">
              <a:lnSpc>
                <a:spcPts val="1711"/>
              </a:lnSpc>
            </a:pPr>
            <a:r>
              <a:rPr sz="1500" b="1" spc="35" dirty="0">
                <a:solidFill>
                  <a:srgbClr val="C00000"/>
                </a:solidFill>
                <a:latin typeface="Times New Roman"/>
                <a:cs typeface="Times New Roman"/>
              </a:rPr>
              <a:t>&lt;body&gt;</a:t>
            </a:r>
            <a:endParaRPr sz="1500">
              <a:latin typeface="Times New Roman"/>
              <a:cs typeface="Times New Roman"/>
            </a:endParaRPr>
          </a:p>
          <a:p>
            <a:pPr marL="52704">
              <a:spcBef>
                <a:spcPts val="1335"/>
              </a:spcBef>
            </a:pPr>
            <a:r>
              <a:rPr sz="1500" b="1" spc="65" dirty="0">
                <a:solidFill>
                  <a:srgbClr val="538235"/>
                </a:solidFill>
                <a:latin typeface="Times New Roman"/>
                <a:cs typeface="Times New Roman"/>
              </a:rPr>
              <a:t>&lt;p</a:t>
            </a:r>
            <a:r>
              <a:rPr sz="1500" b="1" spc="-11" dirty="0">
                <a:solidFill>
                  <a:srgbClr val="538235"/>
                </a:solidFill>
                <a:latin typeface="Times New Roman"/>
                <a:cs typeface="Times New Roman"/>
              </a:rPr>
              <a:t> </a:t>
            </a:r>
            <a:r>
              <a:rPr sz="1500" b="1" spc="71" dirty="0">
                <a:solidFill>
                  <a:srgbClr val="001F5F"/>
                </a:solidFill>
                <a:latin typeface="Times New Roman"/>
                <a:cs typeface="Times New Roman"/>
              </a:rPr>
              <a:t>id="demo"&gt;</a:t>
            </a:r>
            <a:r>
              <a:rPr sz="1500" b="1" spc="71" dirty="0">
                <a:solidFill>
                  <a:srgbClr val="538235"/>
                </a:solidFill>
                <a:latin typeface="Times New Roman"/>
                <a:cs typeface="Times New Roman"/>
              </a:rPr>
              <a:t>&lt;/p&gt;</a:t>
            </a:r>
            <a:endParaRPr sz="1500">
              <a:latin typeface="Times New Roman"/>
              <a:cs typeface="Times New Roman"/>
            </a:endParaRPr>
          </a:p>
          <a:p>
            <a:pPr marL="52704">
              <a:lnSpc>
                <a:spcPts val="1711"/>
              </a:lnSpc>
              <a:spcBef>
                <a:spcPts val="471"/>
              </a:spcBef>
            </a:pPr>
            <a:r>
              <a:rPr sz="1500" b="1" spc="5" dirty="0">
                <a:solidFill>
                  <a:srgbClr val="538235"/>
                </a:solidFill>
                <a:latin typeface="Times New Roman"/>
                <a:cs typeface="Times New Roman"/>
              </a:rPr>
              <a:t>&lt;script&gt;</a:t>
            </a:r>
            <a:r>
              <a:rPr sz="1500" b="1" spc="5" dirty="0">
                <a:solidFill>
                  <a:srgbClr val="001F5F"/>
                </a:solidFill>
                <a:latin typeface="Times New Roman"/>
                <a:cs typeface="Times New Roman"/>
              </a:rPr>
              <a:t>document.getElementById("demo").innerHTML</a:t>
            </a:r>
            <a:endParaRPr sz="1500">
              <a:latin typeface="Times New Roman"/>
              <a:cs typeface="Times New Roman"/>
            </a:endParaRPr>
          </a:p>
          <a:p>
            <a:pPr marL="52704">
              <a:lnSpc>
                <a:spcPts val="1711"/>
              </a:lnSpc>
            </a:pPr>
            <a:r>
              <a:rPr sz="1500" b="1" spc="145" dirty="0">
                <a:solidFill>
                  <a:srgbClr val="001F5F"/>
                </a:solidFill>
                <a:latin typeface="Times New Roman"/>
                <a:cs typeface="Times New Roman"/>
              </a:rPr>
              <a:t>= </a:t>
            </a:r>
            <a:r>
              <a:rPr sz="1500" b="1" spc="20" dirty="0">
                <a:solidFill>
                  <a:srgbClr val="001F5F"/>
                </a:solidFill>
                <a:latin typeface="Times New Roman"/>
                <a:cs typeface="Times New Roman"/>
              </a:rPr>
              <a:t>"Hello </a:t>
            </a:r>
            <a:r>
              <a:rPr sz="1500" b="1" spc="-71" dirty="0">
                <a:solidFill>
                  <a:srgbClr val="001F5F"/>
                </a:solidFill>
                <a:latin typeface="Times New Roman"/>
                <a:cs typeface="Times New Roman"/>
              </a:rPr>
              <a:t>JavaScript!";</a:t>
            </a:r>
            <a:r>
              <a:rPr sz="1500" b="1" spc="-2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500" b="1" spc="65" dirty="0">
                <a:solidFill>
                  <a:srgbClr val="538235"/>
                </a:solidFill>
                <a:latin typeface="Times New Roman"/>
                <a:cs typeface="Times New Roman"/>
              </a:rPr>
              <a:t>&lt;/script&gt;</a:t>
            </a:r>
            <a:endParaRPr sz="1500">
              <a:latin typeface="Times New Roman"/>
              <a:cs typeface="Times New Roman"/>
            </a:endParaRPr>
          </a:p>
          <a:p>
            <a:pPr marL="52704">
              <a:lnSpc>
                <a:spcPts val="1711"/>
              </a:lnSpc>
              <a:spcBef>
                <a:spcPts val="791"/>
              </a:spcBef>
            </a:pPr>
            <a:r>
              <a:rPr sz="1500" b="1" spc="91" dirty="0">
                <a:solidFill>
                  <a:srgbClr val="C00000"/>
                </a:solidFill>
                <a:latin typeface="Times New Roman"/>
                <a:cs typeface="Times New Roman"/>
              </a:rPr>
              <a:t>&lt;/body&gt;</a:t>
            </a:r>
            <a:endParaRPr sz="1500">
              <a:latin typeface="Times New Roman"/>
              <a:cs typeface="Times New Roman"/>
            </a:endParaRPr>
          </a:p>
          <a:p>
            <a:pPr marL="52704">
              <a:lnSpc>
                <a:spcPts val="1711"/>
              </a:lnSpc>
            </a:pPr>
            <a:r>
              <a:rPr sz="15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&lt;/html&gt;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6081" y="3296793"/>
            <a:ext cx="2743200" cy="308418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2">
              <a:spcBef>
                <a:spcPts val="245"/>
              </a:spcBef>
            </a:pPr>
            <a:r>
              <a:rPr spc="-5" dirty="0">
                <a:latin typeface="Carlito"/>
                <a:cs typeface="Carlito"/>
              </a:rPr>
              <a:t>Hello</a:t>
            </a:r>
            <a:r>
              <a:rPr spc="15" dirty="0">
                <a:latin typeface="Carlito"/>
                <a:cs typeface="Carlito"/>
              </a:rPr>
              <a:t> </a:t>
            </a:r>
            <a:r>
              <a:rPr spc="-11" dirty="0">
                <a:latin typeface="Carlito"/>
                <a:cs typeface="Carlito"/>
              </a:rPr>
              <a:t>JavaScript!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843" y="391102"/>
            <a:ext cx="6553961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1" dirty="0"/>
              <a:t>&lt;head&gt; </a:t>
            </a:r>
            <a:r>
              <a:rPr spc="35" dirty="0"/>
              <a:t>Elements</a:t>
            </a:r>
            <a:r>
              <a:rPr spc="-195" dirty="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0" y="1143000"/>
            <a:ext cx="7894320" cy="13857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42390">
              <a:spcBef>
                <a:spcPts val="105"/>
              </a:spcBef>
            </a:pPr>
            <a:r>
              <a:rPr sz="2000" b="1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Style</a:t>
            </a:r>
            <a:r>
              <a:rPr sz="20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</a:t>
            </a: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651" dirty="0">
              <a:latin typeface="Times New Roman"/>
              <a:cs typeface="Times New Roman"/>
            </a:endParaRPr>
          </a:p>
          <a:p>
            <a:pPr marL="12700"/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5" dirty="0">
                <a:latin typeface="Times New Roman"/>
                <a:cs typeface="Times New Roman"/>
              </a:rPr>
              <a:t>&lt;style&gt; </a:t>
            </a:r>
            <a:r>
              <a:rPr spc="-45" dirty="0">
                <a:latin typeface="Times New Roman"/>
                <a:cs typeface="Times New Roman"/>
              </a:rPr>
              <a:t>tag </a:t>
            </a:r>
            <a:r>
              <a:rPr spc="-71" dirty="0">
                <a:latin typeface="Times New Roman"/>
                <a:cs typeface="Times New Roman"/>
              </a:rPr>
              <a:t>is </a:t>
            </a:r>
            <a:r>
              <a:rPr spc="-31" dirty="0">
                <a:latin typeface="Times New Roman"/>
                <a:cs typeface="Times New Roman"/>
              </a:rPr>
              <a:t>used </a:t>
            </a:r>
            <a:r>
              <a:rPr spc="20" dirty="0">
                <a:latin typeface="Times New Roman"/>
                <a:cs typeface="Times New Roman"/>
              </a:rPr>
              <a:t>to </a:t>
            </a:r>
            <a:r>
              <a:rPr spc="-35" dirty="0">
                <a:latin typeface="Times New Roman"/>
                <a:cs typeface="Times New Roman"/>
              </a:rPr>
              <a:t>define </a:t>
            </a:r>
            <a:r>
              <a:rPr spc="-65" dirty="0">
                <a:latin typeface="Times New Roman"/>
                <a:cs typeface="Times New Roman"/>
              </a:rPr>
              <a:t>style </a:t>
            </a:r>
            <a:r>
              <a:rPr spc="-11" dirty="0">
                <a:latin typeface="Times New Roman"/>
                <a:cs typeface="Times New Roman"/>
              </a:rPr>
              <a:t>information </a:t>
            </a:r>
            <a:r>
              <a:rPr spc="-5" dirty="0">
                <a:latin typeface="Times New Roman"/>
                <a:cs typeface="Times New Roman"/>
              </a:rPr>
              <a:t>for </a:t>
            </a:r>
            <a:r>
              <a:rPr spc="-31" dirty="0">
                <a:latin typeface="Times New Roman"/>
                <a:cs typeface="Times New Roman"/>
              </a:rPr>
              <a:t>an HTML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document.</a:t>
            </a:r>
            <a:endParaRPr dirty="0">
              <a:latin typeface="Times New Roman"/>
              <a:cs typeface="Times New Roman"/>
            </a:endParaRPr>
          </a:p>
          <a:p>
            <a:pPr marL="12700">
              <a:spcBef>
                <a:spcPts val="795"/>
              </a:spcBef>
            </a:pPr>
            <a:r>
              <a:rPr spc="-20" dirty="0">
                <a:latin typeface="Times New Roman"/>
                <a:cs typeface="Times New Roman"/>
              </a:rPr>
              <a:t>Inside </a:t>
            </a:r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5" dirty="0">
                <a:latin typeface="Times New Roman"/>
                <a:cs typeface="Times New Roman"/>
              </a:rPr>
              <a:t>&lt;style&gt; </a:t>
            </a:r>
            <a:r>
              <a:rPr spc="-35" dirty="0">
                <a:latin typeface="Times New Roman"/>
                <a:cs typeface="Times New Roman"/>
              </a:rPr>
              <a:t>element </a:t>
            </a:r>
            <a:r>
              <a:rPr spc="-65" dirty="0">
                <a:latin typeface="Times New Roman"/>
                <a:cs typeface="Times New Roman"/>
              </a:rPr>
              <a:t>you </a:t>
            </a:r>
            <a:r>
              <a:rPr spc="-60" dirty="0">
                <a:latin typeface="Times New Roman"/>
                <a:cs typeface="Times New Roman"/>
              </a:rPr>
              <a:t>specify </a:t>
            </a:r>
            <a:r>
              <a:rPr spc="-31" dirty="0">
                <a:latin typeface="Times New Roman"/>
                <a:cs typeface="Times New Roman"/>
              </a:rPr>
              <a:t>how HTML </a:t>
            </a:r>
            <a:r>
              <a:rPr spc="-35" dirty="0">
                <a:latin typeface="Times New Roman"/>
                <a:cs typeface="Times New Roman"/>
              </a:rPr>
              <a:t>elements </a:t>
            </a:r>
            <a:r>
              <a:rPr spc="-20" dirty="0">
                <a:latin typeface="Times New Roman"/>
                <a:cs typeface="Times New Roman"/>
              </a:rPr>
              <a:t>should render </a:t>
            </a:r>
            <a:r>
              <a:rPr spc="-40" dirty="0">
                <a:latin typeface="Times New Roman"/>
                <a:cs typeface="Times New Roman"/>
              </a:rPr>
              <a:t>in </a:t>
            </a:r>
            <a:r>
              <a:rPr spc="-71" dirty="0">
                <a:latin typeface="Times New Roman"/>
                <a:cs typeface="Times New Roman"/>
              </a:rPr>
              <a:t>a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Times New Roman"/>
                <a:cs typeface="Times New Roman"/>
              </a:rPr>
              <a:t>browser.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62116" y="3144772"/>
            <a:ext cx="9734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Example-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14107" y="3280662"/>
            <a:ext cx="5010151" cy="243079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52704">
              <a:spcBef>
                <a:spcPts val="535"/>
              </a:spcBef>
            </a:pPr>
            <a:r>
              <a:rPr sz="15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&lt;html&gt;</a:t>
            </a:r>
            <a:endParaRPr sz="1500" dirty="0">
              <a:latin typeface="Times New Roman"/>
              <a:cs typeface="Times New Roman"/>
            </a:endParaRPr>
          </a:p>
          <a:p>
            <a:pPr marL="52704"/>
            <a:r>
              <a:rPr sz="1500" b="1" spc="45" dirty="0">
                <a:solidFill>
                  <a:srgbClr val="C00000"/>
                </a:solidFill>
                <a:latin typeface="Times New Roman"/>
                <a:cs typeface="Times New Roman"/>
              </a:rPr>
              <a:t>&lt;head&gt;</a:t>
            </a:r>
            <a:endParaRPr sz="1500" dirty="0">
              <a:latin typeface="Times New Roman"/>
              <a:cs typeface="Times New Roman"/>
            </a:endParaRPr>
          </a:p>
          <a:p>
            <a:pPr marL="52704">
              <a:spcBef>
                <a:spcPts val="20"/>
              </a:spcBef>
            </a:pPr>
            <a:r>
              <a:rPr lang="en-US" sz="1600" spc="-5" dirty="0">
                <a:latin typeface="Carlito"/>
                <a:cs typeface="Carlito"/>
              </a:rPr>
              <a:t>	</a:t>
            </a:r>
            <a:r>
              <a:rPr sz="1600" spc="-5" dirty="0">
                <a:latin typeface="Carlito"/>
                <a:cs typeface="Carlito"/>
              </a:rPr>
              <a:t>h1</a:t>
            </a:r>
            <a:r>
              <a:rPr sz="1600" spc="-51" dirty="0">
                <a:latin typeface="Carlito"/>
                <a:cs typeface="Carlito"/>
              </a:rPr>
              <a:t> </a:t>
            </a:r>
            <a:r>
              <a:rPr sz="1600" spc="-11" dirty="0">
                <a:latin typeface="Carlito"/>
                <a:cs typeface="Carlito"/>
              </a:rPr>
              <a:t>{color:red;}</a:t>
            </a:r>
            <a:endParaRPr sz="1600" dirty="0">
              <a:latin typeface="Carlito"/>
              <a:cs typeface="Carlito"/>
            </a:endParaRPr>
          </a:p>
          <a:p>
            <a:pPr marL="52704">
              <a:lnSpc>
                <a:spcPts val="1911"/>
              </a:lnSpc>
            </a:pPr>
            <a:r>
              <a:rPr lang="en-US" sz="1600" spc="-5" dirty="0">
                <a:latin typeface="Carlito"/>
                <a:cs typeface="Carlito"/>
              </a:rPr>
              <a:t>	</a:t>
            </a:r>
            <a:r>
              <a:rPr sz="1600" spc="-5" dirty="0">
                <a:latin typeface="Carlito"/>
                <a:cs typeface="Carlito"/>
              </a:rPr>
              <a:t>p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{color:blue;}</a:t>
            </a:r>
            <a:endParaRPr sz="1600" dirty="0">
              <a:latin typeface="Carlito"/>
              <a:cs typeface="Carlito"/>
            </a:endParaRPr>
          </a:p>
          <a:p>
            <a:pPr marL="52704">
              <a:lnSpc>
                <a:spcPts val="1789"/>
              </a:lnSpc>
            </a:pPr>
            <a:r>
              <a:rPr sz="1500" b="1" spc="95" dirty="0">
                <a:solidFill>
                  <a:srgbClr val="C00000"/>
                </a:solidFill>
                <a:latin typeface="Times New Roman"/>
                <a:cs typeface="Times New Roman"/>
              </a:rPr>
              <a:t>&lt;/head&gt;</a:t>
            </a:r>
            <a:endParaRPr sz="1500" dirty="0">
              <a:latin typeface="Times New Roman"/>
              <a:cs typeface="Times New Roman"/>
            </a:endParaRPr>
          </a:p>
          <a:p>
            <a:pPr marL="52704"/>
            <a:r>
              <a:rPr sz="1500" b="1" spc="35" dirty="0">
                <a:solidFill>
                  <a:srgbClr val="C00000"/>
                </a:solidFill>
                <a:latin typeface="Times New Roman"/>
                <a:cs typeface="Times New Roman"/>
              </a:rPr>
              <a:t>&lt;body&gt;</a:t>
            </a:r>
            <a:endParaRPr sz="1500" dirty="0">
              <a:latin typeface="Times New Roman"/>
              <a:cs typeface="Times New Roman"/>
            </a:endParaRPr>
          </a:p>
          <a:p>
            <a:pPr marL="52704">
              <a:lnSpc>
                <a:spcPts val="1911"/>
              </a:lnSpc>
              <a:spcBef>
                <a:spcPts val="20"/>
              </a:spcBef>
            </a:pPr>
            <a:r>
              <a:rPr lang="en-US" sz="1600" b="1" spc="-11" dirty="0">
                <a:solidFill>
                  <a:srgbClr val="538235"/>
                </a:solidFill>
                <a:latin typeface="Carlito"/>
                <a:cs typeface="Carlito"/>
              </a:rPr>
              <a:t>	</a:t>
            </a:r>
            <a:r>
              <a:rPr sz="1600" b="1" spc="-11" dirty="0">
                <a:solidFill>
                  <a:srgbClr val="538235"/>
                </a:solidFill>
                <a:latin typeface="Carlito"/>
                <a:cs typeface="Carlito"/>
              </a:rPr>
              <a:t>&lt;h1&gt;</a:t>
            </a:r>
            <a:r>
              <a:rPr sz="1600" spc="-11" dirty="0">
                <a:latin typeface="Carlito"/>
                <a:cs typeface="Carlito"/>
              </a:rPr>
              <a:t>A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heading</a:t>
            </a:r>
            <a:r>
              <a:rPr sz="1600" b="1" spc="-5" dirty="0">
                <a:solidFill>
                  <a:srgbClr val="538235"/>
                </a:solidFill>
                <a:latin typeface="Carlito"/>
                <a:cs typeface="Carlito"/>
              </a:rPr>
              <a:t>&lt;/h1&gt;</a:t>
            </a:r>
            <a:endParaRPr sz="1600" dirty="0">
              <a:latin typeface="Carlito"/>
              <a:cs typeface="Carlito"/>
            </a:endParaRPr>
          </a:p>
          <a:p>
            <a:pPr marL="52704">
              <a:lnSpc>
                <a:spcPts val="1911"/>
              </a:lnSpc>
            </a:pPr>
            <a:r>
              <a:rPr lang="en-US" sz="1600" b="1" spc="-11" dirty="0">
                <a:solidFill>
                  <a:srgbClr val="538235"/>
                </a:solidFill>
                <a:latin typeface="Carlito"/>
                <a:cs typeface="Carlito"/>
              </a:rPr>
              <a:t>	</a:t>
            </a:r>
            <a:r>
              <a:rPr sz="1600" b="1" spc="-11" dirty="0">
                <a:solidFill>
                  <a:srgbClr val="538235"/>
                </a:solidFill>
                <a:latin typeface="Carlito"/>
                <a:cs typeface="Carlito"/>
              </a:rPr>
              <a:t>&lt;p&gt;</a:t>
            </a:r>
            <a:r>
              <a:rPr sz="1600" spc="-11" dirty="0">
                <a:latin typeface="Carlito"/>
                <a:cs typeface="Carlito"/>
              </a:rPr>
              <a:t>A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11" dirty="0">
                <a:latin typeface="Carlito"/>
                <a:cs typeface="Carlito"/>
              </a:rPr>
              <a:t>paragraph.</a:t>
            </a:r>
            <a:r>
              <a:rPr sz="1600" b="1" spc="-11" dirty="0">
                <a:solidFill>
                  <a:srgbClr val="538235"/>
                </a:solidFill>
                <a:latin typeface="Carlito"/>
                <a:cs typeface="Carlito"/>
              </a:rPr>
              <a:t>&lt;/p&gt;</a:t>
            </a:r>
            <a:endParaRPr sz="1600" dirty="0">
              <a:latin typeface="Carlito"/>
              <a:cs typeface="Carlito"/>
            </a:endParaRPr>
          </a:p>
          <a:p>
            <a:pPr marL="52704">
              <a:spcBef>
                <a:spcPts val="5"/>
              </a:spcBef>
            </a:pPr>
            <a:r>
              <a:rPr sz="1500" b="1" spc="91" dirty="0">
                <a:solidFill>
                  <a:srgbClr val="C00000"/>
                </a:solidFill>
                <a:latin typeface="Times New Roman"/>
                <a:cs typeface="Times New Roman"/>
              </a:rPr>
              <a:t>&lt;/body&gt;</a:t>
            </a:r>
            <a:endParaRPr sz="1500" dirty="0">
              <a:latin typeface="Times New Roman"/>
              <a:cs typeface="Times New Roman"/>
            </a:endParaRPr>
          </a:p>
          <a:p>
            <a:pPr marL="52704"/>
            <a:r>
              <a:rPr sz="15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&lt;/html&gt;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4173" y="3276600"/>
            <a:ext cx="2743200" cy="95025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92072">
              <a:spcBef>
                <a:spcPts val="209"/>
              </a:spcBef>
            </a:pP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This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is a</a:t>
            </a:r>
            <a:r>
              <a:rPr sz="2400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heading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>
              <a:latin typeface="Carlito"/>
              <a:cs typeface="Carlito"/>
            </a:endParaRPr>
          </a:p>
          <a:p>
            <a:pPr marL="92072"/>
            <a:r>
              <a:rPr spc="-5" dirty="0">
                <a:solidFill>
                  <a:srgbClr val="006FC0"/>
                </a:solidFill>
                <a:latin typeface="Carlito"/>
                <a:cs typeface="Carlito"/>
              </a:rPr>
              <a:t>This </a:t>
            </a:r>
            <a:r>
              <a:rPr dirty="0">
                <a:solidFill>
                  <a:srgbClr val="006FC0"/>
                </a:solidFill>
                <a:latin typeface="Carlito"/>
                <a:cs typeface="Carlito"/>
              </a:rPr>
              <a:t>is a</a:t>
            </a:r>
            <a:r>
              <a:rPr spc="-2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pc="-11" dirty="0">
                <a:solidFill>
                  <a:srgbClr val="006FC0"/>
                </a:solidFill>
                <a:latin typeface="Carlito"/>
                <a:cs typeface="Carlito"/>
              </a:rPr>
              <a:t>paragraph.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2185" y="370045"/>
            <a:ext cx="727481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</a:t>
            </a:r>
            <a:r>
              <a:rPr spc="51" dirty="0"/>
              <a:t> </a:t>
            </a:r>
            <a:r>
              <a:rPr spc="35" dirty="0"/>
              <a:t>section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420" y="1203707"/>
            <a:ext cx="10866755" cy="1203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0664" algn="ctr">
              <a:spcBef>
                <a:spcPts val="105"/>
              </a:spcBef>
            </a:pPr>
            <a:r>
              <a:rPr sz="2000" b="1" u="sng" spc="-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Block-level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elements</a:t>
            </a:r>
            <a:endParaRPr sz="2000" b="1" dirty="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25" dirty="0">
                <a:latin typeface="Times New Roman"/>
                <a:cs typeface="Times New Roman"/>
              </a:rPr>
              <a:t>BODY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75" dirty="0">
                <a:latin typeface="Times New Roman"/>
                <a:cs typeface="Times New Roman"/>
              </a:rPr>
              <a:t>a </a:t>
            </a:r>
            <a:r>
              <a:rPr sz="2000" spc="-11" dirty="0">
                <a:latin typeface="Times New Roman"/>
                <a:cs typeface="Times New Roman"/>
              </a:rPr>
              <a:t>document </a:t>
            </a:r>
            <a:r>
              <a:rPr sz="2000" spc="-31" dirty="0">
                <a:latin typeface="Times New Roman"/>
                <a:cs typeface="Times New Roman"/>
              </a:rPr>
              <a:t>consists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45" dirty="0">
                <a:latin typeface="Times New Roman"/>
                <a:cs typeface="Times New Roman"/>
              </a:rPr>
              <a:t>multiple </a:t>
            </a:r>
            <a:r>
              <a:rPr sz="2000" spc="-40" dirty="0">
                <a:latin typeface="Times New Roman"/>
                <a:cs typeface="Times New Roman"/>
              </a:rPr>
              <a:t>block </a:t>
            </a:r>
            <a:r>
              <a:rPr sz="2000" spc="-45" dirty="0">
                <a:latin typeface="Times New Roman"/>
                <a:cs typeface="Times New Roman"/>
              </a:rPr>
              <a:t>elements. </a:t>
            </a:r>
            <a:r>
              <a:rPr sz="2000" spc="11" dirty="0">
                <a:latin typeface="Times New Roman"/>
                <a:cs typeface="Times New Roman"/>
              </a:rPr>
              <a:t>If </a:t>
            </a:r>
            <a:r>
              <a:rPr sz="2000" spc="-51" dirty="0">
                <a:latin typeface="Times New Roman"/>
                <a:cs typeface="Times New Roman"/>
              </a:rPr>
              <a:t>plain </a:t>
            </a:r>
            <a:r>
              <a:rPr sz="2000" spc="-20" dirty="0">
                <a:latin typeface="Times New Roman"/>
                <a:cs typeface="Times New Roman"/>
              </a:rPr>
              <a:t>text </a:t>
            </a:r>
            <a:r>
              <a:rPr sz="2000" spc="-7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found </a:t>
            </a:r>
            <a:r>
              <a:rPr sz="2000" spc="-51" dirty="0">
                <a:latin typeface="Times New Roman"/>
                <a:cs typeface="Times New Roman"/>
              </a:rPr>
              <a:t>inside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75" dirty="0">
                <a:latin typeface="Times New Roman"/>
                <a:cs typeface="Times New Roman"/>
              </a:rPr>
              <a:t>body, </a:t>
            </a:r>
            <a:r>
              <a:rPr sz="2000" spc="-40" dirty="0">
                <a:latin typeface="Times New Roman"/>
                <a:cs typeface="Times New Roman"/>
              </a:rPr>
              <a:t>it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is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spc="-40" dirty="0">
                <a:latin typeface="Times New Roman"/>
                <a:cs typeface="Times New Roman"/>
              </a:rPr>
              <a:t>assumed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-20" dirty="0">
                <a:latin typeface="Times New Roman"/>
                <a:cs typeface="Times New Roman"/>
              </a:rPr>
              <a:t>be </a:t>
            </a:r>
            <a:r>
              <a:rPr sz="2000" spc="-45" dirty="0">
                <a:latin typeface="Times New Roman"/>
                <a:cs typeface="Times New Roman"/>
              </a:rPr>
              <a:t>inside </a:t>
            </a:r>
            <a:r>
              <a:rPr sz="2000" spc="-75" dirty="0">
                <a:latin typeface="Times New Roman"/>
                <a:cs typeface="Times New Roman"/>
              </a:rPr>
              <a:t>a </a:t>
            </a:r>
            <a:r>
              <a:rPr sz="2000" spc="-25" dirty="0">
                <a:latin typeface="Times New Roman"/>
                <a:cs typeface="Times New Roman"/>
              </a:rPr>
              <a:t>paragraph </a:t>
            </a:r>
            <a:r>
              <a:rPr sz="2000" spc="-160" dirty="0">
                <a:latin typeface="Times New Roman"/>
                <a:cs typeface="Times New Roman"/>
              </a:rPr>
              <a:t>P. </a:t>
            </a:r>
            <a:r>
              <a:rPr sz="2000" spc="-91" dirty="0">
                <a:latin typeface="Times New Roman"/>
                <a:cs typeface="Times New Roman"/>
              </a:rPr>
              <a:t>See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55" dirty="0">
                <a:latin typeface="Times New Roman"/>
                <a:cs typeface="Times New Roman"/>
              </a:rPr>
              <a:t>syntax </a:t>
            </a:r>
            <a:r>
              <a:rPr sz="2000" spc="-35" dirty="0">
                <a:latin typeface="Times New Roman"/>
                <a:cs typeface="Times New Roman"/>
              </a:rPr>
              <a:t>rules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31" dirty="0">
                <a:latin typeface="Times New Roman"/>
                <a:cs typeface="Times New Roman"/>
              </a:rPr>
              <a:t>an </a:t>
            </a:r>
            <a:r>
              <a:rPr sz="2000" spc="-40" dirty="0">
                <a:latin typeface="Times New Roman"/>
                <a:cs typeface="Times New Roman"/>
              </a:rPr>
              <a:t>explanation </a:t>
            </a:r>
            <a:r>
              <a:rPr sz="2000" spc="-5" dirty="0">
                <a:latin typeface="Times New Roman"/>
                <a:cs typeface="Times New Roman"/>
              </a:rPr>
              <a:t>of the </a:t>
            </a:r>
            <a:r>
              <a:rPr sz="2000" spc="-55" dirty="0">
                <a:latin typeface="Times New Roman"/>
                <a:cs typeface="Times New Roman"/>
              </a:rPr>
              <a:t>syntax </a:t>
            </a:r>
            <a:r>
              <a:rPr sz="2000" spc="-31" dirty="0">
                <a:latin typeface="Times New Roman"/>
                <a:cs typeface="Times New Roman"/>
              </a:rPr>
              <a:t>used </a:t>
            </a:r>
            <a:r>
              <a:rPr sz="2000" spc="-4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overview.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6421" y="2853691"/>
            <a:ext cx="1781175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u="sng" spc="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Headings</a:t>
            </a:r>
            <a:endParaRPr dirty="0">
              <a:latin typeface="Times New Roman"/>
              <a:cs typeface="Times New Roman"/>
            </a:endParaRPr>
          </a:p>
          <a:p>
            <a:pPr marL="12700" marR="5080" algn="just"/>
            <a:r>
              <a:rPr spc="5" dirty="0">
                <a:latin typeface="Times New Roman"/>
                <a:cs typeface="Times New Roman"/>
              </a:rPr>
              <a:t>H1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75" dirty="0">
                <a:latin typeface="Times New Roman"/>
                <a:cs typeface="Times New Roman"/>
              </a:rPr>
              <a:t>Level </a:t>
            </a:r>
            <a:r>
              <a:rPr spc="-60" dirty="0">
                <a:latin typeface="Times New Roman"/>
                <a:cs typeface="Times New Roman"/>
              </a:rPr>
              <a:t>1 </a:t>
            </a:r>
            <a:r>
              <a:rPr spc="-31" dirty="0">
                <a:latin typeface="Times New Roman"/>
                <a:cs typeface="Times New Roman"/>
              </a:rPr>
              <a:t>header  </a:t>
            </a:r>
            <a:r>
              <a:rPr dirty="0">
                <a:latin typeface="Times New Roman"/>
                <a:cs typeface="Times New Roman"/>
              </a:rPr>
              <a:t>H2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75" dirty="0">
                <a:latin typeface="Times New Roman"/>
                <a:cs typeface="Times New Roman"/>
              </a:rPr>
              <a:t>Level </a:t>
            </a:r>
            <a:r>
              <a:rPr spc="-60" dirty="0">
                <a:latin typeface="Times New Roman"/>
                <a:cs typeface="Times New Roman"/>
              </a:rPr>
              <a:t>2 </a:t>
            </a:r>
            <a:r>
              <a:rPr spc="-31" dirty="0">
                <a:latin typeface="Times New Roman"/>
                <a:cs typeface="Times New Roman"/>
              </a:rPr>
              <a:t>header  </a:t>
            </a:r>
            <a:r>
              <a:rPr dirty="0">
                <a:latin typeface="Times New Roman"/>
                <a:cs typeface="Times New Roman"/>
              </a:rPr>
              <a:t>H3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75" dirty="0">
                <a:latin typeface="Times New Roman"/>
                <a:cs typeface="Times New Roman"/>
              </a:rPr>
              <a:t>Level </a:t>
            </a:r>
            <a:r>
              <a:rPr spc="-60" dirty="0">
                <a:latin typeface="Times New Roman"/>
                <a:cs typeface="Times New Roman"/>
              </a:rPr>
              <a:t>3 </a:t>
            </a:r>
            <a:r>
              <a:rPr spc="-31" dirty="0">
                <a:latin typeface="Times New Roman"/>
                <a:cs typeface="Times New Roman"/>
              </a:rPr>
              <a:t>header  </a:t>
            </a:r>
            <a:r>
              <a:rPr dirty="0">
                <a:latin typeface="Times New Roman"/>
                <a:cs typeface="Times New Roman"/>
              </a:rPr>
              <a:t>H4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75" dirty="0">
                <a:latin typeface="Times New Roman"/>
                <a:cs typeface="Times New Roman"/>
              </a:rPr>
              <a:t>Level </a:t>
            </a:r>
            <a:r>
              <a:rPr spc="-60" dirty="0">
                <a:latin typeface="Times New Roman"/>
                <a:cs typeface="Times New Roman"/>
              </a:rPr>
              <a:t>4 </a:t>
            </a:r>
            <a:r>
              <a:rPr spc="-31" dirty="0">
                <a:latin typeface="Times New Roman"/>
                <a:cs typeface="Times New Roman"/>
              </a:rPr>
              <a:t>header  </a:t>
            </a:r>
            <a:r>
              <a:rPr dirty="0">
                <a:latin typeface="Times New Roman"/>
                <a:cs typeface="Times New Roman"/>
              </a:rPr>
              <a:t>H5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75" dirty="0">
                <a:latin typeface="Times New Roman"/>
                <a:cs typeface="Times New Roman"/>
              </a:rPr>
              <a:t>Level </a:t>
            </a:r>
            <a:r>
              <a:rPr spc="-60" dirty="0">
                <a:latin typeface="Times New Roman"/>
                <a:cs typeface="Times New Roman"/>
              </a:rPr>
              <a:t>5 </a:t>
            </a:r>
            <a:r>
              <a:rPr spc="-31" dirty="0">
                <a:latin typeface="Times New Roman"/>
                <a:cs typeface="Times New Roman"/>
              </a:rPr>
              <a:t>header  </a:t>
            </a:r>
            <a:r>
              <a:rPr spc="5" dirty="0">
                <a:latin typeface="Times New Roman"/>
                <a:cs typeface="Times New Roman"/>
              </a:rPr>
              <a:t>H6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75" dirty="0">
                <a:latin typeface="Times New Roman"/>
                <a:cs typeface="Times New Roman"/>
              </a:rPr>
              <a:t>Level </a:t>
            </a:r>
            <a:r>
              <a:rPr spc="-60" dirty="0">
                <a:latin typeface="Times New Roman"/>
                <a:cs typeface="Times New Roman"/>
              </a:rPr>
              <a:t>6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31" dirty="0">
                <a:latin typeface="Times New Roman"/>
                <a:cs typeface="Times New Roman"/>
              </a:rPr>
              <a:t>header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9097" y="2853689"/>
            <a:ext cx="2254251" cy="23679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7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Lists</a:t>
            </a:r>
            <a:endParaRPr sz="1700">
              <a:latin typeface="Times New Roman"/>
              <a:cs typeface="Times New Roman"/>
            </a:endParaRPr>
          </a:p>
          <a:p>
            <a:pPr marL="12700" marR="574026"/>
            <a:r>
              <a:rPr sz="1700" spc="-45" dirty="0">
                <a:latin typeface="Times New Roman"/>
                <a:cs typeface="Times New Roman"/>
              </a:rPr>
              <a:t>UL </a:t>
            </a:r>
            <a:r>
              <a:rPr sz="1700" spc="-35" dirty="0">
                <a:latin typeface="Times New Roman"/>
                <a:cs typeface="Times New Roman"/>
              </a:rPr>
              <a:t>- </a:t>
            </a:r>
            <a:r>
              <a:rPr sz="1700" spc="-15" dirty="0">
                <a:latin typeface="Times New Roman"/>
                <a:cs typeface="Times New Roman"/>
              </a:rPr>
              <a:t>Unordered </a:t>
            </a:r>
            <a:r>
              <a:rPr sz="1700" spc="-45" dirty="0">
                <a:latin typeface="Times New Roman"/>
                <a:cs typeface="Times New Roman"/>
              </a:rPr>
              <a:t>list  </a:t>
            </a:r>
            <a:r>
              <a:rPr sz="1700" spc="15" dirty="0">
                <a:latin typeface="Times New Roman"/>
                <a:cs typeface="Times New Roman"/>
              </a:rPr>
              <a:t>OL </a:t>
            </a:r>
            <a:r>
              <a:rPr sz="1700" spc="-35" dirty="0">
                <a:latin typeface="Times New Roman"/>
                <a:cs typeface="Times New Roman"/>
              </a:rPr>
              <a:t>- </a:t>
            </a:r>
            <a:r>
              <a:rPr sz="1700" spc="-5" dirty="0">
                <a:latin typeface="Times New Roman"/>
                <a:cs typeface="Times New Roman"/>
              </a:rPr>
              <a:t>Ordered </a:t>
            </a:r>
            <a:r>
              <a:rPr sz="1700" spc="-45" dirty="0">
                <a:latin typeface="Times New Roman"/>
                <a:cs typeface="Times New Roman"/>
              </a:rPr>
              <a:t>list  </a:t>
            </a:r>
            <a:r>
              <a:rPr sz="1700" spc="11" dirty="0">
                <a:latin typeface="Times New Roman"/>
                <a:cs typeface="Times New Roman"/>
              </a:rPr>
              <a:t>DIR </a:t>
            </a:r>
            <a:r>
              <a:rPr sz="1700" spc="-35" dirty="0">
                <a:latin typeface="Times New Roman"/>
                <a:cs typeface="Times New Roman"/>
              </a:rPr>
              <a:t>- </a:t>
            </a:r>
            <a:r>
              <a:rPr sz="1700" spc="-25" dirty="0">
                <a:latin typeface="Times New Roman"/>
                <a:cs typeface="Times New Roman"/>
              </a:rPr>
              <a:t>Directory</a:t>
            </a:r>
            <a:r>
              <a:rPr sz="1700" spc="-11" dirty="0">
                <a:latin typeface="Times New Roman"/>
                <a:cs typeface="Times New Roman"/>
              </a:rPr>
              <a:t> </a:t>
            </a:r>
            <a:r>
              <a:rPr sz="1700" spc="-45" dirty="0">
                <a:latin typeface="Times New Roman"/>
                <a:cs typeface="Times New Roman"/>
              </a:rPr>
              <a:t>list</a:t>
            </a:r>
            <a:endParaRPr sz="1700">
              <a:latin typeface="Times New Roman"/>
              <a:cs typeface="Times New Roman"/>
            </a:endParaRPr>
          </a:p>
          <a:p>
            <a:pPr marL="12700" marR="214624"/>
            <a:r>
              <a:rPr sz="1700" spc="5" dirty="0">
                <a:latin typeface="Times New Roman"/>
                <a:cs typeface="Times New Roman"/>
              </a:rPr>
              <a:t>MENU </a:t>
            </a:r>
            <a:r>
              <a:rPr sz="1700" spc="-35" dirty="0">
                <a:latin typeface="Times New Roman"/>
                <a:cs typeface="Times New Roman"/>
              </a:rPr>
              <a:t>- </a:t>
            </a:r>
            <a:r>
              <a:rPr sz="1700" spc="-45" dirty="0">
                <a:latin typeface="Times New Roman"/>
                <a:cs typeface="Times New Roman"/>
              </a:rPr>
              <a:t>Menu </a:t>
            </a:r>
            <a:r>
              <a:rPr sz="1700" spc="-31" dirty="0">
                <a:latin typeface="Times New Roman"/>
                <a:cs typeface="Times New Roman"/>
              </a:rPr>
              <a:t>item </a:t>
            </a:r>
            <a:r>
              <a:rPr sz="1700" spc="-45" dirty="0">
                <a:latin typeface="Times New Roman"/>
                <a:cs typeface="Times New Roman"/>
              </a:rPr>
              <a:t>list  </a:t>
            </a:r>
            <a:r>
              <a:rPr sz="1700" spc="-15" dirty="0">
                <a:latin typeface="Times New Roman"/>
                <a:cs typeface="Times New Roman"/>
              </a:rPr>
              <a:t>LI </a:t>
            </a:r>
            <a:r>
              <a:rPr sz="1700" spc="-35" dirty="0">
                <a:latin typeface="Times New Roman"/>
                <a:cs typeface="Times New Roman"/>
              </a:rPr>
              <a:t>- </a:t>
            </a:r>
            <a:r>
              <a:rPr sz="1700" spc="-40" dirty="0">
                <a:latin typeface="Times New Roman"/>
                <a:cs typeface="Times New Roman"/>
              </a:rPr>
              <a:t>List</a:t>
            </a:r>
            <a:r>
              <a:rPr sz="1700" spc="31" dirty="0">
                <a:latin typeface="Times New Roman"/>
                <a:cs typeface="Times New Roman"/>
              </a:rPr>
              <a:t> </a:t>
            </a:r>
            <a:r>
              <a:rPr sz="1700" spc="-31" dirty="0">
                <a:latin typeface="Times New Roman"/>
                <a:cs typeface="Times New Roman"/>
              </a:rPr>
              <a:t>item</a:t>
            </a:r>
            <a:endParaRPr sz="1700">
              <a:latin typeface="Times New Roman"/>
              <a:cs typeface="Times New Roman"/>
            </a:endParaRPr>
          </a:p>
          <a:p>
            <a:pPr marL="12700"/>
            <a:r>
              <a:rPr sz="1700" spc="5" dirty="0">
                <a:latin typeface="Times New Roman"/>
                <a:cs typeface="Times New Roman"/>
              </a:rPr>
              <a:t>DL </a:t>
            </a:r>
            <a:r>
              <a:rPr sz="1700" spc="-35" dirty="0">
                <a:latin typeface="Times New Roman"/>
                <a:cs typeface="Times New Roman"/>
              </a:rPr>
              <a:t>- </a:t>
            </a:r>
            <a:r>
              <a:rPr sz="1700" spc="-20" dirty="0">
                <a:latin typeface="Times New Roman"/>
                <a:cs typeface="Times New Roman"/>
              </a:rPr>
              <a:t>Definition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45" dirty="0">
                <a:latin typeface="Times New Roman"/>
                <a:cs typeface="Times New Roman"/>
              </a:rPr>
              <a:t>list</a:t>
            </a:r>
            <a:endParaRPr sz="1700">
              <a:latin typeface="Times New Roman"/>
              <a:cs typeface="Times New Roman"/>
            </a:endParaRPr>
          </a:p>
          <a:p>
            <a:pPr marL="445124"/>
            <a:r>
              <a:rPr sz="1700" spc="40" dirty="0">
                <a:latin typeface="Times New Roman"/>
                <a:cs typeface="Times New Roman"/>
              </a:rPr>
              <a:t>DT </a:t>
            </a:r>
            <a:r>
              <a:rPr sz="1700" spc="-35" dirty="0">
                <a:latin typeface="Times New Roman"/>
                <a:cs typeface="Times New Roman"/>
              </a:rPr>
              <a:t>- </a:t>
            </a:r>
            <a:r>
              <a:rPr sz="1700" spc="-15" dirty="0">
                <a:latin typeface="Times New Roman"/>
                <a:cs typeface="Times New Roman"/>
              </a:rPr>
              <a:t>Definition</a:t>
            </a:r>
            <a:r>
              <a:rPr sz="1700" spc="-91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term</a:t>
            </a:r>
            <a:endParaRPr sz="1700">
              <a:latin typeface="Times New Roman"/>
              <a:cs typeface="Times New Roman"/>
            </a:endParaRPr>
          </a:p>
          <a:p>
            <a:pPr marL="445124"/>
            <a:r>
              <a:rPr sz="1700" spc="35" dirty="0">
                <a:latin typeface="Times New Roman"/>
                <a:cs typeface="Times New Roman"/>
              </a:rPr>
              <a:t>DD-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Definition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95309" y="2853690"/>
            <a:ext cx="2527935" cy="15831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7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Others</a:t>
            </a:r>
            <a:endParaRPr sz="1700">
              <a:latin typeface="Times New Roman"/>
              <a:cs typeface="Times New Roman"/>
            </a:endParaRPr>
          </a:p>
          <a:p>
            <a:pPr marL="12700" marR="5080"/>
            <a:r>
              <a:rPr sz="1700" spc="11" dirty="0">
                <a:latin typeface="Times New Roman"/>
                <a:cs typeface="Times New Roman"/>
              </a:rPr>
              <a:t>DIV </a:t>
            </a:r>
            <a:r>
              <a:rPr sz="1700" spc="-35" dirty="0">
                <a:latin typeface="Times New Roman"/>
                <a:cs typeface="Times New Roman"/>
              </a:rPr>
              <a:t>- </a:t>
            </a:r>
            <a:r>
              <a:rPr sz="1700" spc="-60" dirty="0">
                <a:latin typeface="Times New Roman"/>
                <a:cs typeface="Times New Roman"/>
              </a:rPr>
              <a:t>Logical </a:t>
            </a:r>
            <a:r>
              <a:rPr sz="1700" spc="-40" dirty="0">
                <a:latin typeface="Times New Roman"/>
                <a:cs typeface="Times New Roman"/>
              </a:rPr>
              <a:t>division  </a:t>
            </a:r>
            <a:r>
              <a:rPr sz="1700" spc="15" dirty="0">
                <a:latin typeface="Times New Roman"/>
                <a:cs typeface="Times New Roman"/>
              </a:rPr>
              <a:t>CENTER </a:t>
            </a:r>
            <a:r>
              <a:rPr sz="1700" spc="-35" dirty="0">
                <a:latin typeface="Times New Roman"/>
                <a:cs typeface="Times New Roman"/>
              </a:rPr>
              <a:t>- </a:t>
            </a:r>
            <a:r>
              <a:rPr sz="1700" spc="-25" dirty="0">
                <a:latin typeface="Times New Roman"/>
                <a:cs typeface="Times New Roman"/>
              </a:rPr>
              <a:t>Centered </a:t>
            </a:r>
            <a:r>
              <a:rPr sz="1700" spc="-40" dirty="0">
                <a:latin typeface="Times New Roman"/>
                <a:cs typeface="Times New Roman"/>
              </a:rPr>
              <a:t>division  </a:t>
            </a:r>
            <a:r>
              <a:rPr sz="1700" spc="-15" dirty="0">
                <a:latin typeface="Times New Roman"/>
                <a:cs typeface="Times New Roman"/>
              </a:rPr>
              <a:t>FORM </a:t>
            </a:r>
            <a:r>
              <a:rPr sz="1700" spc="-35" dirty="0">
                <a:latin typeface="Times New Roman"/>
                <a:cs typeface="Times New Roman"/>
              </a:rPr>
              <a:t>- </a:t>
            </a:r>
            <a:r>
              <a:rPr sz="1700" spc="11" dirty="0">
                <a:latin typeface="Times New Roman"/>
                <a:cs typeface="Times New Roman"/>
              </a:rPr>
              <a:t>Input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11" dirty="0">
                <a:latin typeface="Times New Roman"/>
                <a:cs typeface="Times New Roman"/>
              </a:rPr>
              <a:t>form</a:t>
            </a:r>
            <a:endParaRPr sz="1700">
              <a:latin typeface="Times New Roman"/>
              <a:cs typeface="Times New Roman"/>
            </a:endParaRPr>
          </a:p>
          <a:p>
            <a:pPr marL="12700" marR="747376"/>
            <a:r>
              <a:rPr sz="1700" spc="-5" dirty="0">
                <a:latin typeface="Times New Roman"/>
                <a:cs typeface="Times New Roman"/>
              </a:rPr>
              <a:t>HR </a:t>
            </a:r>
            <a:r>
              <a:rPr sz="1700" spc="-35" dirty="0">
                <a:latin typeface="Times New Roman"/>
                <a:cs typeface="Times New Roman"/>
              </a:rPr>
              <a:t>- </a:t>
            </a:r>
            <a:r>
              <a:rPr sz="1700" spc="-15" dirty="0">
                <a:latin typeface="Times New Roman"/>
                <a:cs typeface="Times New Roman"/>
              </a:rPr>
              <a:t>Horizontal</a:t>
            </a:r>
            <a:r>
              <a:rPr sz="1700" spc="-8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rule  </a:t>
            </a:r>
            <a:r>
              <a:rPr sz="1700" spc="-45" dirty="0">
                <a:latin typeface="Times New Roman"/>
                <a:cs typeface="Times New Roman"/>
              </a:rPr>
              <a:t>TABLE </a:t>
            </a:r>
            <a:r>
              <a:rPr sz="1700" spc="-35" dirty="0">
                <a:latin typeface="Times New Roman"/>
                <a:cs typeface="Times New Roman"/>
              </a:rPr>
              <a:t>-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-55" dirty="0">
                <a:latin typeface="Times New Roman"/>
                <a:cs typeface="Times New Roman"/>
              </a:rPr>
              <a:t>Tables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0350" y="2853690"/>
            <a:ext cx="3191511" cy="2685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Text</a:t>
            </a:r>
            <a:r>
              <a:rPr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u="sng" spc="-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containers</a:t>
            </a:r>
            <a:endParaRPr dirty="0">
              <a:latin typeface="Times New Roman"/>
              <a:cs typeface="Times New Roman"/>
            </a:endParaRPr>
          </a:p>
          <a:p>
            <a:pPr marL="12700"/>
            <a:r>
              <a:rPr spc="11" dirty="0">
                <a:latin typeface="Times New Roman"/>
                <a:cs typeface="Times New Roman"/>
              </a:rPr>
              <a:t>P </a:t>
            </a:r>
            <a:r>
              <a:rPr spc="-40" dirty="0">
                <a:latin typeface="Times New Roman"/>
                <a:cs typeface="Times New Roman"/>
              </a:rPr>
              <a:t>-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Times New Roman"/>
                <a:cs typeface="Times New Roman"/>
              </a:rPr>
              <a:t>Paragraph</a:t>
            </a:r>
            <a:endParaRPr dirty="0">
              <a:latin typeface="Times New Roman"/>
              <a:cs typeface="Times New Roman"/>
            </a:endParaRPr>
          </a:p>
          <a:p>
            <a:pPr marL="12700" marR="5080"/>
            <a:r>
              <a:rPr dirty="0">
                <a:latin typeface="Times New Roman"/>
                <a:cs typeface="Times New Roman"/>
              </a:rPr>
              <a:t>PRE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11" dirty="0">
                <a:latin typeface="Times New Roman"/>
                <a:cs typeface="Times New Roman"/>
              </a:rPr>
              <a:t>Preformatted </a:t>
            </a:r>
            <a:r>
              <a:rPr spc="-20" dirty="0">
                <a:latin typeface="Times New Roman"/>
                <a:cs typeface="Times New Roman"/>
              </a:rPr>
              <a:t>text  </a:t>
            </a:r>
            <a:r>
              <a:rPr spc="11" dirty="0">
                <a:latin typeface="Times New Roman"/>
                <a:cs typeface="Times New Roman"/>
              </a:rPr>
              <a:t>BLOCKQUOTE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55" dirty="0">
                <a:latin typeface="Times New Roman"/>
                <a:cs typeface="Times New Roman"/>
              </a:rPr>
              <a:t>Large </a:t>
            </a:r>
            <a:r>
              <a:rPr spc="-15" dirty="0">
                <a:latin typeface="Times New Roman"/>
                <a:cs typeface="Times New Roman"/>
              </a:rPr>
              <a:t>quotation  </a:t>
            </a:r>
            <a:r>
              <a:rPr spc="-25" dirty="0">
                <a:latin typeface="Times New Roman"/>
                <a:cs typeface="Times New Roman"/>
              </a:rPr>
              <a:t>ADDRESS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35" dirty="0">
                <a:latin typeface="Times New Roman"/>
                <a:cs typeface="Times New Roman"/>
              </a:rPr>
              <a:t>Address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Times New Roman"/>
                <a:cs typeface="Times New Roman"/>
              </a:rPr>
              <a:t>information</a:t>
            </a:r>
            <a:endParaRPr dirty="0">
              <a:latin typeface="Times New Roman"/>
              <a:cs typeface="Times New Roman"/>
            </a:endParaRPr>
          </a:p>
          <a:p>
            <a:pPr marL="12700" marR="1182976">
              <a:spcBef>
                <a:spcPts val="1440"/>
              </a:spcBef>
            </a:pPr>
            <a:r>
              <a:rPr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Text Level </a:t>
            </a:r>
            <a:r>
              <a:rPr b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Elements 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Times New Roman"/>
                <a:cs typeface="Times New Roman"/>
              </a:rPr>
              <a:t>Logical </a:t>
            </a:r>
            <a:r>
              <a:rPr spc="-45" dirty="0">
                <a:latin typeface="Times New Roman"/>
                <a:cs typeface="Times New Roman"/>
              </a:rPr>
              <a:t>Markups  </a:t>
            </a:r>
            <a:r>
              <a:rPr spc="-71" dirty="0">
                <a:latin typeface="Times New Roman"/>
                <a:cs typeface="Times New Roman"/>
              </a:rPr>
              <a:t>Physical </a:t>
            </a:r>
            <a:r>
              <a:rPr spc="-45" dirty="0">
                <a:latin typeface="Times New Roman"/>
                <a:cs typeface="Times New Roman"/>
              </a:rPr>
              <a:t>Markups  </a:t>
            </a:r>
            <a:r>
              <a:rPr spc="-71" dirty="0">
                <a:latin typeface="Times New Roman"/>
                <a:cs typeface="Times New Roman"/>
              </a:rPr>
              <a:t>Special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Times New Roman"/>
                <a:cs typeface="Times New Roman"/>
              </a:rPr>
              <a:t>Markups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387354"/>
            <a:ext cx="7438453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247644">
              <a:lnSpc>
                <a:spcPct val="100000"/>
              </a:lnSpc>
              <a:spcBef>
                <a:spcPts val="100"/>
              </a:spcBef>
              <a:tabLst>
                <a:tab pos="1895427" algn="l"/>
                <a:tab pos="2525332" algn="l"/>
                <a:tab pos="3529877" algn="l"/>
                <a:tab pos="4159147" algn="l"/>
              </a:tabLst>
            </a:pPr>
            <a:r>
              <a:rPr spc="40" dirty="0"/>
              <a:t>HTML	</a:t>
            </a:r>
            <a:r>
              <a:rPr spc="-25" dirty="0"/>
              <a:t>vs	</a:t>
            </a:r>
            <a:r>
              <a:rPr spc="-169" dirty="0"/>
              <a:t>CSS	</a:t>
            </a:r>
            <a:r>
              <a:rPr spc="-25" dirty="0"/>
              <a:t>vs	</a:t>
            </a:r>
            <a:r>
              <a:rPr spc="-195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5071" y="1195183"/>
            <a:ext cx="139503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Overview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6604" y="1828800"/>
            <a:ext cx="7331964" cy="4837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2185" y="26140"/>
            <a:ext cx="6165851" cy="1086836"/>
          </a:xfrm>
          <a:prstGeom prst="rect">
            <a:avLst/>
          </a:prstGeom>
        </p:spPr>
        <p:txBody>
          <a:bodyPr vert="horz" wrap="square" lIns="0" tIns="14668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55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</a:t>
            </a:r>
            <a:r>
              <a:rPr spc="51" dirty="0"/>
              <a:t> </a:t>
            </a:r>
            <a:r>
              <a:rPr spc="35" dirty="0"/>
              <a:t>section</a:t>
            </a:r>
          </a:p>
          <a:p>
            <a:pPr marL="1271" algn="ctr">
              <a:lnSpc>
                <a:spcPct val="100000"/>
              </a:lnSpc>
              <a:spcBef>
                <a:spcPts val="591"/>
              </a:spcBef>
            </a:pPr>
            <a:r>
              <a:rPr sz="2000" u="sng" spc="35" dirty="0">
                <a:uFill>
                  <a:solidFill>
                    <a:srgbClr val="000000"/>
                  </a:solidFill>
                </a:uFill>
              </a:rPr>
              <a:t>Headings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916939" y="1430529"/>
            <a:ext cx="3368040" cy="8290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1" dirty="0">
                <a:latin typeface="Times New Roman"/>
                <a:cs typeface="Times New Roman"/>
              </a:rPr>
              <a:t>There </a:t>
            </a:r>
            <a:r>
              <a:rPr sz="2000" spc="-45" dirty="0">
                <a:latin typeface="Times New Roman"/>
                <a:cs typeface="Times New Roman"/>
              </a:rPr>
              <a:t>are </a:t>
            </a:r>
            <a:r>
              <a:rPr sz="2000" spc="-65" dirty="0">
                <a:latin typeface="Times New Roman"/>
                <a:cs typeface="Times New Roman"/>
              </a:rPr>
              <a:t>6 </a:t>
            </a:r>
            <a:r>
              <a:rPr sz="2000" spc="-45" dirty="0">
                <a:latin typeface="Times New Roman"/>
                <a:cs typeface="Times New Roman"/>
              </a:rPr>
              <a:t>types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-40" dirty="0">
                <a:latin typeface="Times New Roman"/>
                <a:cs typeface="Times New Roman"/>
              </a:rPr>
              <a:t>heading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tags.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1751"/>
              </a:spcBef>
            </a:pPr>
            <a:r>
              <a:rPr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Eg.:</a:t>
            </a:r>
            <a:r>
              <a:rPr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–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5414" y="2352801"/>
            <a:ext cx="5010151" cy="333360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marL="52704">
              <a:spcBef>
                <a:spcPts val="1035"/>
              </a:spcBef>
            </a:pPr>
            <a:r>
              <a:rPr sz="15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&lt;html&gt;</a:t>
            </a:r>
            <a:endParaRPr sz="1500" dirty="0">
              <a:latin typeface="Times New Roman"/>
              <a:cs typeface="Times New Roman"/>
            </a:endParaRPr>
          </a:p>
          <a:p>
            <a:pPr marL="52704">
              <a:lnSpc>
                <a:spcPts val="1800"/>
              </a:lnSpc>
            </a:pPr>
            <a:r>
              <a:rPr sz="1500" b="1" spc="40" dirty="0">
                <a:solidFill>
                  <a:srgbClr val="C00000"/>
                </a:solidFill>
                <a:latin typeface="Times New Roman"/>
                <a:cs typeface="Times New Roman"/>
              </a:rPr>
              <a:t>&lt;body&gt;</a:t>
            </a:r>
            <a:endParaRPr sz="1500" dirty="0">
              <a:latin typeface="Times New Roman"/>
              <a:cs typeface="Times New Roman"/>
            </a:endParaRPr>
          </a:p>
          <a:p>
            <a:pPr marL="52704">
              <a:lnSpc>
                <a:spcPts val="1920"/>
              </a:lnSpc>
            </a:pPr>
            <a:r>
              <a:rPr sz="1600" b="1" dirty="0">
                <a:solidFill>
                  <a:srgbClr val="1F4E79"/>
                </a:solidFill>
                <a:latin typeface="Times New Roman"/>
                <a:cs typeface="Times New Roman"/>
              </a:rPr>
              <a:t>&lt;h1&gt;</a:t>
            </a:r>
            <a:r>
              <a:rPr sz="1600" dirty="0">
                <a:latin typeface="Times New Roman"/>
                <a:cs typeface="Times New Roman"/>
              </a:rPr>
              <a:t>This </a:t>
            </a:r>
            <a:r>
              <a:rPr sz="1600" spc="-65" dirty="0">
                <a:latin typeface="Times New Roman"/>
                <a:cs typeface="Times New Roman"/>
              </a:rPr>
              <a:t>is </a:t>
            </a:r>
            <a:r>
              <a:rPr sz="1600" spc="-40" dirty="0">
                <a:latin typeface="Times New Roman"/>
                <a:cs typeface="Times New Roman"/>
              </a:rPr>
              <a:t>heading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1</a:t>
            </a:r>
            <a:r>
              <a:rPr sz="1600" b="1" spc="80" dirty="0">
                <a:solidFill>
                  <a:srgbClr val="1F4E79"/>
                </a:solidFill>
                <a:latin typeface="Times New Roman"/>
                <a:cs typeface="Times New Roman"/>
              </a:rPr>
              <a:t>&lt;/h1&gt;</a:t>
            </a:r>
            <a:endParaRPr sz="1600" dirty="0">
              <a:latin typeface="Times New Roman"/>
              <a:cs typeface="Times New Roman"/>
            </a:endParaRPr>
          </a:p>
          <a:p>
            <a:pPr marL="52704">
              <a:spcBef>
                <a:spcPts val="5"/>
              </a:spcBef>
            </a:pPr>
            <a:r>
              <a:rPr sz="1600" b="1" spc="15" dirty="0">
                <a:solidFill>
                  <a:srgbClr val="1F4E79"/>
                </a:solidFill>
                <a:latin typeface="Times New Roman"/>
                <a:cs typeface="Times New Roman"/>
              </a:rPr>
              <a:t>&lt;h2&gt;</a:t>
            </a:r>
            <a:r>
              <a:rPr sz="1600" spc="15" dirty="0">
                <a:latin typeface="Times New Roman"/>
                <a:cs typeface="Times New Roman"/>
              </a:rPr>
              <a:t>This </a:t>
            </a:r>
            <a:r>
              <a:rPr sz="1600" spc="-65" dirty="0">
                <a:latin typeface="Times New Roman"/>
                <a:cs typeface="Times New Roman"/>
              </a:rPr>
              <a:t>is </a:t>
            </a:r>
            <a:r>
              <a:rPr sz="1600" spc="-40" dirty="0">
                <a:latin typeface="Times New Roman"/>
                <a:cs typeface="Times New Roman"/>
              </a:rPr>
              <a:t>heading</a:t>
            </a:r>
            <a:r>
              <a:rPr sz="1600" spc="11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2</a:t>
            </a:r>
            <a:r>
              <a:rPr sz="1600" b="1" spc="100" dirty="0">
                <a:solidFill>
                  <a:srgbClr val="1F4E79"/>
                </a:solidFill>
                <a:latin typeface="Times New Roman"/>
                <a:cs typeface="Times New Roman"/>
              </a:rPr>
              <a:t>&lt;/h2&gt;</a:t>
            </a:r>
            <a:endParaRPr sz="1600" dirty="0">
              <a:latin typeface="Times New Roman"/>
              <a:cs typeface="Times New Roman"/>
            </a:endParaRPr>
          </a:p>
          <a:p>
            <a:pPr marL="52704"/>
            <a:r>
              <a:rPr sz="1600" b="1" spc="15" dirty="0">
                <a:solidFill>
                  <a:srgbClr val="1F4E79"/>
                </a:solidFill>
                <a:latin typeface="Times New Roman"/>
                <a:cs typeface="Times New Roman"/>
              </a:rPr>
              <a:t>&lt;h3&gt;</a:t>
            </a:r>
            <a:r>
              <a:rPr sz="1600" spc="15" dirty="0">
                <a:latin typeface="Times New Roman"/>
                <a:cs typeface="Times New Roman"/>
              </a:rPr>
              <a:t>This </a:t>
            </a:r>
            <a:r>
              <a:rPr sz="1600" spc="-65" dirty="0">
                <a:latin typeface="Times New Roman"/>
                <a:cs typeface="Times New Roman"/>
              </a:rPr>
              <a:t>is </a:t>
            </a:r>
            <a:r>
              <a:rPr sz="1600" spc="-40" dirty="0">
                <a:latin typeface="Times New Roman"/>
                <a:cs typeface="Times New Roman"/>
              </a:rPr>
              <a:t>heading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3</a:t>
            </a:r>
            <a:r>
              <a:rPr sz="1600" b="1" spc="100" dirty="0">
                <a:solidFill>
                  <a:srgbClr val="1F4E79"/>
                </a:solidFill>
                <a:latin typeface="Times New Roman"/>
                <a:cs typeface="Times New Roman"/>
              </a:rPr>
              <a:t>&lt;/h3&gt;</a:t>
            </a:r>
            <a:endParaRPr sz="1600" dirty="0">
              <a:latin typeface="Times New Roman"/>
              <a:cs typeface="Times New Roman"/>
            </a:endParaRPr>
          </a:p>
          <a:p>
            <a:pPr marL="52704"/>
            <a:r>
              <a:rPr sz="1600" b="1" spc="15" dirty="0">
                <a:solidFill>
                  <a:srgbClr val="1F4E79"/>
                </a:solidFill>
                <a:latin typeface="Times New Roman"/>
                <a:cs typeface="Times New Roman"/>
              </a:rPr>
              <a:t>&lt;h4&gt;</a:t>
            </a:r>
            <a:r>
              <a:rPr sz="1600" spc="15" dirty="0">
                <a:latin typeface="Times New Roman"/>
                <a:cs typeface="Times New Roman"/>
              </a:rPr>
              <a:t>This </a:t>
            </a:r>
            <a:r>
              <a:rPr sz="1600" spc="-65" dirty="0">
                <a:latin typeface="Times New Roman"/>
                <a:cs typeface="Times New Roman"/>
              </a:rPr>
              <a:t>is </a:t>
            </a:r>
            <a:r>
              <a:rPr sz="1600" spc="-40" dirty="0">
                <a:latin typeface="Times New Roman"/>
                <a:cs typeface="Times New Roman"/>
              </a:rPr>
              <a:t>heading</a:t>
            </a:r>
            <a:r>
              <a:rPr sz="1600" spc="11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4</a:t>
            </a:r>
            <a:r>
              <a:rPr sz="1600" b="1" spc="100" dirty="0">
                <a:solidFill>
                  <a:srgbClr val="1F4E79"/>
                </a:solidFill>
                <a:latin typeface="Times New Roman"/>
                <a:cs typeface="Times New Roman"/>
              </a:rPr>
              <a:t>&lt;/h4&gt;</a:t>
            </a:r>
            <a:endParaRPr sz="1600" dirty="0">
              <a:latin typeface="Times New Roman"/>
              <a:cs typeface="Times New Roman"/>
            </a:endParaRPr>
          </a:p>
          <a:p>
            <a:pPr marL="52704"/>
            <a:r>
              <a:rPr sz="1600" b="1" spc="15" dirty="0">
                <a:solidFill>
                  <a:srgbClr val="1F4E79"/>
                </a:solidFill>
                <a:latin typeface="Times New Roman"/>
                <a:cs typeface="Times New Roman"/>
              </a:rPr>
              <a:t>&lt;h5&gt;</a:t>
            </a:r>
            <a:r>
              <a:rPr sz="1600" spc="15" dirty="0">
                <a:latin typeface="Times New Roman"/>
                <a:cs typeface="Times New Roman"/>
              </a:rPr>
              <a:t>This </a:t>
            </a:r>
            <a:r>
              <a:rPr sz="1600" spc="-65" dirty="0">
                <a:latin typeface="Times New Roman"/>
                <a:cs typeface="Times New Roman"/>
              </a:rPr>
              <a:t>is </a:t>
            </a:r>
            <a:r>
              <a:rPr sz="1600" spc="-40" dirty="0">
                <a:latin typeface="Times New Roman"/>
                <a:cs typeface="Times New Roman"/>
              </a:rPr>
              <a:t>heading</a:t>
            </a:r>
            <a:r>
              <a:rPr sz="1600" spc="11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5</a:t>
            </a:r>
            <a:r>
              <a:rPr sz="1600" b="1" spc="100" dirty="0">
                <a:solidFill>
                  <a:srgbClr val="1F4E79"/>
                </a:solidFill>
                <a:latin typeface="Times New Roman"/>
                <a:cs typeface="Times New Roman"/>
              </a:rPr>
              <a:t>&lt;/h5&gt;</a:t>
            </a:r>
            <a:endParaRPr sz="1600" dirty="0">
              <a:latin typeface="Times New Roman"/>
              <a:cs typeface="Times New Roman"/>
            </a:endParaRPr>
          </a:p>
          <a:p>
            <a:pPr marL="52704"/>
            <a:r>
              <a:rPr sz="1600" b="1" spc="15" dirty="0">
                <a:solidFill>
                  <a:srgbClr val="1F4E79"/>
                </a:solidFill>
                <a:latin typeface="Times New Roman"/>
                <a:cs typeface="Times New Roman"/>
              </a:rPr>
              <a:t>&lt;h6&gt;</a:t>
            </a:r>
            <a:r>
              <a:rPr sz="1600" spc="15" dirty="0">
                <a:latin typeface="Times New Roman"/>
                <a:cs typeface="Times New Roman"/>
              </a:rPr>
              <a:t>This </a:t>
            </a:r>
            <a:r>
              <a:rPr sz="1600" spc="-65" dirty="0">
                <a:latin typeface="Times New Roman"/>
                <a:cs typeface="Times New Roman"/>
              </a:rPr>
              <a:t>is </a:t>
            </a:r>
            <a:r>
              <a:rPr sz="1600" spc="-40" dirty="0">
                <a:latin typeface="Times New Roman"/>
                <a:cs typeface="Times New Roman"/>
              </a:rPr>
              <a:t>heading</a:t>
            </a:r>
            <a:r>
              <a:rPr sz="1600" spc="11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6</a:t>
            </a:r>
            <a:r>
              <a:rPr sz="1600" b="1" spc="100" dirty="0">
                <a:solidFill>
                  <a:srgbClr val="1F4E79"/>
                </a:solidFill>
                <a:latin typeface="Times New Roman"/>
                <a:cs typeface="Times New Roman"/>
              </a:rPr>
              <a:t>&lt;/h6&gt;</a:t>
            </a:r>
            <a:endParaRPr sz="1600" dirty="0">
              <a:latin typeface="Times New Roman"/>
              <a:cs typeface="Times New Roman"/>
            </a:endParaRPr>
          </a:p>
          <a:p>
            <a:pPr marL="52704" marR="113028" algn="just">
              <a:spcBef>
                <a:spcPts val="480"/>
              </a:spcBef>
            </a:pPr>
            <a:r>
              <a:rPr sz="1600" b="1" spc="80" dirty="0">
                <a:solidFill>
                  <a:srgbClr val="1F4E79"/>
                </a:solidFill>
                <a:latin typeface="Times New Roman"/>
                <a:cs typeface="Times New Roman"/>
              </a:rPr>
              <a:t>&lt;p&gt;&lt;b&gt;</a:t>
            </a:r>
            <a:r>
              <a:rPr sz="1600" spc="80" dirty="0">
                <a:latin typeface="Times New Roman"/>
                <a:cs typeface="Times New Roman"/>
              </a:rPr>
              <a:t>Tip:</a:t>
            </a:r>
            <a:r>
              <a:rPr sz="1600" b="1" spc="80" dirty="0">
                <a:solidFill>
                  <a:srgbClr val="1F4E79"/>
                </a:solidFill>
                <a:latin typeface="Times New Roman"/>
                <a:cs typeface="Times New Roman"/>
              </a:rPr>
              <a:t>&lt;/b&gt; </a:t>
            </a:r>
            <a:r>
              <a:rPr sz="1600" spc="-45" dirty="0">
                <a:latin typeface="Times New Roman"/>
                <a:cs typeface="Times New Roman"/>
              </a:rPr>
              <a:t>Use </a:t>
            </a:r>
            <a:r>
              <a:rPr sz="1600" spc="-25" dirty="0">
                <a:latin typeface="Times New Roman"/>
                <a:cs typeface="Times New Roman"/>
              </a:rPr>
              <a:t>h1 </a:t>
            </a:r>
            <a:r>
              <a:rPr sz="1600" spc="15" dirty="0">
                <a:latin typeface="Times New Roman"/>
                <a:cs typeface="Times New Roman"/>
              </a:rPr>
              <a:t>to </a:t>
            </a:r>
            <a:r>
              <a:rPr sz="1600" spc="-25" dirty="0">
                <a:latin typeface="Times New Roman"/>
                <a:cs typeface="Times New Roman"/>
              </a:rPr>
              <a:t>h6 </a:t>
            </a:r>
            <a:r>
              <a:rPr sz="1600" spc="-35" dirty="0">
                <a:latin typeface="Times New Roman"/>
                <a:cs typeface="Times New Roman"/>
              </a:rPr>
              <a:t>elements </a:t>
            </a:r>
            <a:r>
              <a:rPr sz="1600" spc="-55" dirty="0">
                <a:latin typeface="Times New Roman"/>
                <a:cs typeface="Times New Roman"/>
              </a:rPr>
              <a:t>only </a:t>
            </a:r>
            <a:r>
              <a:rPr sz="1600" spc="-5" dirty="0">
                <a:latin typeface="Times New Roman"/>
                <a:cs typeface="Times New Roman"/>
              </a:rPr>
              <a:t>for </a:t>
            </a:r>
            <a:r>
              <a:rPr sz="1600" spc="-51" dirty="0">
                <a:latin typeface="Times New Roman"/>
                <a:cs typeface="Times New Roman"/>
              </a:rPr>
              <a:t>headings.  </a:t>
            </a:r>
            <a:r>
              <a:rPr sz="1600" spc="45" dirty="0">
                <a:latin typeface="Times New Roman"/>
                <a:cs typeface="Times New Roman"/>
              </a:rPr>
              <a:t>Do </a:t>
            </a:r>
            <a:r>
              <a:rPr sz="1600" spc="11" dirty="0">
                <a:latin typeface="Times New Roman"/>
                <a:cs typeface="Times New Roman"/>
              </a:rPr>
              <a:t>not </a:t>
            </a:r>
            <a:r>
              <a:rPr sz="1600" spc="-35" dirty="0">
                <a:latin typeface="Times New Roman"/>
                <a:cs typeface="Times New Roman"/>
              </a:rPr>
              <a:t>use </a:t>
            </a:r>
            <a:r>
              <a:rPr sz="1600" spc="-5" dirty="0">
                <a:latin typeface="Times New Roman"/>
                <a:cs typeface="Times New Roman"/>
              </a:rPr>
              <a:t>them </a:t>
            </a:r>
            <a:r>
              <a:rPr sz="1600" spc="-31" dirty="0">
                <a:latin typeface="Times New Roman"/>
                <a:cs typeface="Times New Roman"/>
              </a:rPr>
              <a:t>just </a:t>
            </a:r>
            <a:r>
              <a:rPr sz="1600" spc="15" dirty="0">
                <a:latin typeface="Times New Roman"/>
                <a:cs typeface="Times New Roman"/>
              </a:rPr>
              <a:t>to </a:t>
            </a:r>
            <a:r>
              <a:rPr sz="1600" spc="-55" dirty="0">
                <a:latin typeface="Times New Roman"/>
                <a:cs typeface="Times New Roman"/>
              </a:rPr>
              <a:t>make </a:t>
            </a:r>
            <a:r>
              <a:rPr sz="1600" spc="-20" dirty="0">
                <a:latin typeface="Times New Roman"/>
                <a:cs typeface="Times New Roman"/>
              </a:rPr>
              <a:t>text bold </a:t>
            </a:r>
            <a:r>
              <a:rPr sz="1600" dirty="0">
                <a:latin typeface="Times New Roman"/>
                <a:cs typeface="Times New Roman"/>
              </a:rPr>
              <a:t>or </a:t>
            </a:r>
            <a:r>
              <a:rPr sz="1600" spc="-75" dirty="0">
                <a:latin typeface="Times New Roman"/>
                <a:cs typeface="Times New Roman"/>
              </a:rPr>
              <a:t>big. </a:t>
            </a:r>
            <a:r>
              <a:rPr sz="1600" spc="-45" dirty="0">
                <a:latin typeface="Times New Roman"/>
                <a:cs typeface="Times New Roman"/>
              </a:rPr>
              <a:t>Use </a:t>
            </a:r>
            <a:r>
              <a:rPr sz="1600" spc="-5" dirty="0">
                <a:latin typeface="Times New Roman"/>
                <a:cs typeface="Times New Roman"/>
              </a:rPr>
              <a:t>other </a:t>
            </a:r>
            <a:r>
              <a:rPr sz="1600" spc="-40" dirty="0">
                <a:latin typeface="Times New Roman"/>
                <a:cs typeface="Times New Roman"/>
              </a:rPr>
              <a:t>tags  </a:t>
            </a:r>
            <a:r>
              <a:rPr sz="1600" spc="-5" dirty="0">
                <a:latin typeface="Times New Roman"/>
                <a:cs typeface="Times New Roman"/>
              </a:rPr>
              <a:t>for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1" dirty="0">
                <a:latin typeface="Times New Roman"/>
                <a:cs typeface="Times New Roman"/>
              </a:rPr>
              <a:t>that.</a:t>
            </a:r>
            <a:r>
              <a:rPr sz="1600" b="1" spc="71" dirty="0">
                <a:solidFill>
                  <a:srgbClr val="1F4E79"/>
                </a:solidFill>
                <a:latin typeface="Times New Roman"/>
                <a:cs typeface="Times New Roman"/>
              </a:rPr>
              <a:t>&lt;/p&gt;</a:t>
            </a:r>
            <a:endParaRPr sz="1600" dirty="0">
              <a:latin typeface="Times New Roman"/>
              <a:cs typeface="Times New Roman"/>
            </a:endParaRPr>
          </a:p>
          <a:p>
            <a:pPr marL="52704">
              <a:spcBef>
                <a:spcPts val="5"/>
              </a:spcBef>
            </a:pPr>
            <a:r>
              <a:rPr sz="1500" b="1" spc="95" dirty="0">
                <a:solidFill>
                  <a:srgbClr val="C00000"/>
                </a:solidFill>
                <a:latin typeface="Times New Roman"/>
                <a:cs typeface="Times New Roman"/>
              </a:rPr>
              <a:t>&lt;/body&gt;</a:t>
            </a:r>
            <a:endParaRPr sz="1500" dirty="0">
              <a:latin typeface="Times New Roman"/>
              <a:cs typeface="Times New Roman"/>
            </a:endParaRPr>
          </a:p>
          <a:p>
            <a:pPr marL="52704"/>
            <a:r>
              <a:rPr sz="1500" b="1" spc="91" dirty="0">
                <a:solidFill>
                  <a:srgbClr val="FF0000"/>
                </a:solidFill>
                <a:latin typeface="Times New Roman"/>
                <a:cs typeface="Times New Roman"/>
              </a:rPr>
              <a:t>&lt;/html&gt;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0409" y="2338323"/>
            <a:ext cx="5264785" cy="33241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2072">
              <a:spcBef>
                <a:spcPts val="180"/>
              </a:spcBef>
            </a:pPr>
            <a:r>
              <a:rPr sz="2800" b="1" spc="-11" dirty="0">
                <a:latin typeface="Carlito"/>
                <a:cs typeface="Carlito"/>
              </a:rPr>
              <a:t>This </a:t>
            </a:r>
            <a:r>
              <a:rPr sz="2800" b="1" spc="-5" dirty="0">
                <a:latin typeface="Carlito"/>
                <a:cs typeface="Carlito"/>
              </a:rPr>
              <a:t>is heading</a:t>
            </a:r>
            <a:r>
              <a:rPr sz="2800" b="1" spc="3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1</a:t>
            </a:r>
            <a:endParaRPr sz="2800" dirty="0">
              <a:latin typeface="Carlito"/>
              <a:cs typeface="Carlito"/>
            </a:endParaRPr>
          </a:p>
          <a:p>
            <a:pPr marL="92072">
              <a:spcBef>
                <a:spcPts val="1231"/>
              </a:spcBef>
            </a:pPr>
            <a:r>
              <a:rPr sz="2400" b="1" spc="-5" dirty="0">
                <a:latin typeface="Carlito"/>
                <a:cs typeface="Carlito"/>
              </a:rPr>
              <a:t>This </a:t>
            </a:r>
            <a:r>
              <a:rPr sz="2400" b="1" dirty="0">
                <a:latin typeface="Carlito"/>
                <a:cs typeface="Carlito"/>
              </a:rPr>
              <a:t>is </a:t>
            </a:r>
            <a:r>
              <a:rPr sz="2400" b="1" spc="-5" dirty="0">
                <a:latin typeface="Carlito"/>
                <a:cs typeface="Carlito"/>
              </a:rPr>
              <a:t>heading</a:t>
            </a:r>
            <a:r>
              <a:rPr sz="2400" b="1" dirty="0">
                <a:latin typeface="Carlito"/>
                <a:cs typeface="Carlito"/>
              </a:rPr>
              <a:t> 2</a:t>
            </a:r>
            <a:endParaRPr sz="2400" dirty="0">
              <a:latin typeface="Carlito"/>
              <a:cs typeface="Carlito"/>
            </a:endParaRPr>
          </a:p>
          <a:p>
            <a:pPr marL="92072">
              <a:spcBef>
                <a:spcPts val="1225"/>
              </a:spcBef>
            </a:pPr>
            <a:r>
              <a:rPr sz="2000" b="1" dirty="0">
                <a:latin typeface="Carlito"/>
                <a:cs typeface="Carlito"/>
              </a:rPr>
              <a:t>This is heading</a:t>
            </a:r>
            <a:r>
              <a:rPr sz="2000" b="1" spc="-51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3</a:t>
            </a:r>
            <a:endParaRPr sz="2000" dirty="0">
              <a:latin typeface="Carlito"/>
              <a:cs typeface="Carlito"/>
            </a:endParaRPr>
          </a:p>
          <a:p>
            <a:pPr marL="92072">
              <a:spcBef>
                <a:spcPts val="1209"/>
              </a:spcBef>
            </a:pPr>
            <a:r>
              <a:rPr b="1" spc="-5" dirty="0">
                <a:latin typeface="Carlito"/>
                <a:cs typeface="Carlito"/>
              </a:rPr>
              <a:t>This </a:t>
            </a:r>
            <a:r>
              <a:rPr b="1" dirty="0">
                <a:latin typeface="Carlito"/>
                <a:cs typeface="Carlito"/>
              </a:rPr>
              <a:t>is </a:t>
            </a:r>
            <a:r>
              <a:rPr b="1" spc="-5" dirty="0">
                <a:latin typeface="Carlito"/>
                <a:cs typeface="Carlito"/>
              </a:rPr>
              <a:t>heading</a:t>
            </a:r>
            <a:r>
              <a:rPr b="1" spc="-3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4</a:t>
            </a:r>
            <a:endParaRPr dirty="0">
              <a:latin typeface="Carlito"/>
              <a:cs typeface="Carlito"/>
            </a:endParaRPr>
          </a:p>
          <a:p>
            <a:pPr marL="92072">
              <a:spcBef>
                <a:spcPts val="1220"/>
              </a:spcBef>
            </a:pPr>
            <a:r>
              <a:rPr sz="1600" b="1" spc="-11" dirty="0">
                <a:latin typeface="Carlito"/>
                <a:cs typeface="Carlito"/>
              </a:rPr>
              <a:t>This </a:t>
            </a:r>
            <a:r>
              <a:rPr sz="1600" b="1" spc="-5" dirty="0">
                <a:latin typeface="Carlito"/>
                <a:cs typeface="Carlito"/>
              </a:rPr>
              <a:t>is heading</a:t>
            </a:r>
            <a:r>
              <a:rPr sz="1600" b="1" spc="20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5</a:t>
            </a:r>
            <a:endParaRPr sz="1600" dirty="0">
              <a:latin typeface="Carlito"/>
              <a:cs typeface="Carlito"/>
            </a:endParaRPr>
          </a:p>
          <a:p>
            <a:pPr marL="92072">
              <a:spcBef>
                <a:spcPts val="1209"/>
              </a:spcBef>
            </a:pPr>
            <a:r>
              <a:rPr sz="1400" b="1" spc="-5" dirty="0">
                <a:latin typeface="Carlito"/>
                <a:cs typeface="Carlito"/>
              </a:rPr>
              <a:t>This </a:t>
            </a:r>
            <a:r>
              <a:rPr sz="1400" b="1" dirty="0">
                <a:latin typeface="Carlito"/>
                <a:cs typeface="Carlito"/>
              </a:rPr>
              <a:t>is heading</a:t>
            </a:r>
            <a:r>
              <a:rPr sz="1400" b="1" spc="-60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6</a:t>
            </a:r>
            <a:endParaRPr sz="1400" dirty="0">
              <a:latin typeface="Carlito"/>
              <a:cs typeface="Carlito"/>
            </a:endParaRPr>
          </a:p>
          <a:p>
            <a:pPr>
              <a:spcBef>
                <a:spcPts val="25"/>
              </a:spcBef>
            </a:pPr>
            <a:endParaRPr sz="1251" dirty="0">
              <a:latin typeface="Carlito"/>
              <a:cs typeface="Carlito"/>
            </a:endParaRPr>
          </a:p>
          <a:p>
            <a:pPr marL="92072" marR="360671"/>
            <a:r>
              <a:rPr sz="1400" b="1" spc="-5" dirty="0">
                <a:latin typeface="Carlito"/>
                <a:cs typeface="Carlito"/>
              </a:rPr>
              <a:t>Tip: </a:t>
            </a:r>
            <a:r>
              <a:rPr sz="1400" spc="-5" dirty="0">
                <a:latin typeface="Carlito"/>
                <a:cs typeface="Carlito"/>
              </a:rPr>
              <a:t>Use h1 </a:t>
            </a:r>
            <a:r>
              <a:rPr sz="1400" spc="-11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h6 elements only </a:t>
            </a:r>
            <a:r>
              <a:rPr sz="1400" spc="-20" dirty="0">
                <a:latin typeface="Carlito"/>
                <a:cs typeface="Carlito"/>
              </a:rPr>
              <a:t>for </a:t>
            </a:r>
            <a:r>
              <a:rPr sz="1400" spc="-5" dirty="0">
                <a:latin typeface="Carlito"/>
                <a:cs typeface="Carlito"/>
              </a:rPr>
              <a:t>headings. Do </a:t>
            </a:r>
            <a:r>
              <a:rPr sz="1400" spc="-11" dirty="0">
                <a:latin typeface="Carlito"/>
                <a:cs typeface="Carlito"/>
              </a:rPr>
              <a:t>not use  </a:t>
            </a:r>
            <a:r>
              <a:rPr sz="1400" spc="-5" dirty="0">
                <a:latin typeface="Carlito"/>
                <a:cs typeface="Carlito"/>
              </a:rPr>
              <a:t>them </a:t>
            </a:r>
            <a:r>
              <a:rPr sz="1400" spc="-11" dirty="0">
                <a:latin typeface="Carlito"/>
                <a:cs typeface="Carlito"/>
              </a:rPr>
              <a:t>just to </a:t>
            </a:r>
            <a:r>
              <a:rPr sz="1400" spc="-20" dirty="0">
                <a:latin typeface="Carlito"/>
                <a:cs typeface="Carlito"/>
              </a:rPr>
              <a:t>make </a:t>
            </a:r>
            <a:r>
              <a:rPr sz="1400" spc="-15" dirty="0">
                <a:latin typeface="Carlito"/>
                <a:cs typeface="Carlito"/>
              </a:rPr>
              <a:t>text </a:t>
            </a:r>
            <a:r>
              <a:rPr sz="1400" spc="-5" dirty="0">
                <a:latin typeface="Carlito"/>
                <a:cs typeface="Carlito"/>
              </a:rPr>
              <a:t>bold or big. Use other </a:t>
            </a:r>
            <a:r>
              <a:rPr sz="1400" spc="-11" dirty="0">
                <a:latin typeface="Carlito"/>
                <a:cs typeface="Carlito"/>
              </a:rPr>
              <a:t>tags </a:t>
            </a:r>
            <a:r>
              <a:rPr sz="1400" spc="-15" dirty="0">
                <a:latin typeface="Carlito"/>
                <a:cs typeface="Carlito"/>
              </a:rPr>
              <a:t>for</a:t>
            </a:r>
            <a:r>
              <a:rPr sz="1400" spc="8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that.</a:t>
            </a:r>
            <a:endParaRPr sz="1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5868" y="3089911"/>
            <a:ext cx="5277485" cy="2680335"/>
          </a:xfrm>
          <a:custGeom>
            <a:avLst/>
            <a:gdLst/>
            <a:ahLst/>
            <a:cxnLst/>
            <a:rect l="l" t="t" r="r" b="b"/>
            <a:pathLst>
              <a:path w="5277484" h="2680335">
                <a:moveTo>
                  <a:pt x="5271135" y="0"/>
                </a:moveTo>
                <a:lnTo>
                  <a:pt x="5271135" y="2680042"/>
                </a:lnTo>
              </a:path>
              <a:path w="5277484" h="2680335">
                <a:moveTo>
                  <a:pt x="6350" y="0"/>
                </a:moveTo>
                <a:lnTo>
                  <a:pt x="6350" y="2680042"/>
                </a:lnTo>
              </a:path>
              <a:path w="5277484" h="2680335">
                <a:moveTo>
                  <a:pt x="0" y="6350"/>
                </a:moveTo>
                <a:lnTo>
                  <a:pt x="5277485" y="6350"/>
                </a:lnTo>
              </a:path>
              <a:path w="5277484" h="2680335">
                <a:moveTo>
                  <a:pt x="0" y="2673692"/>
                </a:moveTo>
                <a:lnTo>
                  <a:pt x="5277485" y="267369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8172" y="254958"/>
            <a:ext cx="1057274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 </a:t>
            </a:r>
            <a:r>
              <a:rPr spc="35" dirty="0"/>
              <a:t>section</a:t>
            </a:r>
            <a:r>
              <a:rPr spc="111" dirty="0"/>
              <a:t> </a:t>
            </a:r>
            <a:r>
              <a:rPr spc="-5"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41" y="1203707"/>
            <a:ext cx="8004175" cy="17986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65952">
              <a:spcBef>
                <a:spcPts val="105"/>
              </a:spcBef>
            </a:pPr>
            <a:r>
              <a:rPr sz="2000" b="1" spc="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&lt;p&gt; </a:t>
            </a:r>
            <a:r>
              <a:rPr sz="20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 </a:t>
            </a:r>
            <a:r>
              <a:rPr sz="2000" b="1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Paragraph </a:t>
            </a:r>
            <a:r>
              <a:rPr sz="2000" b="1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 and </a:t>
            </a:r>
            <a:r>
              <a:rPr sz="2000" b="1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&lt;pre&gt; </a:t>
            </a:r>
            <a:r>
              <a:rPr sz="20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 </a:t>
            </a:r>
            <a:r>
              <a:rPr sz="2000" b="1" spc="-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Preformatted</a:t>
            </a:r>
            <a:r>
              <a:rPr sz="2000" b="1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</a:t>
            </a: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851" dirty="0">
              <a:latin typeface="Times New Roman"/>
              <a:cs typeface="Times New Roman"/>
            </a:endParaRPr>
          </a:p>
          <a:p>
            <a:pPr marL="12700"/>
            <a:r>
              <a:rPr sz="2000" b="1" spc="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&lt;p&gt; </a:t>
            </a:r>
            <a:r>
              <a:rPr sz="2000" b="1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- </a:t>
            </a:r>
            <a:r>
              <a:rPr sz="2000" spc="-11" dirty="0">
                <a:latin typeface="Times New Roman"/>
                <a:cs typeface="Times New Roman"/>
              </a:rPr>
              <a:t>Another </a:t>
            </a:r>
            <a:r>
              <a:rPr sz="2000" spc="-135" dirty="0">
                <a:latin typeface="Times New Roman"/>
                <a:cs typeface="Times New Roman"/>
              </a:rPr>
              <a:t>way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-11" dirty="0">
                <a:latin typeface="Times New Roman"/>
                <a:cs typeface="Times New Roman"/>
              </a:rPr>
              <a:t>structure </a:t>
            </a:r>
            <a:r>
              <a:rPr sz="2000" spc="-51" dirty="0">
                <a:latin typeface="Times New Roman"/>
                <a:cs typeface="Times New Roman"/>
              </a:rPr>
              <a:t>your </a:t>
            </a:r>
            <a:r>
              <a:rPr sz="2000" spc="-20" dirty="0">
                <a:latin typeface="Times New Roman"/>
                <a:cs typeface="Times New Roman"/>
              </a:rPr>
              <a:t>text </a:t>
            </a:r>
            <a:r>
              <a:rPr sz="2000" spc="-40" dirty="0">
                <a:latin typeface="Times New Roman"/>
                <a:cs typeface="Times New Roman"/>
              </a:rPr>
              <a:t>in </a:t>
            </a:r>
            <a:r>
              <a:rPr sz="2000" spc="-31" dirty="0">
                <a:latin typeface="Times New Roman"/>
                <a:cs typeface="Times New Roman"/>
              </a:rPr>
              <a:t>paragraph</a:t>
            </a:r>
            <a:r>
              <a:rPr sz="2000" spc="-271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forms.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871"/>
              </a:spcBef>
            </a:pPr>
            <a:r>
              <a:rPr sz="2000" b="1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&lt;Pre&gt; </a:t>
            </a:r>
            <a:r>
              <a:rPr sz="2000" b="1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- </a:t>
            </a:r>
            <a:r>
              <a:rPr sz="2000" spc="-75" dirty="0">
                <a:latin typeface="Times New Roman"/>
                <a:cs typeface="Times New Roman"/>
              </a:rPr>
              <a:t>is </a:t>
            </a:r>
            <a:r>
              <a:rPr sz="2000" spc="-31" dirty="0">
                <a:latin typeface="Times New Roman"/>
                <a:cs typeface="Times New Roman"/>
              </a:rPr>
              <a:t>used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-65" dirty="0">
                <a:latin typeface="Times New Roman"/>
                <a:cs typeface="Times New Roman"/>
              </a:rPr>
              <a:t>apply </a:t>
            </a:r>
            <a:r>
              <a:rPr sz="2000" spc="-20" dirty="0">
                <a:latin typeface="Times New Roman"/>
                <a:cs typeface="Times New Roman"/>
              </a:rPr>
              <a:t>structural</a:t>
            </a:r>
            <a:r>
              <a:rPr sz="2000" spc="71" dirty="0">
                <a:latin typeface="Times New Roman"/>
                <a:cs typeface="Times New Roman"/>
              </a:rPr>
              <a:t> </a:t>
            </a:r>
            <a:r>
              <a:rPr sz="2000" spc="-51" dirty="0">
                <a:latin typeface="Times New Roman"/>
                <a:cs typeface="Times New Roman"/>
              </a:rPr>
              <a:t>exactness.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1200"/>
              </a:spcBef>
            </a:pPr>
            <a:r>
              <a:rPr sz="2000" b="1" u="sng" spc="-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Eg.: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7287" y="3110739"/>
            <a:ext cx="5010151" cy="21031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52704">
              <a:spcBef>
                <a:spcPts val="1040"/>
              </a:spcBef>
            </a:pPr>
            <a:r>
              <a:rPr sz="15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&lt;html&gt;</a:t>
            </a:r>
            <a:endParaRPr sz="1500">
              <a:latin typeface="Times New Roman"/>
              <a:cs typeface="Times New Roman"/>
            </a:endParaRPr>
          </a:p>
          <a:p>
            <a:pPr marL="52704">
              <a:lnSpc>
                <a:spcPts val="1800"/>
              </a:lnSpc>
            </a:pPr>
            <a:r>
              <a:rPr sz="1500" b="1" spc="40" dirty="0">
                <a:solidFill>
                  <a:srgbClr val="C00000"/>
                </a:solidFill>
                <a:latin typeface="Times New Roman"/>
                <a:cs typeface="Times New Roman"/>
              </a:rPr>
              <a:t>&lt;body&gt;</a:t>
            </a:r>
            <a:endParaRPr sz="1500">
              <a:latin typeface="Times New Roman"/>
              <a:cs typeface="Times New Roman"/>
            </a:endParaRPr>
          </a:p>
          <a:p>
            <a:pPr marL="52704">
              <a:lnSpc>
                <a:spcPts val="1920"/>
              </a:lnSpc>
            </a:pPr>
            <a:r>
              <a:rPr sz="1600" b="1" spc="25" dirty="0">
                <a:solidFill>
                  <a:srgbClr val="1F4E79"/>
                </a:solidFill>
                <a:latin typeface="Times New Roman"/>
                <a:cs typeface="Times New Roman"/>
              </a:rPr>
              <a:t>&lt;p&gt;</a:t>
            </a:r>
            <a:r>
              <a:rPr sz="1600" spc="25" dirty="0">
                <a:latin typeface="Times New Roman"/>
                <a:cs typeface="Times New Roman"/>
              </a:rPr>
              <a:t>This </a:t>
            </a:r>
            <a:r>
              <a:rPr sz="1600" spc="-65" dirty="0">
                <a:latin typeface="Times New Roman"/>
                <a:cs typeface="Times New Roman"/>
              </a:rPr>
              <a:t>is a </a:t>
            </a:r>
            <a:r>
              <a:rPr sz="1600" spc="-31" dirty="0">
                <a:latin typeface="Times New Roman"/>
                <a:cs typeface="Times New Roman"/>
              </a:rPr>
              <a:t>paragraph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345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text.</a:t>
            </a:r>
            <a:r>
              <a:rPr sz="1600" b="1" spc="65" dirty="0">
                <a:solidFill>
                  <a:srgbClr val="1F4E79"/>
                </a:solidFill>
                <a:latin typeface="Times New Roman"/>
                <a:cs typeface="Times New Roman"/>
              </a:rPr>
              <a:t>&lt;/p&gt;</a:t>
            </a:r>
            <a:endParaRPr sz="1600">
              <a:latin typeface="Times New Roman"/>
              <a:cs typeface="Times New Roman"/>
            </a:endParaRPr>
          </a:p>
          <a:p>
            <a:pPr marL="52704"/>
            <a:r>
              <a:rPr sz="1600" b="1" spc="25" dirty="0">
                <a:solidFill>
                  <a:srgbClr val="1F4E79"/>
                </a:solidFill>
                <a:latin typeface="Times New Roman"/>
                <a:cs typeface="Times New Roman"/>
              </a:rPr>
              <a:t>&lt;p&gt;</a:t>
            </a:r>
            <a:r>
              <a:rPr sz="1600" spc="25" dirty="0">
                <a:latin typeface="Times New Roman"/>
                <a:cs typeface="Times New Roman"/>
              </a:rPr>
              <a:t>This </a:t>
            </a:r>
            <a:r>
              <a:rPr sz="1600" spc="-65" dirty="0">
                <a:latin typeface="Times New Roman"/>
                <a:cs typeface="Times New Roman"/>
              </a:rPr>
              <a:t>is a </a:t>
            </a:r>
            <a:r>
              <a:rPr sz="1600" spc="-25" dirty="0">
                <a:latin typeface="Times New Roman"/>
                <a:cs typeface="Times New Roman"/>
              </a:rPr>
              <a:t>second </a:t>
            </a:r>
            <a:r>
              <a:rPr sz="1600" spc="-31" dirty="0">
                <a:latin typeface="Times New Roman"/>
                <a:cs typeface="Times New Roman"/>
              </a:rPr>
              <a:t>paragraph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375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text.</a:t>
            </a:r>
            <a:r>
              <a:rPr sz="1600" b="1" spc="65" dirty="0">
                <a:solidFill>
                  <a:srgbClr val="1F4E79"/>
                </a:solidFill>
                <a:latin typeface="Times New Roman"/>
                <a:cs typeface="Times New Roman"/>
              </a:rPr>
              <a:t>&lt;/p&gt;</a:t>
            </a:r>
            <a:endParaRPr sz="1600">
              <a:latin typeface="Times New Roman"/>
              <a:cs typeface="Times New Roman"/>
            </a:endParaRPr>
          </a:p>
          <a:p>
            <a:pPr marL="52704" marR="766426">
              <a:spcBef>
                <a:spcPts val="480"/>
              </a:spcBef>
              <a:tabLst>
                <a:tab pos="3314617" algn="l"/>
              </a:tabLst>
            </a:pPr>
            <a:r>
              <a:rPr sz="1600" b="1" spc="11" dirty="0">
                <a:solidFill>
                  <a:srgbClr val="1F4E79"/>
                </a:solidFill>
                <a:latin typeface="Times New Roman"/>
                <a:cs typeface="Times New Roman"/>
              </a:rPr>
              <a:t>&lt;pre</a:t>
            </a:r>
            <a:r>
              <a:rPr sz="1600" spc="11" dirty="0">
                <a:latin typeface="Times New Roman"/>
                <a:cs typeface="Times New Roman"/>
              </a:rPr>
              <a:t>&gt;This </a:t>
            </a:r>
            <a:r>
              <a:rPr sz="1600" spc="-65" dirty="0">
                <a:latin typeface="Times New Roman"/>
                <a:cs typeface="Times New Roman"/>
              </a:rPr>
              <a:t>is </a:t>
            </a:r>
            <a:r>
              <a:rPr sz="1600" spc="-11" dirty="0">
                <a:latin typeface="Times New Roman"/>
                <a:cs typeface="Times New Roman"/>
              </a:rPr>
              <a:t>preformatted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text</a:t>
            </a:r>
            <a:r>
              <a:rPr sz="1600" spc="11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with	</a:t>
            </a:r>
            <a:r>
              <a:rPr sz="1600" spc="-45" dirty="0">
                <a:latin typeface="Times New Roman"/>
                <a:cs typeface="Times New Roman"/>
              </a:rPr>
              <a:t>exact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51" dirty="0">
                <a:latin typeface="Times New Roman"/>
                <a:cs typeface="Times New Roman"/>
              </a:rPr>
              <a:t>space,  </a:t>
            </a:r>
            <a:r>
              <a:rPr sz="1600" spc="-55" dirty="0">
                <a:latin typeface="Times New Roman"/>
                <a:cs typeface="Times New Roman"/>
              </a:rPr>
              <a:t>line </a:t>
            </a:r>
            <a:r>
              <a:rPr sz="1600" spc="-20" dirty="0">
                <a:latin typeface="Times New Roman"/>
                <a:cs typeface="Times New Roman"/>
              </a:rPr>
              <a:t>and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breaks.&lt;/</a:t>
            </a:r>
            <a:r>
              <a:rPr sz="1600" b="1" spc="15" dirty="0">
                <a:solidFill>
                  <a:srgbClr val="1F4E79"/>
                </a:solidFill>
                <a:latin typeface="Times New Roman"/>
                <a:cs typeface="Times New Roman"/>
              </a:rPr>
              <a:t>pre&gt;</a:t>
            </a:r>
            <a:endParaRPr sz="1600">
              <a:latin typeface="Times New Roman"/>
              <a:cs typeface="Times New Roman"/>
            </a:endParaRPr>
          </a:p>
          <a:p>
            <a:pPr marL="52704">
              <a:spcBef>
                <a:spcPts val="5"/>
              </a:spcBef>
            </a:pPr>
            <a:r>
              <a:rPr sz="1500" b="1" spc="95" dirty="0">
                <a:solidFill>
                  <a:srgbClr val="C00000"/>
                </a:solidFill>
                <a:latin typeface="Times New Roman"/>
                <a:cs typeface="Times New Roman"/>
              </a:rPr>
              <a:t>&lt;/body&gt;</a:t>
            </a:r>
            <a:endParaRPr sz="1500">
              <a:latin typeface="Times New Roman"/>
              <a:cs typeface="Times New Roman"/>
            </a:endParaRPr>
          </a:p>
          <a:p>
            <a:pPr marL="52704"/>
            <a:r>
              <a:rPr sz="1500" b="1" spc="91" dirty="0">
                <a:solidFill>
                  <a:srgbClr val="FF0000"/>
                </a:solidFill>
                <a:latin typeface="Times New Roman"/>
                <a:cs typeface="Times New Roman"/>
              </a:rPr>
              <a:t>&lt;/html&gt;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54547" y="3114803"/>
            <a:ext cx="24530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This </a:t>
            </a:r>
            <a:r>
              <a:rPr dirty="0">
                <a:latin typeface="Carlito"/>
                <a:cs typeface="Carlito"/>
              </a:rPr>
              <a:t>is a </a:t>
            </a:r>
            <a:r>
              <a:rPr spc="-11" dirty="0">
                <a:latin typeface="Carlito"/>
                <a:cs typeface="Carlito"/>
              </a:rPr>
              <a:t>paragraph </a:t>
            </a:r>
            <a:r>
              <a:rPr spc="-5" dirty="0">
                <a:latin typeface="Carlito"/>
                <a:cs typeface="Carlito"/>
              </a:rPr>
              <a:t>of</a:t>
            </a:r>
            <a:r>
              <a:rPr spc="-51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text.</a:t>
            </a:r>
            <a:endParaRPr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4547" y="3663443"/>
            <a:ext cx="31654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This </a:t>
            </a:r>
            <a:r>
              <a:rPr dirty="0">
                <a:latin typeface="Carlito"/>
                <a:cs typeface="Carlito"/>
              </a:rPr>
              <a:t>is a </a:t>
            </a:r>
            <a:r>
              <a:rPr spc="-5" dirty="0">
                <a:latin typeface="Carlito"/>
                <a:cs typeface="Carlito"/>
              </a:rPr>
              <a:t>second </a:t>
            </a:r>
            <a:r>
              <a:rPr spc="-11" dirty="0">
                <a:latin typeface="Carlito"/>
                <a:cs typeface="Carlito"/>
              </a:rPr>
              <a:t>paragraph </a:t>
            </a:r>
            <a:r>
              <a:rPr spc="-5" dirty="0">
                <a:latin typeface="Carlito"/>
                <a:cs typeface="Carlito"/>
              </a:rPr>
              <a:t>of</a:t>
            </a:r>
            <a:r>
              <a:rPr spc="-35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text.</a:t>
            </a:r>
            <a:endParaRPr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42731" y="4178249"/>
            <a:ext cx="1117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exact</a:t>
            </a:r>
            <a:r>
              <a:rPr sz="1200" spc="-51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space,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4547" y="4178249"/>
            <a:ext cx="27730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This is preformatted text</a:t>
            </a:r>
            <a:r>
              <a:rPr sz="1200" spc="-5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with</a:t>
            </a:r>
            <a:endParaRPr sz="12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r>
              <a:rPr sz="1200" dirty="0">
                <a:latin typeface="Courier New"/>
                <a:cs typeface="Courier New"/>
              </a:rPr>
              <a:t>line and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breaks.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698" y="228600"/>
            <a:ext cx="1021422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 </a:t>
            </a:r>
            <a:r>
              <a:rPr spc="35" dirty="0"/>
              <a:t>section</a:t>
            </a:r>
            <a:r>
              <a:rPr spc="111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1" y="1108723"/>
            <a:ext cx="7552055" cy="164006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3068243">
              <a:lnSpc>
                <a:spcPct val="131800"/>
              </a:lnSpc>
              <a:spcBef>
                <a:spcPts val="85"/>
              </a:spcBef>
            </a:pPr>
            <a:r>
              <a:rPr sz="2000" b="1" spc="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&lt;blockquote&gt; </a:t>
            </a:r>
            <a:r>
              <a:rPr sz="2000" b="1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 </a:t>
            </a:r>
            <a:r>
              <a:rPr sz="2000" b="1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 </a:t>
            </a:r>
            <a:r>
              <a:rPr sz="2000" b="1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&lt;address&gt; </a:t>
            </a:r>
            <a:r>
              <a:rPr sz="2000" b="1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 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Blockquote </a:t>
            </a:r>
            <a:r>
              <a:rPr sz="2000" b="1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- </a:t>
            </a:r>
            <a:r>
              <a:rPr sz="2000" spc="-25" dirty="0">
                <a:latin typeface="Times New Roman"/>
                <a:cs typeface="Times New Roman"/>
              </a:rPr>
              <a:t>Indicates </a:t>
            </a:r>
            <a:r>
              <a:rPr sz="2000" dirty="0">
                <a:latin typeface="Times New Roman"/>
                <a:cs typeface="Times New Roman"/>
              </a:rPr>
              <a:t>that the </a:t>
            </a:r>
            <a:r>
              <a:rPr sz="2000" spc="-35" dirty="0">
                <a:latin typeface="Times New Roman"/>
                <a:cs typeface="Times New Roman"/>
              </a:rPr>
              <a:t>enclosed </a:t>
            </a:r>
            <a:r>
              <a:rPr sz="2000" spc="-20" dirty="0">
                <a:latin typeface="Times New Roman"/>
                <a:cs typeface="Times New Roman"/>
              </a:rPr>
              <a:t>text </a:t>
            </a:r>
            <a:r>
              <a:rPr sz="2000" spc="-75" dirty="0">
                <a:latin typeface="Times New Roman"/>
                <a:cs typeface="Times New Roman"/>
              </a:rPr>
              <a:t>is </a:t>
            </a:r>
            <a:r>
              <a:rPr sz="2000" spc="-31" dirty="0">
                <a:latin typeface="Times New Roman"/>
                <a:cs typeface="Times New Roman"/>
              </a:rPr>
              <a:t>an </a:t>
            </a:r>
            <a:r>
              <a:rPr sz="2000" spc="-25" dirty="0">
                <a:latin typeface="Times New Roman"/>
                <a:cs typeface="Times New Roman"/>
              </a:rPr>
              <a:t>extended </a:t>
            </a:r>
            <a:r>
              <a:rPr sz="2000" spc="-15" dirty="0">
                <a:latin typeface="Times New Roman"/>
                <a:cs typeface="Times New Roman"/>
              </a:rPr>
              <a:t>quotation.  </a:t>
            </a:r>
            <a:r>
              <a:rPr sz="2000" b="1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Address </a:t>
            </a:r>
            <a:r>
              <a:rPr sz="2000" b="1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- </a:t>
            </a:r>
            <a:r>
              <a:rPr sz="2000" spc="-35" dirty="0">
                <a:latin typeface="Times New Roman"/>
                <a:cs typeface="Times New Roman"/>
              </a:rPr>
              <a:t>Address </a:t>
            </a:r>
            <a:r>
              <a:rPr sz="2000" dirty="0">
                <a:latin typeface="Times New Roman"/>
                <a:cs typeface="Times New Roman"/>
              </a:rPr>
              <a:t>Information </a:t>
            </a:r>
            <a:r>
              <a:rPr sz="2000" spc="-5" dirty="0">
                <a:latin typeface="Times New Roman"/>
                <a:cs typeface="Times New Roman"/>
              </a:rPr>
              <a:t>of the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Author/Owner.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760"/>
              </a:spcBef>
            </a:pPr>
            <a:r>
              <a:rPr sz="2000" b="1" u="sng" spc="-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Eg.:</a:t>
            </a:r>
            <a:endParaRPr sz="20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814985"/>
              </p:ext>
            </p:extLst>
          </p:nvPr>
        </p:nvGraphicFramePr>
        <p:xfrm>
          <a:off x="870483" y="2727961"/>
          <a:ext cx="5167631" cy="6831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86839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500" b="1" spc="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&lt;html&gt;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b="1" spc="4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&lt;body&gt;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b="1" spc="1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&lt;blockquote</a:t>
                      </a:r>
                      <a:r>
                        <a:rPr sz="1500" b="1" spc="-1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25" dirty="0">
                          <a:solidFill>
                            <a:srgbClr val="538235"/>
                          </a:solidFill>
                          <a:latin typeface="Times New Roman"/>
                          <a:cs typeface="Times New Roman"/>
                        </a:rPr>
                        <a:t>cite=</a:t>
                      </a:r>
                      <a:r>
                        <a:rPr sz="1500" spc="25" dirty="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"http://</a:t>
                      </a:r>
                      <a:r>
                        <a:rPr sz="1500" spc="25" dirty="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  <a:hlinkClick r:id="rId2"/>
                        </a:rPr>
                        <a:t>http://peoplestrategists.com/"</a:t>
                      </a:r>
                      <a:r>
                        <a:rPr sz="1500" b="1" spc="2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sz="1500" b="1" spc="2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&lt;p&gt;</a:t>
                      </a:r>
                      <a:r>
                        <a:rPr sz="1500" spc="25" dirty="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1500" spc="-55" dirty="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500" spc="-60" dirty="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500" spc="-15" dirty="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quotation </a:t>
                      </a:r>
                      <a:r>
                        <a:rPr sz="1500" spc="-30" dirty="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taken </a:t>
                      </a:r>
                      <a:r>
                        <a:rPr sz="1500" spc="-5" dirty="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from </a:t>
                      </a:r>
                      <a:r>
                        <a:rPr sz="1500" spc="-10" dirty="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500" spc="-30" dirty="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People</a:t>
                      </a:r>
                      <a:r>
                        <a:rPr sz="1500" spc="140" dirty="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10" dirty="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Strategists.</a:t>
                      </a:r>
                      <a:r>
                        <a:rPr sz="1500" b="1" spc="1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&lt;/p&gt;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b="1" spc="5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&lt;/</a:t>
                      </a:r>
                      <a:r>
                        <a:rPr sz="1500" b="1" spc="50" dirty="0" err="1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blockquote</a:t>
                      </a:r>
                      <a:r>
                        <a:rPr sz="1500" b="1" spc="5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lang="en-US" sz="1500" b="1" spc="50" dirty="0">
                        <a:solidFill>
                          <a:srgbClr val="1F4E79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lang="en-US" sz="1500" dirty="0">
                          <a:latin typeface="Times New Roman"/>
                          <a:cs typeface="Times New Roman"/>
                        </a:rPr>
                        <a:t>&lt;address&gt;</a:t>
                      </a: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lang="en-US" sz="1500" dirty="0">
                          <a:latin typeface="Times New Roman"/>
                          <a:cs typeface="Times New Roman"/>
                        </a:rPr>
                        <a:t>Written by</a:t>
                      </a: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lang="en-US" sz="1500" dirty="0">
                          <a:latin typeface="Times New Roman"/>
                          <a:cs typeface="Times New Roman"/>
                        </a:rPr>
                        <a:t>&lt;a </a:t>
                      </a:r>
                      <a:r>
                        <a:rPr lang="en-US" sz="1500" dirty="0" err="1">
                          <a:latin typeface="Times New Roman"/>
                          <a:cs typeface="Times New Roman"/>
                        </a:rPr>
                        <a:t>href</a:t>
                      </a:r>
                      <a:r>
                        <a:rPr lang="en-US" sz="1500" dirty="0">
                          <a:latin typeface="Times New Roman"/>
                          <a:cs typeface="Times New Roman"/>
                        </a:rPr>
                        <a:t>="mailto:info@peoplestrategists.com"&gt;People  Strategists&lt;/a&gt;.&lt;</a:t>
                      </a:r>
                      <a:r>
                        <a:rPr lang="en-US" sz="1500" dirty="0" err="1">
                          <a:latin typeface="Times New Roman"/>
                          <a:cs typeface="Times New Roman"/>
                        </a:rPr>
                        <a:t>br</a:t>
                      </a:r>
                      <a:r>
                        <a:rPr lang="en-US" sz="1500" dirty="0">
                          <a:latin typeface="Times New Roman"/>
                          <a:cs typeface="Times New Roman"/>
                        </a:rPr>
                        <a:t>&gt;</a:t>
                      </a: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lang="en-US" sz="1500" dirty="0">
                          <a:latin typeface="Times New Roman"/>
                          <a:cs typeface="Times New Roman"/>
                        </a:rPr>
                        <a:t>Visit us at:&lt;</a:t>
                      </a:r>
                      <a:r>
                        <a:rPr lang="en-US" sz="1500" dirty="0" err="1">
                          <a:latin typeface="Times New Roman"/>
                          <a:cs typeface="Times New Roman"/>
                        </a:rPr>
                        <a:t>br</a:t>
                      </a:r>
                      <a:r>
                        <a:rPr lang="en-US" sz="1500" dirty="0">
                          <a:latin typeface="Times New Roman"/>
                          <a:cs typeface="Times New Roman"/>
                        </a:rPr>
                        <a:t>&gt;  www.peoplestrategists.com&lt;br&gt;</a:t>
                      </a: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lang="en-US" sz="1500" dirty="0">
                          <a:latin typeface="Times New Roman"/>
                          <a:cs typeface="Times New Roman"/>
                        </a:rPr>
                        <a:t>L8, Tower1, </a:t>
                      </a:r>
                      <a:r>
                        <a:rPr lang="en-US" sz="1500" dirty="0" err="1">
                          <a:latin typeface="Times New Roman"/>
                          <a:cs typeface="Times New Roman"/>
                        </a:rPr>
                        <a:t>Umiya</a:t>
                      </a:r>
                      <a:r>
                        <a:rPr lang="en-US" sz="1500" dirty="0">
                          <a:latin typeface="Times New Roman"/>
                          <a:cs typeface="Times New Roman"/>
                        </a:rPr>
                        <a:t> Business Bay,&lt;</a:t>
                      </a:r>
                      <a:r>
                        <a:rPr lang="en-US" sz="1500" dirty="0" err="1">
                          <a:latin typeface="Times New Roman"/>
                          <a:cs typeface="Times New Roman"/>
                        </a:rPr>
                        <a:t>br</a:t>
                      </a:r>
                      <a:r>
                        <a:rPr lang="en-US" sz="1500" dirty="0">
                          <a:latin typeface="Times New Roman"/>
                          <a:cs typeface="Times New Roman"/>
                        </a:rPr>
                        <a:t>&gt;</a:t>
                      </a: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lang="en-US" sz="1500" dirty="0">
                          <a:latin typeface="Times New Roman"/>
                          <a:cs typeface="Times New Roman"/>
                        </a:rPr>
                        <a:t>Outer Ring Road, Bangalore.</a:t>
                      </a: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lang="en-US" sz="1500" dirty="0">
                          <a:latin typeface="Times New Roman"/>
                          <a:cs typeface="Times New Roman"/>
                        </a:rPr>
                        <a:t>&lt;/address&gt;</a:t>
                      </a: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lang="en-US" sz="1500" dirty="0">
                          <a:latin typeface="Times New Roman"/>
                          <a:cs typeface="Times New Roman"/>
                        </a:rPr>
                        <a:t>&lt;/body&gt;</a:t>
                      </a: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lang="en-US" sz="1500" dirty="0">
                          <a:latin typeface="Times New Roman"/>
                          <a:cs typeface="Times New Roman"/>
                        </a:rPr>
                        <a:t>&lt;/html&gt;</a:t>
                      </a:r>
                    </a:p>
                    <a:p>
                      <a:pPr marL="52705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9065" marB="0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17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>
                      <a:noFill/>
                    </a:lnT>
                    <a:lnB w="12700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748787"/>
            <a:ext cx="5486400" cy="275843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827" y="151456"/>
            <a:ext cx="1064894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 </a:t>
            </a:r>
            <a:r>
              <a:rPr spc="35" dirty="0"/>
              <a:t>section</a:t>
            </a:r>
            <a:r>
              <a:rPr spc="111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70960" y="1317498"/>
            <a:ext cx="34486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Text </a:t>
            </a:r>
            <a:r>
              <a:rPr sz="2400" b="1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Formatting</a:t>
            </a:r>
            <a:r>
              <a:rPr sz="2400" b="1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8527" y="2175764"/>
            <a:ext cx="2961640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Logical</a:t>
            </a:r>
            <a:r>
              <a:rPr b="1" u="sng" spc="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markup</a:t>
            </a:r>
            <a:endParaRPr dirty="0">
              <a:latin typeface="Times New Roman"/>
              <a:cs typeface="Times New Roman"/>
            </a:endParaRPr>
          </a:p>
          <a:p>
            <a:pPr marL="12700" marR="5080"/>
            <a:r>
              <a:rPr spc="-15" dirty="0">
                <a:latin typeface="Times New Roman"/>
                <a:cs typeface="Times New Roman"/>
              </a:rPr>
              <a:t>EM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25" dirty="0">
                <a:latin typeface="Times New Roman"/>
                <a:cs typeface="Times New Roman"/>
              </a:rPr>
              <a:t>Emphasized </a:t>
            </a:r>
            <a:r>
              <a:rPr spc="-20" dirty="0">
                <a:latin typeface="Times New Roman"/>
                <a:cs typeface="Times New Roman"/>
              </a:rPr>
              <a:t>text  </a:t>
            </a:r>
            <a:r>
              <a:rPr dirty="0">
                <a:latin typeface="Times New Roman"/>
                <a:cs typeface="Times New Roman"/>
              </a:rPr>
              <a:t>STRONG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55" dirty="0">
                <a:latin typeface="Times New Roman"/>
                <a:cs typeface="Times New Roman"/>
              </a:rPr>
              <a:t>Strongly </a:t>
            </a:r>
            <a:r>
              <a:rPr spc="-35" dirty="0">
                <a:latin typeface="Times New Roman"/>
                <a:cs typeface="Times New Roman"/>
              </a:rPr>
              <a:t>emphasized  </a:t>
            </a:r>
            <a:r>
              <a:rPr spc="60" dirty="0">
                <a:latin typeface="Times New Roman"/>
                <a:cs typeface="Times New Roman"/>
              </a:rPr>
              <a:t>DFN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20" dirty="0">
                <a:latin typeface="Times New Roman"/>
                <a:cs typeface="Times New Roman"/>
              </a:rPr>
              <a:t>Definition </a:t>
            </a:r>
            <a:r>
              <a:rPr spc="-5" dirty="0">
                <a:latin typeface="Times New Roman"/>
                <a:cs typeface="Times New Roman"/>
              </a:rPr>
              <a:t>of </a:t>
            </a:r>
            <a:r>
              <a:rPr spc="-71" dirty="0">
                <a:latin typeface="Times New Roman"/>
                <a:cs typeface="Times New Roman"/>
              </a:rPr>
              <a:t>a </a:t>
            </a:r>
            <a:r>
              <a:rPr spc="5" dirty="0">
                <a:latin typeface="Times New Roman"/>
                <a:cs typeface="Times New Roman"/>
              </a:rPr>
              <a:t>term  </a:t>
            </a:r>
            <a:r>
              <a:rPr spc="51" dirty="0">
                <a:latin typeface="Times New Roman"/>
                <a:cs typeface="Times New Roman"/>
              </a:rPr>
              <a:t>CODE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31" dirty="0">
                <a:latin typeface="Times New Roman"/>
                <a:cs typeface="Times New Roman"/>
              </a:rPr>
              <a:t>Code fragment</a:t>
            </a:r>
            <a:endParaRPr dirty="0">
              <a:latin typeface="Times New Roman"/>
              <a:cs typeface="Times New Roman"/>
            </a:endParaRPr>
          </a:p>
          <a:p>
            <a:pPr marL="12700" marR="873738"/>
            <a:r>
              <a:rPr spc="-80" dirty="0">
                <a:latin typeface="Times New Roman"/>
                <a:cs typeface="Times New Roman"/>
              </a:rPr>
              <a:t>SAMP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60" dirty="0">
                <a:latin typeface="Times New Roman"/>
                <a:cs typeface="Times New Roman"/>
              </a:rPr>
              <a:t>Sample </a:t>
            </a:r>
            <a:r>
              <a:rPr spc="-20" dirty="0">
                <a:latin typeface="Times New Roman"/>
                <a:cs typeface="Times New Roman"/>
              </a:rPr>
              <a:t>text  </a:t>
            </a:r>
            <a:r>
              <a:rPr spc="5" dirty="0">
                <a:latin typeface="Times New Roman"/>
                <a:cs typeface="Times New Roman"/>
              </a:rPr>
              <a:t>KBD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35" dirty="0">
                <a:latin typeface="Times New Roman"/>
                <a:cs typeface="Times New Roman"/>
              </a:rPr>
              <a:t>Keyboard </a:t>
            </a:r>
            <a:r>
              <a:rPr spc="-15" dirty="0">
                <a:latin typeface="Times New Roman"/>
                <a:cs typeface="Times New Roman"/>
              </a:rPr>
              <a:t>input  </a:t>
            </a:r>
            <a:r>
              <a:rPr spc="-140" dirty="0">
                <a:latin typeface="Times New Roman"/>
                <a:cs typeface="Times New Roman"/>
              </a:rPr>
              <a:t>VAR </a:t>
            </a:r>
            <a:r>
              <a:rPr spc="-40" dirty="0">
                <a:latin typeface="Times New Roman"/>
                <a:cs typeface="Times New Roman"/>
              </a:rPr>
              <a:t>-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spc="-75" dirty="0">
                <a:latin typeface="Times New Roman"/>
                <a:cs typeface="Times New Roman"/>
              </a:rPr>
              <a:t>Variable</a:t>
            </a:r>
            <a:endParaRPr dirty="0">
              <a:latin typeface="Times New Roman"/>
              <a:cs typeface="Times New Roman"/>
            </a:endParaRPr>
          </a:p>
          <a:p>
            <a:pPr marL="12700"/>
            <a:r>
              <a:rPr spc="15" dirty="0">
                <a:latin typeface="Times New Roman"/>
                <a:cs typeface="Times New Roman"/>
              </a:rPr>
              <a:t>CITE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11" dirty="0">
                <a:latin typeface="Times New Roman"/>
                <a:cs typeface="Times New Roman"/>
              </a:rPr>
              <a:t>Short </a:t>
            </a:r>
            <a:r>
              <a:rPr spc="-31" dirty="0">
                <a:latin typeface="Times New Roman"/>
                <a:cs typeface="Times New Roman"/>
              </a:rPr>
              <a:t>citation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4912" y="2175766"/>
            <a:ext cx="1972945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Physical</a:t>
            </a:r>
            <a:r>
              <a:rPr b="1" u="sng" spc="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markup</a:t>
            </a:r>
            <a:endParaRPr dirty="0">
              <a:latin typeface="Times New Roman"/>
              <a:cs typeface="Times New Roman"/>
            </a:endParaRPr>
          </a:p>
          <a:p>
            <a:pPr marL="12700" marR="741661"/>
            <a:r>
              <a:rPr dirty="0">
                <a:latin typeface="Times New Roman"/>
                <a:cs typeface="Times New Roman"/>
              </a:rPr>
              <a:t>TT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60" dirty="0">
                <a:latin typeface="Times New Roman"/>
                <a:cs typeface="Times New Roman"/>
              </a:rPr>
              <a:t>Teletype  </a:t>
            </a:r>
            <a:r>
              <a:rPr spc="35" dirty="0">
                <a:latin typeface="Times New Roman"/>
                <a:cs typeface="Times New Roman"/>
              </a:rPr>
              <a:t>I </a:t>
            </a:r>
            <a:r>
              <a:rPr spc="-40" dirty="0">
                <a:latin typeface="Times New Roman"/>
                <a:cs typeface="Times New Roman"/>
              </a:rPr>
              <a:t>-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Times New Roman"/>
                <a:cs typeface="Times New Roman"/>
              </a:rPr>
              <a:t>Italics</a:t>
            </a:r>
            <a:endParaRPr dirty="0">
              <a:latin typeface="Times New Roman"/>
              <a:cs typeface="Times New Roman"/>
            </a:endParaRPr>
          </a:p>
          <a:p>
            <a:pPr marL="12700"/>
            <a:r>
              <a:rPr spc="-95" dirty="0">
                <a:latin typeface="Times New Roman"/>
                <a:cs typeface="Times New Roman"/>
              </a:rPr>
              <a:t>B </a:t>
            </a:r>
            <a:r>
              <a:rPr spc="-40" dirty="0">
                <a:latin typeface="Times New Roman"/>
                <a:cs typeface="Times New Roman"/>
              </a:rPr>
              <a:t>-</a:t>
            </a:r>
            <a:r>
              <a:rPr spc="91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Times New Roman"/>
                <a:cs typeface="Times New Roman"/>
              </a:rPr>
              <a:t>Bold</a:t>
            </a:r>
            <a:endParaRPr dirty="0">
              <a:latin typeface="Times New Roman"/>
              <a:cs typeface="Times New Roman"/>
            </a:endParaRPr>
          </a:p>
          <a:p>
            <a:pPr marL="12700" marR="5080"/>
            <a:r>
              <a:rPr spc="-25" dirty="0">
                <a:latin typeface="Times New Roman"/>
                <a:cs typeface="Times New Roman"/>
              </a:rPr>
              <a:t>U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35" dirty="0">
                <a:latin typeface="Times New Roman"/>
                <a:cs typeface="Times New Roman"/>
              </a:rPr>
              <a:t>Underline  </a:t>
            </a:r>
            <a:r>
              <a:rPr spc="-11" dirty="0">
                <a:latin typeface="Times New Roman"/>
                <a:cs typeface="Times New Roman"/>
              </a:rPr>
              <a:t>STRIKE </a:t>
            </a:r>
            <a:r>
              <a:rPr spc="-40" dirty="0">
                <a:latin typeface="Times New Roman"/>
                <a:cs typeface="Times New Roman"/>
              </a:rPr>
              <a:t>- Strikeout  </a:t>
            </a:r>
            <a:r>
              <a:rPr spc="11" dirty="0">
                <a:latin typeface="Times New Roman"/>
                <a:cs typeface="Times New Roman"/>
              </a:rPr>
              <a:t>BIG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45" dirty="0">
                <a:latin typeface="Times New Roman"/>
                <a:cs typeface="Times New Roman"/>
              </a:rPr>
              <a:t>Larger </a:t>
            </a:r>
            <a:r>
              <a:rPr spc="-20" dirty="0">
                <a:latin typeface="Times New Roman"/>
                <a:cs typeface="Times New Roman"/>
              </a:rPr>
              <a:t>text  </a:t>
            </a:r>
            <a:r>
              <a:rPr spc="-95" dirty="0">
                <a:latin typeface="Times New Roman"/>
                <a:cs typeface="Times New Roman"/>
              </a:rPr>
              <a:t>SMALL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71" dirty="0">
                <a:latin typeface="Times New Roman"/>
                <a:cs typeface="Times New Roman"/>
              </a:rPr>
              <a:t>Smaller </a:t>
            </a:r>
            <a:r>
              <a:rPr spc="-20" dirty="0">
                <a:latin typeface="Times New Roman"/>
                <a:cs typeface="Times New Roman"/>
              </a:rPr>
              <a:t>text  </a:t>
            </a:r>
            <a:r>
              <a:rPr spc="-85" dirty="0">
                <a:latin typeface="Times New Roman"/>
                <a:cs typeface="Times New Roman"/>
              </a:rPr>
              <a:t>SUB </a:t>
            </a:r>
            <a:r>
              <a:rPr spc="-40" dirty="0">
                <a:latin typeface="Times New Roman"/>
                <a:cs typeface="Times New Roman"/>
              </a:rPr>
              <a:t>-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Times New Roman"/>
                <a:cs typeface="Times New Roman"/>
              </a:rPr>
              <a:t>Subscript</a:t>
            </a:r>
            <a:endParaRPr dirty="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pc="-55" dirty="0">
                <a:latin typeface="Times New Roman"/>
                <a:cs typeface="Times New Roman"/>
              </a:rPr>
              <a:t>SUP </a:t>
            </a:r>
            <a:r>
              <a:rPr spc="-40" dirty="0">
                <a:latin typeface="Times New Roman"/>
                <a:cs typeface="Times New Roman"/>
              </a:rPr>
              <a:t>-</a:t>
            </a:r>
            <a:r>
              <a:rPr spc="31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Times New Roman"/>
                <a:cs typeface="Times New Roman"/>
              </a:rPr>
              <a:t>Superscript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90510" y="2176654"/>
            <a:ext cx="327914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51287">
              <a:spcBef>
                <a:spcPts val="100"/>
              </a:spcBef>
            </a:pPr>
            <a:r>
              <a:rPr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Special </a:t>
            </a:r>
            <a:r>
              <a:rPr b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markup 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Times New Roman"/>
                <a:cs typeface="Times New Roman"/>
              </a:rPr>
              <a:t>A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20" dirty="0">
                <a:latin typeface="Times New Roman"/>
                <a:cs typeface="Times New Roman"/>
              </a:rPr>
              <a:t>Anchor  </a:t>
            </a:r>
            <a:r>
              <a:rPr spc="5" dirty="0">
                <a:latin typeface="Times New Roman"/>
                <a:cs typeface="Times New Roman"/>
              </a:rPr>
              <a:t>IMG </a:t>
            </a:r>
            <a:r>
              <a:rPr spc="-40" dirty="0">
                <a:latin typeface="Times New Roman"/>
                <a:cs typeface="Times New Roman"/>
              </a:rPr>
              <a:t>-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Times New Roman"/>
                <a:cs typeface="Times New Roman"/>
              </a:rPr>
              <a:t>Image</a:t>
            </a:r>
            <a:endParaRPr dirty="0">
              <a:latin typeface="Times New Roman"/>
              <a:cs typeface="Times New Roman"/>
            </a:endParaRPr>
          </a:p>
          <a:p>
            <a:pPr marL="12700" marR="412740"/>
            <a:r>
              <a:rPr spc="-15" dirty="0">
                <a:latin typeface="Times New Roman"/>
                <a:cs typeface="Times New Roman"/>
              </a:rPr>
              <a:t>BASEFONT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25" dirty="0">
                <a:latin typeface="Times New Roman"/>
                <a:cs typeface="Times New Roman"/>
              </a:rPr>
              <a:t>Default </a:t>
            </a:r>
            <a:r>
              <a:rPr spc="5" dirty="0">
                <a:latin typeface="Times New Roman"/>
                <a:cs typeface="Times New Roman"/>
              </a:rPr>
              <a:t>font </a:t>
            </a:r>
            <a:r>
              <a:rPr spc="-55" dirty="0">
                <a:latin typeface="Times New Roman"/>
                <a:cs typeface="Times New Roman"/>
              </a:rPr>
              <a:t>size  </a:t>
            </a:r>
            <a:r>
              <a:rPr spc="-11" dirty="0">
                <a:latin typeface="Times New Roman"/>
                <a:cs typeface="Times New Roman"/>
              </a:rPr>
              <a:t>APPLET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111" dirty="0">
                <a:latin typeface="Times New Roman"/>
                <a:cs typeface="Times New Roman"/>
              </a:rPr>
              <a:t>Java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31" dirty="0">
                <a:latin typeface="Times New Roman"/>
                <a:cs typeface="Times New Roman"/>
              </a:rPr>
              <a:t>applet</a:t>
            </a:r>
            <a:endParaRPr dirty="0">
              <a:latin typeface="Times New Roman"/>
              <a:cs typeface="Times New Roman"/>
            </a:endParaRPr>
          </a:p>
          <a:p>
            <a:pPr marL="12700"/>
            <a:r>
              <a:rPr spc="-95" dirty="0">
                <a:latin typeface="Times New Roman"/>
                <a:cs typeface="Times New Roman"/>
              </a:rPr>
              <a:t>PARAM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35" dirty="0">
                <a:latin typeface="Times New Roman"/>
                <a:cs typeface="Times New Roman"/>
              </a:rPr>
              <a:t>Parameters </a:t>
            </a:r>
            <a:r>
              <a:rPr spc="-5" dirty="0">
                <a:latin typeface="Times New Roman"/>
                <a:cs typeface="Times New Roman"/>
              </a:rPr>
              <a:t>for </a:t>
            </a:r>
            <a:r>
              <a:rPr spc="-111" dirty="0">
                <a:latin typeface="Times New Roman"/>
                <a:cs typeface="Times New Roman"/>
              </a:rPr>
              <a:t>Java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-31" dirty="0">
                <a:latin typeface="Times New Roman"/>
                <a:cs typeface="Times New Roman"/>
              </a:rPr>
              <a:t>applet</a:t>
            </a:r>
            <a:endParaRPr dirty="0">
              <a:latin typeface="Times New Roman"/>
              <a:cs typeface="Times New Roman"/>
            </a:endParaRPr>
          </a:p>
          <a:p>
            <a:pPr marL="12700"/>
            <a:r>
              <a:rPr spc="45" dirty="0">
                <a:latin typeface="Times New Roman"/>
                <a:cs typeface="Times New Roman"/>
              </a:rPr>
              <a:t>FONT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5" dirty="0">
                <a:latin typeface="Times New Roman"/>
                <a:cs typeface="Times New Roman"/>
              </a:rPr>
              <a:t>Font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Times New Roman"/>
                <a:cs typeface="Times New Roman"/>
              </a:rPr>
              <a:t>modification</a:t>
            </a:r>
            <a:endParaRPr dirty="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pc="-85" dirty="0">
                <a:latin typeface="Times New Roman"/>
                <a:cs typeface="Times New Roman"/>
              </a:rPr>
              <a:t>BR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51" dirty="0">
                <a:latin typeface="Times New Roman"/>
                <a:cs typeface="Times New Roman"/>
              </a:rPr>
              <a:t>Line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Times New Roman"/>
                <a:cs typeface="Times New Roman"/>
              </a:rPr>
              <a:t>break</a:t>
            </a:r>
            <a:endParaRPr dirty="0">
              <a:latin typeface="Times New Roman"/>
              <a:cs typeface="Times New Roman"/>
            </a:endParaRPr>
          </a:p>
          <a:p>
            <a:pPr marL="12700" marR="496558"/>
            <a:r>
              <a:rPr spc="-60" dirty="0">
                <a:latin typeface="Times New Roman"/>
                <a:cs typeface="Times New Roman"/>
              </a:rPr>
              <a:t>MAP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45" dirty="0">
                <a:latin typeface="Times New Roman"/>
                <a:cs typeface="Times New Roman"/>
              </a:rPr>
              <a:t>Client-side </a:t>
            </a:r>
            <a:r>
              <a:rPr spc="-51" dirty="0">
                <a:latin typeface="Times New Roman"/>
                <a:cs typeface="Times New Roman"/>
              </a:rPr>
              <a:t>imagemap  </a:t>
            </a:r>
            <a:r>
              <a:rPr spc="-40" dirty="0">
                <a:latin typeface="Times New Roman"/>
                <a:cs typeface="Times New Roman"/>
              </a:rPr>
              <a:t>AREA - </a:t>
            </a:r>
            <a:r>
              <a:rPr spc="5" dirty="0">
                <a:latin typeface="Times New Roman"/>
                <a:cs typeface="Times New Roman"/>
              </a:rPr>
              <a:t>Hotzone </a:t>
            </a:r>
            <a:r>
              <a:rPr spc="-35" dirty="0">
                <a:latin typeface="Times New Roman"/>
                <a:cs typeface="Times New Roman"/>
              </a:rPr>
              <a:t>in</a:t>
            </a:r>
            <a:r>
              <a:rPr spc="31" dirty="0">
                <a:latin typeface="Times New Roman"/>
                <a:cs typeface="Times New Roman"/>
              </a:rPr>
              <a:t> </a:t>
            </a:r>
            <a:r>
              <a:rPr spc="-51" dirty="0">
                <a:latin typeface="Times New Roman"/>
                <a:cs typeface="Times New Roman"/>
              </a:rPr>
              <a:t>imagemap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45046"/>
            <a:ext cx="1057274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 </a:t>
            </a:r>
            <a:r>
              <a:rPr spc="35" dirty="0"/>
              <a:t>section</a:t>
            </a:r>
            <a:r>
              <a:rPr spc="111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34615" y="1271777"/>
            <a:ext cx="6108700" cy="104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Text </a:t>
            </a: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Formatting </a:t>
            </a:r>
            <a:r>
              <a:rPr sz="2400" b="1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Elements </a:t>
            </a:r>
            <a:r>
              <a:rPr sz="24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(Physical</a:t>
            </a:r>
            <a:r>
              <a:rPr sz="2400" b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Markup)</a:t>
            </a:r>
            <a:endParaRPr sz="2400" u="sng" dirty="0">
              <a:latin typeface="Times New Roman"/>
              <a:cs typeface="Times New Roman"/>
            </a:endParaRPr>
          </a:p>
          <a:p>
            <a:pPr marL="157476">
              <a:spcBef>
                <a:spcPts val="2300"/>
              </a:spcBef>
              <a:tabLst>
                <a:tab pos="4576966" algn="l"/>
              </a:tabLst>
            </a:pPr>
            <a:r>
              <a:rPr sz="2400" b="1" spc="-20" dirty="0">
                <a:latin typeface="Times New Roman"/>
                <a:cs typeface="Times New Roman"/>
              </a:rPr>
              <a:t>Tag	</a:t>
            </a:r>
            <a:r>
              <a:rPr sz="2400" b="1" dirty="0">
                <a:latin typeface="Times New Roman"/>
                <a:cs typeface="Times New Roman"/>
              </a:rPr>
              <a:t>Description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5995" y="2591816"/>
            <a:ext cx="2767965" cy="30649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60"/>
              </a:lnSpc>
              <a:spcBef>
                <a:spcPts val="100"/>
              </a:spcBef>
            </a:pPr>
            <a:r>
              <a:rPr sz="2400" b="1" spc="169" dirty="0">
                <a:solidFill>
                  <a:srgbClr val="1F4E79"/>
                </a:solidFill>
                <a:latin typeface="Times New Roman"/>
                <a:cs typeface="Times New Roman"/>
              </a:rPr>
              <a:t>&lt;b&gt;….&lt;/b&gt;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sz="2400" b="1" spc="169" dirty="0">
                <a:solidFill>
                  <a:srgbClr val="1F4E79"/>
                </a:solidFill>
                <a:latin typeface="Times New Roman"/>
                <a:cs typeface="Times New Roman"/>
              </a:rPr>
              <a:t>&lt;i&gt;……&lt;/i&gt;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sz="2400" b="1" spc="169" dirty="0">
                <a:solidFill>
                  <a:srgbClr val="1F4E79"/>
                </a:solidFill>
                <a:latin typeface="Times New Roman"/>
                <a:cs typeface="Times New Roman"/>
              </a:rPr>
              <a:t>&lt;u&gt;….&lt;/u&gt;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sz="2400" b="1" spc="55" dirty="0">
                <a:solidFill>
                  <a:srgbClr val="1F4E79"/>
                </a:solidFill>
                <a:latin typeface="Times New Roman"/>
                <a:cs typeface="Times New Roman"/>
              </a:rPr>
              <a:t>&lt;strike&gt;…&lt;/strike&gt;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sz="2400" b="1" spc="125" dirty="0">
                <a:solidFill>
                  <a:srgbClr val="1F4E79"/>
                </a:solidFill>
                <a:latin typeface="Times New Roman"/>
                <a:cs typeface="Times New Roman"/>
              </a:rPr>
              <a:t>&lt;sub&gt;….&lt;/sub&gt;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sz="2400" b="1" spc="125" dirty="0">
                <a:solidFill>
                  <a:srgbClr val="1F4E79"/>
                </a:solidFill>
                <a:latin typeface="Times New Roman"/>
                <a:cs typeface="Times New Roman"/>
              </a:rPr>
              <a:t>&lt;sup&gt;….&lt;/sup&gt;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sz="2400" b="1" spc="131" dirty="0">
                <a:solidFill>
                  <a:srgbClr val="1F4E79"/>
                </a:solidFill>
                <a:latin typeface="Times New Roman"/>
                <a:cs typeface="Times New Roman"/>
              </a:rPr>
              <a:t>&lt;big&gt;….&lt;/big&gt;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sz="2400" b="1" spc="85" dirty="0">
                <a:solidFill>
                  <a:srgbClr val="1F4E79"/>
                </a:solidFill>
                <a:latin typeface="Times New Roman"/>
                <a:cs typeface="Times New Roman"/>
              </a:rPr>
              <a:t>&lt;small&gt;….&lt;/small&gt;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60"/>
              </a:lnSpc>
            </a:pPr>
            <a:r>
              <a:rPr sz="2400" b="1" spc="125" dirty="0">
                <a:solidFill>
                  <a:srgbClr val="1F4E79"/>
                </a:solidFill>
                <a:latin typeface="Times New Roman"/>
                <a:cs typeface="Times New Roman"/>
              </a:rPr>
              <a:t>&lt;tt&gt;….&lt;/tt&gt;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4229" y="2591816"/>
            <a:ext cx="4420235" cy="30649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090" indent="-407024">
              <a:lnSpc>
                <a:spcPts val="2760"/>
              </a:lnSpc>
              <a:spcBef>
                <a:spcPts val="100"/>
              </a:spcBef>
              <a:buFont typeface="Times New Roman"/>
              <a:buChar char="-"/>
              <a:tabLst>
                <a:tab pos="419090" algn="l"/>
                <a:tab pos="419724" algn="l"/>
              </a:tabLst>
            </a:pPr>
            <a:r>
              <a:rPr sz="2400" spc="-35" dirty="0">
                <a:latin typeface="Times New Roman"/>
                <a:cs typeface="Times New Roman"/>
              </a:rPr>
              <a:t>bold.</a:t>
            </a:r>
            <a:endParaRPr sz="2400">
              <a:latin typeface="Times New Roman"/>
              <a:cs typeface="Times New Roman"/>
            </a:endParaRPr>
          </a:p>
          <a:p>
            <a:pPr marL="419090" indent="-407024">
              <a:lnSpc>
                <a:spcPts val="2640"/>
              </a:lnSpc>
              <a:buFont typeface="Times New Roman"/>
              <a:buChar char="-"/>
              <a:tabLst>
                <a:tab pos="419090" algn="l"/>
                <a:tab pos="419724" algn="l"/>
              </a:tabLst>
            </a:pPr>
            <a:r>
              <a:rPr sz="2400" spc="-91" dirty="0">
                <a:latin typeface="Times New Roman"/>
                <a:cs typeface="Times New Roman"/>
              </a:rPr>
              <a:t>italic.</a:t>
            </a:r>
            <a:endParaRPr sz="2400">
              <a:latin typeface="Times New Roman"/>
              <a:cs typeface="Times New Roman"/>
            </a:endParaRPr>
          </a:p>
          <a:p>
            <a:pPr marL="419090" indent="-407024">
              <a:lnSpc>
                <a:spcPts val="2640"/>
              </a:lnSpc>
              <a:buFont typeface="Times New Roman"/>
              <a:buChar char="-"/>
              <a:tabLst>
                <a:tab pos="419090" algn="l"/>
                <a:tab pos="419724" algn="l"/>
              </a:tabLst>
            </a:pPr>
            <a:r>
              <a:rPr sz="2400" spc="-51" dirty="0">
                <a:latin typeface="Times New Roman"/>
                <a:cs typeface="Times New Roman"/>
              </a:rPr>
              <a:t>underline.</a:t>
            </a:r>
            <a:endParaRPr sz="2400">
              <a:latin typeface="Times New Roman"/>
              <a:cs typeface="Times New Roman"/>
            </a:endParaRPr>
          </a:p>
          <a:p>
            <a:pPr marL="419090" indent="-407024">
              <a:lnSpc>
                <a:spcPts val="2640"/>
              </a:lnSpc>
              <a:buFont typeface="Times New Roman"/>
              <a:buChar char="-"/>
              <a:tabLst>
                <a:tab pos="419090" algn="l"/>
                <a:tab pos="419724" algn="l"/>
              </a:tabLst>
            </a:pPr>
            <a:r>
              <a:rPr sz="2400" spc="-35" dirty="0">
                <a:latin typeface="Times New Roman"/>
                <a:cs typeface="Times New Roman"/>
              </a:rPr>
              <a:t>strikethrough.</a:t>
            </a:r>
            <a:endParaRPr sz="2400">
              <a:latin typeface="Times New Roman"/>
              <a:cs typeface="Times New Roman"/>
            </a:endParaRPr>
          </a:p>
          <a:p>
            <a:pPr marL="419090" indent="-407024">
              <a:lnSpc>
                <a:spcPts val="2640"/>
              </a:lnSpc>
              <a:buFont typeface="Times New Roman"/>
              <a:buChar char="-"/>
              <a:tabLst>
                <a:tab pos="419090" algn="l"/>
                <a:tab pos="419724" algn="l"/>
              </a:tabLst>
            </a:pPr>
            <a:r>
              <a:rPr sz="2400" spc="-35" dirty="0">
                <a:latin typeface="Times New Roman"/>
                <a:cs typeface="Times New Roman"/>
              </a:rPr>
              <a:t>subscript.</a:t>
            </a:r>
            <a:endParaRPr sz="2400">
              <a:latin typeface="Times New Roman"/>
              <a:cs typeface="Times New Roman"/>
            </a:endParaRPr>
          </a:p>
          <a:p>
            <a:pPr marL="419090" indent="-407024">
              <a:lnSpc>
                <a:spcPts val="2640"/>
              </a:lnSpc>
              <a:buFont typeface="Times New Roman"/>
              <a:buChar char="-"/>
              <a:tabLst>
                <a:tab pos="419090" algn="l"/>
                <a:tab pos="419724" algn="l"/>
              </a:tabLst>
            </a:pPr>
            <a:r>
              <a:rPr sz="2400" spc="-35" dirty="0">
                <a:latin typeface="Times New Roman"/>
                <a:cs typeface="Times New Roman"/>
              </a:rPr>
              <a:t>superscript.</a:t>
            </a:r>
            <a:endParaRPr sz="2400">
              <a:latin typeface="Times New Roman"/>
              <a:cs typeface="Times New Roman"/>
            </a:endParaRPr>
          </a:p>
          <a:p>
            <a:pPr marL="419090" indent="-407024">
              <a:lnSpc>
                <a:spcPts val="2640"/>
              </a:lnSpc>
              <a:buFont typeface="Times New Roman"/>
              <a:buChar char="-"/>
              <a:tabLst>
                <a:tab pos="419090" algn="l"/>
                <a:tab pos="419724" algn="l"/>
              </a:tabLst>
            </a:pPr>
            <a:r>
              <a:rPr sz="2400" spc="-51" dirty="0">
                <a:latin typeface="Times New Roman"/>
                <a:cs typeface="Times New Roman"/>
              </a:rPr>
              <a:t>bigger </a:t>
            </a:r>
            <a:r>
              <a:rPr sz="2400" spc="11" dirty="0">
                <a:latin typeface="Times New Roman"/>
                <a:cs typeface="Times New Roman"/>
              </a:rPr>
              <a:t>font </a:t>
            </a:r>
            <a:r>
              <a:rPr sz="2400" spc="-31" dirty="0">
                <a:latin typeface="Times New Roman"/>
                <a:cs typeface="Times New Roman"/>
              </a:rPr>
              <a:t>(one </a:t>
            </a:r>
            <a:r>
              <a:rPr sz="2400" spc="11" dirty="0">
                <a:latin typeface="Times New Roman"/>
                <a:cs typeface="Times New Roman"/>
              </a:rPr>
              <a:t>font </a:t>
            </a:r>
            <a:r>
              <a:rPr sz="2400" spc="-75" dirty="0">
                <a:latin typeface="Times New Roman"/>
                <a:cs typeface="Times New Roman"/>
              </a:rPr>
              <a:t>size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bigger).</a:t>
            </a:r>
            <a:endParaRPr sz="2400">
              <a:latin typeface="Times New Roman"/>
              <a:cs typeface="Times New Roman"/>
            </a:endParaRPr>
          </a:p>
          <a:p>
            <a:pPr marL="419090" indent="-407024">
              <a:lnSpc>
                <a:spcPts val="2640"/>
              </a:lnSpc>
              <a:buFont typeface="Times New Roman"/>
              <a:buChar char="-"/>
              <a:tabLst>
                <a:tab pos="419090" algn="l"/>
                <a:tab pos="419724" algn="l"/>
              </a:tabLst>
            </a:pPr>
            <a:r>
              <a:rPr sz="2400" spc="-80" dirty="0">
                <a:latin typeface="Times New Roman"/>
                <a:cs typeface="Times New Roman"/>
              </a:rPr>
              <a:t>small </a:t>
            </a:r>
            <a:r>
              <a:rPr sz="2400" spc="11" dirty="0">
                <a:latin typeface="Times New Roman"/>
                <a:cs typeface="Times New Roman"/>
              </a:rPr>
              <a:t>font </a:t>
            </a:r>
            <a:r>
              <a:rPr sz="2400" spc="-31" dirty="0">
                <a:latin typeface="Times New Roman"/>
                <a:cs typeface="Times New Roman"/>
              </a:rPr>
              <a:t>(one </a:t>
            </a:r>
            <a:r>
              <a:rPr sz="2400" spc="11" dirty="0">
                <a:latin typeface="Times New Roman"/>
                <a:cs typeface="Times New Roman"/>
              </a:rPr>
              <a:t>font </a:t>
            </a:r>
            <a:r>
              <a:rPr sz="2400" spc="-75" dirty="0">
                <a:latin typeface="Times New Roman"/>
                <a:cs typeface="Times New Roman"/>
              </a:rPr>
              <a:t>size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smaller).</a:t>
            </a:r>
            <a:endParaRPr sz="2400">
              <a:latin typeface="Times New Roman"/>
              <a:cs typeface="Times New Roman"/>
            </a:endParaRPr>
          </a:p>
          <a:p>
            <a:pPr marL="419090" indent="-407024">
              <a:lnSpc>
                <a:spcPts val="2760"/>
              </a:lnSpc>
              <a:buFont typeface="Times New Roman"/>
              <a:buChar char="-"/>
              <a:tabLst>
                <a:tab pos="419090" algn="l"/>
                <a:tab pos="419724" algn="l"/>
              </a:tabLst>
            </a:pPr>
            <a:r>
              <a:rPr sz="2400" spc="-55" dirty="0">
                <a:latin typeface="Times New Roman"/>
                <a:cs typeface="Times New Roman"/>
              </a:rPr>
              <a:t>typewriter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(monospaced).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42955"/>
            <a:ext cx="1042034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 </a:t>
            </a:r>
            <a:r>
              <a:rPr spc="35" dirty="0"/>
              <a:t>section</a:t>
            </a:r>
            <a:r>
              <a:rPr spc="111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34615" y="1317498"/>
            <a:ext cx="59315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Text </a:t>
            </a: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Formatting </a:t>
            </a:r>
            <a:r>
              <a:rPr sz="2400" b="1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Elements </a:t>
            </a:r>
            <a:r>
              <a:rPr sz="24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(Physical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Markup)</a:t>
            </a:r>
            <a:endParaRPr sz="2400" u="sng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70483" y="2229231"/>
          <a:ext cx="10369551" cy="4137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1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98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500" b="1" spc="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&lt;html&gt;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b="1" spc="4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&lt;body&gt;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9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900" b="1" spc="-5" dirty="0">
                          <a:latin typeface="Carlito"/>
                          <a:cs typeface="Carlito"/>
                        </a:rPr>
                        <a:t>Snapdeal</a:t>
                      </a:r>
                      <a:r>
                        <a:rPr sz="19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b="1" spc="-20" dirty="0">
                          <a:latin typeface="Carlito"/>
                          <a:cs typeface="Carlito"/>
                        </a:rPr>
                        <a:t>Academy.</a:t>
                      </a:r>
                      <a:endParaRPr sz="1900">
                        <a:latin typeface="Carlito"/>
                        <a:cs typeface="Carlito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900" i="1" dirty="0">
                          <a:latin typeface="Carlito"/>
                          <a:cs typeface="Carlito"/>
                        </a:rPr>
                        <a:t>Java</a:t>
                      </a:r>
                      <a:r>
                        <a:rPr sz="1900" i="1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i="1" spc="-15" dirty="0">
                          <a:latin typeface="Carlito"/>
                          <a:cs typeface="Carlito"/>
                        </a:rPr>
                        <a:t>Training.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500" b="1" spc="9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&lt;b&gt; </a:t>
                      </a:r>
                      <a:r>
                        <a:rPr sz="1500" spc="-40" dirty="0">
                          <a:latin typeface="Times New Roman"/>
                          <a:cs typeface="Times New Roman"/>
                        </a:rPr>
                        <a:t>Snapdeal </a:t>
                      </a:r>
                      <a:r>
                        <a:rPr sz="1500" spc="-70" dirty="0">
                          <a:latin typeface="Times New Roman"/>
                          <a:cs typeface="Times New Roman"/>
                        </a:rPr>
                        <a:t>Academy. </a:t>
                      </a:r>
                      <a:r>
                        <a:rPr sz="1500" b="1" spc="17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&lt;/b&gt;</a:t>
                      </a:r>
                      <a:r>
                        <a:rPr sz="1500" b="1" spc="-2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&lt;br&gt;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b="1" spc="9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&lt;i&gt; </a:t>
                      </a:r>
                      <a:r>
                        <a:rPr sz="1500" spc="-85" dirty="0">
                          <a:latin typeface="Times New Roman"/>
                          <a:cs typeface="Times New Roman"/>
                        </a:rPr>
                        <a:t>Java 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Training. </a:t>
                      </a:r>
                      <a:r>
                        <a:rPr sz="1500" b="1" spc="17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&lt;/i&gt;</a:t>
                      </a:r>
                      <a:r>
                        <a:rPr sz="1500" b="1" spc="-1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&lt;br&gt;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749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795"/>
                        </a:lnSpc>
                      </a:pPr>
                      <a:r>
                        <a:rPr sz="1900" u="heavy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Powered </a:t>
                      </a:r>
                      <a:r>
                        <a:rPr sz="19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by </a:t>
                      </a:r>
                      <a:r>
                        <a:rPr sz="19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-</a:t>
                      </a:r>
                      <a:r>
                        <a:rPr sz="1900" u="heavy" spc="4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 </a:t>
                      </a:r>
                      <a:r>
                        <a:rPr sz="19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PeopleStrategists.</a:t>
                      </a:r>
                      <a:endParaRPr sz="1900">
                        <a:latin typeface="Carlito"/>
                        <a:cs typeface="Carlito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900" strike="sngStrike" spc="-40" dirty="0">
                          <a:latin typeface="Carlito"/>
                          <a:cs typeface="Carlito"/>
                        </a:rPr>
                        <a:t>Text.</a:t>
                      </a:r>
                      <a:endParaRPr sz="1900">
                        <a:latin typeface="Carlito"/>
                        <a:cs typeface="Carlito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Copyright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© Jasper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Infotech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Pvt.Ltd. </a:t>
                      </a:r>
                      <a:r>
                        <a:rPr sz="1900" spc="-7" baseline="-20833" dirty="0">
                          <a:latin typeface="Carlito"/>
                          <a:cs typeface="Carlito"/>
                        </a:rPr>
                        <a:t>Subscipt.</a:t>
                      </a:r>
                      <a:r>
                        <a:rPr sz="1900" spc="-120" baseline="-20833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7" baseline="25462" dirty="0">
                          <a:latin typeface="Carlito"/>
                          <a:cs typeface="Carlito"/>
                        </a:rPr>
                        <a:t>Superscript.</a:t>
                      </a:r>
                      <a:endParaRPr sz="1900" baseline="25462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831">
                <a:tc>
                  <a:txBody>
                    <a:bodyPr/>
                    <a:lstStyle/>
                    <a:p>
                      <a:pPr marL="52705">
                        <a:lnSpc>
                          <a:spcPts val="1664"/>
                        </a:lnSpc>
                      </a:pPr>
                      <a:r>
                        <a:rPr sz="1500" b="1" spc="9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&lt;u&gt; </a:t>
                      </a:r>
                      <a:r>
                        <a:rPr sz="1500" spc="-40" dirty="0">
                          <a:latin typeface="Times New Roman"/>
                          <a:cs typeface="Times New Roman"/>
                        </a:rPr>
                        <a:t>Powered </a:t>
                      </a:r>
                      <a:r>
                        <a:rPr sz="1500" spc="-70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- </a:t>
                      </a:r>
                      <a:r>
                        <a:rPr sz="1500" spc="-40" dirty="0">
                          <a:latin typeface="Times New Roman"/>
                          <a:cs typeface="Times New Roman"/>
                        </a:rPr>
                        <a:t>PeopleStrategists. </a:t>
                      </a:r>
                      <a:r>
                        <a:rPr sz="1500" b="1" spc="17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&lt;/u&gt;</a:t>
                      </a:r>
                      <a:r>
                        <a:rPr sz="1500" b="1" spc="8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&lt;br&gt;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1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&lt;strike&gt; 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Text. </a:t>
                      </a:r>
                      <a:r>
                        <a:rPr sz="1500" b="1" spc="5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&lt;/strike&gt;</a:t>
                      </a:r>
                      <a:r>
                        <a:rPr sz="1500" b="1" spc="3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 &lt;br&gt;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768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3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&lt;small&gt; </a:t>
                      </a:r>
                      <a:r>
                        <a:rPr sz="1500" spc="-30" dirty="0">
                          <a:latin typeface="Times New Roman"/>
                          <a:cs typeface="Times New Roman"/>
                        </a:rPr>
                        <a:t>Copyright 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&amp;copy Jasper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Infotech </a:t>
                      </a:r>
                      <a:r>
                        <a:rPr sz="1500" spc="-25" dirty="0">
                          <a:latin typeface="Times New Roman"/>
                          <a:cs typeface="Times New Roman"/>
                        </a:rPr>
                        <a:t>Pvt.Ltd.</a:t>
                      </a:r>
                      <a:r>
                        <a:rPr sz="15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8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&lt;/small&gt;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199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b="1" spc="6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&lt;sub&gt; 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Subscipt.</a:t>
                      </a:r>
                      <a:r>
                        <a:rPr sz="15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114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&lt;/sub&gt;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559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b="1" spc="6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&lt;sup&gt; </a:t>
                      </a:r>
                      <a:r>
                        <a:rPr sz="1500" spc="-30" dirty="0">
                          <a:latin typeface="Times New Roman"/>
                          <a:cs typeface="Times New Roman"/>
                        </a:rPr>
                        <a:t>Superscript.</a:t>
                      </a:r>
                      <a:r>
                        <a:rPr sz="15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12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&lt;/sup&gt;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3248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500" b="1" spc="9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&lt;/body&gt;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b="1" spc="9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&lt;/html&gt;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790" y="153638"/>
            <a:ext cx="1049654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 </a:t>
            </a:r>
            <a:r>
              <a:rPr spc="35" dirty="0"/>
              <a:t>section</a:t>
            </a:r>
            <a:r>
              <a:rPr spc="111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7955" y="1290066"/>
            <a:ext cx="58242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Text </a:t>
            </a: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Formatting </a:t>
            </a:r>
            <a:r>
              <a:rPr sz="2400" b="1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Elements </a:t>
            </a:r>
            <a:r>
              <a:rPr sz="2400" b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(Logical </a:t>
            </a:r>
            <a:r>
              <a:rPr sz="2400" b="1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Markup)</a:t>
            </a:r>
            <a:endParaRPr sz="2400" b="1" u="sng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0775" y="1875283"/>
            <a:ext cx="1253491" cy="36984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096">
              <a:spcBef>
                <a:spcPts val="100"/>
              </a:spcBef>
            </a:pPr>
            <a:r>
              <a:rPr sz="2400" b="1" spc="-20" dirty="0">
                <a:latin typeface="Times New Roman"/>
                <a:cs typeface="Times New Roman"/>
              </a:rPr>
              <a:t>Tag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2065"/>
              </a:spcBef>
            </a:pPr>
            <a:r>
              <a:rPr sz="2400" b="1" spc="135" dirty="0">
                <a:solidFill>
                  <a:srgbClr val="1F4E79"/>
                </a:solidFill>
                <a:latin typeface="Times New Roman"/>
                <a:cs typeface="Times New Roman"/>
              </a:rPr>
              <a:t>&lt;em&gt;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625"/>
              </a:spcBef>
            </a:pPr>
            <a:r>
              <a:rPr sz="2400" b="1" spc="45" dirty="0">
                <a:solidFill>
                  <a:srgbClr val="1F4E79"/>
                </a:solidFill>
                <a:latin typeface="Times New Roman"/>
                <a:cs typeface="Times New Roman"/>
              </a:rPr>
              <a:t>&lt;strong&gt;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620"/>
              </a:spcBef>
            </a:pPr>
            <a:r>
              <a:rPr sz="2400" b="1" spc="65" dirty="0">
                <a:solidFill>
                  <a:srgbClr val="1F4E79"/>
                </a:solidFill>
                <a:latin typeface="Times New Roman"/>
                <a:cs typeface="Times New Roman"/>
              </a:rPr>
              <a:t>&lt;dfn&gt;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625"/>
              </a:spcBef>
            </a:pPr>
            <a:r>
              <a:rPr sz="2400" b="1" spc="100" dirty="0">
                <a:solidFill>
                  <a:srgbClr val="1F4E79"/>
                </a:solidFill>
                <a:latin typeface="Times New Roman"/>
                <a:cs typeface="Times New Roman"/>
              </a:rPr>
              <a:t>&lt;code&gt;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625"/>
              </a:spcBef>
            </a:pPr>
            <a:r>
              <a:rPr sz="2400" b="1" spc="71" dirty="0">
                <a:solidFill>
                  <a:srgbClr val="1F4E79"/>
                </a:solidFill>
                <a:latin typeface="Times New Roman"/>
                <a:cs typeface="Times New Roman"/>
              </a:rPr>
              <a:t>&lt;kbd&gt;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625"/>
              </a:spcBef>
            </a:pPr>
            <a:r>
              <a:rPr sz="2400" b="1" dirty="0">
                <a:solidFill>
                  <a:srgbClr val="1F4E79"/>
                </a:solidFill>
                <a:latin typeface="Times New Roman"/>
                <a:cs typeface="Times New Roman"/>
              </a:rPr>
              <a:t>&lt;var&gt;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625"/>
              </a:spcBef>
            </a:pPr>
            <a:r>
              <a:rPr sz="2400" b="1" spc="85" dirty="0">
                <a:solidFill>
                  <a:srgbClr val="1F4E79"/>
                </a:solidFill>
                <a:latin typeface="Times New Roman"/>
                <a:cs typeface="Times New Roman"/>
              </a:rPr>
              <a:t>&lt;cite&gt;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9829" y="1875283"/>
            <a:ext cx="4085591" cy="36984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077"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Description</a:t>
            </a:r>
            <a:endParaRPr sz="2400">
              <a:latin typeface="Times New Roman"/>
              <a:cs typeface="Times New Roman"/>
            </a:endParaRPr>
          </a:p>
          <a:p>
            <a:pPr marL="927077" indent="-914377">
              <a:spcBef>
                <a:spcPts val="2065"/>
              </a:spcBef>
              <a:buChar char="-"/>
              <a:tabLst>
                <a:tab pos="926442" algn="l"/>
                <a:tab pos="927077" algn="l"/>
              </a:tabLst>
            </a:pPr>
            <a:r>
              <a:rPr sz="2400" spc="-31" dirty="0">
                <a:latin typeface="Times New Roman"/>
                <a:cs typeface="Times New Roman"/>
              </a:rPr>
              <a:t>Emphasized</a:t>
            </a:r>
            <a:endParaRPr sz="2400">
              <a:latin typeface="Times New Roman"/>
              <a:cs typeface="Times New Roman"/>
            </a:endParaRPr>
          </a:p>
          <a:p>
            <a:pPr marL="927077" indent="-914377">
              <a:spcBef>
                <a:spcPts val="625"/>
              </a:spcBef>
              <a:buChar char="-"/>
              <a:tabLst>
                <a:tab pos="926442" algn="l"/>
                <a:tab pos="927077" algn="l"/>
              </a:tabLst>
            </a:pPr>
            <a:r>
              <a:rPr sz="2400" spc="-71" dirty="0">
                <a:latin typeface="Times New Roman"/>
                <a:cs typeface="Times New Roman"/>
              </a:rPr>
              <a:t>Strongly</a:t>
            </a:r>
            <a:r>
              <a:rPr sz="2400" spc="-11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emphasized</a:t>
            </a:r>
            <a:endParaRPr sz="2400">
              <a:latin typeface="Times New Roman"/>
              <a:cs typeface="Times New Roman"/>
            </a:endParaRPr>
          </a:p>
          <a:p>
            <a:pPr marL="927077" indent="-914377">
              <a:spcBef>
                <a:spcPts val="620"/>
              </a:spcBef>
              <a:buChar char="-"/>
              <a:tabLst>
                <a:tab pos="926442" algn="l"/>
                <a:tab pos="927077" algn="l"/>
              </a:tabLst>
            </a:pPr>
            <a:r>
              <a:rPr sz="2400" spc="-111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definition</a:t>
            </a:r>
            <a:endParaRPr sz="2400">
              <a:latin typeface="Times New Roman"/>
              <a:cs typeface="Times New Roman"/>
            </a:endParaRPr>
          </a:p>
          <a:p>
            <a:pPr marL="927077" indent="-914377">
              <a:spcBef>
                <a:spcPts val="625"/>
              </a:spcBef>
              <a:buChar char="-"/>
              <a:tabLst>
                <a:tab pos="926442" algn="l"/>
                <a:tab pos="927077" algn="l"/>
              </a:tabLst>
            </a:pPr>
            <a:r>
              <a:rPr sz="2400" spc="-45" dirty="0">
                <a:latin typeface="Times New Roman"/>
                <a:cs typeface="Times New Roman"/>
              </a:rPr>
              <a:t>Represents </a:t>
            </a:r>
            <a:r>
              <a:rPr sz="2400" spc="-15" dirty="0">
                <a:latin typeface="Times New Roman"/>
                <a:cs typeface="Times New Roman"/>
              </a:rPr>
              <a:t>computer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31" dirty="0">
                <a:latin typeface="Times New Roman"/>
                <a:cs typeface="Times New Roman"/>
              </a:rPr>
              <a:t>code</a:t>
            </a:r>
            <a:endParaRPr sz="2400">
              <a:latin typeface="Times New Roman"/>
              <a:cs typeface="Times New Roman"/>
            </a:endParaRPr>
          </a:p>
          <a:p>
            <a:pPr marL="927077" indent="-914377">
              <a:spcBef>
                <a:spcPts val="625"/>
              </a:spcBef>
              <a:buChar char="-"/>
              <a:tabLst>
                <a:tab pos="926442" algn="l"/>
                <a:tab pos="927077" algn="l"/>
              </a:tabLst>
            </a:pPr>
            <a:r>
              <a:rPr sz="2400" spc="-60" dirty="0">
                <a:latin typeface="Times New Roman"/>
                <a:cs typeface="Times New Roman"/>
              </a:rPr>
              <a:t>keyboard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1" dirty="0">
                <a:latin typeface="Times New Roman"/>
                <a:cs typeface="Times New Roman"/>
              </a:rPr>
              <a:t>characters</a:t>
            </a:r>
            <a:endParaRPr sz="2400">
              <a:latin typeface="Times New Roman"/>
              <a:cs typeface="Times New Roman"/>
            </a:endParaRPr>
          </a:p>
          <a:p>
            <a:pPr marL="927077" indent="-914377">
              <a:spcBef>
                <a:spcPts val="625"/>
              </a:spcBef>
              <a:buChar char="-"/>
              <a:tabLst>
                <a:tab pos="926442" algn="l"/>
                <a:tab pos="927077" algn="l"/>
              </a:tabLst>
            </a:pPr>
            <a:r>
              <a:rPr sz="2400" spc="-20" dirty="0">
                <a:latin typeface="Times New Roman"/>
                <a:cs typeface="Times New Roman"/>
              </a:rPr>
              <a:t>Program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variable</a:t>
            </a:r>
            <a:endParaRPr sz="2400">
              <a:latin typeface="Times New Roman"/>
              <a:cs typeface="Times New Roman"/>
            </a:endParaRPr>
          </a:p>
          <a:p>
            <a:pPr marL="927077" indent="-914377">
              <a:spcBef>
                <a:spcPts val="625"/>
              </a:spcBef>
              <a:buChar char="-"/>
              <a:tabLst>
                <a:tab pos="926442" algn="l"/>
                <a:tab pos="927077" algn="l"/>
                <a:tab pos="1284573" algn="l"/>
              </a:tabLst>
            </a:pPr>
            <a:r>
              <a:rPr sz="2400" spc="-111" dirty="0">
                <a:latin typeface="Times New Roman"/>
                <a:cs typeface="Times New Roman"/>
              </a:rPr>
              <a:t>A	</a:t>
            </a:r>
            <a:r>
              <a:rPr sz="2400" spc="-40" dirty="0">
                <a:latin typeface="Times New Roman"/>
                <a:cs typeface="Times New Roman"/>
              </a:rPr>
              <a:t>citation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4373" y="301350"/>
            <a:ext cx="10611384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 </a:t>
            </a:r>
            <a:r>
              <a:rPr spc="35" dirty="0"/>
              <a:t>section</a:t>
            </a:r>
            <a:r>
              <a:rPr spc="111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7955" y="1317498"/>
            <a:ext cx="58242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Text </a:t>
            </a: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Formatting </a:t>
            </a:r>
            <a:r>
              <a:rPr sz="2400" b="1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Elements </a:t>
            </a:r>
            <a:r>
              <a:rPr sz="2400" b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(Logical </a:t>
            </a:r>
            <a:r>
              <a:rPr sz="2400" b="1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Markup)</a:t>
            </a:r>
            <a:endParaRPr sz="2400" u="sng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70484" y="1994025"/>
          <a:ext cx="10369551" cy="4034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1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96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500" b="1" spc="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&lt;html&gt;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b="1" spc="4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&lt;body&gt;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39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900" i="1" spc="-5" dirty="0">
                          <a:latin typeface="Carlito"/>
                          <a:cs typeface="Carlito"/>
                        </a:rPr>
                        <a:t>Snapdeal</a:t>
                      </a:r>
                      <a:r>
                        <a:rPr sz="1900" i="1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i="1" spc="-20" dirty="0">
                          <a:latin typeface="Carlito"/>
                          <a:cs typeface="Carlito"/>
                        </a:rPr>
                        <a:t>Academy.</a:t>
                      </a:r>
                      <a:endParaRPr sz="1900">
                        <a:latin typeface="Carlito"/>
                        <a:cs typeface="Carlito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900" b="1" spc="-15" dirty="0">
                          <a:latin typeface="Carlito"/>
                          <a:cs typeface="Carlito"/>
                        </a:rPr>
                        <a:t>Java</a:t>
                      </a:r>
                      <a:r>
                        <a:rPr sz="1900" b="1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b="1" spc="-20" dirty="0">
                          <a:latin typeface="Carlito"/>
                          <a:cs typeface="Carlito"/>
                        </a:rPr>
                        <a:t>Training.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5824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500" b="1" spc="8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&lt;em&gt; </a:t>
                      </a:r>
                      <a:r>
                        <a:rPr sz="1500" spc="-40" dirty="0">
                          <a:latin typeface="Times New Roman"/>
                          <a:cs typeface="Times New Roman"/>
                        </a:rPr>
                        <a:t>Snapdeal </a:t>
                      </a:r>
                      <a:r>
                        <a:rPr sz="1500" spc="-70" dirty="0">
                          <a:latin typeface="Times New Roman"/>
                          <a:cs typeface="Times New Roman"/>
                        </a:rPr>
                        <a:t>Academy. </a:t>
                      </a:r>
                      <a:r>
                        <a:rPr sz="1500" b="1" spc="14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&lt;/em&gt;</a:t>
                      </a:r>
                      <a:r>
                        <a:rPr sz="1500" b="1" spc="-1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&lt;br&gt;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b="1" spc="3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&lt;strong&gt; </a:t>
                      </a:r>
                      <a:r>
                        <a:rPr sz="1500" spc="-85" dirty="0">
                          <a:latin typeface="Times New Roman"/>
                          <a:cs typeface="Times New Roman"/>
                        </a:rPr>
                        <a:t>Java 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Training. </a:t>
                      </a:r>
                      <a:r>
                        <a:rPr sz="1500" b="1" spc="6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&lt;/strong </a:t>
                      </a:r>
                      <a:r>
                        <a:rPr sz="1500" b="1" spc="14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1500" b="1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&lt;br&gt;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b="1" spc="4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&lt;dfn&gt; </a:t>
                      </a:r>
                      <a:r>
                        <a:rPr sz="1500" spc="-40" dirty="0">
                          <a:latin typeface="Times New Roman"/>
                          <a:cs typeface="Times New Roman"/>
                        </a:rPr>
                        <a:t>Powered </a:t>
                      </a:r>
                      <a:r>
                        <a:rPr sz="1500" spc="-70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- </a:t>
                      </a:r>
                      <a:r>
                        <a:rPr sz="1500" spc="-40" dirty="0">
                          <a:latin typeface="Times New Roman"/>
                          <a:cs typeface="Times New Roman"/>
                        </a:rPr>
                        <a:t>PeopleStrategists. </a:t>
                      </a:r>
                      <a:r>
                        <a:rPr sz="1500" b="1" spc="9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&lt;/dfn </a:t>
                      </a:r>
                      <a:r>
                        <a:rPr sz="1500" b="1" spc="14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1500" b="1" spc="2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&lt;br&gt;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749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795"/>
                        </a:lnSpc>
                      </a:pPr>
                      <a:r>
                        <a:rPr sz="1900" i="1" spc="-10" dirty="0">
                          <a:latin typeface="Carlito"/>
                          <a:cs typeface="Carlito"/>
                        </a:rPr>
                        <a:t>Powered by </a:t>
                      </a:r>
                      <a:r>
                        <a:rPr sz="1900" i="1" dirty="0">
                          <a:latin typeface="Carlito"/>
                          <a:cs typeface="Carlito"/>
                        </a:rPr>
                        <a:t>-</a:t>
                      </a:r>
                      <a:r>
                        <a:rPr sz="1900" i="1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i="1" spc="-10" dirty="0">
                          <a:latin typeface="Carlito"/>
                          <a:cs typeface="Carlito"/>
                        </a:rPr>
                        <a:t>PeopleStrategists.</a:t>
                      </a:r>
                      <a:endParaRPr sz="1900">
                        <a:latin typeface="Carlito"/>
                        <a:cs typeface="Carlito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900" spc="-40" dirty="0">
                          <a:latin typeface="Carlito"/>
                          <a:cs typeface="Carlito"/>
                        </a:rPr>
                        <a:t>Text.</a:t>
                      </a:r>
                      <a:endParaRPr sz="1900">
                        <a:latin typeface="Carlito"/>
                        <a:cs typeface="Carlito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900" spc="-10" dirty="0">
                          <a:latin typeface="Carlito"/>
                          <a:cs typeface="Carlito"/>
                        </a:rPr>
                        <a:t>Subscipt. </a:t>
                      </a:r>
                      <a:r>
                        <a:rPr sz="1900" i="1" spc="-10" dirty="0">
                          <a:latin typeface="Carlito"/>
                          <a:cs typeface="Carlito"/>
                        </a:rPr>
                        <a:t>Superscript.</a:t>
                      </a:r>
                      <a:r>
                        <a:rPr sz="1900" i="1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i="1" spc="-10" dirty="0">
                          <a:latin typeface="Carlito"/>
                          <a:cs typeface="Carlito"/>
                        </a:rPr>
                        <a:t>Superscript.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7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6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&lt;code&gt; 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Text. </a:t>
                      </a:r>
                      <a:r>
                        <a:rPr sz="1500" b="1" spc="11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&lt;/code&gt;</a:t>
                      </a:r>
                      <a:r>
                        <a:rPr sz="1500" b="1" spc="-4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&lt;br&gt;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027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b="1" spc="4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&lt;kbd&gt; 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Subscipt.</a:t>
                      </a:r>
                      <a:r>
                        <a:rPr sz="15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10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&lt;/kbd&gt;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&lt;var&gt; </a:t>
                      </a:r>
                      <a:r>
                        <a:rPr sz="1500" spc="-30" dirty="0">
                          <a:latin typeface="Times New Roman"/>
                          <a:cs typeface="Times New Roman"/>
                        </a:rPr>
                        <a:t>Superscript.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6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&lt;/var&gt;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901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5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&lt;cite&gt; </a:t>
                      </a:r>
                      <a:r>
                        <a:rPr sz="1500" spc="-30" dirty="0">
                          <a:latin typeface="Times New Roman"/>
                          <a:cs typeface="Times New Roman"/>
                        </a:rPr>
                        <a:t>Superscript.</a:t>
                      </a:r>
                      <a:r>
                        <a:rPr sz="15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10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&lt;/cite&gt;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2021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500" b="1" spc="9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&lt;/body&gt;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b="1" spc="9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&lt;/html&gt;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1049654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 </a:t>
            </a:r>
            <a:r>
              <a:rPr spc="35" dirty="0"/>
              <a:t>section</a:t>
            </a:r>
            <a:r>
              <a:rPr spc="111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17498"/>
            <a:ext cx="9461500" cy="49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596" algn="ctr">
              <a:spcBef>
                <a:spcPts val="100"/>
              </a:spcBef>
            </a:pPr>
            <a:r>
              <a:rPr sz="24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Text </a:t>
            </a: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Formatting </a:t>
            </a:r>
            <a:r>
              <a:rPr sz="2400" b="1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Elements </a:t>
            </a:r>
            <a:r>
              <a:rPr sz="24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(Special</a:t>
            </a:r>
            <a:r>
              <a:rPr sz="24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markup)</a:t>
            </a:r>
            <a:endParaRPr sz="2400" u="sng" dirty="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893422" algn="ctr"/>
            <a:r>
              <a:rPr sz="2400" b="1" spc="-25" dirty="0">
                <a:latin typeface="Times New Roman"/>
                <a:cs typeface="Times New Roman"/>
              </a:rPr>
              <a:t>Links and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11" dirty="0">
                <a:latin typeface="Times New Roman"/>
                <a:cs typeface="Times New Roman"/>
              </a:rPr>
              <a:t>Navigation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spcBef>
                <a:spcPts val="711"/>
              </a:spcBef>
            </a:pPr>
            <a:r>
              <a:rPr sz="2400" b="1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Anchor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Element-</a:t>
            </a:r>
            <a:endParaRPr sz="2400" u="sng" dirty="0">
              <a:latin typeface="Times New Roman"/>
              <a:cs typeface="Times New Roman"/>
            </a:endParaRPr>
          </a:p>
          <a:p>
            <a:pPr marL="12700">
              <a:spcBef>
                <a:spcPts val="795"/>
              </a:spcBef>
            </a:pPr>
            <a:r>
              <a:rPr sz="2000" dirty="0">
                <a:latin typeface="Carlito"/>
                <a:cs typeface="Carlito"/>
              </a:rPr>
              <a:t>An anchor can </a:t>
            </a:r>
            <a:r>
              <a:rPr sz="2000" spc="-5" dirty="0">
                <a:latin typeface="Carlito"/>
                <a:cs typeface="Carlito"/>
              </a:rPr>
              <a:t>be used </a:t>
            </a:r>
            <a:r>
              <a:rPr sz="2000" spc="-11" dirty="0">
                <a:latin typeface="Carlito"/>
                <a:cs typeface="Carlito"/>
              </a:rPr>
              <a:t>to create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link </a:t>
            </a:r>
            <a:r>
              <a:rPr sz="2000" spc="-11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another </a:t>
            </a:r>
            <a:r>
              <a:rPr sz="2000" spc="-5" dirty="0">
                <a:latin typeface="Carlito"/>
                <a:cs typeface="Carlito"/>
              </a:rPr>
              <a:t>document (with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1" dirty="0">
                <a:latin typeface="Carlito"/>
                <a:cs typeface="Carlito"/>
              </a:rPr>
              <a:t>href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1" dirty="0">
                <a:latin typeface="Carlito"/>
                <a:cs typeface="Carlito"/>
              </a:rPr>
              <a:t>attribute).</a:t>
            </a:r>
            <a:endParaRPr sz="2000" dirty="0">
              <a:latin typeface="Carlito"/>
              <a:cs typeface="Carlito"/>
            </a:endParaRPr>
          </a:p>
          <a:p>
            <a:pPr marL="12700">
              <a:spcBef>
                <a:spcPts val="755"/>
              </a:spcBef>
            </a:pPr>
            <a:r>
              <a:rPr sz="2000" b="1" spc="5" dirty="0">
                <a:latin typeface="Times New Roman"/>
                <a:cs typeface="Times New Roman"/>
              </a:rPr>
              <a:t>Types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–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760"/>
              </a:spcBef>
            </a:pPr>
            <a:r>
              <a:rPr sz="2000" b="1" spc="-20" dirty="0">
                <a:latin typeface="Times New Roman"/>
                <a:cs typeface="Times New Roman"/>
              </a:rPr>
              <a:t>External </a:t>
            </a:r>
            <a:r>
              <a:rPr sz="2000" b="1" spc="-145" dirty="0">
                <a:latin typeface="Times New Roman"/>
                <a:cs typeface="Times New Roman"/>
              </a:rPr>
              <a:t>: </a:t>
            </a:r>
            <a:r>
              <a:rPr sz="2000" b="1" spc="75" dirty="0">
                <a:solidFill>
                  <a:srgbClr val="1F4E79"/>
                </a:solidFill>
                <a:latin typeface="Times New Roman"/>
                <a:cs typeface="Times New Roman"/>
              </a:rPr>
              <a:t>&lt;a </a:t>
            </a:r>
            <a:r>
              <a:rPr sz="2000"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href=</a:t>
            </a:r>
            <a:r>
              <a:rPr sz="2000" spc="-20" dirty="0">
                <a:latin typeface="Times New Roman"/>
                <a:cs typeface="Times New Roman"/>
              </a:rPr>
              <a:t>“https:/</a:t>
            </a:r>
            <a:r>
              <a:rPr sz="2000" spc="-20" dirty="0">
                <a:latin typeface="Times New Roman"/>
                <a:cs typeface="Times New Roman"/>
                <a:hlinkClick r:id="rId2"/>
              </a:rPr>
              <a:t>/ww</a:t>
            </a:r>
            <a:r>
              <a:rPr sz="2000" spc="-20" dirty="0">
                <a:latin typeface="Times New Roman"/>
                <a:cs typeface="Times New Roman"/>
              </a:rPr>
              <a:t>w</a:t>
            </a:r>
            <a:r>
              <a:rPr sz="2000" spc="-20" dirty="0">
                <a:latin typeface="Times New Roman"/>
                <a:cs typeface="Times New Roman"/>
                <a:hlinkClick r:id="rId2"/>
              </a:rPr>
              <a:t>.peoplestrategists.com”&gt;</a:t>
            </a:r>
            <a:r>
              <a:rPr sz="2000" spc="-20" dirty="0">
                <a:latin typeface="Times New Roman"/>
                <a:cs typeface="Times New Roman"/>
              </a:rPr>
              <a:t>Welcome </a:t>
            </a:r>
            <a:r>
              <a:rPr sz="2000" spc="25" dirty="0">
                <a:latin typeface="Times New Roman"/>
                <a:cs typeface="Times New Roman"/>
              </a:rPr>
              <a:t>to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PeopleStrategists</a:t>
            </a:r>
            <a:r>
              <a:rPr sz="2000" b="1" spc="5" dirty="0">
                <a:solidFill>
                  <a:srgbClr val="1F4E79"/>
                </a:solidFill>
                <a:latin typeface="Times New Roman"/>
                <a:cs typeface="Times New Roman"/>
              </a:rPr>
              <a:t>&lt;/a&gt;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755"/>
              </a:spcBef>
            </a:pPr>
            <a:r>
              <a:rPr sz="2000" b="1" spc="-25" dirty="0">
                <a:latin typeface="Times New Roman"/>
                <a:cs typeface="Times New Roman"/>
              </a:rPr>
              <a:t>Internal </a:t>
            </a:r>
            <a:r>
              <a:rPr sz="2000" b="1" spc="-145" dirty="0">
                <a:latin typeface="Times New Roman"/>
                <a:cs typeface="Times New Roman"/>
              </a:rPr>
              <a:t>:</a:t>
            </a:r>
            <a:r>
              <a:rPr sz="2000" b="1" spc="211" dirty="0">
                <a:latin typeface="Times New Roman"/>
                <a:cs typeface="Times New Roman"/>
              </a:rPr>
              <a:t> </a:t>
            </a:r>
            <a:r>
              <a:rPr sz="2000" b="1" spc="75" dirty="0">
                <a:solidFill>
                  <a:srgbClr val="1F4E79"/>
                </a:solidFill>
                <a:latin typeface="Times New Roman"/>
                <a:cs typeface="Times New Roman"/>
              </a:rPr>
              <a:t>&lt;a</a:t>
            </a:r>
            <a:r>
              <a:rPr sz="2000" b="1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2000" b="1" spc="40" dirty="0">
                <a:solidFill>
                  <a:srgbClr val="1F4E79"/>
                </a:solidFill>
                <a:latin typeface="Times New Roman"/>
                <a:cs typeface="Times New Roman"/>
              </a:rPr>
              <a:t>href=</a:t>
            </a:r>
            <a:r>
              <a:rPr sz="2000" spc="40" dirty="0">
                <a:latin typeface="Times New Roman"/>
                <a:cs typeface="Times New Roman"/>
              </a:rPr>
              <a:t>“\contact.htm”&gt;contact</a:t>
            </a:r>
            <a:r>
              <a:rPr sz="2000" b="1" spc="40" dirty="0">
                <a:solidFill>
                  <a:srgbClr val="1F4E79"/>
                </a:solidFill>
                <a:latin typeface="Times New Roman"/>
                <a:cs typeface="Times New Roman"/>
              </a:rPr>
              <a:t>&lt;/a&gt;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1795"/>
              </a:spcBef>
            </a:pPr>
            <a:r>
              <a:rPr sz="2400" b="1" u="sng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Image</a:t>
            </a:r>
            <a:r>
              <a:rPr sz="24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Tag-</a:t>
            </a:r>
            <a:endParaRPr sz="2400" u="sng" dirty="0">
              <a:latin typeface="Times New Roman"/>
              <a:cs typeface="Times New Roman"/>
            </a:endParaRPr>
          </a:p>
          <a:p>
            <a:pPr marL="12700">
              <a:lnSpc>
                <a:spcPts val="2345"/>
              </a:lnSpc>
              <a:spcBef>
                <a:spcPts val="785"/>
              </a:spcBef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5" dirty="0">
                <a:latin typeface="Times New Roman"/>
                <a:cs typeface="Times New Roman"/>
              </a:rPr>
              <a:t>syntax </a:t>
            </a:r>
            <a:r>
              <a:rPr sz="2000" dirty="0">
                <a:latin typeface="Times New Roman"/>
                <a:cs typeface="Times New Roman"/>
              </a:rPr>
              <a:t>for the </a:t>
            </a:r>
            <a:r>
              <a:rPr sz="2000" spc="-51" dirty="0">
                <a:latin typeface="Times New Roman"/>
                <a:cs typeface="Times New Roman"/>
              </a:rPr>
              <a:t>tag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-20" dirty="0">
                <a:latin typeface="Times New Roman"/>
                <a:cs typeface="Times New Roman"/>
              </a:rPr>
              <a:t>insert </a:t>
            </a:r>
            <a:r>
              <a:rPr sz="2000" spc="-60" dirty="0">
                <a:latin typeface="Times New Roman"/>
                <a:cs typeface="Times New Roman"/>
              </a:rPr>
              <a:t>image </a:t>
            </a:r>
            <a:r>
              <a:rPr sz="2000" spc="-5" dirty="0">
                <a:latin typeface="Times New Roman"/>
                <a:cs typeface="Times New Roman"/>
              </a:rPr>
              <a:t>into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1" dirty="0">
                <a:latin typeface="Times New Roman"/>
                <a:cs typeface="Times New Roman"/>
              </a:rPr>
              <a:t>webpage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91" dirty="0">
                <a:latin typeface="Times New Roman"/>
                <a:cs typeface="Times New Roman"/>
              </a:rPr>
              <a:t>is-</a:t>
            </a:r>
            <a:endParaRPr sz="2000" dirty="0">
              <a:latin typeface="Times New Roman"/>
              <a:cs typeface="Times New Roman"/>
            </a:endParaRPr>
          </a:p>
          <a:p>
            <a:pPr marL="3061258">
              <a:lnSpc>
                <a:spcPts val="2585"/>
              </a:lnSpc>
            </a:pPr>
            <a:r>
              <a:rPr sz="2200" b="1" spc="75" dirty="0">
                <a:solidFill>
                  <a:srgbClr val="1F4E79"/>
                </a:solidFill>
                <a:latin typeface="Times New Roman"/>
                <a:cs typeface="Times New Roman"/>
              </a:rPr>
              <a:t>&lt;img </a:t>
            </a:r>
            <a:r>
              <a:rPr sz="22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src</a:t>
            </a:r>
            <a:r>
              <a:rPr sz="2200" spc="-5" dirty="0">
                <a:latin typeface="Times New Roman"/>
                <a:cs typeface="Times New Roman"/>
              </a:rPr>
              <a:t>=“url” </a:t>
            </a:r>
            <a:r>
              <a:rPr sz="2200" spc="-20" dirty="0">
                <a:latin typeface="Times New Roman"/>
                <a:cs typeface="Times New Roman"/>
              </a:rPr>
              <a:t>alt=“alternate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text”</a:t>
            </a:r>
            <a:r>
              <a:rPr sz="2200" b="1" spc="15" dirty="0">
                <a:solidFill>
                  <a:srgbClr val="1F4E79"/>
                </a:solidFill>
                <a:latin typeface="Times New Roman"/>
                <a:cs typeface="Times New Roman"/>
              </a:rPr>
              <a:t>&gt;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spcBef>
                <a:spcPts val="795"/>
              </a:spcBef>
            </a:pPr>
            <a:r>
              <a:rPr sz="2200" spc="-80" dirty="0">
                <a:latin typeface="Times New Roman"/>
                <a:cs typeface="Times New Roman"/>
              </a:rPr>
              <a:t>Eg.: </a:t>
            </a:r>
            <a:r>
              <a:rPr sz="2200" b="1" spc="75" dirty="0">
                <a:solidFill>
                  <a:srgbClr val="1F4E79"/>
                </a:solidFill>
                <a:latin typeface="Times New Roman"/>
                <a:cs typeface="Times New Roman"/>
              </a:rPr>
              <a:t>&lt;img </a:t>
            </a:r>
            <a:r>
              <a:rPr sz="2200"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src</a:t>
            </a:r>
            <a:r>
              <a:rPr sz="2200" spc="-20" dirty="0">
                <a:latin typeface="Times New Roman"/>
                <a:cs typeface="Times New Roman"/>
              </a:rPr>
              <a:t>=“\images\snapdealacademy.jpg” </a:t>
            </a:r>
            <a:r>
              <a:rPr sz="2200" spc="-35" dirty="0">
                <a:latin typeface="Times New Roman"/>
                <a:cs typeface="Times New Roman"/>
              </a:rPr>
              <a:t>alt=“Snapdeal</a:t>
            </a:r>
            <a:r>
              <a:rPr sz="2200" spc="151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Academy”</a:t>
            </a:r>
            <a:r>
              <a:rPr sz="2200" b="1" spc="-40" dirty="0">
                <a:solidFill>
                  <a:srgbClr val="1F4E79"/>
                </a:solidFill>
                <a:latin typeface="Times New Roman"/>
                <a:cs typeface="Times New Roman"/>
              </a:rPr>
              <a:t>&gt;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228600"/>
            <a:ext cx="1011554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 </a:t>
            </a:r>
            <a:r>
              <a:rPr spc="35" dirty="0"/>
              <a:t>section</a:t>
            </a:r>
            <a:r>
              <a:rPr spc="111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08721"/>
            <a:ext cx="9281160" cy="1647888"/>
          </a:xfrm>
          <a:prstGeom prst="rect">
            <a:avLst/>
          </a:prstGeom>
        </p:spPr>
        <p:txBody>
          <a:bodyPr vert="horz" wrap="square" lIns="0" tIns="107951" rIns="0" bIns="0" rtlCol="0">
            <a:spAutoFit/>
          </a:bodyPr>
          <a:lstStyle/>
          <a:p>
            <a:pPr marL="3393355">
              <a:spcBef>
                <a:spcPts val="851"/>
              </a:spcBef>
            </a:pP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Unordered </a:t>
            </a:r>
            <a:r>
              <a:rPr sz="20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List 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 </a:t>
            </a:r>
            <a:r>
              <a:rPr sz="20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Odered</a:t>
            </a:r>
            <a:r>
              <a:rPr sz="2000" b="1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Lists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755"/>
              </a:spcBef>
            </a:pP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Unordered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Lists</a:t>
            </a:r>
            <a:r>
              <a:rPr sz="2000" b="1" dirty="0">
                <a:latin typeface="Times New Roman"/>
                <a:cs typeface="Times New Roman"/>
              </a:rPr>
              <a:t> - </a:t>
            </a:r>
            <a:r>
              <a:rPr sz="2000" spc="71" dirty="0">
                <a:latin typeface="Times New Roman"/>
                <a:cs typeface="Times New Roman"/>
              </a:rPr>
              <a:t>&lt;ul&gt; </a:t>
            </a:r>
            <a:r>
              <a:rPr sz="2000" spc="-75" dirty="0">
                <a:latin typeface="Times New Roman"/>
                <a:cs typeface="Times New Roman"/>
              </a:rPr>
              <a:t>tag. </a:t>
            </a:r>
            <a:r>
              <a:rPr sz="2000" dirty="0">
                <a:latin typeface="Times New Roman"/>
                <a:cs typeface="Times New Roman"/>
              </a:rPr>
              <a:t>Item </a:t>
            </a:r>
            <a:r>
              <a:rPr sz="2000" spc="-55" dirty="0">
                <a:latin typeface="Times New Roman"/>
                <a:cs typeface="Times New Roman"/>
              </a:rPr>
              <a:t>lists </a:t>
            </a:r>
            <a:r>
              <a:rPr sz="2000" spc="-40" dirty="0">
                <a:latin typeface="Times New Roman"/>
                <a:cs typeface="Times New Roman"/>
              </a:rPr>
              <a:t>in </a:t>
            </a:r>
            <a:r>
              <a:rPr sz="2000" spc="51" dirty="0">
                <a:latin typeface="Times New Roman"/>
                <a:cs typeface="Times New Roman"/>
              </a:rPr>
              <a:t>&lt;li&gt; </a:t>
            </a:r>
            <a:r>
              <a:rPr sz="2000" spc="-75" dirty="0">
                <a:latin typeface="Times New Roman"/>
                <a:cs typeface="Times New Roman"/>
              </a:rPr>
              <a:t>tag.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5" dirty="0">
                <a:latin typeface="Times New Roman"/>
                <a:cs typeface="Times New Roman"/>
              </a:rPr>
              <a:t>list </a:t>
            </a:r>
            <a:r>
              <a:rPr sz="2000" spc="-35" dirty="0">
                <a:latin typeface="Times New Roman"/>
                <a:cs typeface="Times New Roman"/>
              </a:rPr>
              <a:t>items </a:t>
            </a:r>
            <a:r>
              <a:rPr sz="2000" spc="-105" dirty="0">
                <a:latin typeface="Times New Roman"/>
                <a:cs typeface="Times New Roman"/>
              </a:rPr>
              <a:t>will </a:t>
            </a:r>
            <a:r>
              <a:rPr sz="2000" spc="-20" dirty="0">
                <a:latin typeface="Times New Roman"/>
                <a:cs typeface="Times New Roman"/>
              </a:rPr>
              <a:t>be </a:t>
            </a:r>
            <a:r>
              <a:rPr sz="2000" spc="-40" dirty="0">
                <a:latin typeface="Times New Roman"/>
                <a:cs typeface="Times New Roman"/>
              </a:rPr>
              <a:t>marked with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bullets.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771"/>
              </a:spcBef>
            </a:pP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Ordered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Lists </a:t>
            </a:r>
            <a:r>
              <a:rPr sz="2000" spc="-40" dirty="0">
                <a:latin typeface="Times New Roman"/>
                <a:cs typeface="Times New Roman"/>
              </a:rPr>
              <a:t>- </a:t>
            </a:r>
            <a:r>
              <a:rPr sz="2000" spc="80" dirty="0">
                <a:latin typeface="Times New Roman"/>
                <a:cs typeface="Times New Roman"/>
              </a:rPr>
              <a:t>&lt;ol&gt; </a:t>
            </a:r>
            <a:r>
              <a:rPr sz="2000" spc="-75" dirty="0">
                <a:latin typeface="Times New Roman"/>
                <a:cs typeface="Times New Roman"/>
              </a:rPr>
              <a:t>tag. </a:t>
            </a:r>
            <a:r>
              <a:rPr sz="2000" dirty="0">
                <a:latin typeface="Times New Roman"/>
                <a:cs typeface="Times New Roman"/>
              </a:rPr>
              <a:t>Item </a:t>
            </a:r>
            <a:r>
              <a:rPr sz="2000" spc="-55" dirty="0">
                <a:latin typeface="Times New Roman"/>
                <a:cs typeface="Times New Roman"/>
              </a:rPr>
              <a:t>lists </a:t>
            </a:r>
            <a:r>
              <a:rPr sz="2000" spc="-40" dirty="0">
                <a:latin typeface="Times New Roman"/>
                <a:cs typeface="Times New Roman"/>
              </a:rPr>
              <a:t>in </a:t>
            </a:r>
            <a:r>
              <a:rPr sz="2000" spc="51" dirty="0">
                <a:latin typeface="Times New Roman"/>
                <a:cs typeface="Times New Roman"/>
              </a:rPr>
              <a:t>&lt;li&gt; </a:t>
            </a:r>
            <a:r>
              <a:rPr sz="2000" spc="-75" dirty="0">
                <a:latin typeface="Times New Roman"/>
                <a:cs typeface="Times New Roman"/>
              </a:rPr>
              <a:t>tag. </a:t>
            </a:r>
            <a:r>
              <a:rPr sz="2000" spc="-65" dirty="0">
                <a:latin typeface="Times New Roman"/>
                <a:cs typeface="Times New Roman"/>
              </a:rPr>
              <a:t>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5" dirty="0">
                <a:latin typeface="Times New Roman"/>
                <a:cs typeface="Times New Roman"/>
              </a:rPr>
              <a:t>list </a:t>
            </a:r>
            <a:r>
              <a:rPr sz="2000" spc="-35" dirty="0">
                <a:latin typeface="Times New Roman"/>
                <a:cs typeface="Times New Roman"/>
              </a:rPr>
              <a:t>items </a:t>
            </a:r>
            <a:r>
              <a:rPr sz="2000" spc="-105" dirty="0">
                <a:latin typeface="Times New Roman"/>
                <a:cs typeface="Times New Roman"/>
              </a:rPr>
              <a:t>will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be </a:t>
            </a:r>
            <a:r>
              <a:rPr sz="2000" spc="-40" dirty="0">
                <a:latin typeface="Times New Roman"/>
                <a:cs typeface="Times New Roman"/>
              </a:rPr>
              <a:t>marked </a:t>
            </a:r>
            <a:r>
              <a:rPr sz="2000" spc="-45" dirty="0">
                <a:latin typeface="Times New Roman"/>
                <a:cs typeface="Times New Roman"/>
              </a:rPr>
              <a:t>with </a:t>
            </a:r>
            <a:r>
              <a:rPr sz="2000" spc="-35" dirty="0">
                <a:latin typeface="Times New Roman"/>
                <a:cs typeface="Times New Roman"/>
              </a:rPr>
              <a:t>numbers.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760"/>
              </a:spcBef>
            </a:pPr>
            <a:r>
              <a:rPr sz="2000" b="1" u="sng" spc="-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Eg.: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5414" y="2789049"/>
            <a:ext cx="5010151" cy="36061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52704">
              <a:spcBef>
                <a:spcPts val="1040"/>
              </a:spcBef>
            </a:pPr>
            <a:r>
              <a:rPr sz="14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&lt;html&gt;</a:t>
            </a:r>
            <a:endParaRPr sz="1400">
              <a:latin typeface="Times New Roman"/>
              <a:cs typeface="Times New Roman"/>
            </a:endParaRPr>
          </a:p>
          <a:p>
            <a:pPr marL="52704">
              <a:spcBef>
                <a:spcPts val="5"/>
              </a:spcBef>
            </a:pPr>
            <a:r>
              <a:rPr sz="1400" b="1" spc="40" dirty="0">
                <a:solidFill>
                  <a:srgbClr val="C00000"/>
                </a:solidFill>
                <a:latin typeface="Times New Roman"/>
                <a:cs typeface="Times New Roman"/>
              </a:rPr>
              <a:t>&lt;body&gt;</a:t>
            </a:r>
            <a:endParaRPr sz="1400">
              <a:latin typeface="Times New Roman"/>
              <a:cs typeface="Times New Roman"/>
            </a:endParaRPr>
          </a:p>
          <a:p>
            <a:pPr marL="52704"/>
            <a:r>
              <a:rPr sz="1400" b="1" spc="11" dirty="0">
                <a:solidFill>
                  <a:srgbClr val="1F4E79"/>
                </a:solidFill>
                <a:latin typeface="Times New Roman"/>
                <a:cs typeface="Times New Roman"/>
              </a:rPr>
              <a:t>&lt;h2&gt;</a:t>
            </a:r>
            <a:r>
              <a:rPr sz="1400" spc="11" dirty="0">
                <a:latin typeface="Times New Roman"/>
                <a:cs typeface="Times New Roman"/>
              </a:rPr>
              <a:t>Unordered </a:t>
            </a:r>
            <a:r>
              <a:rPr sz="1400" spc="-35" dirty="0">
                <a:latin typeface="Times New Roman"/>
                <a:cs typeface="Times New Roman"/>
              </a:rPr>
              <a:t>List</a:t>
            </a:r>
            <a:r>
              <a:rPr sz="1400" spc="-51" dirty="0">
                <a:latin typeface="Times New Roman"/>
                <a:cs typeface="Times New Roman"/>
              </a:rPr>
              <a:t> </a:t>
            </a:r>
            <a:r>
              <a:rPr sz="1400" b="1" spc="120" dirty="0">
                <a:solidFill>
                  <a:srgbClr val="1F4E79"/>
                </a:solidFill>
                <a:latin typeface="Times New Roman"/>
                <a:cs typeface="Times New Roman"/>
              </a:rPr>
              <a:t>&lt;/h2&gt;</a:t>
            </a:r>
            <a:endParaRPr sz="1400">
              <a:latin typeface="Times New Roman"/>
              <a:cs typeface="Times New Roman"/>
            </a:endParaRPr>
          </a:p>
          <a:p>
            <a:pPr marL="52704">
              <a:spcBef>
                <a:spcPts val="120"/>
              </a:spcBef>
            </a:pPr>
            <a:r>
              <a:rPr sz="1400" b="1" spc="60" dirty="0">
                <a:solidFill>
                  <a:srgbClr val="1F4E79"/>
                </a:solidFill>
                <a:latin typeface="Times New Roman"/>
                <a:cs typeface="Times New Roman"/>
              </a:rPr>
              <a:t>&lt;ul&gt;</a:t>
            </a:r>
            <a:endParaRPr sz="1400">
              <a:latin typeface="Times New Roman"/>
              <a:cs typeface="Times New Roman"/>
            </a:endParaRPr>
          </a:p>
          <a:p>
            <a:pPr marL="140967"/>
            <a:r>
              <a:rPr sz="1400" b="1" spc="40" dirty="0">
                <a:solidFill>
                  <a:srgbClr val="385622"/>
                </a:solidFill>
                <a:latin typeface="Times New Roman"/>
                <a:cs typeface="Times New Roman"/>
              </a:rPr>
              <a:t>&lt;li&gt;</a:t>
            </a:r>
            <a:r>
              <a:rPr sz="1400" spc="40" dirty="0">
                <a:latin typeface="Times New Roman"/>
                <a:cs typeface="Times New Roman"/>
              </a:rPr>
              <a:t>Java</a:t>
            </a:r>
            <a:r>
              <a:rPr sz="1400" b="1" spc="40" dirty="0">
                <a:solidFill>
                  <a:srgbClr val="385622"/>
                </a:solidFill>
                <a:latin typeface="Times New Roman"/>
                <a:cs typeface="Times New Roman"/>
              </a:rPr>
              <a:t>&lt;/li&gt;</a:t>
            </a:r>
            <a:endParaRPr sz="1400">
              <a:latin typeface="Times New Roman"/>
              <a:cs typeface="Times New Roman"/>
            </a:endParaRPr>
          </a:p>
          <a:p>
            <a:pPr marL="140967"/>
            <a:r>
              <a:rPr sz="1400" b="1" spc="55" dirty="0">
                <a:solidFill>
                  <a:srgbClr val="385622"/>
                </a:solidFill>
                <a:latin typeface="Times New Roman"/>
                <a:cs typeface="Times New Roman"/>
              </a:rPr>
              <a:t>&lt;li&gt;</a:t>
            </a:r>
            <a:r>
              <a:rPr sz="1400" spc="55" dirty="0">
                <a:latin typeface="Times New Roman"/>
                <a:cs typeface="Times New Roman"/>
              </a:rPr>
              <a:t>Python</a:t>
            </a:r>
            <a:r>
              <a:rPr sz="1400" b="1" spc="55" dirty="0">
                <a:solidFill>
                  <a:srgbClr val="385622"/>
                </a:solidFill>
                <a:latin typeface="Times New Roman"/>
                <a:cs typeface="Times New Roman"/>
              </a:rPr>
              <a:t>&lt;/li&gt;</a:t>
            </a:r>
            <a:endParaRPr sz="1400">
              <a:latin typeface="Times New Roman"/>
              <a:cs typeface="Times New Roman"/>
            </a:endParaRPr>
          </a:p>
          <a:p>
            <a:pPr marL="140967"/>
            <a:r>
              <a:rPr sz="1400" b="1" spc="45" dirty="0">
                <a:solidFill>
                  <a:srgbClr val="385622"/>
                </a:solidFill>
                <a:latin typeface="Times New Roman"/>
                <a:cs typeface="Times New Roman"/>
              </a:rPr>
              <a:t>&lt;li&gt;</a:t>
            </a:r>
            <a:r>
              <a:rPr sz="1400" spc="45" dirty="0">
                <a:latin typeface="Times New Roman"/>
                <a:cs typeface="Times New Roman"/>
              </a:rPr>
              <a:t>Ruby</a:t>
            </a:r>
            <a:r>
              <a:rPr sz="1400" b="1" spc="45" dirty="0">
                <a:solidFill>
                  <a:srgbClr val="385622"/>
                </a:solidFill>
                <a:latin typeface="Times New Roman"/>
                <a:cs typeface="Times New Roman"/>
              </a:rPr>
              <a:t>&lt;/li&gt;</a:t>
            </a:r>
            <a:endParaRPr sz="1400">
              <a:latin typeface="Times New Roman"/>
              <a:cs typeface="Times New Roman"/>
            </a:endParaRPr>
          </a:p>
          <a:p>
            <a:pPr marL="52704"/>
            <a:r>
              <a:rPr sz="1400" b="1" spc="125" dirty="0">
                <a:solidFill>
                  <a:srgbClr val="1F4E79"/>
                </a:solidFill>
                <a:latin typeface="Times New Roman"/>
                <a:cs typeface="Times New Roman"/>
              </a:rPr>
              <a:t>&lt;/ul&gt;</a:t>
            </a:r>
            <a:endParaRPr sz="1400">
              <a:latin typeface="Times New Roman"/>
              <a:cs typeface="Times New Roman"/>
            </a:endParaRPr>
          </a:p>
          <a:p>
            <a:pPr marL="52704"/>
            <a:r>
              <a:rPr sz="1400" b="1" spc="20" dirty="0">
                <a:solidFill>
                  <a:srgbClr val="1F4E79"/>
                </a:solidFill>
                <a:latin typeface="Times New Roman"/>
                <a:cs typeface="Times New Roman"/>
              </a:rPr>
              <a:t>&lt;h2&gt;</a:t>
            </a:r>
            <a:r>
              <a:rPr sz="1400" spc="20" dirty="0">
                <a:latin typeface="Times New Roman"/>
                <a:cs typeface="Times New Roman"/>
              </a:rPr>
              <a:t>Ordered </a:t>
            </a:r>
            <a:r>
              <a:rPr sz="1400" spc="-35" dirty="0">
                <a:latin typeface="Times New Roman"/>
                <a:cs typeface="Times New Roman"/>
              </a:rPr>
              <a:t>List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b="1" spc="120" dirty="0">
                <a:solidFill>
                  <a:srgbClr val="1F4E79"/>
                </a:solidFill>
                <a:latin typeface="Times New Roman"/>
                <a:cs typeface="Times New Roman"/>
              </a:rPr>
              <a:t>&lt;/h2&gt;</a:t>
            </a:r>
            <a:endParaRPr sz="1400">
              <a:latin typeface="Times New Roman"/>
              <a:cs typeface="Times New Roman"/>
            </a:endParaRPr>
          </a:p>
          <a:p>
            <a:pPr marL="52704">
              <a:spcBef>
                <a:spcPts val="120"/>
              </a:spcBef>
            </a:pPr>
            <a:r>
              <a:rPr sz="1400" b="1" spc="65" dirty="0">
                <a:solidFill>
                  <a:srgbClr val="1F4E79"/>
                </a:solidFill>
                <a:latin typeface="Times New Roman"/>
                <a:cs typeface="Times New Roman"/>
              </a:rPr>
              <a:t>&lt;ol&gt;</a:t>
            </a:r>
            <a:endParaRPr sz="1400">
              <a:latin typeface="Times New Roman"/>
              <a:cs typeface="Times New Roman"/>
            </a:endParaRPr>
          </a:p>
          <a:p>
            <a:pPr marL="140967"/>
            <a:r>
              <a:rPr sz="1400" b="1" spc="40" dirty="0">
                <a:solidFill>
                  <a:srgbClr val="385622"/>
                </a:solidFill>
                <a:latin typeface="Times New Roman"/>
                <a:cs typeface="Times New Roman"/>
              </a:rPr>
              <a:t>&lt;li&gt;</a:t>
            </a:r>
            <a:r>
              <a:rPr sz="1400" spc="40" dirty="0">
                <a:latin typeface="Times New Roman"/>
                <a:cs typeface="Times New Roman"/>
              </a:rPr>
              <a:t>Java</a:t>
            </a:r>
            <a:r>
              <a:rPr sz="1400" b="1" spc="40" dirty="0">
                <a:solidFill>
                  <a:srgbClr val="385622"/>
                </a:solidFill>
                <a:latin typeface="Times New Roman"/>
                <a:cs typeface="Times New Roman"/>
              </a:rPr>
              <a:t>&lt;/li&gt;</a:t>
            </a:r>
            <a:endParaRPr sz="1400">
              <a:latin typeface="Times New Roman"/>
              <a:cs typeface="Times New Roman"/>
            </a:endParaRPr>
          </a:p>
          <a:p>
            <a:pPr marL="140967"/>
            <a:r>
              <a:rPr sz="1400" b="1" spc="55" dirty="0">
                <a:solidFill>
                  <a:srgbClr val="385622"/>
                </a:solidFill>
                <a:latin typeface="Times New Roman"/>
                <a:cs typeface="Times New Roman"/>
              </a:rPr>
              <a:t>&lt;li&gt;</a:t>
            </a:r>
            <a:r>
              <a:rPr sz="1400" spc="55" dirty="0">
                <a:latin typeface="Times New Roman"/>
                <a:cs typeface="Times New Roman"/>
              </a:rPr>
              <a:t>Python</a:t>
            </a:r>
            <a:r>
              <a:rPr sz="1400" b="1" spc="55" dirty="0">
                <a:solidFill>
                  <a:srgbClr val="385622"/>
                </a:solidFill>
                <a:latin typeface="Times New Roman"/>
                <a:cs typeface="Times New Roman"/>
              </a:rPr>
              <a:t>&lt;/li&gt;</a:t>
            </a:r>
            <a:endParaRPr sz="1400">
              <a:latin typeface="Times New Roman"/>
              <a:cs typeface="Times New Roman"/>
            </a:endParaRPr>
          </a:p>
          <a:p>
            <a:pPr marL="140967"/>
            <a:r>
              <a:rPr sz="1400" b="1" spc="45" dirty="0">
                <a:solidFill>
                  <a:srgbClr val="385622"/>
                </a:solidFill>
                <a:latin typeface="Times New Roman"/>
                <a:cs typeface="Times New Roman"/>
              </a:rPr>
              <a:t>&lt;li&gt;</a:t>
            </a:r>
            <a:r>
              <a:rPr sz="1400" spc="45" dirty="0">
                <a:latin typeface="Times New Roman"/>
                <a:cs typeface="Times New Roman"/>
              </a:rPr>
              <a:t>Ruby</a:t>
            </a:r>
            <a:r>
              <a:rPr sz="1400" b="1" spc="45" dirty="0">
                <a:solidFill>
                  <a:srgbClr val="385622"/>
                </a:solidFill>
                <a:latin typeface="Times New Roman"/>
                <a:cs typeface="Times New Roman"/>
              </a:rPr>
              <a:t>&lt;/li&gt;</a:t>
            </a:r>
            <a:endParaRPr sz="1400">
              <a:latin typeface="Times New Roman"/>
              <a:cs typeface="Times New Roman"/>
            </a:endParaRPr>
          </a:p>
          <a:p>
            <a:pPr marL="52704"/>
            <a:r>
              <a:rPr sz="1400" b="1" spc="131" dirty="0">
                <a:solidFill>
                  <a:srgbClr val="1F4E79"/>
                </a:solidFill>
                <a:latin typeface="Times New Roman"/>
                <a:cs typeface="Times New Roman"/>
              </a:rPr>
              <a:t>&lt;/ol&gt;</a:t>
            </a:r>
            <a:endParaRPr sz="1400">
              <a:latin typeface="Times New Roman"/>
              <a:cs typeface="Times New Roman"/>
            </a:endParaRPr>
          </a:p>
          <a:p>
            <a:pPr marL="52704"/>
            <a:r>
              <a:rPr sz="1400" b="1" spc="95" dirty="0">
                <a:solidFill>
                  <a:srgbClr val="C00000"/>
                </a:solidFill>
                <a:latin typeface="Times New Roman"/>
                <a:cs typeface="Times New Roman"/>
              </a:rPr>
              <a:t>&lt;/body&gt;</a:t>
            </a:r>
            <a:endParaRPr sz="1400">
              <a:latin typeface="Times New Roman"/>
              <a:cs typeface="Times New Roman"/>
            </a:endParaRPr>
          </a:p>
          <a:p>
            <a:pPr marL="52704">
              <a:spcBef>
                <a:spcPts val="5"/>
              </a:spcBef>
            </a:pPr>
            <a:r>
              <a:rPr sz="14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&lt;/html&gt;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0409" y="2774569"/>
            <a:ext cx="5264785" cy="279153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2">
              <a:spcBef>
                <a:spcPts val="245"/>
              </a:spcBef>
            </a:pPr>
            <a:r>
              <a:rPr b="1" spc="-11" dirty="0">
                <a:latin typeface="Carlito"/>
                <a:cs typeface="Carlito"/>
              </a:rPr>
              <a:t>Unordered</a:t>
            </a:r>
            <a:r>
              <a:rPr b="1" spc="-15" dirty="0">
                <a:latin typeface="Carlito"/>
                <a:cs typeface="Carlito"/>
              </a:rPr>
              <a:t> </a:t>
            </a:r>
            <a:r>
              <a:rPr b="1" spc="-11" dirty="0">
                <a:latin typeface="Carlito"/>
                <a:cs typeface="Carlito"/>
              </a:rPr>
              <a:t>List</a:t>
            </a:r>
            <a:endParaRPr>
              <a:latin typeface="Carlito"/>
              <a:cs typeface="Carlito"/>
            </a:endParaRPr>
          </a:p>
          <a:p>
            <a:pPr>
              <a:spcBef>
                <a:spcPts val="45"/>
              </a:spcBef>
            </a:pPr>
            <a:endParaRPr sz="1551">
              <a:latin typeface="Carlito"/>
              <a:cs typeface="Carlito"/>
            </a:endParaRPr>
          </a:p>
          <a:p>
            <a:pPr marL="378451" indent="-287013">
              <a:buFont typeface="Arial"/>
              <a:buChar char="•"/>
              <a:tabLst>
                <a:tab pos="378451" algn="l"/>
                <a:tab pos="379085" algn="l"/>
              </a:tabLst>
            </a:pPr>
            <a:r>
              <a:rPr sz="1600" spc="-20" dirty="0">
                <a:latin typeface="Carlito"/>
                <a:cs typeface="Carlito"/>
              </a:rPr>
              <a:t>Java</a:t>
            </a:r>
            <a:endParaRPr sz="1600">
              <a:latin typeface="Carlito"/>
              <a:cs typeface="Carlito"/>
            </a:endParaRPr>
          </a:p>
          <a:p>
            <a:pPr marL="378451" indent="-287013">
              <a:spcBef>
                <a:spcPts val="5"/>
              </a:spcBef>
              <a:buFont typeface="Arial"/>
              <a:buChar char="•"/>
              <a:tabLst>
                <a:tab pos="378451" algn="l"/>
                <a:tab pos="379085" algn="l"/>
              </a:tabLst>
            </a:pPr>
            <a:r>
              <a:rPr sz="1600" spc="-5" dirty="0">
                <a:latin typeface="Carlito"/>
                <a:cs typeface="Carlito"/>
              </a:rPr>
              <a:t>Python</a:t>
            </a:r>
            <a:endParaRPr sz="1600">
              <a:latin typeface="Carlito"/>
              <a:cs typeface="Carlito"/>
            </a:endParaRPr>
          </a:p>
          <a:p>
            <a:pPr marL="378451" indent="-287013">
              <a:buFont typeface="Arial"/>
              <a:buChar char="•"/>
              <a:tabLst>
                <a:tab pos="378451" algn="l"/>
                <a:tab pos="379085" algn="l"/>
              </a:tabLst>
            </a:pPr>
            <a:r>
              <a:rPr sz="1600" spc="-11" dirty="0">
                <a:latin typeface="Carlito"/>
                <a:cs typeface="Carlito"/>
              </a:rPr>
              <a:t>Ruby</a:t>
            </a:r>
            <a:endParaRPr sz="1600">
              <a:latin typeface="Carlito"/>
              <a:cs typeface="Carlito"/>
            </a:endParaRPr>
          </a:p>
          <a:p>
            <a:pPr>
              <a:spcBef>
                <a:spcPts val="5"/>
              </a:spcBef>
            </a:pPr>
            <a:endParaRPr sz="1551">
              <a:latin typeface="Carlito"/>
              <a:cs typeface="Carlito"/>
            </a:endParaRPr>
          </a:p>
          <a:p>
            <a:pPr marL="92072"/>
            <a:r>
              <a:rPr b="1" spc="-11" dirty="0">
                <a:latin typeface="Carlito"/>
                <a:cs typeface="Carlito"/>
              </a:rPr>
              <a:t>Ordered</a:t>
            </a:r>
            <a:r>
              <a:rPr b="1" spc="-25" dirty="0">
                <a:latin typeface="Carlito"/>
                <a:cs typeface="Carlito"/>
              </a:rPr>
              <a:t> </a:t>
            </a:r>
            <a:r>
              <a:rPr b="1" spc="-11" dirty="0">
                <a:latin typeface="Carlito"/>
                <a:cs typeface="Carlito"/>
              </a:rPr>
              <a:t>List</a:t>
            </a:r>
            <a:endParaRPr>
              <a:latin typeface="Carlito"/>
              <a:cs typeface="Carlito"/>
            </a:endParaRPr>
          </a:p>
          <a:p>
            <a:pPr>
              <a:spcBef>
                <a:spcPts val="51"/>
              </a:spcBef>
            </a:pPr>
            <a:endParaRPr sz="1551">
              <a:latin typeface="Carlito"/>
              <a:cs typeface="Carlito"/>
            </a:endParaRPr>
          </a:p>
          <a:p>
            <a:pPr marL="434964" indent="-343526">
              <a:buAutoNum type="arabicPeriod"/>
              <a:tabLst>
                <a:tab pos="434964" algn="l"/>
                <a:tab pos="435598" algn="l"/>
              </a:tabLst>
            </a:pPr>
            <a:r>
              <a:rPr sz="1600" spc="-20" dirty="0">
                <a:latin typeface="Carlito"/>
                <a:cs typeface="Carlito"/>
              </a:rPr>
              <a:t>Java</a:t>
            </a:r>
            <a:endParaRPr sz="1600">
              <a:latin typeface="Carlito"/>
              <a:cs typeface="Carlito"/>
            </a:endParaRPr>
          </a:p>
          <a:p>
            <a:pPr marL="434964" indent="-343526">
              <a:buAutoNum type="arabicPeriod"/>
              <a:tabLst>
                <a:tab pos="434964" algn="l"/>
                <a:tab pos="435598" algn="l"/>
              </a:tabLst>
            </a:pPr>
            <a:r>
              <a:rPr sz="1600" spc="-5" dirty="0">
                <a:latin typeface="Carlito"/>
                <a:cs typeface="Carlito"/>
              </a:rPr>
              <a:t>Python</a:t>
            </a:r>
            <a:endParaRPr sz="1600">
              <a:latin typeface="Carlito"/>
              <a:cs typeface="Carlito"/>
            </a:endParaRPr>
          </a:p>
          <a:p>
            <a:pPr marL="434964" indent="-343526">
              <a:buAutoNum type="arabicPeriod"/>
              <a:tabLst>
                <a:tab pos="434964" algn="l"/>
                <a:tab pos="435598" algn="l"/>
              </a:tabLst>
            </a:pPr>
            <a:r>
              <a:rPr sz="1600" spc="-11" dirty="0">
                <a:latin typeface="Carlito"/>
                <a:cs typeface="Carlito"/>
              </a:rPr>
              <a:t>Ruby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3532" y="1854707"/>
            <a:ext cx="4546091" cy="4235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0347" y="433758"/>
            <a:ext cx="7514653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247644">
              <a:lnSpc>
                <a:spcPct val="100000"/>
              </a:lnSpc>
              <a:spcBef>
                <a:spcPts val="100"/>
              </a:spcBef>
              <a:tabLst>
                <a:tab pos="1895427" algn="l"/>
                <a:tab pos="2525332" algn="l"/>
                <a:tab pos="3529877" algn="l"/>
                <a:tab pos="4159147" algn="l"/>
              </a:tabLst>
            </a:pPr>
            <a:r>
              <a:rPr u="none" spc="40" dirty="0"/>
              <a:t>HTML	</a:t>
            </a:r>
            <a:r>
              <a:rPr u="none" spc="-25" dirty="0"/>
              <a:t>vs	</a:t>
            </a:r>
            <a:r>
              <a:rPr u="none" spc="-169" dirty="0"/>
              <a:t>CSS	</a:t>
            </a:r>
            <a:r>
              <a:rPr u="none" spc="-25" dirty="0"/>
              <a:t>vs	</a:t>
            </a:r>
            <a:r>
              <a:rPr u="none" spc="-195" dirty="0"/>
              <a:t>JAVASCRIPT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4400" y="1030172"/>
            <a:ext cx="124841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Overview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8451" y="1623061"/>
            <a:ext cx="6082284" cy="4994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7781" y="365589"/>
            <a:ext cx="973454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 </a:t>
            </a:r>
            <a:r>
              <a:rPr spc="35" dirty="0"/>
              <a:t>section</a:t>
            </a:r>
            <a:r>
              <a:rPr spc="111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108722"/>
            <a:ext cx="9627235" cy="1519648"/>
          </a:xfrm>
          <a:prstGeom prst="rect">
            <a:avLst/>
          </a:prstGeom>
        </p:spPr>
        <p:txBody>
          <a:bodyPr vert="horz" wrap="square" lIns="0" tIns="107951" rIns="0" bIns="0" rtlCol="0">
            <a:spAutoFit/>
          </a:bodyPr>
          <a:lstStyle/>
          <a:p>
            <a:pPr marL="730232" algn="ctr">
              <a:spcBef>
                <a:spcPts val="851"/>
              </a:spcBef>
            </a:pP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Div</a:t>
            </a:r>
            <a:r>
              <a:rPr sz="2000" b="1" u="sng" spc="-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  <a:spcBef>
                <a:spcPts val="755"/>
              </a:spcBef>
            </a:pPr>
            <a:r>
              <a:rPr sz="2000" b="1" u="sng" spc="5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&lt;div&gt; </a:t>
            </a:r>
            <a:r>
              <a:rPr sz="2000" b="1" u="sng" spc="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</a:t>
            </a:r>
            <a:r>
              <a:rPr sz="2000" b="1" spc="11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– </a:t>
            </a:r>
            <a:r>
              <a:rPr sz="2000" spc="-35" dirty="0">
                <a:latin typeface="Times New Roman"/>
                <a:cs typeface="Times New Roman"/>
              </a:rPr>
              <a:t>Used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-35" dirty="0">
                <a:latin typeface="Times New Roman"/>
                <a:cs typeface="Times New Roman"/>
              </a:rPr>
              <a:t>defines </a:t>
            </a:r>
            <a:r>
              <a:rPr sz="2000" spc="-75" dirty="0">
                <a:latin typeface="Times New Roman"/>
                <a:cs typeface="Times New Roman"/>
              </a:rPr>
              <a:t>a </a:t>
            </a:r>
            <a:r>
              <a:rPr sz="2000" spc="-51" dirty="0">
                <a:latin typeface="Times New Roman"/>
                <a:cs typeface="Times New Roman"/>
              </a:rPr>
              <a:t>division </a:t>
            </a:r>
            <a:r>
              <a:rPr sz="2000" spc="11" dirty="0">
                <a:latin typeface="Times New Roman"/>
                <a:cs typeface="Times New Roman"/>
              </a:rPr>
              <a:t>or </a:t>
            </a:r>
            <a:r>
              <a:rPr sz="2000" spc="-75" dirty="0">
                <a:latin typeface="Times New Roman"/>
                <a:cs typeface="Times New Roman"/>
              </a:rPr>
              <a:t>a </a:t>
            </a:r>
            <a:r>
              <a:rPr sz="2000" spc="-25" dirty="0">
                <a:latin typeface="Times New Roman"/>
                <a:cs typeface="Times New Roman"/>
              </a:rPr>
              <a:t>section </a:t>
            </a:r>
            <a:r>
              <a:rPr sz="2000" spc="-40" dirty="0">
                <a:latin typeface="Times New Roman"/>
                <a:cs typeface="Times New Roman"/>
              </a:rPr>
              <a:t>in </a:t>
            </a:r>
            <a:r>
              <a:rPr sz="2000" spc="-31" dirty="0">
                <a:latin typeface="Times New Roman"/>
                <a:cs typeface="Times New Roman"/>
              </a:rPr>
              <a:t>an HTML </a:t>
            </a:r>
            <a:r>
              <a:rPr sz="2000" spc="-15" dirty="0">
                <a:latin typeface="Times New Roman"/>
                <a:cs typeface="Times New Roman"/>
              </a:rPr>
              <a:t>document.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-11" dirty="0">
                <a:latin typeface="Times New Roman"/>
                <a:cs typeface="Times New Roman"/>
              </a:rPr>
              <a:t>group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block-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spc="-35" dirty="0">
                <a:latin typeface="Times New Roman"/>
                <a:cs typeface="Times New Roman"/>
              </a:rPr>
              <a:t>elements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5" dirty="0">
                <a:latin typeface="Times New Roman"/>
                <a:cs typeface="Times New Roman"/>
              </a:rPr>
              <a:t>format </a:t>
            </a:r>
            <a:r>
              <a:rPr sz="2000" spc="-5" dirty="0">
                <a:latin typeface="Times New Roman"/>
                <a:cs typeface="Times New Roman"/>
              </a:rPr>
              <a:t>them </a:t>
            </a:r>
            <a:r>
              <a:rPr sz="2000" spc="-45" dirty="0">
                <a:latin typeface="Times New Roman"/>
                <a:cs typeface="Times New Roman"/>
              </a:rPr>
              <a:t>with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40" dirty="0">
                <a:latin typeface="Times New Roman"/>
                <a:cs typeface="Times New Roman"/>
              </a:rPr>
              <a:t>CSS.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771"/>
              </a:spcBef>
            </a:pPr>
            <a:r>
              <a:rPr sz="2000" b="1" u="sng" spc="-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Eg.: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5414" y="3026537"/>
            <a:ext cx="5010151" cy="263918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52704">
              <a:spcBef>
                <a:spcPts val="1040"/>
              </a:spcBef>
            </a:pPr>
            <a:r>
              <a:rPr sz="20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&lt;html&gt;</a:t>
            </a:r>
            <a:endParaRPr sz="2000" dirty="0">
              <a:latin typeface="Times New Roman"/>
              <a:cs typeface="Times New Roman"/>
            </a:endParaRPr>
          </a:p>
          <a:p>
            <a:pPr marL="52704">
              <a:lnSpc>
                <a:spcPts val="1800"/>
              </a:lnSpc>
            </a:pPr>
            <a:r>
              <a:rPr sz="2000" b="1" spc="40" dirty="0">
                <a:solidFill>
                  <a:srgbClr val="C00000"/>
                </a:solidFill>
                <a:latin typeface="Times New Roman"/>
                <a:cs typeface="Times New Roman"/>
              </a:rPr>
              <a:t>&lt;body&gt;</a:t>
            </a:r>
            <a:endParaRPr sz="2000" dirty="0">
              <a:latin typeface="Times New Roman"/>
              <a:cs typeface="Times New Roman"/>
            </a:endParaRPr>
          </a:p>
          <a:p>
            <a:pPr marL="52704">
              <a:lnSpc>
                <a:spcPts val="1920"/>
              </a:lnSpc>
            </a:pPr>
            <a:r>
              <a:rPr sz="2400" b="1" spc="11" dirty="0">
                <a:solidFill>
                  <a:srgbClr val="1F4E79"/>
                </a:solidFill>
                <a:latin typeface="Times New Roman"/>
                <a:cs typeface="Times New Roman"/>
              </a:rPr>
              <a:t>&lt;div</a:t>
            </a:r>
            <a:r>
              <a:rPr sz="2400" b="1" dirty="0">
                <a:solidFill>
                  <a:srgbClr val="1F4E79"/>
                </a:solidFill>
                <a:latin typeface="Times New Roman"/>
                <a:cs typeface="Times New Roman"/>
              </a:rPr>
              <a:t> style="color:#00FF00"&gt;</a:t>
            </a:r>
            <a:endParaRPr sz="2400" dirty="0">
              <a:latin typeface="Times New Roman"/>
              <a:cs typeface="Times New Roman"/>
            </a:endParaRPr>
          </a:p>
          <a:p>
            <a:pPr marL="154936"/>
            <a:r>
              <a:rPr sz="2400" b="1" spc="-15" dirty="0">
                <a:solidFill>
                  <a:srgbClr val="1F4E79"/>
                </a:solidFill>
                <a:latin typeface="Times New Roman"/>
                <a:cs typeface="Times New Roman"/>
              </a:rPr>
              <a:t>&lt;h2&gt;</a:t>
            </a:r>
            <a:r>
              <a:rPr sz="2400" spc="-15" dirty="0">
                <a:latin typeface="Times New Roman"/>
                <a:cs typeface="Times New Roman"/>
              </a:rPr>
              <a:t>Snapdeal </a:t>
            </a:r>
            <a:r>
              <a:rPr sz="2400" spc="20" dirty="0">
                <a:latin typeface="Times New Roman"/>
                <a:cs typeface="Times New Roman"/>
              </a:rPr>
              <a:t>Academy</a:t>
            </a:r>
            <a:r>
              <a:rPr sz="2400" b="1" spc="20" dirty="0">
                <a:solidFill>
                  <a:srgbClr val="1F4E79"/>
                </a:solidFill>
                <a:latin typeface="Times New Roman"/>
                <a:cs typeface="Times New Roman"/>
              </a:rPr>
              <a:t>&lt;/h2&gt;</a:t>
            </a:r>
            <a:endParaRPr sz="2400" dirty="0">
              <a:latin typeface="Times New Roman"/>
              <a:cs typeface="Times New Roman"/>
            </a:endParaRPr>
          </a:p>
          <a:p>
            <a:pPr marL="154936"/>
            <a:r>
              <a:rPr sz="2400"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&lt;p&gt;</a:t>
            </a:r>
            <a:r>
              <a:rPr sz="2400" spc="-20" dirty="0">
                <a:latin typeface="Times New Roman"/>
                <a:cs typeface="Times New Roman"/>
              </a:rPr>
              <a:t>Welcome </a:t>
            </a:r>
            <a:r>
              <a:rPr sz="2400" spc="15" dirty="0">
                <a:latin typeface="Times New Roman"/>
                <a:cs typeface="Times New Roman"/>
              </a:rPr>
              <a:t>to </a:t>
            </a:r>
            <a:r>
              <a:rPr sz="2400" spc="-100" dirty="0">
                <a:latin typeface="Times New Roman"/>
                <a:cs typeface="Times New Roman"/>
              </a:rPr>
              <a:t>Java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Training</a:t>
            </a:r>
            <a:r>
              <a:rPr sz="2400" b="1" spc="25" dirty="0">
                <a:solidFill>
                  <a:srgbClr val="1F4E79"/>
                </a:solidFill>
                <a:latin typeface="Times New Roman"/>
                <a:cs typeface="Times New Roman"/>
              </a:rPr>
              <a:t>&lt;/p&gt;</a:t>
            </a:r>
            <a:endParaRPr sz="2400" dirty="0">
              <a:latin typeface="Times New Roman"/>
              <a:cs typeface="Times New Roman"/>
            </a:endParaRPr>
          </a:p>
          <a:p>
            <a:pPr marL="52704"/>
            <a:r>
              <a:rPr sz="2400" b="1" spc="100" dirty="0">
                <a:solidFill>
                  <a:srgbClr val="1F4E79"/>
                </a:solidFill>
                <a:latin typeface="Times New Roman"/>
                <a:cs typeface="Times New Roman"/>
              </a:rPr>
              <a:t>&lt;/div&gt;</a:t>
            </a:r>
            <a:endParaRPr sz="2400" dirty="0">
              <a:latin typeface="Times New Roman"/>
              <a:cs typeface="Times New Roman"/>
            </a:endParaRPr>
          </a:p>
          <a:p>
            <a:pPr marL="52704">
              <a:spcBef>
                <a:spcPts val="5"/>
              </a:spcBef>
            </a:pPr>
            <a:r>
              <a:rPr sz="2000" b="1" spc="95" dirty="0">
                <a:solidFill>
                  <a:srgbClr val="C00000"/>
                </a:solidFill>
                <a:latin typeface="Times New Roman"/>
                <a:cs typeface="Times New Roman"/>
              </a:rPr>
              <a:t>&lt;/body&gt;</a:t>
            </a:r>
            <a:endParaRPr sz="2000" dirty="0">
              <a:latin typeface="Times New Roman"/>
              <a:cs typeface="Times New Roman"/>
            </a:endParaRPr>
          </a:p>
          <a:p>
            <a:pPr marL="52704"/>
            <a:r>
              <a:rPr sz="2000" b="1" spc="91" dirty="0">
                <a:solidFill>
                  <a:srgbClr val="FF0000"/>
                </a:solidFill>
                <a:latin typeface="Times New Roman"/>
                <a:cs typeface="Times New Roman"/>
              </a:rPr>
              <a:t>&lt;/html&gt;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0409" y="3012059"/>
            <a:ext cx="5264785" cy="73225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6671" rIns="0" bIns="0" rtlCol="0">
            <a:spAutoFit/>
          </a:bodyPr>
          <a:lstStyle/>
          <a:p>
            <a:pPr marL="92072">
              <a:spcBef>
                <a:spcPts val="211"/>
              </a:spcBef>
            </a:pPr>
            <a:r>
              <a:rPr sz="2400" spc="-5" dirty="0">
                <a:solidFill>
                  <a:srgbClr val="0091FD"/>
                </a:solidFill>
                <a:latin typeface="Carlito"/>
                <a:cs typeface="Carlito"/>
              </a:rPr>
              <a:t>Snapdeal</a:t>
            </a:r>
            <a:r>
              <a:rPr sz="2400" spc="5" dirty="0">
                <a:solidFill>
                  <a:srgbClr val="0091FD"/>
                </a:solidFill>
                <a:latin typeface="Carlito"/>
                <a:cs typeface="Carlito"/>
              </a:rPr>
              <a:t> </a:t>
            </a:r>
            <a:r>
              <a:rPr sz="2400" spc="-11" dirty="0">
                <a:solidFill>
                  <a:srgbClr val="0091FD"/>
                </a:solidFill>
                <a:latin typeface="Carlito"/>
                <a:cs typeface="Carlito"/>
              </a:rPr>
              <a:t>Academy</a:t>
            </a:r>
            <a:endParaRPr sz="2400">
              <a:latin typeface="Carlito"/>
              <a:cs typeface="Carlito"/>
            </a:endParaRPr>
          </a:p>
          <a:p>
            <a:pPr marL="92072">
              <a:spcBef>
                <a:spcPts val="655"/>
              </a:spcBef>
            </a:pPr>
            <a:r>
              <a:rPr sz="1600" spc="-20" dirty="0">
                <a:solidFill>
                  <a:srgbClr val="0091FD"/>
                </a:solidFill>
                <a:latin typeface="Carlito"/>
                <a:cs typeface="Carlito"/>
              </a:rPr>
              <a:t>Welcome </a:t>
            </a:r>
            <a:r>
              <a:rPr sz="1600" spc="-11" dirty="0">
                <a:solidFill>
                  <a:srgbClr val="0091FD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0091FD"/>
                </a:solidFill>
                <a:latin typeface="Carlito"/>
                <a:cs typeface="Carlito"/>
              </a:rPr>
              <a:t>Java</a:t>
            </a:r>
            <a:r>
              <a:rPr sz="1600" spc="55" dirty="0">
                <a:solidFill>
                  <a:srgbClr val="0091FD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0091FD"/>
                </a:solidFill>
                <a:latin typeface="Carlito"/>
                <a:cs typeface="Carlito"/>
              </a:rPr>
              <a:t>Training.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2787" y="2398523"/>
            <a:ext cx="0" cy="4377055"/>
          </a:xfrm>
          <a:custGeom>
            <a:avLst/>
            <a:gdLst/>
            <a:ahLst/>
            <a:cxnLst/>
            <a:rect l="l" t="t" r="r" b="b"/>
            <a:pathLst>
              <a:path h="4377055">
                <a:moveTo>
                  <a:pt x="0" y="0"/>
                </a:moveTo>
                <a:lnTo>
                  <a:pt x="0" y="43767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36436" y="2398523"/>
            <a:ext cx="5022851" cy="4377055"/>
          </a:xfrm>
          <a:custGeom>
            <a:avLst/>
            <a:gdLst/>
            <a:ahLst/>
            <a:cxnLst/>
            <a:rect l="l" t="t" r="r" b="b"/>
            <a:pathLst>
              <a:path w="5022850" h="4377055">
                <a:moveTo>
                  <a:pt x="5016245" y="0"/>
                </a:moveTo>
                <a:lnTo>
                  <a:pt x="5016245" y="4376764"/>
                </a:lnTo>
              </a:path>
              <a:path w="5022850" h="4377055">
                <a:moveTo>
                  <a:pt x="0" y="6350"/>
                </a:moveTo>
                <a:lnTo>
                  <a:pt x="5022595" y="6350"/>
                </a:lnTo>
              </a:path>
              <a:path w="5022850" h="4377055">
                <a:moveTo>
                  <a:pt x="0" y="4370414"/>
                </a:moveTo>
                <a:lnTo>
                  <a:pt x="5022595" y="43704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30921" y="78484"/>
            <a:ext cx="924267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 </a:t>
            </a:r>
            <a:r>
              <a:rPr spc="35" dirty="0"/>
              <a:t>section</a:t>
            </a:r>
            <a:r>
              <a:rPr spc="111" dirty="0"/>
              <a:t> </a:t>
            </a:r>
            <a:r>
              <a:rPr spc="-5" dirty="0"/>
              <a:t>(Cont.)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94503" y="880693"/>
            <a:ext cx="1604011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Table</a:t>
            </a: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spc="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97889" y="1329934"/>
          <a:ext cx="6269354" cy="9786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3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1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221">
                <a:tc>
                  <a:txBody>
                    <a:bodyPr/>
                    <a:lstStyle/>
                    <a:p>
                      <a:pPr marR="140335" algn="r">
                        <a:lnSpc>
                          <a:spcPts val="2105"/>
                        </a:lnSpc>
                      </a:pPr>
                      <a:r>
                        <a:rPr sz="2000" b="1" u="sng" spc="3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&lt;table&gt; </a:t>
                      </a:r>
                      <a:r>
                        <a:rPr sz="2000" b="1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Tag </a:t>
                      </a:r>
                      <a:r>
                        <a:rPr sz="2000" b="1" u="sng" spc="-14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20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30" dirty="0">
                          <a:latin typeface="Times New Roman"/>
                          <a:cs typeface="Times New Roman"/>
                        </a:rPr>
                        <a:t>&lt;tr&gt;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2105"/>
                        </a:lnSpc>
                      </a:pP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able </a:t>
                      </a:r>
                      <a:r>
                        <a:rPr sz="2000" b="1" spc="-5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ow</a:t>
                      </a:r>
                      <a:r>
                        <a:rPr sz="2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-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105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Defines 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20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row,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221">
                <a:tc>
                  <a:txBody>
                    <a:bodyPr/>
                    <a:lstStyle/>
                    <a:p>
                      <a:pPr marR="74295" algn="r">
                        <a:lnSpc>
                          <a:spcPts val="2060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d&gt;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2060"/>
                        </a:lnSpc>
                      </a:pP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able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ata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-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060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Defines 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single</a:t>
                      </a:r>
                      <a:r>
                        <a:rPr sz="20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cell,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221">
                <a:tc>
                  <a:txBody>
                    <a:bodyPr/>
                    <a:lstStyle/>
                    <a:p>
                      <a:pPr marR="100965" algn="r">
                        <a:lnSpc>
                          <a:spcPts val="2080"/>
                        </a:lnSpc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&lt;th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&gt;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080"/>
                        </a:lnSpc>
                      </a:pP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able 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eadings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-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2080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Defines 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header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cell.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45414" y="2420874"/>
            <a:ext cx="5010151" cy="42543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marL="52704">
              <a:spcBef>
                <a:spcPts val="1035"/>
              </a:spcBef>
            </a:pPr>
            <a:r>
              <a:rPr sz="15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&lt;html&gt;</a:t>
            </a:r>
            <a:endParaRPr sz="1500">
              <a:latin typeface="Times New Roman"/>
              <a:cs typeface="Times New Roman"/>
            </a:endParaRPr>
          </a:p>
          <a:p>
            <a:pPr marL="52704">
              <a:lnSpc>
                <a:spcPts val="1800"/>
              </a:lnSpc>
              <a:spcBef>
                <a:spcPts val="5"/>
              </a:spcBef>
            </a:pPr>
            <a:r>
              <a:rPr sz="1500" b="1" spc="40" dirty="0">
                <a:solidFill>
                  <a:srgbClr val="C00000"/>
                </a:solidFill>
                <a:latin typeface="Times New Roman"/>
                <a:cs typeface="Times New Roman"/>
              </a:rPr>
              <a:t>&lt;body&gt;</a:t>
            </a:r>
            <a:endParaRPr sz="1500">
              <a:latin typeface="Times New Roman"/>
              <a:cs typeface="Times New Roman"/>
            </a:endParaRPr>
          </a:p>
          <a:p>
            <a:pPr marL="52704">
              <a:lnSpc>
                <a:spcPts val="1920"/>
              </a:lnSpc>
            </a:pPr>
            <a:r>
              <a:rPr sz="1600" b="1" spc="35" dirty="0">
                <a:solidFill>
                  <a:srgbClr val="1F4E79"/>
                </a:solidFill>
                <a:latin typeface="Times New Roman"/>
                <a:cs typeface="Times New Roman"/>
              </a:rPr>
              <a:t>&lt;style&gt; </a:t>
            </a:r>
            <a:r>
              <a:rPr sz="1600"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table, </a:t>
            </a:r>
            <a:r>
              <a:rPr sz="1600" b="1" spc="-15" dirty="0">
                <a:solidFill>
                  <a:srgbClr val="1F4E79"/>
                </a:solidFill>
                <a:latin typeface="Times New Roman"/>
                <a:cs typeface="Times New Roman"/>
              </a:rPr>
              <a:t>th, </a:t>
            </a:r>
            <a:r>
              <a:rPr sz="1600" b="1" spc="-25" dirty="0">
                <a:solidFill>
                  <a:srgbClr val="1F4E79"/>
                </a:solidFill>
                <a:latin typeface="Times New Roman"/>
                <a:cs typeface="Times New Roman"/>
              </a:rPr>
              <a:t>td </a:t>
            </a:r>
            <a:r>
              <a:rPr sz="1600" b="1" dirty="0">
                <a:solidFill>
                  <a:srgbClr val="1F4E79"/>
                </a:solidFill>
                <a:latin typeface="Times New Roman"/>
                <a:cs typeface="Times New Roman"/>
              </a:rPr>
              <a:t>{ </a:t>
            </a:r>
            <a:r>
              <a:rPr sz="1600" b="1" spc="-60" dirty="0">
                <a:solidFill>
                  <a:srgbClr val="1F4E79"/>
                </a:solidFill>
                <a:latin typeface="Times New Roman"/>
                <a:cs typeface="Times New Roman"/>
              </a:rPr>
              <a:t>border: 1px </a:t>
            </a:r>
            <a:r>
              <a:rPr sz="1600" b="1" spc="5" dirty="0">
                <a:solidFill>
                  <a:srgbClr val="1F4E79"/>
                </a:solidFill>
                <a:latin typeface="Times New Roman"/>
                <a:cs typeface="Times New Roman"/>
              </a:rPr>
              <a:t>solid </a:t>
            </a:r>
            <a:r>
              <a:rPr sz="1600" b="1" spc="-35" dirty="0">
                <a:solidFill>
                  <a:srgbClr val="1F4E79"/>
                </a:solidFill>
                <a:latin typeface="Times New Roman"/>
                <a:cs typeface="Times New Roman"/>
              </a:rPr>
              <a:t>black;</a:t>
            </a:r>
            <a:r>
              <a:rPr sz="1600" b="1" spc="211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F4E79"/>
                </a:solidFill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52704"/>
            <a:r>
              <a:rPr sz="1600" b="1" spc="85" dirty="0">
                <a:solidFill>
                  <a:srgbClr val="1F4E79"/>
                </a:solidFill>
                <a:latin typeface="Times New Roman"/>
                <a:cs typeface="Times New Roman"/>
              </a:rPr>
              <a:t>&lt;/style&gt;</a:t>
            </a:r>
            <a:endParaRPr sz="1600">
              <a:latin typeface="Times New Roman"/>
              <a:cs typeface="Times New Roman"/>
            </a:endParaRPr>
          </a:p>
          <a:p>
            <a:pPr marL="52704"/>
            <a:r>
              <a:rPr sz="1600" b="1" spc="25" dirty="0">
                <a:solidFill>
                  <a:srgbClr val="1F4E79"/>
                </a:solidFill>
                <a:latin typeface="Times New Roman"/>
                <a:cs typeface="Times New Roman"/>
              </a:rPr>
              <a:t>&lt;table&gt;</a:t>
            </a:r>
            <a:endParaRPr sz="1600">
              <a:latin typeface="Times New Roman"/>
              <a:cs typeface="Times New Roman"/>
            </a:endParaRPr>
          </a:p>
          <a:p>
            <a:pPr marL="154936"/>
            <a:r>
              <a:rPr sz="1600" b="1" spc="25" dirty="0">
                <a:solidFill>
                  <a:srgbClr val="1F4E79"/>
                </a:solidFill>
                <a:latin typeface="Times New Roman"/>
                <a:cs typeface="Times New Roman"/>
              </a:rPr>
              <a:t>&lt;tr&gt;</a:t>
            </a:r>
            <a:endParaRPr sz="1600">
              <a:latin typeface="Times New Roman"/>
              <a:cs typeface="Times New Roman"/>
            </a:endParaRPr>
          </a:p>
          <a:p>
            <a:pPr marL="255264"/>
            <a:r>
              <a:rPr sz="1600" b="1" spc="65" dirty="0">
                <a:solidFill>
                  <a:srgbClr val="1F4E79"/>
                </a:solidFill>
                <a:latin typeface="Times New Roman"/>
                <a:cs typeface="Times New Roman"/>
              </a:rPr>
              <a:t>&lt;th&gt;</a:t>
            </a:r>
            <a:r>
              <a:rPr sz="1600" spc="65" dirty="0">
                <a:latin typeface="Times New Roman"/>
                <a:cs typeface="Times New Roman"/>
              </a:rPr>
              <a:t>Day</a:t>
            </a:r>
            <a:r>
              <a:rPr sz="1600" b="1" spc="65" dirty="0">
                <a:solidFill>
                  <a:srgbClr val="1F4E79"/>
                </a:solidFill>
                <a:latin typeface="Times New Roman"/>
                <a:cs typeface="Times New Roman"/>
              </a:rPr>
              <a:t>&lt;/th&gt;</a:t>
            </a:r>
            <a:r>
              <a:rPr sz="1600" b="1" spc="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600" b="1" spc="40" dirty="0">
                <a:solidFill>
                  <a:srgbClr val="1F4E79"/>
                </a:solidFill>
                <a:latin typeface="Times New Roman"/>
                <a:cs typeface="Times New Roman"/>
              </a:rPr>
              <a:t>&lt;th&gt;</a:t>
            </a:r>
            <a:r>
              <a:rPr sz="1600" spc="40" dirty="0">
                <a:latin typeface="Times New Roman"/>
                <a:cs typeface="Times New Roman"/>
              </a:rPr>
              <a:t>Session</a:t>
            </a:r>
            <a:r>
              <a:rPr sz="1600" b="1" spc="40" dirty="0">
                <a:solidFill>
                  <a:srgbClr val="1F4E79"/>
                </a:solidFill>
                <a:latin typeface="Times New Roman"/>
                <a:cs typeface="Times New Roman"/>
              </a:rPr>
              <a:t>&lt;/th&gt;</a:t>
            </a:r>
            <a:endParaRPr sz="1600">
              <a:latin typeface="Times New Roman"/>
              <a:cs typeface="Times New Roman"/>
            </a:endParaRPr>
          </a:p>
          <a:p>
            <a:pPr marL="154936"/>
            <a:r>
              <a:rPr sz="1600" b="1" spc="105" dirty="0">
                <a:solidFill>
                  <a:srgbClr val="1F4E79"/>
                </a:solidFill>
                <a:latin typeface="Times New Roman"/>
                <a:cs typeface="Times New Roman"/>
              </a:rPr>
              <a:t>&lt;/tr&gt;</a:t>
            </a:r>
            <a:endParaRPr sz="1600">
              <a:latin typeface="Times New Roman"/>
              <a:cs typeface="Times New Roman"/>
            </a:endParaRPr>
          </a:p>
          <a:p>
            <a:pPr marL="154936"/>
            <a:r>
              <a:rPr sz="1600" b="1" spc="25" dirty="0">
                <a:solidFill>
                  <a:srgbClr val="1F4E79"/>
                </a:solidFill>
                <a:latin typeface="Times New Roman"/>
                <a:cs typeface="Times New Roman"/>
              </a:rPr>
              <a:t>&lt;tr&gt;</a:t>
            </a:r>
            <a:endParaRPr sz="1600">
              <a:latin typeface="Times New Roman"/>
              <a:cs typeface="Times New Roman"/>
            </a:endParaRPr>
          </a:p>
          <a:p>
            <a:pPr marL="255264"/>
            <a:r>
              <a:rPr sz="1600" b="1" spc="40" dirty="0">
                <a:solidFill>
                  <a:srgbClr val="1F4E79"/>
                </a:solidFill>
                <a:latin typeface="Times New Roman"/>
                <a:cs typeface="Times New Roman"/>
              </a:rPr>
              <a:t>&lt;td&gt;</a:t>
            </a:r>
            <a:r>
              <a:rPr sz="1600" spc="40" dirty="0">
                <a:latin typeface="Times New Roman"/>
                <a:cs typeface="Times New Roman"/>
              </a:rPr>
              <a:t>Thursday</a:t>
            </a:r>
            <a:r>
              <a:rPr sz="1600" b="1" spc="40" dirty="0">
                <a:solidFill>
                  <a:srgbClr val="1F4E79"/>
                </a:solidFill>
                <a:latin typeface="Times New Roman"/>
                <a:cs typeface="Times New Roman"/>
              </a:rPr>
              <a:t>&lt;/td&gt;</a:t>
            </a:r>
            <a:r>
              <a:rPr sz="1600" b="1" spc="31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600" b="1" spc="65" dirty="0">
                <a:solidFill>
                  <a:srgbClr val="1F4E79"/>
                </a:solidFill>
                <a:latin typeface="Times New Roman"/>
                <a:cs typeface="Times New Roman"/>
              </a:rPr>
              <a:t>&lt;td&gt;</a:t>
            </a:r>
            <a:r>
              <a:rPr sz="1600" spc="65" dirty="0">
                <a:latin typeface="Times New Roman"/>
                <a:cs typeface="Times New Roman"/>
              </a:rPr>
              <a:t>HTML</a:t>
            </a:r>
            <a:r>
              <a:rPr sz="1600" b="1" spc="65" dirty="0">
                <a:solidFill>
                  <a:srgbClr val="1F4E79"/>
                </a:solidFill>
                <a:latin typeface="Times New Roman"/>
                <a:cs typeface="Times New Roman"/>
              </a:rPr>
              <a:t>&lt;/td&gt;</a:t>
            </a:r>
            <a:endParaRPr sz="1600">
              <a:latin typeface="Times New Roman"/>
              <a:cs typeface="Times New Roman"/>
            </a:endParaRPr>
          </a:p>
          <a:p>
            <a:pPr marL="154936"/>
            <a:r>
              <a:rPr sz="1600" b="1" spc="105" dirty="0">
                <a:solidFill>
                  <a:srgbClr val="1F4E79"/>
                </a:solidFill>
                <a:latin typeface="Times New Roman"/>
                <a:cs typeface="Times New Roman"/>
              </a:rPr>
              <a:t>&lt;/tr&gt;</a:t>
            </a:r>
            <a:endParaRPr sz="1600">
              <a:latin typeface="Times New Roman"/>
              <a:cs typeface="Times New Roman"/>
            </a:endParaRPr>
          </a:p>
          <a:p>
            <a:pPr marL="154936"/>
            <a:r>
              <a:rPr sz="1600" b="1" spc="25" dirty="0">
                <a:solidFill>
                  <a:srgbClr val="1F4E79"/>
                </a:solidFill>
                <a:latin typeface="Times New Roman"/>
                <a:cs typeface="Times New Roman"/>
              </a:rPr>
              <a:t>&lt;tr&gt;</a:t>
            </a:r>
            <a:endParaRPr sz="1600">
              <a:latin typeface="Times New Roman"/>
              <a:cs typeface="Times New Roman"/>
            </a:endParaRPr>
          </a:p>
          <a:p>
            <a:pPr marL="255264"/>
            <a:r>
              <a:rPr sz="1600" b="1" spc="40" dirty="0">
                <a:solidFill>
                  <a:srgbClr val="1F4E79"/>
                </a:solidFill>
                <a:latin typeface="Times New Roman"/>
                <a:cs typeface="Times New Roman"/>
              </a:rPr>
              <a:t>&lt;td&gt;</a:t>
            </a:r>
            <a:r>
              <a:rPr sz="1600" spc="40" dirty="0">
                <a:latin typeface="Times New Roman"/>
                <a:cs typeface="Times New Roman"/>
              </a:rPr>
              <a:t>Friday</a:t>
            </a:r>
            <a:r>
              <a:rPr sz="1600" b="1" spc="40" dirty="0">
                <a:solidFill>
                  <a:srgbClr val="1F4E79"/>
                </a:solidFill>
                <a:latin typeface="Times New Roman"/>
                <a:cs typeface="Times New Roman"/>
              </a:rPr>
              <a:t>&lt;/td&gt;</a:t>
            </a:r>
            <a:r>
              <a:rPr sz="1600" b="1" spc="31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600" b="1" spc="51" dirty="0">
                <a:solidFill>
                  <a:srgbClr val="1F4E79"/>
                </a:solidFill>
                <a:latin typeface="Times New Roman"/>
                <a:cs typeface="Times New Roman"/>
              </a:rPr>
              <a:t>&lt;td&gt;</a:t>
            </a:r>
            <a:r>
              <a:rPr sz="1600" spc="51" dirty="0">
                <a:latin typeface="Times New Roman"/>
                <a:cs typeface="Times New Roman"/>
              </a:rPr>
              <a:t>CSS</a:t>
            </a:r>
            <a:r>
              <a:rPr sz="1600" b="1" spc="51" dirty="0">
                <a:solidFill>
                  <a:srgbClr val="1F4E79"/>
                </a:solidFill>
                <a:latin typeface="Times New Roman"/>
                <a:cs typeface="Times New Roman"/>
              </a:rPr>
              <a:t>&lt;/td&gt;</a:t>
            </a:r>
            <a:endParaRPr sz="1600">
              <a:latin typeface="Times New Roman"/>
              <a:cs typeface="Times New Roman"/>
            </a:endParaRPr>
          </a:p>
          <a:p>
            <a:pPr marL="154936">
              <a:spcBef>
                <a:spcPts val="5"/>
              </a:spcBef>
            </a:pPr>
            <a:r>
              <a:rPr sz="1600" b="1" spc="105" dirty="0">
                <a:solidFill>
                  <a:srgbClr val="1F4E79"/>
                </a:solidFill>
                <a:latin typeface="Times New Roman"/>
                <a:cs typeface="Times New Roman"/>
              </a:rPr>
              <a:t>&lt;/tr&gt;</a:t>
            </a:r>
            <a:endParaRPr sz="1600">
              <a:latin typeface="Times New Roman"/>
              <a:cs typeface="Times New Roman"/>
            </a:endParaRPr>
          </a:p>
          <a:p>
            <a:pPr marL="52704"/>
            <a:r>
              <a:rPr sz="1600" b="1" spc="75" dirty="0">
                <a:solidFill>
                  <a:srgbClr val="1F4E79"/>
                </a:solidFill>
                <a:latin typeface="Times New Roman"/>
                <a:cs typeface="Times New Roman"/>
              </a:rPr>
              <a:t>&lt;/table&gt;</a:t>
            </a:r>
            <a:endParaRPr sz="1600">
              <a:latin typeface="Times New Roman"/>
              <a:cs typeface="Times New Roman"/>
            </a:endParaRPr>
          </a:p>
          <a:p>
            <a:pPr marL="52704">
              <a:spcBef>
                <a:spcPts val="5"/>
              </a:spcBef>
            </a:pPr>
            <a:r>
              <a:rPr sz="1500" b="1" spc="95" dirty="0">
                <a:solidFill>
                  <a:srgbClr val="C00000"/>
                </a:solidFill>
                <a:latin typeface="Times New Roman"/>
                <a:cs typeface="Times New Roman"/>
              </a:rPr>
              <a:t>&lt;/body&gt;</a:t>
            </a:r>
            <a:endParaRPr sz="1500">
              <a:latin typeface="Times New Roman"/>
              <a:cs typeface="Times New Roman"/>
            </a:endParaRPr>
          </a:p>
          <a:p>
            <a:pPr marL="52704"/>
            <a:r>
              <a:rPr sz="1500" b="1" spc="91" dirty="0">
                <a:solidFill>
                  <a:srgbClr val="FF0000"/>
                </a:solidFill>
                <a:latin typeface="Times New Roman"/>
                <a:cs typeface="Times New Roman"/>
              </a:rPr>
              <a:t>&lt;/html&gt;</a:t>
            </a:r>
            <a:endParaRPr sz="15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152261" y="2515362"/>
          <a:ext cx="2263142" cy="1097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1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20" dirty="0">
                          <a:latin typeface="Carlito"/>
                          <a:cs typeface="Carlito"/>
                        </a:rPr>
                        <a:t>Day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Session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spc="-15" dirty="0">
                          <a:latin typeface="Carlito"/>
                          <a:cs typeface="Carlito"/>
                        </a:rPr>
                        <a:t>Thursday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spc="-10" dirty="0">
                          <a:latin typeface="Carlito"/>
                          <a:cs typeface="Carlito"/>
                        </a:rPr>
                        <a:t>HTML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spc="-10" dirty="0">
                          <a:latin typeface="Carlito"/>
                          <a:cs typeface="Carlito"/>
                        </a:rPr>
                        <a:t>Friday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CSS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45194"/>
            <a:ext cx="931887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 </a:t>
            </a:r>
            <a:r>
              <a:rPr spc="35" dirty="0"/>
              <a:t>section</a:t>
            </a:r>
            <a:r>
              <a:rPr spc="111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905003"/>
            <a:ext cx="9972040" cy="48243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165" algn="ctr">
              <a:spcBef>
                <a:spcPts val="100"/>
              </a:spcBef>
            </a:pPr>
            <a:r>
              <a:rPr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Form</a:t>
            </a:r>
            <a:r>
              <a:rPr b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Elements</a:t>
            </a:r>
            <a:endParaRPr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  <a:spcBef>
                <a:spcPts val="1385"/>
              </a:spcBef>
            </a:pPr>
            <a:r>
              <a:rPr sz="2000" b="1" spc="51" dirty="0">
                <a:latin typeface="Times New Roman"/>
                <a:cs typeface="Times New Roman"/>
              </a:rPr>
              <a:t>&lt;form&gt; </a:t>
            </a:r>
            <a:r>
              <a:rPr sz="2000" spc="-40" dirty="0">
                <a:latin typeface="Times New Roman"/>
                <a:cs typeface="Times New Roman"/>
              </a:rPr>
              <a:t>- </a:t>
            </a:r>
            <a:r>
              <a:rPr sz="2000" spc="35" dirty="0">
                <a:latin typeface="Times New Roman"/>
                <a:cs typeface="Times New Roman"/>
              </a:rPr>
              <a:t>It </a:t>
            </a:r>
            <a:r>
              <a:rPr sz="2000" spc="-75" dirty="0">
                <a:latin typeface="Times New Roman"/>
                <a:cs typeface="Times New Roman"/>
              </a:rPr>
              <a:t>is a </a:t>
            </a:r>
            <a:r>
              <a:rPr sz="2000" dirty="0">
                <a:latin typeface="Times New Roman"/>
                <a:cs typeface="Times New Roman"/>
              </a:rPr>
              <a:t>method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-40" dirty="0">
                <a:latin typeface="Times New Roman"/>
                <a:cs typeface="Times New Roman"/>
              </a:rPr>
              <a:t>accepting </a:t>
            </a:r>
            <a:r>
              <a:rPr sz="2000" spc="-20" dirty="0">
                <a:latin typeface="Times New Roman"/>
                <a:cs typeface="Times New Roman"/>
              </a:rPr>
              <a:t>inputs </a:t>
            </a:r>
            <a:r>
              <a:rPr sz="2000" spc="-5" dirty="0">
                <a:latin typeface="Times New Roman"/>
                <a:cs typeface="Times New Roman"/>
              </a:rPr>
              <a:t>from </a:t>
            </a:r>
            <a:r>
              <a:rPr sz="2000" spc="-51" dirty="0">
                <a:latin typeface="Times New Roman"/>
                <a:cs typeface="Times New Roman"/>
              </a:rPr>
              <a:t>user. </a:t>
            </a:r>
            <a:r>
              <a:rPr sz="2000" spc="-91" dirty="0">
                <a:latin typeface="Times New Roman"/>
                <a:cs typeface="Times New Roman"/>
              </a:rPr>
              <a:t>A </a:t>
            </a:r>
            <a:r>
              <a:rPr sz="2000" spc="15" dirty="0">
                <a:latin typeface="Times New Roman"/>
                <a:cs typeface="Times New Roman"/>
              </a:rPr>
              <a:t>form </a:t>
            </a:r>
            <a:r>
              <a:rPr sz="2000" spc="-75" dirty="0">
                <a:latin typeface="Times New Roman"/>
                <a:cs typeface="Times New Roman"/>
              </a:rPr>
              <a:t>is </a:t>
            </a:r>
            <a:r>
              <a:rPr sz="2000" spc="-31" dirty="0">
                <a:latin typeface="Times New Roman"/>
                <a:cs typeface="Times New Roman"/>
              </a:rPr>
              <a:t>an </a:t>
            </a:r>
            <a:r>
              <a:rPr sz="2000" spc="-51" dirty="0">
                <a:latin typeface="Times New Roman"/>
                <a:cs typeface="Times New Roman"/>
              </a:rPr>
              <a:t>area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35" dirty="0">
                <a:latin typeface="Times New Roman"/>
                <a:cs typeface="Times New Roman"/>
              </a:rPr>
              <a:t>can </a:t>
            </a:r>
            <a:r>
              <a:rPr sz="2000" spc="-20" dirty="0">
                <a:latin typeface="Times New Roman"/>
                <a:cs typeface="Times New Roman"/>
              </a:rPr>
              <a:t>contain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form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spc="-45" dirty="0">
                <a:latin typeface="Times New Roman"/>
                <a:cs typeface="Times New Roman"/>
              </a:rPr>
              <a:t>elements.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760"/>
              </a:spcBef>
            </a:pPr>
            <a:r>
              <a:rPr sz="2000" b="1" u="sng" spc="-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Eg.: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755"/>
              </a:spcBef>
            </a:pPr>
            <a:r>
              <a:rPr sz="2000" b="1" spc="20" dirty="0">
                <a:solidFill>
                  <a:srgbClr val="001F5F"/>
                </a:solidFill>
                <a:latin typeface="Times New Roman"/>
                <a:cs typeface="Times New Roman"/>
              </a:rPr>
              <a:t>&lt;form </a:t>
            </a:r>
            <a:r>
              <a:rPr sz="2000" spc="5" dirty="0">
                <a:latin typeface="Times New Roman"/>
                <a:cs typeface="Times New Roman"/>
              </a:rPr>
              <a:t>name=“form1” </a:t>
            </a:r>
            <a:r>
              <a:rPr sz="2000" spc="-20" dirty="0">
                <a:latin typeface="Times New Roman"/>
                <a:cs typeface="Times New Roman"/>
              </a:rPr>
              <a:t>action="abc.asp"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31" dirty="0">
                <a:latin typeface="Times New Roman"/>
                <a:cs typeface="Times New Roman"/>
              </a:rPr>
              <a:t>method=get&gt;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765"/>
              </a:spcBef>
            </a:pPr>
            <a:r>
              <a:rPr sz="2000" spc="-20" dirty="0">
                <a:latin typeface="Times New Roman"/>
                <a:cs typeface="Times New Roman"/>
              </a:rPr>
              <a:t>&lt;!- </a:t>
            </a:r>
            <a:r>
              <a:rPr sz="2000" spc="15" dirty="0">
                <a:latin typeface="Times New Roman"/>
                <a:cs typeface="Times New Roman"/>
              </a:rPr>
              <a:t>form </a:t>
            </a:r>
            <a:r>
              <a:rPr sz="2000" spc="-35" dirty="0">
                <a:latin typeface="Times New Roman"/>
                <a:cs typeface="Times New Roman"/>
              </a:rPr>
              <a:t>elements</a:t>
            </a:r>
            <a:r>
              <a:rPr sz="2000" spc="-31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--&gt;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760"/>
              </a:spcBef>
            </a:pPr>
            <a:r>
              <a:rPr sz="2000" b="1" spc="111" dirty="0">
                <a:solidFill>
                  <a:srgbClr val="001F5F"/>
                </a:solidFill>
                <a:latin typeface="Times New Roman"/>
                <a:cs typeface="Times New Roman"/>
              </a:rPr>
              <a:t>&lt;/forms&gt;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spcBef>
                <a:spcPts val="1425"/>
              </a:spcBef>
            </a:pPr>
            <a:r>
              <a:rPr b="1" u="sng" spc="5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Name-</a:t>
            </a:r>
            <a:r>
              <a:rPr b="1" spc="51" dirty="0">
                <a:latin typeface="Times New Roman"/>
                <a:cs typeface="Times New Roman"/>
              </a:rPr>
              <a:t> </a:t>
            </a:r>
            <a:r>
              <a:rPr spc="-71" dirty="0">
                <a:latin typeface="Times New Roman"/>
                <a:cs typeface="Times New Roman"/>
              </a:rPr>
              <a:t>is </a:t>
            </a:r>
            <a:r>
              <a:rPr spc="-31" dirty="0">
                <a:latin typeface="Times New Roman"/>
                <a:cs typeface="Times New Roman"/>
              </a:rPr>
              <a:t>used </a:t>
            </a:r>
            <a:r>
              <a:rPr spc="-5" dirty="0">
                <a:latin typeface="Times New Roman"/>
                <a:cs typeface="Times New Roman"/>
              </a:rPr>
              <a:t>for </a:t>
            </a:r>
            <a:r>
              <a:rPr spc="-15" dirty="0">
                <a:latin typeface="Times New Roman"/>
                <a:cs typeface="Times New Roman"/>
              </a:rPr>
              <a:t>future </a:t>
            </a:r>
            <a:r>
              <a:rPr spc="-31" dirty="0">
                <a:latin typeface="Times New Roman"/>
                <a:cs typeface="Times New Roman"/>
              </a:rPr>
              <a:t>manipulation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31" dirty="0">
                <a:latin typeface="Times New Roman"/>
                <a:cs typeface="Times New Roman"/>
              </a:rPr>
              <a:t>data </a:t>
            </a:r>
            <a:r>
              <a:rPr spc="-80" dirty="0">
                <a:latin typeface="Times New Roman"/>
                <a:cs typeface="Times New Roman"/>
              </a:rPr>
              <a:t>by </a:t>
            </a:r>
            <a:r>
              <a:rPr spc="-35" dirty="0">
                <a:latin typeface="Times New Roman"/>
                <a:cs typeface="Times New Roman"/>
              </a:rPr>
              <a:t>scripting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Times New Roman"/>
                <a:cs typeface="Times New Roman"/>
              </a:rPr>
              <a:t>language.</a:t>
            </a:r>
            <a:endParaRPr>
              <a:latin typeface="Times New Roman"/>
              <a:cs typeface="Times New Roman"/>
            </a:endParaRPr>
          </a:p>
          <a:p>
            <a:pPr marL="12700">
              <a:lnSpc>
                <a:spcPts val="2055"/>
              </a:lnSpc>
              <a:spcBef>
                <a:spcPts val="795"/>
              </a:spcBef>
            </a:pPr>
            <a:r>
              <a:rPr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Action-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Times New Roman"/>
                <a:cs typeface="Times New Roman"/>
              </a:rPr>
              <a:t>indicates </a:t>
            </a:r>
            <a:r>
              <a:rPr spc="-71" dirty="0">
                <a:latin typeface="Times New Roman"/>
                <a:cs typeface="Times New Roman"/>
              </a:rPr>
              <a:t>a </a:t>
            </a:r>
            <a:r>
              <a:rPr spc="-15" dirty="0">
                <a:latin typeface="Times New Roman"/>
                <a:cs typeface="Times New Roman"/>
              </a:rPr>
              <a:t>program </a:t>
            </a:r>
            <a:r>
              <a:rPr spc="15" dirty="0">
                <a:latin typeface="Times New Roman"/>
                <a:cs typeface="Times New Roman"/>
              </a:rPr>
              <a:t>on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35" dirty="0">
                <a:latin typeface="Times New Roman"/>
                <a:cs typeface="Times New Roman"/>
              </a:rPr>
              <a:t>server </a:t>
            </a:r>
            <a:r>
              <a:rPr dirty="0">
                <a:latin typeface="Times New Roman"/>
                <a:cs typeface="Times New Roman"/>
              </a:rPr>
              <a:t>that </a:t>
            </a:r>
            <a:r>
              <a:rPr spc="-100" dirty="0">
                <a:latin typeface="Times New Roman"/>
                <a:cs typeface="Times New Roman"/>
              </a:rPr>
              <a:t>will </a:t>
            </a:r>
            <a:r>
              <a:rPr spc="-15" dirty="0">
                <a:latin typeface="Times New Roman"/>
                <a:cs typeface="Times New Roman"/>
              </a:rPr>
              <a:t>be </a:t>
            </a:r>
            <a:r>
              <a:rPr spc="-45" dirty="0">
                <a:latin typeface="Times New Roman"/>
                <a:cs typeface="Times New Roman"/>
              </a:rPr>
              <a:t>executed </a:t>
            </a:r>
            <a:r>
              <a:rPr spc="-31" dirty="0">
                <a:latin typeface="Times New Roman"/>
                <a:cs typeface="Times New Roman"/>
              </a:rPr>
              <a:t>when </a:t>
            </a:r>
            <a:r>
              <a:rPr spc="-25" dirty="0">
                <a:latin typeface="Times New Roman"/>
                <a:cs typeface="Times New Roman"/>
              </a:rPr>
              <a:t>this </a:t>
            </a:r>
            <a:r>
              <a:rPr spc="11" dirty="0">
                <a:latin typeface="Times New Roman"/>
                <a:cs typeface="Times New Roman"/>
              </a:rPr>
              <a:t>form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-71" dirty="0">
                <a:latin typeface="Times New Roman"/>
                <a:cs typeface="Times New Roman"/>
              </a:rPr>
              <a:t>is </a:t>
            </a:r>
            <a:r>
              <a:rPr spc="-20" dirty="0">
                <a:latin typeface="Times New Roman"/>
                <a:cs typeface="Times New Roman"/>
              </a:rPr>
              <a:t>submitted. </a:t>
            </a:r>
            <a:r>
              <a:rPr spc="-60" dirty="0">
                <a:latin typeface="Times New Roman"/>
                <a:cs typeface="Times New Roman"/>
              </a:rPr>
              <a:t>Mostly </a:t>
            </a:r>
            <a:r>
              <a:rPr spc="-35" dirty="0">
                <a:latin typeface="Times New Roman"/>
                <a:cs typeface="Times New Roman"/>
              </a:rPr>
              <a:t>it </a:t>
            </a:r>
            <a:r>
              <a:rPr spc="-95" dirty="0">
                <a:latin typeface="Times New Roman"/>
                <a:cs typeface="Times New Roman"/>
              </a:rPr>
              <a:t>will </a:t>
            </a:r>
            <a:r>
              <a:rPr spc="-20" dirty="0">
                <a:latin typeface="Times New Roman"/>
                <a:cs typeface="Times New Roman"/>
              </a:rPr>
              <a:t>be </a:t>
            </a:r>
            <a:r>
              <a:rPr spc="-31" dirty="0">
                <a:latin typeface="Times New Roman"/>
                <a:cs typeface="Times New Roman"/>
              </a:rPr>
              <a:t>an</a:t>
            </a:r>
            <a:endParaRPr>
              <a:latin typeface="Times New Roman"/>
              <a:cs typeface="Times New Roman"/>
            </a:endParaRPr>
          </a:p>
          <a:p>
            <a:pPr marL="12700">
              <a:lnSpc>
                <a:spcPts val="2055"/>
              </a:lnSpc>
            </a:pPr>
            <a:r>
              <a:rPr spc="-71" dirty="0">
                <a:latin typeface="Times New Roman"/>
                <a:cs typeface="Times New Roman"/>
              </a:rPr>
              <a:t>ASP </a:t>
            </a:r>
            <a:r>
              <a:rPr spc="11" dirty="0">
                <a:latin typeface="Times New Roman"/>
                <a:cs typeface="Times New Roman"/>
              </a:rPr>
              <a:t>or </a:t>
            </a:r>
            <a:r>
              <a:rPr spc="-71" dirty="0">
                <a:latin typeface="Times New Roman"/>
                <a:cs typeface="Times New Roman"/>
              </a:rPr>
              <a:t>a </a:t>
            </a:r>
            <a:r>
              <a:rPr spc="20" dirty="0">
                <a:latin typeface="Times New Roman"/>
                <a:cs typeface="Times New Roman"/>
              </a:rPr>
              <a:t>CGI</a:t>
            </a:r>
            <a:r>
              <a:rPr spc="115" dirty="0">
                <a:latin typeface="Times New Roman"/>
                <a:cs typeface="Times New Roman"/>
              </a:rPr>
              <a:t> </a:t>
            </a:r>
            <a:r>
              <a:rPr spc="-31" dirty="0">
                <a:latin typeface="Times New Roman"/>
                <a:cs typeface="Times New Roman"/>
              </a:rPr>
              <a:t>script.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80"/>
              </a:spcBef>
            </a:pPr>
            <a:r>
              <a:rPr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Method-</a:t>
            </a:r>
            <a:r>
              <a:rPr b="1" spc="-5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Times New Roman"/>
                <a:cs typeface="Times New Roman"/>
              </a:rPr>
              <a:t>indicates </a:t>
            </a:r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-125" dirty="0">
                <a:latin typeface="Times New Roman"/>
                <a:cs typeface="Times New Roman"/>
              </a:rPr>
              <a:t>way </a:t>
            </a:r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11" dirty="0">
                <a:latin typeface="Times New Roman"/>
                <a:cs typeface="Times New Roman"/>
              </a:rPr>
              <a:t>form </a:t>
            </a:r>
            <a:r>
              <a:rPr spc="-71" dirty="0">
                <a:latin typeface="Times New Roman"/>
                <a:cs typeface="Times New Roman"/>
              </a:rPr>
              <a:t>is </a:t>
            </a:r>
            <a:r>
              <a:rPr spc="-20" dirty="0">
                <a:latin typeface="Times New Roman"/>
                <a:cs typeface="Times New Roman"/>
              </a:rPr>
              <a:t>submitted </a:t>
            </a:r>
            <a:r>
              <a:rPr spc="20" dirty="0">
                <a:latin typeface="Times New Roman"/>
                <a:cs typeface="Times New Roman"/>
              </a:rPr>
              <a:t>to </a:t>
            </a:r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-35" dirty="0">
                <a:latin typeface="Times New Roman"/>
                <a:cs typeface="Times New Roman"/>
              </a:rPr>
              <a:t>server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20" dirty="0">
                <a:latin typeface="Times New Roman"/>
                <a:cs typeface="Times New Roman"/>
              </a:rPr>
              <a:t>popular </a:t>
            </a:r>
            <a:r>
              <a:rPr spc="-5" dirty="0">
                <a:latin typeface="Times New Roman"/>
                <a:cs typeface="Times New Roman"/>
              </a:rPr>
              <a:t>options </a:t>
            </a:r>
            <a:r>
              <a:rPr spc="-45" dirty="0">
                <a:latin typeface="Times New Roman"/>
                <a:cs typeface="Times New Roman"/>
              </a:rPr>
              <a:t>are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35" dirty="0">
                <a:latin typeface="Times New Roman"/>
                <a:cs typeface="Times New Roman"/>
              </a:rPr>
              <a:t>GET/POST.</a:t>
            </a: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3520" y="124425"/>
            <a:ext cx="992847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 </a:t>
            </a:r>
            <a:r>
              <a:rPr spc="35" dirty="0"/>
              <a:t>section</a:t>
            </a:r>
            <a:r>
              <a:rPr spc="111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24983" y="905003"/>
            <a:ext cx="154051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Form</a:t>
            </a:r>
            <a:r>
              <a:rPr b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Elements</a:t>
            </a:r>
            <a:endParaRPr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3913" y="1428687"/>
          <a:ext cx="10515600" cy="5084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3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2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8203">
                <a:tc>
                  <a:txBody>
                    <a:bodyPr/>
                    <a:lstStyle/>
                    <a:p>
                      <a:pPr marL="4006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Form</a:t>
                      </a:r>
                      <a:r>
                        <a:rPr sz="19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-5" dirty="0">
                          <a:latin typeface="Arial"/>
                          <a:cs typeface="Arial"/>
                        </a:rPr>
                        <a:t>Elements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20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spc="-55" dirty="0">
                          <a:latin typeface="Arial"/>
                          <a:cs typeface="Arial"/>
                        </a:rPr>
                        <a:t>Text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Field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Can create a </a:t>
                      </a:r>
                      <a:r>
                        <a:rPr sz="1900" spc="-55" dirty="0">
                          <a:latin typeface="Arial"/>
                          <a:cs typeface="Arial"/>
                        </a:rPr>
                        <a:t>Text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Field by using Input Element </a:t>
                      </a:r>
                      <a:r>
                        <a:rPr sz="1900" spc="-1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900" spc="-30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19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Attribute.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0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Pass 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Field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When text is entered in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Pass 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Word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Field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900" spc="-15" dirty="0">
                          <a:latin typeface="Arial"/>
                          <a:cs typeface="Arial"/>
                        </a:rPr>
                        <a:t>shows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****</a:t>
                      </a:r>
                      <a:r>
                        <a:rPr sz="1900" spc="-4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Symbol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20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Combo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 Box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can have multiple values and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allows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user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select one value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at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900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time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3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List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Box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can have multiple values and </a:t>
                      </a:r>
                      <a:r>
                        <a:rPr sz="1900" spc="-15" dirty="0">
                          <a:latin typeface="Arial"/>
                          <a:cs typeface="Arial"/>
                        </a:rPr>
                        <a:t>allows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user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select more than one value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900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</a:t>
                      </a:r>
                      <a:endParaRPr sz="19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time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459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Radio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 Button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Can create a Radio Button by using Input Element </a:t>
                      </a:r>
                      <a:r>
                        <a:rPr sz="1900" spc="-1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900" spc="-30" dirty="0">
                          <a:latin typeface="Arial"/>
                          <a:cs typeface="Arial"/>
                        </a:rPr>
                        <a:t>Value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9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Name</a:t>
                      </a:r>
                      <a:endParaRPr sz="19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Attribute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38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Check</a:t>
                      </a:r>
                      <a:r>
                        <a:rPr sz="19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Box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Can create Check box by Using Input</a:t>
                      </a:r>
                      <a:r>
                        <a:rPr sz="19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Element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461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Command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Button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422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This is useful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submitting any data that is helpful in transferring data across  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different</a:t>
                      </a:r>
                      <a:r>
                        <a:rPr sz="1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interfaces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63520" y="124425"/>
            <a:ext cx="9371203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 </a:t>
            </a:r>
            <a:r>
              <a:rPr spc="35" dirty="0"/>
              <a:t>section</a:t>
            </a:r>
            <a:r>
              <a:rPr spc="111" dirty="0"/>
              <a:t> </a:t>
            </a:r>
            <a:r>
              <a:rPr spc="-5" dirty="0"/>
              <a:t>(Cont.)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1109" y="2001844"/>
            <a:ext cx="442861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Form</a:t>
            </a:r>
            <a:r>
              <a:rPr sz="3200" b="1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3" name="object 6"/>
          <p:cNvSpPr txBox="1"/>
          <p:nvPr/>
        </p:nvSpPr>
        <p:spPr>
          <a:xfrm>
            <a:off x="1981200" y="2819400"/>
            <a:ext cx="154051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b="1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See example 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4590"/>
            <a:ext cx="947127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 </a:t>
            </a:r>
            <a:r>
              <a:rPr spc="35" dirty="0"/>
              <a:t>section</a:t>
            </a:r>
            <a:r>
              <a:rPr spc="111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8837" y="654639"/>
            <a:ext cx="10353675" cy="1053494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4295667">
              <a:spcBef>
                <a:spcPts val="755"/>
              </a:spcBef>
            </a:pPr>
            <a:r>
              <a:rPr b="1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Character</a:t>
            </a:r>
            <a:r>
              <a:rPr b="1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Entities</a:t>
            </a: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  <a:spcBef>
                <a:spcPts val="735"/>
              </a:spcBef>
            </a:pPr>
            <a:r>
              <a:rPr sz="2000" spc="-51" dirty="0">
                <a:latin typeface="Times New Roman"/>
                <a:cs typeface="Times New Roman"/>
              </a:rPr>
              <a:t>Some </a:t>
            </a:r>
            <a:r>
              <a:rPr sz="2000" spc="-35" dirty="0">
                <a:latin typeface="Times New Roman"/>
                <a:cs typeface="Times New Roman"/>
              </a:rPr>
              <a:t>characters </a:t>
            </a:r>
            <a:r>
              <a:rPr sz="2000" spc="-91" dirty="0">
                <a:latin typeface="Times New Roman"/>
                <a:cs typeface="Times New Roman"/>
              </a:rPr>
              <a:t>like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204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sz="2000" spc="-40" dirty="0">
                <a:latin typeface="Times New Roman"/>
                <a:cs typeface="Times New Roman"/>
              </a:rPr>
              <a:t>character, </a:t>
            </a:r>
            <a:r>
              <a:rPr sz="2000" spc="-60" dirty="0">
                <a:latin typeface="Times New Roman"/>
                <a:cs typeface="Times New Roman"/>
              </a:rPr>
              <a:t>have </a:t>
            </a:r>
            <a:r>
              <a:rPr sz="2000" spc="-75" dirty="0">
                <a:latin typeface="Times New Roman"/>
                <a:cs typeface="Times New Roman"/>
              </a:rPr>
              <a:t>a </a:t>
            </a:r>
            <a:r>
              <a:rPr sz="2000" spc="-60" dirty="0">
                <a:latin typeface="Times New Roman"/>
                <a:cs typeface="Times New Roman"/>
              </a:rPr>
              <a:t>special </a:t>
            </a:r>
            <a:r>
              <a:rPr sz="2000" spc="-45" dirty="0">
                <a:latin typeface="Times New Roman"/>
                <a:cs typeface="Times New Roman"/>
              </a:rPr>
              <a:t>meaning </a:t>
            </a:r>
            <a:r>
              <a:rPr sz="2000" spc="-40" dirty="0">
                <a:latin typeface="Times New Roman"/>
                <a:cs typeface="Times New Roman"/>
              </a:rPr>
              <a:t>in </a:t>
            </a:r>
            <a:r>
              <a:rPr sz="2000" spc="-35" dirty="0">
                <a:latin typeface="Times New Roman"/>
                <a:cs typeface="Times New Roman"/>
              </a:rPr>
              <a:t>HTML,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spc="-11" dirty="0">
                <a:latin typeface="Times New Roman"/>
                <a:cs typeface="Times New Roman"/>
              </a:rPr>
              <a:t>therefore </a:t>
            </a:r>
            <a:r>
              <a:rPr sz="2000" spc="-5" dirty="0">
                <a:latin typeface="Times New Roman"/>
                <a:cs typeface="Times New Roman"/>
              </a:rPr>
              <a:t>cannot </a:t>
            </a:r>
            <a:r>
              <a:rPr sz="2000" spc="-20" dirty="0">
                <a:latin typeface="Times New Roman"/>
                <a:cs typeface="Times New Roman"/>
              </a:rPr>
              <a:t>be </a:t>
            </a:r>
            <a:r>
              <a:rPr sz="2000" spc="-31" dirty="0">
                <a:latin typeface="Times New Roman"/>
                <a:cs typeface="Times New Roman"/>
              </a:rPr>
              <a:t>used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in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25" dirty="0">
                <a:latin typeface="Times New Roman"/>
                <a:cs typeface="Times New Roman"/>
              </a:rPr>
              <a:t>text.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most common </a:t>
            </a:r>
            <a:r>
              <a:rPr sz="2000" spc="-31" dirty="0">
                <a:latin typeface="Times New Roman"/>
                <a:cs typeface="Times New Roman"/>
              </a:rPr>
              <a:t>character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entities:</a:t>
            </a:r>
            <a:endParaRPr sz="20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393296"/>
              </p:ext>
            </p:extLst>
          </p:nvPr>
        </p:nvGraphicFramePr>
        <p:xfrm>
          <a:off x="1600200" y="1708133"/>
          <a:ext cx="7780021" cy="2673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0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864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Result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Entity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0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marL="219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900" b="1" dirty="0">
                          <a:latin typeface="Times New Roman"/>
                          <a:cs typeface="Times New Roman"/>
                        </a:rPr>
                        <a:t>&lt;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2197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900" b="1" dirty="0">
                          <a:latin typeface="Times New Roman"/>
                          <a:cs typeface="Times New Roman"/>
                        </a:rPr>
                        <a:t>&gt;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2197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900" b="1" dirty="0">
                          <a:latin typeface="Times New Roman"/>
                          <a:cs typeface="Times New Roman"/>
                        </a:rPr>
                        <a:t>&amp;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2806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900" b="1" dirty="0">
                          <a:latin typeface="Times New Roman"/>
                          <a:cs typeface="Times New Roman"/>
                        </a:rPr>
                        <a:t>“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2806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900" b="1" dirty="0">
                          <a:latin typeface="Times New Roman"/>
                          <a:cs typeface="Times New Roman"/>
                        </a:rPr>
                        <a:t>‘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non-breaking</a:t>
                      </a:r>
                      <a:r>
                        <a:rPr sz="19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45" dirty="0">
                          <a:latin typeface="Times New Roman"/>
                          <a:cs typeface="Times New Roman"/>
                        </a:rPr>
                        <a:t>space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99060" marR="2805430">
                        <a:lnSpc>
                          <a:spcPct val="126299"/>
                        </a:lnSpc>
                      </a:pPr>
                      <a:r>
                        <a:rPr sz="1900" spc="-65" dirty="0">
                          <a:latin typeface="Times New Roman"/>
                          <a:cs typeface="Times New Roman"/>
                        </a:rPr>
                        <a:t>less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than  </a:t>
                      </a:r>
                      <a:r>
                        <a:rPr sz="1900" spc="-35" dirty="0">
                          <a:latin typeface="Times New Roman"/>
                          <a:cs typeface="Times New Roman"/>
                        </a:rPr>
                        <a:t>greater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than  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ampersand  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quotation 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mark 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apostrophe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900" spc="-35" dirty="0">
                          <a:latin typeface="Times New Roman"/>
                          <a:cs typeface="Times New Roman"/>
                        </a:rPr>
                        <a:t>&amp;nbsp;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99695" marR="1311910">
                        <a:lnSpc>
                          <a:spcPct val="126299"/>
                        </a:lnSpc>
                      </a:pPr>
                      <a:r>
                        <a:rPr sz="1900" spc="-75" dirty="0">
                          <a:latin typeface="Times New Roman"/>
                          <a:cs typeface="Times New Roman"/>
                        </a:rPr>
                        <a:t>&amp;lt;  &amp;gt;  </a:t>
                      </a:r>
                      <a:r>
                        <a:rPr sz="1900" spc="-55" dirty="0">
                          <a:latin typeface="Times New Roman"/>
                          <a:cs typeface="Times New Roman"/>
                        </a:rPr>
                        <a:t>&amp;amp; 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900" spc="-10" dirty="0" err="1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1900" spc="-5" dirty="0" err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900" dirty="0" err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;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&amp;ap</a:t>
                      </a:r>
                      <a:r>
                        <a:rPr sz="19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;</a:t>
                      </a: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54040"/>
              </p:ext>
            </p:extLst>
          </p:nvPr>
        </p:nvGraphicFramePr>
        <p:xfrm>
          <a:off x="1610994" y="4874122"/>
          <a:ext cx="7758431" cy="1828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824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900" b="1" dirty="0">
                          <a:latin typeface="Times New Roman"/>
                          <a:cs typeface="Times New Roman"/>
                        </a:rPr>
                        <a:t>©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copyright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lang="en-US" sz="1900" spc="-65" dirty="0">
                          <a:latin typeface="Times New Roman"/>
                          <a:cs typeface="Times New Roman"/>
                        </a:rPr>
                        <a:t>;</a:t>
                      </a:r>
                      <a:r>
                        <a:rPr sz="1900" spc="-65" dirty="0">
                          <a:latin typeface="Times New Roman"/>
                          <a:cs typeface="Times New Roman"/>
                        </a:rPr>
                        <a:t>&amp;copy;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651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900" b="1" dirty="0">
                          <a:latin typeface="Times New Roman"/>
                          <a:cs typeface="Times New Roman"/>
                        </a:rPr>
                        <a:t>®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registered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trademark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900" spc="-75" dirty="0">
                          <a:latin typeface="Times New Roman"/>
                          <a:cs typeface="Times New Roman"/>
                        </a:rPr>
                        <a:t>&amp;reg;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452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900" b="1" dirty="0">
                          <a:latin typeface="Times New Roman"/>
                          <a:cs typeface="Times New Roman"/>
                        </a:rPr>
                        <a:t>£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pound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&amp;pound;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783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900" b="1" dirty="0">
                          <a:latin typeface="Times New Roman"/>
                          <a:cs typeface="Times New Roman"/>
                        </a:rPr>
                        <a:t>¥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900" spc="-70" dirty="0">
                          <a:latin typeface="Times New Roman"/>
                          <a:cs typeface="Times New Roman"/>
                        </a:rPr>
                        <a:t>yen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900" spc="-85" dirty="0">
                          <a:latin typeface="Times New Roman"/>
                          <a:cs typeface="Times New Roman"/>
                        </a:rPr>
                        <a:t>&amp;yen;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600200" y="4497066"/>
            <a:ext cx="4435475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700" b="1" dirty="0">
                <a:latin typeface="Times New Roman"/>
                <a:cs typeface="Times New Roman"/>
              </a:rPr>
              <a:t>Some </a:t>
            </a:r>
            <a:r>
              <a:rPr sz="1700" b="1" spc="-35" dirty="0">
                <a:latin typeface="Times New Roman"/>
                <a:cs typeface="Times New Roman"/>
              </a:rPr>
              <a:t>Other </a:t>
            </a:r>
            <a:r>
              <a:rPr sz="1700" b="1" spc="-11" dirty="0">
                <a:latin typeface="Times New Roman"/>
                <a:cs typeface="Times New Roman"/>
              </a:rPr>
              <a:t>Commonly </a:t>
            </a:r>
            <a:r>
              <a:rPr sz="1700" b="1" spc="35" dirty="0">
                <a:latin typeface="Times New Roman"/>
                <a:cs typeface="Times New Roman"/>
              </a:rPr>
              <a:t>Used </a:t>
            </a:r>
            <a:r>
              <a:rPr sz="1700" b="1" spc="-51" dirty="0">
                <a:latin typeface="Times New Roman"/>
                <a:cs typeface="Times New Roman"/>
              </a:rPr>
              <a:t>Character</a:t>
            </a:r>
            <a:r>
              <a:rPr sz="1700" b="1" spc="-40" dirty="0">
                <a:latin typeface="Times New Roman"/>
                <a:cs typeface="Times New Roman"/>
              </a:rPr>
              <a:t> </a:t>
            </a:r>
            <a:r>
              <a:rPr sz="1700" b="1" spc="5" dirty="0">
                <a:latin typeface="Times New Roman"/>
                <a:cs typeface="Times New Roman"/>
              </a:rPr>
              <a:t>Entities</a:t>
            </a:r>
            <a:endParaRPr sz="1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0753" y="1190244"/>
            <a:ext cx="4472940" cy="4474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119" y="380460"/>
            <a:ext cx="1652271" cy="50590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1" dirty="0"/>
              <a:t>Overview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41" y="1534796"/>
            <a:ext cx="7769225" cy="45070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72" indent="-515607">
              <a:spcBef>
                <a:spcPts val="105"/>
              </a:spcBef>
              <a:buAutoNum type="arabicPeriod"/>
              <a:tabLst>
                <a:tab pos="527672" algn="l"/>
                <a:tab pos="528307" algn="l"/>
              </a:tabLst>
            </a:pPr>
            <a:r>
              <a:rPr sz="2000" spc="-55" dirty="0">
                <a:latin typeface="Times New Roman"/>
                <a:cs typeface="Times New Roman"/>
              </a:rPr>
              <a:t>Advance </a:t>
            </a:r>
            <a:r>
              <a:rPr sz="2000" spc="-40" dirty="0">
                <a:latin typeface="Times New Roman"/>
                <a:cs typeface="Times New Roman"/>
              </a:rPr>
              <a:t>version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HTML.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  <a:buFont typeface="Times New Roman"/>
              <a:buAutoNum type="arabicPeriod"/>
            </a:pPr>
            <a:endParaRPr sz="1900">
              <a:latin typeface="Times New Roman"/>
              <a:cs typeface="Times New Roman"/>
            </a:endParaRPr>
          </a:p>
          <a:p>
            <a:pPr marL="527672" indent="-515607">
              <a:buAutoNum type="arabicPeriod"/>
              <a:tabLst>
                <a:tab pos="527672" algn="l"/>
                <a:tab pos="528307" algn="l"/>
              </a:tabLst>
            </a:pPr>
            <a:r>
              <a:rPr sz="2000" spc="31" dirty="0">
                <a:latin typeface="Times New Roman"/>
                <a:cs typeface="Times New Roman"/>
              </a:rPr>
              <a:t>In </a:t>
            </a:r>
            <a:r>
              <a:rPr sz="2000" spc="-65" dirty="0">
                <a:latin typeface="Times New Roman"/>
                <a:cs typeface="Times New Roman"/>
              </a:rPr>
              <a:t>2008,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31" dirty="0">
                <a:latin typeface="Times New Roman"/>
                <a:cs typeface="Times New Roman"/>
              </a:rPr>
              <a:t>first </a:t>
            </a:r>
            <a:r>
              <a:rPr sz="2000" spc="-35" dirty="0">
                <a:latin typeface="Times New Roman"/>
                <a:cs typeface="Times New Roman"/>
              </a:rPr>
              <a:t>HTML5 </a:t>
            </a:r>
            <a:r>
              <a:rPr sz="2000" spc="-45" dirty="0">
                <a:latin typeface="Times New Roman"/>
                <a:cs typeface="Times New Roman"/>
              </a:rPr>
              <a:t>public </a:t>
            </a:r>
            <a:r>
              <a:rPr sz="2000" spc="-15" dirty="0">
                <a:latin typeface="Times New Roman"/>
                <a:cs typeface="Times New Roman"/>
              </a:rPr>
              <a:t>draft </a:t>
            </a:r>
            <a:r>
              <a:rPr sz="2000" spc="-91" dirty="0">
                <a:latin typeface="Times New Roman"/>
                <a:cs typeface="Times New Roman"/>
              </a:rPr>
              <a:t>was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51" dirty="0">
                <a:latin typeface="Times New Roman"/>
                <a:cs typeface="Times New Roman"/>
              </a:rPr>
              <a:t>released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  <a:buFont typeface="Times New Roman"/>
              <a:buAutoNum type="arabicPeriod"/>
            </a:pPr>
            <a:endParaRPr sz="1900">
              <a:latin typeface="Times New Roman"/>
              <a:cs typeface="Times New Roman"/>
            </a:endParaRPr>
          </a:p>
          <a:p>
            <a:pPr marL="527672" indent="-515607">
              <a:buAutoNum type="arabicPeriod"/>
              <a:tabLst>
                <a:tab pos="527672" algn="l"/>
                <a:tab pos="528307" algn="l"/>
              </a:tabLst>
            </a:pPr>
            <a:r>
              <a:rPr sz="2000" spc="-35" dirty="0">
                <a:latin typeface="Times New Roman"/>
                <a:cs typeface="Times New Roman"/>
              </a:rPr>
              <a:t>HTML5 </a:t>
            </a:r>
            <a:r>
              <a:rPr sz="2000" spc="-85" dirty="0">
                <a:latin typeface="Times New Roman"/>
                <a:cs typeface="Times New Roman"/>
              </a:rPr>
              <a:t>W3C </a:t>
            </a:r>
            <a:r>
              <a:rPr sz="2000" spc="-51" dirty="0">
                <a:latin typeface="Times New Roman"/>
                <a:cs typeface="Times New Roman"/>
              </a:rPr>
              <a:t>Final </a:t>
            </a:r>
            <a:r>
              <a:rPr sz="2000" spc="-31" dirty="0">
                <a:latin typeface="Times New Roman"/>
                <a:cs typeface="Times New Roman"/>
              </a:rPr>
              <a:t>Recommendation </a:t>
            </a:r>
            <a:r>
              <a:rPr sz="2000" spc="-11" dirty="0">
                <a:latin typeface="Carlito"/>
                <a:cs typeface="Carlito"/>
              </a:rPr>
              <a:t>was </a:t>
            </a:r>
            <a:r>
              <a:rPr sz="2000" spc="-5" dirty="0">
                <a:latin typeface="Carlito"/>
                <a:cs typeface="Carlito"/>
              </a:rPr>
              <a:t>released </a:t>
            </a:r>
            <a:r>
              <a:rPr sz="2000" dirty="0">
                <a:latin typeface="Carlito"/>
                <a:cs typeface="Carlito"/>
              </a:rPr>
              <a:t>28. </a:t>
            </a:r>
            <a:r>
              <a:rPr sz="2000" spc="-5" dirty="0">
                <a:latin typeface="Carlito"/>
                <a:cs typeface="Carlito"/>
              </a:rPr>
              <a:t>October</a:t>
            </a:r>
            <a:r>
              <a:rPr sz="2000" spc="169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  <a:p>
            <a:pPr>
              <a:spcBef>
                <a:spcPts val="11"/>
              </a:spcBef>
              <a:buFont typeface="Times New Roman"/>
              <a:buAutoNum type="arabicPeriod"/>
            </a:pPr>
            <a:endParaRPr>
              <a:latin typeface="Carlito"/>
              <a:cs typeface="Carlito"/>
            </a:endParaRPr>
          </a:p>
          <a:p>
            <a:pPr marL="527672" indent="-515607">
              <a:spcBef>
                <a:spcPts val="5"/>
              </a:spcBef>
              <a:buAutoNum type="arabicPeriod"/>
              <a:tabLst>
                <a:tab pos="527672" algn="l"/>
                <a:tab pos="528307" algn="l"/>
              </a:tabLst>
            </a:pPr>
            <a:r>
              <a:rPr sz="2000" spc="-20" dirty="0">
                <a:latin typeface="Times New Roman"/>
                <a:cs typeface="Times New Roman"/>
              </a:rPr>
              <a:t>New </a:t>
            </a:r>
            <a:r>
              <a:rPr sz="2000" spc="-45" dirty="0">
                <a:latin typeface="Times New Roman"/>
                <a:cs typeface="Times New Roman"/>
              </a:rPr>
              <a:t>elements, </a:t>
            </a:r>
            <a:r>
              <a:rPr sz="2000" spc="-31" dirty="0">
                <a:latin typeface="Times New Roman"/>
                <a:cs typeface="Times New Roman"/>
              </a:rPr>
              <a:t>attributes,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spc="-40" dirty="0">
                <a:latin typeface="Times New Roman"/>
                <a:cs typeface="Times New Roman"/>
              </a:rPr>
              <a:t>behaviors </a:t>
            </a:r>
            <a:r>
              <a:rPr sz="2000" spc="-60" dirty="0">
                <a:latin typeface="Times New Roman"/>
                <a:cs typeface="Times New Roman"/>
              </a:rPr>
              <a:t>were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introduced.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  <a:buFont typeface="Times New Roman"/>
              <a:buAutoNum type="arabicPeriod"/>
            </a:pPr>
            <a:endParaRPr sz="1900">
              <a:latin typeface="Times New Roman"/>
              <a:cs typeface="Times New Roman"/>
            </a:endParaRPr>
          </a:p>
          <a:p>
            <a:pPr marL="527672" indent="-515607">
              <a:buAutoNum type="arabicPeriod"/>
              <a:tabLst>
                <a:tab pos="527672" algn="l"/>
                <a:tab pos="528307" algn="l"/>
              </a:tabLst>
            </a:pPr>
            <a:r>
              <a:rPr sz="2000" spc="35" dirty="0">
                <a:latin typeface="Times New Roman"/>
                <a:cs typeface="Times New Roman"/>
              </a:rPr>
              <a:t>It </a:t>
            </a:r>
            <a:r>
              <a:rPr sz="2000" spc="-35" dirty="0">
                <a:latin typeface="Times New Roman"/>
                <a:cs typeface="Times New Roman"/>
              </a:rPr>
              <a:t>helps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-35" dirty="0">
                <a:latin typeface="Times New Roman"/>
                <a:cs typeface="Times New Roman"/>
              </a:rPr>
              <a:t>create </a:t>
            </a:r>
            <a:r>
              <a:rPr sz="2000" spc="-11" dirty="0">
                <a:latin typeface="Times New Roman"/>
                <a:cs typeface="Times New Roman"/>
              </a:rPr>
              <a:t>more </a:t>
            </a:r>
            <a:r>
              <a:rPr sz="2000" spc="-40" dirty="0">
                <a:latin typeface="Times New Roman"/>
                <a:cs typeface="Times New Roman"/>
              </a:rPr>
              <a:t>powerful </a:t>
            </a:r>
            <a:r>
              <a:rPr sz="2000" spc="-51" dirty="0">
                <a:latin typeface="Times New Roman"/>
                <a:cs typeface="Times New Roman"/>
              </a:rPr>
              <a:t>website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spc="-45" dirty="0">
                <a:latin typeface="Times New Roman"/>
                <a:cs typeface="Times New Roman"/>
              </a:rPr>
              <a:t>interactive </a:t>
            </a:r>
            <a:r>
              <a:rPr sz="2000" spc="-60" dirty="0">
                <a:latin typeface="Times New Roman"/>
                <a:cs typeface="Times New Roman"/>
              </a:rPr>
              <a:t>web</a:t>
            </a:r>
            <a:r>
              <a:rPr sz="2000" spc="131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  <a:buFont typeface="Times New Roman"/>
              <a:buAutoNum type="arabicPeriod"/>
            </a:pPr>
            <a:endParaRPr sz="1900">
              <a:latin typeface="Times New Roman"/>
              <a:cs typeface="Times New Roman"/>
            </a:endParaRPr>
          </a:p>
          <a:p>
            <a:pPr marL="527672" indent="-515607">
              <a:spcBef>
                <a:spcPts val="5"/>
              </a:spcBef>
              <a:buAutoNum type="arabicPeriod"/>
              <a:tabLst>
                <a:tab pos="527672" algn="l"/>
                <a:tab pos="528307" algn="l"/>
              </a:tabLst>
            </a:pPr>
            <a:r>
              <a:rPr sz="2000" spc="-35" dirty="0">
                <a:latin typeface="Times New Roman"/>
                <a:cs typeface="Times New Roman"/>
              </a:rPr>
              <a:t>HTML5 </a:t>
            </a:r>
            <a:r>
              <a:rPr sz="2000" spc="-31" dirty="0">
                <a:latin typeface="Times New Roman"/>
                <a:cs typeface="Times New Roman"/>
              </a:rPr>
              <a:t>comes </a:t>
            </a:r>
            <a:r>
              <a:rPr sz="2000" spc="-45" dirty="0">
                <a:latin typeface="Times New Roman"/>
                <a:cs typeface="Times New Roman"/>
              </a:rPr>
              <a:t>with </a:t>
            </a:r>
            <a:r>
              <a:rPr sz="2000" spc="-80" dirty="0">
                <a:latin typeface="Times New Roman"/>
                <a:cs typeface="Times New Roman"/>
              </a:rPr>
              <a:t>XML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syntax.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  <a:buFont typeface="Times New Roman"/>
              <a:buAutoNum type="arabicPeriod"/>
            </a:pPr>
            <a:endParaRPr sz="1900">
              <a:latin typeface="Times New Roman"/>
              <a:cs typeface="Times New Roman"/>
            </a:endParaRPr>
          </a:p>
          <a:p>
            <a:pPr marL="527672" indent="-515607">
              <a:spcBef>
                <a:spcPts val="5"/>
              </a:spcBef>
              <a:buAutoNum type="arabicPeriod"/>
              <a:tabLst>
                <a:tab pos="527672" algn="l"/>
                <a:tab pos="528307" algn="l"/>
              </a:tabLst>
            </a:pPr>
            <a:r>
              <a:rPr sz="2000" spc="-35" dirty="0">
                <a:latin typeface="Times New Roman"/>
                <a:cs typeface="Times New Roman"/>
              </a:rPr>
              <a:t>HTML5 </a:t>
            </a:r>
            <a:r>
              <a:rPr sz="2000" spc="-75" dirty="0">
                <a:latin typeface="Times New Roman"/>
                <a:cs typeface="Times New Roman"/>
              </a:rPr>
              <a:t>is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-20" dirty="0">
                <a:latin typeface="Times New Roman"/>
                <a:cs typeface="Times New Roman"/>
              </a:rPr>
              <a:t>compete </a:t>
            </a:r>
            <a:r>
              <a:rPr sz="2000" spc="-45" dirty="0">
                <a:latin typeface="Times New Roman"/>
                <a:cs typeface="Times New Roman"/>
              </a:rPr>
              <a:t>with </a:t>
            </a:r>
            <a:r>
              <a:rPr sz="2000" spc="-40" dirty="0">
                <a:latin typeface="Times New Roman"/>
                <a:cs typeface="Times New Roman"/>
              </a:rPr>
              <a:t>Flash </a:t>
            </a:r>
            <a:r>
              <a:rPr sz="2000" spc="-20" dirty="0">
                <a:latin typeface="Times New Roman"/>
                <a:cs typeface="Times New Roman"/>
              </a:rPr>
              <a:t>and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71" dirty="0">
                <a:latin typeface="Times New Roman"/>
                <a:cs typeface="Times New Roman"/>
              </a:rPr>
              <a:t>Silverlight.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  <a:buFont typeface="Times New Roman"/>
              <a:buAutoNum type="arabicPeriod"/>
            </a:pPr>
            <a:endParaRPr sz="1900">
              <a:latin typeface="Times New Roman"/>
              <a:cs typeface="Times New Roman"/>
            </a:endParaRPr>
          </a:p>
          <a:p>
            <a:pPr marL="527672" indent="-515607">
              <a:buAutoNum type="arabicPeriod"/>
              <a:tabLst>
                <a:tab pos="527672" algn="l"/>
                <a:tab pos="528307" algn="l"/>
              </a:tabLst>
            </a:pPr>
            <a:r>
              <a:rPr sz="2000" spc="-31" dirty="0">
                <a:latin typeface="Times New Roman"/>
                <a:cs typeface="Times New Roman"/>
              </a:rPr>
              <a:t>Empowering </a:t>
            </a:r>
            <a:r>
              <a:rPr sz="2000" spc="-60" dirty="0">
                <a:latin typeface="Times New Roman"/>
                <a:cs typeface="Times New Roman"/>
              </a:rPr>
              <a:t>Mobile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590" y="380460"/>
            <a:ext cx="7830820" cy="50590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/>
              <a:t>Technical </a:t>
            </a:r>
            <a:r>
              <a:rPr sz="3200" spc="-35" dirty="0"/>
              <a:t>Advantages </a:t>
            </a:r>
            <a:r>
              <a:rPr sz="3200" spc="-100" dirty="0"/>
              <a:t>Over </a:t>
            </a:r>
            <a:r>
              <a:rPr sz="3200" spc="-25" dirty="0"/>
              <a:t>Previous</a:t>
            </a:r>
            <a:r>
              <a:rPr sz="3200" spc="115" dirty="0"/>
              <a:t> </a:t>
            </a:r>
            <a:r>
              <a:rPr sz="3200" spc="-55" dirty="0"/>
              <a:t>Version.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38200" y="1447800"/>
            <a:ext cx="10896600" cy="43838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72" indent="-515607">
              <a:spcBef>
                <a:spcPts val="105"/>
              </a:spcBef>
              <a:buAutoNum type="arabicPeriod"/>
              <a:tabLst>
                <a:tab pos="527672" algn="l"/>
                <a:tab pos="528307" algn="l"/>
              </a:tabLst>
            </a:pPr>
            <a:r>
              <a:rPr sz="2000" spc="-45" dirty="0">
                <a:latin typeface="Times New Roman"/>
                <a:cs typeface="Times New Roman"/>
              </a:rPr>
              <a:t>Audio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spc="-51" dirty="0">
                <a:latin typeface="Times New Roman"/>
                <a:cs typeface="Times New Roman"/>
              </a:rPr>
              <a:t>Videos </a:t>
            </a:r>
            <a:r>
              <a:rPr sz="2000" spc="-45" dirty="0">
                <a:latin typeface="Times New Roman"/>
                <a:cs typeface="Times New Roman"/>
              </a:rPr>
              <a:t>are integral </a:t>
            </a:r>
            <a:r>
              <a:rPr sz="2000" dirty="0">
                <a:latin typeface="Times New Roman"/>
                <a:cs typeface="Times New Roman"/>
              </a:rPr>
              <a:t>part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-35" dirty="0">
                <a:latin typeface="Times New Roman"/>
                <a:cs typeface="Times New Roman"/>
              </a:rPr>
              <a:t>HTML5 </a:t>
            </a:r>
            <a:r>
              <a:rPr sz="2000" spc="-40" dirty="0">
                <a:latin typeface="Times New Roman"/>
                <a:cs typeface="Times New Roman"/>
              </a:rPr>
              <a:t>specifications </a:t>
            </a:r>
            <a:r>
              <a:rPr sz="2000" spc="-100" dirty="0">
                <a:latin typeface="Times New Roman"/>
                <a:cs typeface="Times New Roman"/>
              </a:rPr>
              <a:t>e.g. </a:t>
            </a:r>
            <a:r>
              <a:rPr sz="2000" spc="35" dirty="0">
                <a:latin typeface="Times New Roman"/>
                <a:cs typeface="Times New Roman"/>
              </a:rPr>
              <a:t>&lt;audio&gt; </a:t>
            </a:r>
            <a:r>
              <a:rPr sz="2000" spc="11" dirty="0">
                <a:latin typeface="Times New Roman"/>
                <a:cs typeface="Times New Roman"/>
              </a:rPr>
              <a:t>and&lt;video&gt;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tags.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  <a:buFont typeface="Times New Roman"/>
              <a:buAutoNum type="arabicPeriod"/>
            </a:pPr>
            <a:endParaRPr>
              <a:latin typeface="Times New Roman"/>
              <a:cs typeface="Times New Roman"/>
            </a:endParaRPr>
          </a:p>
          <a:p>
            <a:pPr marL="527672" indent="-515607">
              <a:buAutoNum type="arabicPeriod"/>
              <a:tabLst>
                <a:tab pos="527672" algn="l"/>
                <a:tab pos="528307" algn="l"/>
              </a:tabLst>
            </a:pPr>
            <a:r>
              <a:rPr sz="2000" spc="-51" dirty="0">
                <a:latin typeface="Times New Roman"/>
                <a:cs typeface="Times New Roman"/>
              </a:rPr>
              <a:t>Vector </a:t>
            </a:r>
            <a:r>
              <a:rPr sz="2000" spc="-40" dirty="0">
                <a:latin typeface="Times New Roman"/>
                <a:cs typeface="Times New Roman"/>
              </a:rPr>
              <a:t>graphics </a:t>
            </a:r>
            <a:r>
              <a:rPr sz="2000" spc="-80" dirty="0">
                <a:latin typeface="Times New Roman"/>
                <a:cs typeface="Times New Roman"/>
              </a:rPr>
              <a:t>is </a:t>
            </a:r>
            <a:r>
              <a:rPr sz="2000" spc="-40" dirty="0">
                <a:latin typeface="Times New Roman"/>
                <a:cs typeface="Times New Roman"/>
              </a:rPr>
              <a:t>integral </a:t>
            </a:r>
            <a:r>
              <a:rPr sz="2000" dirty="0">
                <a:latin typeface="Times New Roman"/>
                <a:cs typeface="Times New Roman"/>
              </a:rPr>
              <a:t>part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-35" dirty="0">
                <a:latin typeface="Times New Roman"/>
                <a:cs typeface="Times New Roman"/>
              </a:rPr>
              <a:t>HTML5 </a:t>
            </a:r>
            <a:r>
              <a:rPr sz="2000" spc="-95" dirty="0">
                <a:latin typeface="Times New Roman"/>
                <a:cs typeface="Times New Roman"/>
              </a:rPr>
              <a:t>e.g. </a:t>
            </a:r>
            <a:r>
              <a:rPr sz="2000" spc="-71" dirty="0">
                <a:latin typeface="Times New Roman"/>
                <a:cs typeface="Times New Roman"/>
              </a:rPr>
              <a:t>SVG </a:t>
            </a:r>
            <a:r>
              <a:rPr sz="2000" spc="-20" dirty="0">
                <a:latin typeface="Times New Roman"/>
                <a:cs typeface="Times New Roman"/>
              </a:rPr>
              <a:t>and</a:t>
            </a:r>
            <a:r>
              <a:rPr sz="2000" spc="111" dirty="0">
                <a:latin typeface="Times New Roman"/>
                <a:cs typeface="Times New Roman"/>
              </a:rPr>
              <a:t> </a:t>
            </a:r>
            <a:r>
              <a:rPr sz="2000" spc="-71" dirty="0">
                <a:latin typeface="Times New Roman"/>
                <a:cs typeface="Times New Roman"/>
              </a:rPr>
              <a:t>canvas.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  <a:buFont typeface="Times New Roman"/>
              <a:buAutoNum type="arabicPeriod"/>
            </a:pPr>
            <a:endParaRPr>
              <a:latin typeface="Times New Roman"/>
              <a:cs typeface="Times New Roman"/>
            </a:endParaRPr>
          </a:p>
          <a:p>
            <a:pPr marL="527672" indent="-515607">
              <a:buAutoNum type="arabicPeriod"/>
              <a:tabLst>
                <a:tab pos="527672" algn="l"/>
                <a:tab pos="528307" algn="l"/>
              </a:tabLst>
            </a:pPr>
            <a:r>
              <a:rPr sz="2000" spc="-135" dirty="0">
                <a:latin typeface="Times New Roman"/>
                <a:cs typeface="Times New Roman"/>
              </a:rPr>
              <a:t>JS </a:t>
            </a:r>
            <a:r>
              <a:rPr sz="2000" spc="-15" dirty="0">
                <a:latin typeface="Times New Roman"/>
                <a:cs typeface="Times New Roman"/>
              </a:rPr>
              <a:t>GeoLocation API </a:t>
            </a:r>
            <a:r>
              <a:rPr sz="2000" spc="-40" dirty="0">
                <a:latin typeface="Times New Roman"/>
                <a:cs typeface="Times New Roman"/>
              </a:rPr>
              <a:t>in </a:t>
            </a:r>
            <a:r>
              <a:rPr sz="2000" spc="-35" dirty="0">
                <a:latin typeface="Times New Roman"/>
                <a:cs typeface="Times New Roman"/>
              </a:rPr>
              <a:t>HTML5 helps </a:t>
            </a:r>
            <a:r>
              <a:rPr sz="2000" spc="-51" dirty="0">
                <a:latin typeface="Times New Roman"/>
                <a:cs typeface="Times New Roman"/>
              </a:rPr>
              <a:t>identify </a:t>
            </a:r>
            <a:r>
              <a:rPr sz="2000" spc="-31" dirty="0">
                <a:latin typeface="Times New Roman"/>
                <a:cs typeface="Times New Roman"/>
              </a:rPr>
              <a:t>location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-31" dirty="0">
                <a:latin typeface="Times New Roman"/>
                <a:cs typeface="Times New Roman"/>
              </a:rPr>
              <a:t>user </a:t>
            </a:r>
            <a:r>
              <a:rPr sz="2000" spc="-45" dirty="0">
                <a:latin typeface="Times New Roman"/>
                <a:cs typeface="Times New Roman"/>
              </a:rPr>
              <a:t>browsing </a:t>
            </a:r>
            <a:r>
              <a:rPr sz="2000" spc="-80" dirty="0">
                <a:latin typeface="Times New Roman"/>
                <a:cs typeface="Times New Roman"/>
              </a:rPr>
              <a:t>any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51" dirty="0">
                <a:latin typeface="Times New Roman"/>
                <a:cs typeface="Times New Roman"/>
              </a:rPr>
              <a:t>website</a:t>
            </a:r>
            <a:endParaRPr sz="2000">
              <a:latin typeface="Times New Roman"/>
              <a:cs typeface="Times New Roman"/>
            </a:endParaRPr>
          </a:p>
          <a:p>
            <a:pPr marL="527672">
              <a:spcBef>
                <a:spcPts val="1200"/>
              </a:spcBef>
            </a:pPr>
            <a:r>
              <a:rPr sz="2000" spc="-31" dirty="0">
                <a:latin typeface="Times New Roman"/>
                <a:cs typeface="Times New Roman"/>
              </a:rPr>
              <a:t>(provided user </a:t>
            </a:r>
            <a:r>
              <a:rPr sz="2000" spc="-75" dirty="0">
                <a:latin typeface="Times New Roman"/>
                <a:cs typeface="Times New Roman"/>
              </a:rPr>
              <a:t>allows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it).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>
              <a:latin typeface="Times New Roman"/>
              <a:cs typeface="Times New Roman"/>
            </a:endParaRPr>
          </a:p>
          <a:p>
            <a:pPr marL="527672" indent="-515607">
              <a:spcBef>
                <a:spcPts val="5"/>
              </a:spcBef>
              <a:buAutoNum type="arabicPeriod" startAt="4"/>
              <a:tabLst>
                <a:tab pos="527672" algn="l"/>
                <a:tab pos="528307" algn="l"/>
              </a:tabLst>
            </a:pPr>
            <a:r>
              <a:rPr sz="2000" spc="-51" dirty="0">
                <a:latin typeface="Times New Roman"/>
                <a:cs typeface="Times New Roman"/>
              </a:rPr>
              <a:t>Full </a:t>
            </a:r>
            <a:r>
              <a:rPr sz="2000" spc="-40" dirty="0">
                <a:latin typeface="Times New Roman"/>
                <a:cs typeface="Times New Roman"/>
              </a:rPr>
              <a:t>duplex </a:t>
            </a:r>
            <a:r>
              <a:rPr sz="2000" spc="-25" dirty="0">
                <a:latin typeface="Times New Roman"/>
                <a:cs typeface="Times New Roman"/>
              </a:rPr>
              <a:t>communication </a:t>
            </a:r>
            <a:r>
              <a:rPr sz="2000" spc="-40" dirty="0">
                <a:latin typeface="Times New Roman"/>
                <a:cs typeface="Times New Roman"/>
              </a:rPr>
              <a:t>channels </a:t>
            </a:r>
            <a:r>
              <a:rPr sz="2000" spc="-35" dirty="0">
                <a:latin typeface="Times New Roman"/>
                <a:cs typeface="Times New Roman"/>
              </a:rPr>
              <a:t>can </a:t>
            </a:r>
            <a:r>
              <a:rPr sz="2000" spc="-20" dirty="0">
                <a:latin typeface="Times New Roman"/>
                <a:cs typeface="Times New Roman"/>
              </a:rPr>
              <a:t>be </a:t>
            </a:r>
            <a:r>
              <a:rPr sz="2000" spc="-40" dirty="0">
                <a:latin typeface="Times New Roman"/>
                <a:cs typeface="Times New Roman"/>
              </a:rPr>
              <a:t>established </a:t>
            </a:r>
            <a:r>
              <a:rPr sz="2000" spc="-45" dirty="0">
                <a:latin typeface="Times New Roman"/>
                <a:cs typeface="Times New Roman"/>
              </a:rPr>
              <a:t>with </a:t>
            </a:r>
            <a:r>
              <a:rPr sz="2000" spc="-51" dirty="0">
                <a:latin typeface="Times New Roman"/>
                <a:cs typeface="Times New Roman"/>
              </a:rPr>
              <a:t>Server using </a:t>
            </a:r>
            <a:r>
              <a:rPr sz="2000" spc="-105" dirty="0">
                <a:latin typeface="Times New Roman"/>
                <a:cs typeface="Times New Roman"/>
              </a:rPr>
              <a:t>Web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Sockets.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  <a:buFont typeface="Times New Roman"/>
              <a:buAutoNum type="arabicPeriod" startAt="4"/>
            </a:pPr>
            <a:endParaRPr>
              <a:latin typeface="Times New Roman"/>
              <a:cs typeface="Times New Roman"/>
            </a:endParaRPr>
          </a:p>
          <a:p>
            <a:pPr marL="527672" indent="-515607">
              <a:buAutoNum type="arabicPeriod" startAt="4"/>
              <a:tabLst>
                <a:tab pos="527672" algn="l"/>
                <a:tab pos="528307" algn="l"/>
              </a:tabLst>
            </a:pPr>
            <a:r>
              <a:rPr sz="2000" spc="-80" dirty="0">
                <a:latin typeface="Times New Roman"/>
                <a:cs typeface="Times New Roman"/>
              </a:rPr>
              <a:t>Allows </a:t>
            </a:r>
            <a:r>
              <a:rPr sz="2000" spc="-75" dirty="0">
                <a:latin typeface="Times New Roman"/>
                <a:cs typeface="Times New Roman"/>
              </a:rPr>
              <a:t>JavaScript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20" dirty="0">
                <a:latin typeface="Times New Roman"/>
                <a:cs typeface="Times New Roman"/>
              </a:rPr>
              <a:t>run </a:t>
            </a:r>
            <a:r>
              <a:rPr sz="2000" spc="-40" dirty="0">
                <a:latin typeface="Times New Roman"/>
                <a:cs typeface="Times New Roman"/>
              </a:rPr>
              <a:t>in </a:t>
            </a:r>
            <a:r>
              <a:rPr sz="2000" spc="-31" dirty="0">
                <a:latin typeface="Times New Roman"/>
                <a:cs typeface="Times New Roman"/>
              </a:rPr>
              <a:t>background. </a:t>
            </a:r>
            <a:r>
              <a:rPr sz="2000" spc="-25" dirty="0">
                <a:latin typeface="Times New Roman"/>
                <a:cs typeface="Times New Roman"/>
              </a:rPr>
              <a:t>This </a:t>
            </a:r>
            <a:r>
              <a:rPr sz="2000" spc="-75" dirty="0">
                <a:latin typeface="Times New Roman"/>
                <a:cs typeface="Times New Roman"/>
              </a:rPr>
              <a:t>is </a:t>
            </a:r>
            <a:r>
              <a:rPr sz="2000" spc="-40" dirty="0">
                <a:latin typeface="Times New Roman"/>
                <a:cs typeface="Times New Roman"/>
              </a:rPr>
              <a:t>possible </a:t>
            </a:r>
            <a:r>
              <a:rPr sz="2000" spc="-25" dirty="0">
                <a:latin typeface="Times New Roman"/>
                <a:cs typeface="Times New Roman"/>
              </a:rPr>
              <a:t>due </a:t>
            </a:r>
            <a:r>
              <a:rPr sz="2000" spc="25" dirty="0">
                <a:latin typeface="Times New Roman"/>
                <a:cs typeface="Times New Roman"/>
              </a:rPr>
              <a:t>to</a:t>
            </a:r>
            <a:r>
              <a:rPr sz="2000" spc="169" dirty="0">
                <a:latin typeface="Times New Roman"/>
                <a:cs typeface="Times New Roman"/>
              </a:rPr>
              <a:t> </a:t>
            </a:r>
            <a:r>
              <a:rPr sz="2000" spc="-131" dirty="0">
                <a:latin typeface="Times New Roman"/>
                <a:cs typeface="Times New Roman"/>
              </a:rPr>
              <a:t>JS </a:t>
            </a:r>
            <a:r>
              <a:rPr sz="2000" spc="-105" dirty="0">
                <a:latin typeface="Times New Roman"/>
                <a:cs typeface="Times New Roman"/>
              </a:rPr>
              <a:t>Web </a:t>
            </a:r>
            <a:r>
              <a:rPr sz="2000" spc="-51" dirty="0">
                <a:latin typeface="Times New Roman"/>
                <a:cs typeface="Times New Roman"/>
              </a:rPr>
              <a:t>worker </a:t>
            </a:r>
            <a:r>
              <a:rPr sz="2000" spc="-15" dirty="0">
                <a:latin typeface="Times New Roman"/>
                <a:cs typeface="Times New Roman"/>
              </a:rPr>
              <a:t>API </a:t>
            </a:r>
            <a:r>
              <a:rPr sz="2000" spc="-40" dirty="0">
                <a:latin typeface="Times New Roman"/>
                <a:cs typeface="Times New Roman"/>
              </a:rPr>
              <a:t>in HTML5.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  <a:buFont typeface="Times New Roman"/>
              <a:buAutoNum type="arabicPeriod" startAt="4"/>
            </a:pPr>
            <a:endParaRPr>
              <a:latin typeface="Times New Roman"/>
              <a:cs typeface="Times New Roman"/>
            </a:endParaRPr>
          </a:p>
          <a:p>
            <a:pPr marL="527672" indent="-515607">
              <a:buAutoNum type="arabicPeriod" startAt="4"/>
              <a:tabLst>
                <a:tab pos="527672" algn="l"/>
                <a:tab pos="528307" algn="l"/>
              </a:tabLst>
            </a:pPr>
            <a:r>
              <a:rPr sz="2000" spc="-40" dirty="0">
                <a:latin typeface="Times New Roman"/>
                <a:cs typeface="Times New Roman"/>
              </a:rPr>
              <a:t>Application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Cache,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11" dirty="0">
                <a:latin typeface="Times New Roman"/>
                <a:cs typeface="Times New Roman"/>
              </a:rPr>
              <a:t>Web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SQL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database</a:t>
            </a:r>
            <a:r>
              <a:rPr sz="2000" spc="-31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and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Web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31" dirty="0">
                <a:latin typeface="Times New Roman"/>
                <a:cs typeface="Times New Roman"/>
              </a:rPr>
              <a:t>storage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available</a:t>
            </a:r>
            <a:r>
              <a:rPr sz="2000" spc="11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as</a:t>
            </a:r>
            <a:r>
              <a:rPr sz="2000" spc="-11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client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1" dirty="0">
                <a:latin typeface="Times New Roman"/>
                <a:cs typeface="Times New Roman"/>
              </a:rPr>
              <a:t>side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storage.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  <a:buFont typeface="Times New Roman"/>
              <a:buAutoNum type="arabicPeriod" startAt="4"/>
            </a:pPr>
            <a:endParaRPr>
              <a:latin typeface="Times New Roman"/>
              <a:cs typeface="Times New Roman"/>
            </a:endParaRPr>
          </a:p>
          <a:p>
            <a:pPr marL="527672" indent="-515607">
              <a:buAutoNum type="arabicPeriod" startAt="4"/>
              <a:tabLst>
                <a:tab pos="527672" algn="l"/>
                <a:tab pos="528307" algn="l"/>
              </a:tabLst>
            </a:pPr>
            <a:r>
              <a:rPr sz="2000" spc="-55" dirty="0">
                <a:latin typeface="Times New Roman"/>
                <a:cs typeface="Times New Roman"/>
              </a:rPr>
              <a:t>Retain </a:t>
            </a:r>
            <a:r>
              <a:rPr sz="2000" spc="-71" dirty="0">
                <a:latin typeface="Times New Roman"/>
                <a:cs typeface="Times New Roman"/>
              </a:rPr>
              <a:t>Backward </a:t>
            </a:r>
            <a:r>
              <a:rPr sz="2000" spc="-51" dirty="0">
                <a:latin typeface="Times New Roman"/>
                <a:cs typeface="Times New Roman"/>
              </a:rPr>
              <a:t>Compatibility </a:t>
            </a:r>
            <a:r>
              <a:rPr sz="2000" spc="-45" dirty="0">
                <a:latin typeface="Times New Roman"/>
                <a:cs typeface="Times New Roman"/>
              </a:rPr>
              <a:t>with </a:t>
            </a:r>
            <a:r>
              <a:rPr sz="2000" spc="-35" dirty="0">
                <a:latin typeface="Times New Roman"/>
                <a:cs typeface="Times New Roman"/>
              </a:rPr>
              <a:t>previous </a:t>
            </a:r>
            <a:r>
              <a:rPr sz="2000" spc="-40" dirty="0">
                <a:latin typeface="Times New Roman"/>
                <a:cs typeface="Times New Roman"/>
              </a:rPr>
              <a:t>versions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51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HTML5.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D395AA4-F4CB-4B44-8C0A-BD20803A3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762000"/>
            <a:ext cx="8763000" cy="5975341"/>
          </a:xfrm>
          <a:prstGeom prst="rect">
            <a:avLst/>
          </a:prstGeom>
        </p:spPr>
      </p:pic>
      <p:sp>
        <p:nvSpPr>
          <p:cNvPr id="36" name="Rectangle 2">
            <a:extLst>
              <a:ext uri="{FF2B5EF4-FFF2-40B4-BE49-F238E27FC236}">
                <a16:creationId xmlns:a16="http://schemas.microsoft.com/office/drawing/2014/main" id="{98FFFA68-1B0B-41D8-ACBA-49BC62994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3445" y="0"/>
            <a:ext cx="8229600" cy="914400"/>
          </a:xfrm>
        </p:spPr>
        <p:txBody>
          <a:bodyPr/>
          <a:lstStyle/>
          <a:p>
            <a:pPr algn="ctr"/>
            <a:r>
              <a:rPr lang="en-US" altLang="en-US" sz="4000" dirty="0"/>
              <a:t>HTML4 vs HTML5 Page Structure</a:t>
            </a:r>
          </a:p>
        </p:txBody>
      </p:sp>
    </p:spTree>
    <p:extLst>
      <p:ext uri="{BB962C8B-B14F-4D97-AF65-F5344CB8AC3E}">
        <p14:creationId xmlns:p14="http://schemas.microsoft.com/office/powerpoint/2010/main" val="337646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326" y="318565"/>
            <a:ext cx="11122025" cy="1099212"/>
          </a:xfrm>
          <a:prstGeom prst="rect">
            <a:avLst/>
          </a:prstGeom>
        </p:spPr>
        <p:txBody>
          <a:bodyPr vert="horz" wrap="square" lIns="0" tIns="74295" rIns="0" bIns="0" rtlCol="0" anchor="ctr">
            <a:spAutoFit/>
          </a:bodyPr>
          <a:lstStyle/>
          <a:p>
            <a:pPr marL="3481617" marR="5080" indent="-3469553" algn="ctr">
              <a:lnSpc>
                <a:spcPts val="3891"/>
              </a:lnSpc>
              <a:spcBef>
                <a:spcPts val="585"/>
              </a:spcBef>
            </a:pPr>
            <a:r>
              <a:rPr spc="40" dirty="0"/>
              <a:t>HTML </a:t>
            </a:r>
            <a:r>
              <a:rPr spc="51" dirty="0"/>
              <a:t>is </a:t>
            </a:r>
            <a:r>
              <a:rPr spc="-80" dirty="0"/>
              <a:t>a </a:t>
            </a:r>
            <a:r>
              <a:rPr spc="-85" dirty="0"/>
              <a:t>markup </a:t>
            </a:r>
            <a:r>
              <a:rPr spc="20" dirty="0"/>
              <a:t>language </a:t>
            </a:r>
            <a:r>
              <a:rPr spc="5" dirty="0"/>
              <a:t>describes </a:t>
            </a:r>
            <a:r>
              <a:rPr spc="-15" dirty="0"/>
              <a:t>how </a:t>
            </a:r>
            <a:r>
              <a:rPr spc="-131" dirty="0"/>
              <a:t>your</a:t>
            </a:r>
            <a:br>
              <a:rPr lang="en-US" spc="-131" dirty="0"/>
            </a:br>
            <a:r>
              <a:rPr spc="11" dirty="0"/>
              <a:t>content  looks </a:t>
            </a:r>
            <a:r>
              <a:rPr spc="-5" dirty="0"/>
              <a:t>in </a:t>
            </a:r>
            <a:r>
              <a:rPr spc="-25" dirty="0"/>
              <a:t>web </a:t>
            </a:r>
            <a:r>
              <a:rPr spc="-85" dirty="0"/>
              <a:t>browser.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1" y="1575257"/>
            <a:ext cx="9888855" cy="46987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54" algn="ctr">
              <a:spcBef>
                <a:spcPts val="100"/>
              </a:spcBef>
            </a:pPr>
            <a:r>
              <a:rPr sz="2800" b="1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Overview</a:t>
            </a:r>
            <a:endParaRPr sz="2800" dirty="0">
              <a:latin typeface="Times New Roman"/>
              <a:cs typeface="Times New Roman"/>
            </a:endParaRPr>
          </a:p>
          <a:p>
            <a:pPr marL="527672" indent="-515607">
              <a:spcBef>
                <a:spcPts val="2011"/>
              </a:spcBef>
              <a:buAutoNum type="arabicPeriod"/>
              <a:tabLst>
                <a:tab pos="527672" algn="l"/>
                <a:tab pos="528307" algn="l"/>
              </a:tabLst>
            </a:pPr>
            <a:r>
              <a:rPr sz="2400" spc="-35" dirty="0">
                <a:latin typeface="Times New Roman"/>
                <a:cs typeface="Times New Roman"/>
              </a:rPr>
              <a:t>Tim </a:t>
            </a:r>
            <a:r>
              <a:rPr sz="2400" spc="-40" dirty="0">
                <a:latin typeface="Times New Roman"/>
                <a:cs typeface="Times New Roman"/>
              </a:rPr>
              <a:t>Berners-Lee </a:t>
            </a:r>
            <a:r>
              <a:rPr sz="2400" spc="-91" dirty="0">
                <a:latin typeface="Times New Roman"/>
                <a:cs typeface="Times New Roman"/>
              </a:rPr>
              <a:t>was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11" dirty="0">
                <a:latin typeface="Times New Roman"/>
                <a:cs typeface="Times New Roman"/>
              </a:rPr>
              <a:t>author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spc="-31" dirty="0">
                <a:latin typeface="Times New Roman"/>
                <a:cs typeface="Times New Roman"/>
              </a:rPr>
              <a:t>html, </a:t>
            </a:r>
            <a:r>
              <a:rPr sz="2400" spc="-40" dirty="0">
                <a:latin typeface="Times New Roman"/>
                <a:cs typeface="Times New Roman"/>
              </a:rPr>
              <a:t>with </a:t>
            </a:r>
            <a:r>
              <a:rPr sz="2400" spc="-45" dirty="0">
                <a:latin typeface="Times New Roman"/>
                <a:cs typeface="Times New Roman"/>
              </a:rPr>
              <a:t>his </a:t>
            </a:r>
            <a:r>
              <a:rPr sz="2400" spc="-31" dirty="0">
                <a:latin typeface="Times New Roman"/>
                <a:cs typeface="Times New Roman"/>
              </a:rPr>
              <a:t>team </a:t>
            </a:r>
            <a:r>
              <a:rPr sz="2400" spc="-25" dirty="0">
                <a:latin typeface="Times New Roman"/>
                <a:cs typeface="Times New Roman"/>
              </a:rPr>
              <a:t>at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31" dirty="0">
                <a:latin typeface="Times New Roman"/>
                <a:cs typeface="Times New Roman"/>
              </a:rPr>
              <a:t>CERN.</a:t>
            </a:r>
            <a:endParaRPr sz="2400" dirty="0">
              <a:latin typeface="Times New Roman"/>
              <a:cs typeface="Times New Roman"/>
            </a:endParaRPr>
          </a:p>
          <a:p>
            <a:pPr marL="527672" marR="220340" indent="-515607">
              <a:lnSpc>
                <a:spcPts val="2160"/>
              </a:lnSpc>
              <a:spcBef>
                <a:spcPts val="1031"/>
              </a:spcBef>
              <a:buAutoNum type="arabicPeriod"/>
              <a:tabLst>
                <a:tab pos="527672" algn="l"/>
                <a:tab pos="528307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31" dirty="0">
                <a:latin typeface="Times New Roman"/>
                <a:cs typeface="Times New Roman"/>
              </a:rPr>
              <a:t>HTML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35" dirty="0">
                <a:latin typeface="Times New Roman"/>
                <a:cs typeface="Times New Roman"/>
              </a:rPr>
              <a:t>Tim invented </a:t>
            </a:r>
            <a:r>
              <a:rPr sz="2400" spc="-91" dirty="0">
                <a:latin typeface="Times New Roman"/>
                <a:cs typeface="Times New Roman"/>
              </a:rPr>
              <a:t>was </a:t>
            </a:r>
            <a:r>
              <a:rPr sz="2400" spc="-45" dirty="0">
                <a:latin typeface="Times New Roman"/>
                <a:cs typeface="Times New Roman"/>
              </a:rPr>
              <a:t>strongly </a:t>
            </a:r>
            <a:r>
              <a:rPr sz="2400" spc="-35" dirty="0">
                <a:latin typeface="Times New Roman"/>
                <a:cs typeface="Times New Roman"/>
              </a:rPr>
              <a:t>based </a:t>
            </a:r>
            <a:r>
              <a:rPr sz="2400" spc="20" dirty="0">
                <a:latin typeface="Times New Roman"/>
                <a:cs typeface="Times New Roman"/>
              </a:rPr>
              <a:t>on </a:t>
            </a:r>
            <a:r>
              <a:rPr sz="2400" spc="-60" dirty="0">
                <a:latin typeface="Times New Roman"/>
                <a:cs typeface="Times New Roman"/>
              </a:rPr>
              <a:t>SGML </a:t>
            </a:r>
            <a:r>
              <a:rPr sz="2400" spc="-40" dirty="0">
                <a:latin typeface="Times New Roman"/>
                <a:cs typeface="Times New Roman"/>
              </a:rPr>
              <a:t>(Standard </a:t>
            </a:r>
            <a:r>
              <a:rPr sz="2400" spc="-35" dirty="0">
                <a:latin typeface="Times New Roman"/>
                <a:cs typeface="Times New Roman"/>
              </a:rPr>
              <a:t>Generalized </a:t>
            </a:r>
            <a:r>
              <a:rPr sz="2400" spc="-40" dirty="0">
                <a:latin typeface="Times New Roman"/>
                <a:cs typeface="Times New Roman"/>
              </a:rPr>
              <a:t>Mark-up  </a:t>
            </a:r>
            <a:r>
              <a:rPr sz="2400" spc="-60" dirty="0">
                <a:latin typeface="Times New Roman"/>
                <a:cs typeface="Times New Roman"/>
              </a:rPr>
              <a:t>Language).</a:t>
            </a:r>
            <a:endParaRPr sz="2400" dirty="0">
              <a:latin typeface="Times New Roman"/>
              <a:cs typeface="Times New Roman"/>
            </a:endParaRPr>
          </a:p>
          <a:p>
            <a:pPr marL="527672" indent="-515607">
              <a:spcBef>
                <a:spcPts val="725"/>
              </a:spcBef>
              <a:buAutoNum type="arabicPeriod"/>
              <a:tabLst>
                <a:tab pos="527672" algn="l"/>
                <a:tab pos="528307" algn="l"/>
              </a:tabLst>
            </a:pPr>
            <a:r>
              <a:rPr sz="2400" spc="-20" dirty="0">
                <a:latin typeface="Times New Roman"/>
                <a:cs typeface="Times New Roman"/>
              </a:rPr>
              <a:t>Hypertext </a:t>
            </a:r>
            <a:r>
              <a:rPr sz="2400" spc="-45" dirty="0">
                <a:latin typeface="Times New Roman"/>
                <a:cs typeface="Times New Roman"/>
              </a:rPr>
              <a:t>Markup </a:t>
            </a:r>
            <a:r>
              <a:rPr sz="2400" spc="-55" dirty="0">
                <a:latin typeface="Times New Roman"/>
                <a:cs typeface="Times New Roman"/>
              </a:rPr>
              <a:t>Language </a:t>
            </a:r>
            <a:r>
              <a:rPr sz="2400" spc="-31" dirty="0">
                <a:latin typeface="Times New Roman"/>
                <a:cs typeface="Times New Roman"/>
              </a:rPr>
              <a:t>(First </a:t>
            </a:r>
            <a:r>
              <a:rPr sz="2400" spc="-60" dirty="0">
                <a:latin typeface="Times New Roman"/>
                <a:cs typeface="Times New Roman"/>
              </a:rPr>
              <a:t>Version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40" dirty="0">
                <a:latin typeface="Times New Roman"/>
                <a:cs typeface="Times New Roman"/>
              </a:rPr>
              <a:t>HTML) </a:t>
            </a:r>
            <a:r>
              <a:rPr sz="2400" spc="-91" dirty="0">
                <a:latin typeface="Times New Roman"/>
                <a:cs typeface="Times New Roman"/>
              </a:rPr>
              <a:t>was </a:t>
            </a:r>
            <a:r>
              <a:rPr sz="2400" spc="-45" dirty="0">
                <a:latin typeface="Times New Roman"/>
                <a:cs typeface="Times New Roman"/>
              </a:rPr>
              <a:t>formally </a:t>
            </a:r>
            <a:r>
              <a:rPr sz="2400" spc="-35" dirty="0">
                <a:latin typeface="Times New Roman"/>
                <a:cs typeface="Times New Roman"/>
              </a:rPr>
              <a:t>published </a:t>
            </a:r>
            <a:r>
              <a:rPr sz="2400" spc="20" dirty="0">
                <a:latin typeface="Times New Roman"/>
                <a:cs typeface="Times New Roman"/>
              </a:rPr>
              <a:t>on </a:t>
            </a:r>
            <a:r>
              <a:rPr sz="2400" spc="-55" dirty="0">
                <a:latin typeface="Times New Roman"/>
                <a:cs typeface="Times New Roman"/>
              </a:rPr>
              <a:t>June</a:t>
            </a:r>
            <a:r>
              <a:rPr sz="2400" spc="71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1993.</a:t>
            </a:r>
            <a:endParaRPr sz="2400" dirty="0">
              <a:latin typeface="Times New Roman"/>
              <a:cs typeface="Times New Roman"/>
            </a:endParaRPr>
          </a:p>
          <a:p>
            <a:pPr marL="527672" indent="-515607">
              <a:spcBef>
                <a:spcPts val="771"/>
              </a:spcBef>
              <a:buAutoNum type="arabicPeriod"/>
              <a:tabLst>
                <a:tab pos="527672" algn="l"/>
                <a:tab pos="528307" algn="l"/>
              </a:tabLst>
            </a:pPr>
            <a:r>
              <a:rPr sz="2400" spc="-11" dirty="0">
                <a:latin typeface="Times New Roman"/>
                <a:cs typeface="Times New Roman"/>
              </a:rPr>
              <a:t>Platform </a:t>
            </a:r>
            <a:r>
              <a:rPr sz="2400" spc="-20" dirty="0">
                <a:latin typeface="Times New Roman"/>
                <a:cs typeface="Times New Roman"/>
              </a:rPr>
              <a:t>independent.</a:t>
            </a:r>
            <a:endParaRPr sz="2400" dirty="0">
              <a:latin typeface="Times New Roman"/>
              <a:cs typeface="Times New Roman"/>
            </a:endParaRPr>
          </a:p>
          <a:p>
            <a:pPr marL="527672" indent="-515607">
              <a:spcBef>
                <a:spcPts val="755"/>
              </a:spcBef>
              <a:buAutoNum type="arabicPeriod"/>
              <a:tabLst>
                <a:tab pos="527672" algn="l"/>
                <a:tab pos="528307" algn="l"/>
              </a:tabLst>
            </a:pPr>
            <a:r>
              <a:rPr sz="2400" spc="-11" dirty="0">
                <a:latin typeface="Times New Roman"/>
                <a:cs typeface="Times New Roman"/>
              </a:rPr>
              <a:t>Current </a:t>
            </a:r>
            <a:r>
              <a:rPr sz="2400" spc="-40" dirty="0">
                <a:latin typeface="Times New Roman"/>
                <a:cs typeface="Times New Roman"/>
              </a:rPr>
              <a:t>version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spc="-75" dirty="0">
                <a:latin typeface="Times New Roman"/>
                <a:cs typeface="Times New Roman"/>
              </a:rPr>
              <a:t>is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lang="en-US" sz="2400" spc="-22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HTML5.</a:t>
            </a:r>
            <a:endParaRPr sz="2400" dirty="0">
              <a:latin typeface="Times New Roman"/>
              <a:cs typeface="Times New Roman"/>
            </a:endParaRPr>
          </a:p>
          <a:p>
            <a:pPr marL="527672" indent="-515607">
              <a:lnSpc>
                <a:spcPts val="2280"/>
              </a:lnSpc>
              <a:spcBef>
                <a:spcPts val="755"/>
              </a:spcBef>
              <a:buAutoNum type="arabicPeriod"/>
              <a:tabLst>
                <a:tab pos="527672" algn="l"/>
                <a:tab pos="528307" algn="l"/>
              </a:tabLst>
            </a:pPr>
            <a:r>
              <a:rPr sz="2400" spc="-45" dirty="0">
                <a:latin typeface="Times New Roman"/>
                <a:cs typeface="Times New Roman"/>
              </a:rPr>
              <a:t>Markup </a:t>
            </a:r>
            <a:r>
              <a:rPr sz="2400" spc="-60" dirty="0">
                <a:latin typeface="Times New Roman"/>
                <a:cs typeface="Times New Roman"/>
              </a:rPr>
              <a:t>languages </a:t>
            </a:r>
            <a:r>
              <a:rPr sz="2400" spc="-45" dirty="0">
                <a:latin typeface="Times New Roman"/>
                <a:cs typeface="Times New Roman"/>
              </a:rPr>
              <a:t>are designed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40" dirty="0">
                <a:latin typeface="Times New Roman"/>
                <a:cs typeface="Times New Roman"/>
              </a:rPr>
              <a:t>processing, </a:t>
            </a:r>
            <a:r>
              <a:rPr sz="2400" spc="-31" dirty="0">
                <a:latin typeface="Times New Roman"/>
                <a:cs typeface="Times New Roman"/>
              </a:rPr>
              <a:t>definition </a:t>
            </a:r>
            <a:r>
              <a:rPr sz="2400" spc="-20" dirty="0">
                <a:latin typeface="Times New Roman"/>
                <a:cs typeface="Times New Roman"/>
              </a:rPr>
              <a:t>and </a:t>
            </a:r>
            <a:r>
              <a:rPr sz="2400" spc="-15" dirty="0">
                <a:latin typeface="Times New Roman"/>
                <a:cs typeface="Times New Roman"/>
              </a:rPr>
              <a:t>presentation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spc="-20" dirty="0">
                <a:latin typeface="Times New Roman"/>
                <a:cs typeface="Times New Roman"/>
              </a:rPr>
              <a:t>text </a:t>
            </a:r>
            <a:r>
              <a:rPr sz="2400" spc="-91" dirty="0">
                <a:latin typeface="Times New Roman"/>
                <a:cs typeface="Times New Roman"/>
              </a:rPr>
              <a:t>by </a:t>
            </a:r>
            <a:r>
              <a:rPr sz="2400" spc="-25" dirty="0">
                <a:latin typeface="Times New Roman"/>
                <a:cs typeface="Times New Roman"/>
              </a:rPr>
              <a:t>set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lang="en-SG" sz="2400" dirty="0">
                <a:latin typeface="Times New Roman"/>
                <a:cs typeface="Times New Roman"/>
              </a:rPr>
              <a:t> </a:t>
            </a:r>
            <a:r>
              <a:rPr sz="2400" spc="-25">
                <a:latin typeface="Times New Roman"/>
                <a:cs typeface="Times New Roman"/>
              </a:rPr>
              <a:t>markup</a:t>
            </a:r>
            <a:r>
              <a:rPr sz="2400" spc="-45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tags.</a:t>
            </a:r>
            <a:endParaRPr sz="2400" dirty="0">
              <a:latin typeface="Times New Roman"/>
              <a:cs typeface="Times New Roman"/>
            </a:endParaRPr>
          </a:p>
          <a:p>
            <a:pPr marL="527672" indent="-515607">
              <a:spcBef>
                <a:spcPts val="771"/>
              </a:spcBef>
              <a:buAutoNum type="arabicPeriod" startAt="7"/>
              <a:tabLst>
                <a:tab pos="527672" algn="l"/>
                <a:tab pos="528307" algn="l"/>
              </a:tabLst>
            </a:pPr>
            <a:r>
              <a:rPr sz="2400" spc="-85" dirty="0">
                <a:latin typeface="Times New Roman"/>
                <a:cs typeface="Times New Roman"/>
              </a:rPr>
              <a:t>Allow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-20" dirty="0">
                <a:latin typeface="Times New Roman"/>
                <a:cs typeface="Times New Roman"/>
              </a:rPr>
              <a:t>embed </a:t>
            </a:r>
            <a:r>
              <a:rPr sz="2400" dirty="0">
                <a:latin typeface="Times New Roman"/>
                <a:cs typeface="Times New Roman"/>
              </a:rPr>
              <a:t>other </a:t>
            </a:r>
            <a:r>
              <a:rPr sz="2400" spc="-40" dirty="0">
                <a:latin typeface="Times New Roman"/>
                <a:cs typeface="Times New Roman"/>
              </a:rPr>
              <a:t>scripting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languages.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98FFFA68-1B0B-41D8-ACBA-49BC62994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3445" y="0"/>
            <a:ext cx="8229600" cy="914400"/>
          </a:xfrm>
        </p:spPr>
        <p:txBody>
          <a:bodyPr/>
          <a:lstStyle/>
          <a:p>
            <a:pPr algn="ctr"/>
            <a:r>
              <a:rPr lang="en-US" altLang="en-US" sz="4000" dirty="0"/>
              <a:t>HTML4 vs HTML5 Page Structure</a:t>
            </a:r>
          </a:p>
        </p:txBody>
      </p:sp>
      <p:pic>
        <p:nvPicPr>
          <p:cNvPr id="5122" name="Picture 2" descr="Image result for HTML5 vs HTML4 semantic">
            <a:extLst>
              <a:ext uri="{FF2B5EF4-FFF2-40B4-BE49-F238E27FC236}">
                <a16:creationId xmlns:a16="http://schemas.microsoft.com/office/drawing/2014/main" id="{9E6C0E9E-9B4F-4B33-B4BC-2BCA615B5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70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7486" y="380460"/>
            <a:ext cx="5438140" cy="50590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5" dirty="0"/>
              <a:t>HTML5 </a:t>
            </a:r>
            <a:r>
              <a:rPr sz="3200" spc="5" dirty="0"/>
              <a:t>Technology</a:t>
            </a:r>
            <a:r>
              <a:rPr sz="3200" spc="-105" dirty="0"/>
              <a:t> </a:t>
            </a:r>
            <a:r>
              <a:rPr sz="3200" spc="15" dirty="0"/>
              <a:t>Functions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9597" y="1379347"/>
            <a:ext cx="11217275" cy="45223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Semantics</a:t>
            </a:r>
            <a:r>
              <a:rPr sz="2000" spc="-15" dirty="0">
                <a:latin typeface="Times New Roman"/>
                <a:cs typeface="Times New Roman"/>
              </a:rPr>
              <a:t>: </a:t>
            </a:r>
            <a:r>
              <a:rPr sz="2000" spc="-75" dirty="0">
                <a:latin typeface="Times New Roman"/>
                <a:cs typeface="Times New Roman"/>
              </a:rPr>
              <a:t>allowing </a:t>
            </a: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-35" dirty="0">
                <a:latin typeface="Times New Roman"/>
                <a:cs typeface="Times New Roman"/>
              </a:rPr>
              <a:t>describe </a:t>
            </a:r>
            <a:r>
              <a:rPr sz="2000" spc="-11" dirty="0">
                <a:latin typeface="Times New Roman"/>
                <a:cs typeface="Times New Roman"/>
              </a:rPr>
              <a:t>more </a:t>
            </a:r>
            <a:r>
              <a:rPr sz="2000" spc="-65" dirty="0">
                <a:latin typeface="Times New Roman"/>
                <a:cs typeface="Times New Roman"/>
              </a:rPr>
              <a:t>precisely </a:t>
            </a:r>
            <a:r>
              <a:rPr sz="2000" spc="-40" dirty="0">
                <a:latin typeface="Times New Roman"/>
                <a:cs typeface="Times New Roman"/>
              </a:rPr>
              <a:t>what </a:t>
            </a:r>
            <a:r>
              <a:rPr sz="2000" spc="-51" dirty="0">
                <a:latin typeface="Times New Roman"/>
                <a:cs typeface="Times New Roman"/>
              </a:rPr>
              <a:t>your </a:t>
            </a:r>
            <a:r>
              <a:rPr sz="2000" dirty="0">
                <a:latin typeface="Times New Roman"/>
                <a:cs typeface="Times New Roman"/>
              </a:rPr>
              <a:t>content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is.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2000" b="1" u="sng" spc="-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Connectivity</a:t>
            </a:r>
            <a:r>
              <a:rPr sz="2000" spc="-31" dirty="0">
                <a:latin typeface="Times New Roman"/>
                <a:cs typeface="Times New Roman"/>
              </a:rPr>
              <a:t>: </a:t>
            </a:r>
            <a:r>
              <a:rPr sz="2000" spc="-75" dirty="0">
                <a:latin typeface="Times New Roman"/>
                <a:cs typeface="Times New Roman"/>
              </a:rPr>
              <a:t>allowing </a:t>
            </a: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-31" dirty="0">
                <a:latin typeface="Times New Roman"/>
                <a:cs typeface="Times New Roman"/>
              </a:rPr>
              <a:t>communicate </a:t>
            </a:r>
            <a:r>
              <a:rPr sz="2000" spc="-45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31" dirty="0">
                <a:latin typeface="Times New Roman"/>
                <a:cs typeface="Times New Roman"/>
              </a:rPr>
              <a:t>server </a:t>
            </a:r>
            <a:r>
              <a:rPr sz="2000" spc="-40" dirty="0">
                <a:latin typeface="Times New Roman"/>
                <a:cs typeface="Times New Roman"/>
              </a:rPr>
              <a:t>in </a:t>
            </a:r>
            <a:r>
              <a:rPr sz="2000" spc="-51" dirty="0">
                <a:latin typeface="Times New Roman"/>
                <a:cs typeface="Times New Roman"/>
              </a:rPr>
              <a:t>new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spc="-51" dirty="0">
                <a:latin typeface="Times New Roman"/>
                <a:cs typeface="Times New Roman"/>
              </a:rPr>
              <a:t>innovative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ways.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/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Offline </a:t>
            </a:r>
            <a:r>
              <a:rPr sz="2000" b="1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&amp; </a:t>
            </a: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Storage</a:t>
            </a:r>
            <a:r>
              <a:rPr sz="2000" spc="-40" dirty="0">
                <a:latin typeface="Times New Roman"/>
                <a:cs typeface="Times New Roman"/>
              </a:rPr>
              <a:t>: </a:t>
            </a:r>
            <a:r>
              <a:rPr sz="2000" spc="-75" dirty="0">
                <a:latin typeface="Times New Roman"/>
                <a:cs typeface="Times New Roman"/>
              </a:rPr>
              <a:t>allowing </a:t>
            </a:r>
            <a:r>
              <a:rPr sz="2000" spc="-51" dirty="0">
                <a:latin typeface="Times New Roman"/>
                <a:cs typeface="Times New Roman"/>
              </a:rPr>
              <a:t>webpages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-11" dirty="0">
                <a:latin typeface="Times New Roman"/>
                <a:cs typeface="Times New Roman"/>
              </a:rPr>
              <a:t>store </a:t>
            </a:r>
            <a:r>
              <a:rPr sz="2000" spc="-31" dirty="0">
                <a:latin typeface="Times New Roman"/>
                <a:cs typeface="Times New Roman"/>
              </a:rPr>
              <a:t>data </a:t>
            </a:r>
            <a:r>
              <a:rPr sz="2000" spc="2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45" dirty="0">
                <a:latin typeface="Times New Roman"/>
                <a:cs typeface="Times New Roman"/>
              </a:rPr>
              <a:t>client-side </a:t>
            </a:r>
            <a:r>
              <a:rPr sz="2000" spc="-80" dirty="0">
                <a:latin typeface="Times New Roman"/>
                <a:cs typeface="Times New Roman"/>
              </a:rPr>
              <a:t>locally </a:t>
            </a:r>
            <a:r>
              <a:rPr sz="2000" spc="-20" dirty="0">
                <a:latin typeface="Times New Roman"/>
                <a:cs typeface="Times New Roman"/>
              </a:rPr>
              <a:t>and operate </a:t>
            </a:r>
            <a:r>
              <a:rPr sz="2000" spc="-35" dirty="0">
                <a:latin typeface="Times New Roman"/>
                <a:cs typeface="Times New Roman"/>
              </a:rPr>
              <a:t>offline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1" dirty="0">
                <a:latin typeface="Times New Roman"/>
                <a:cs typeface="Times New Roman"/>
              </a:rPr>
              <a:t>more </a:t>
            </a:r>
            <a:r>
              <a:rPr sz="2000" spc="-71" dirty="0">
                <a:latin typeface="Times New Roman"/>
                <a:cs typeface="Times New Roman"/>
              </a:rPr>
              <a:t>efficiently.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/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Multimedia</a:t>
            </a:r>
            <a:r>
              <a:rPr sz="2000" spc="-25" dirty="0">
                <a:latin typeface="Times New Roman"/>
                <a:cs typeface="Times New Roman"/>
              </a:rPr>
              <a:t>: </a:t>
            </a:r>
            <a:r>
              <a:rPr sz="2000" spc="-55" dirty="0">
                <a:latin typeface="Times New Roman"/>
                <a:cs typeface="Times New Roman"/>
              </a:rPr>
              <a:t>making </a:t>
            </a:r>
            <a:r>
              <a:rPr sz="2000" spc="-40" dirty="0">
                <a:latin typeface="Times New Roman"/>
                <a:cs typeface="Times New Roman"/>
              </a:rPr>
              <a:t>video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spc="-35" dirty="0">
                <a:latin typeface="Times New Roman"/>
                <a:cs typeface="Times New Roman"/>
              </a:rPr>
              <a:t>audio </a:t>
            </a:r>
            <a:r>
              <a:rPr sz="2000" spc="-45" dirty="0">
                <a:latin typeface="Times New Roman"/>
                <a:cs typeface="Times New Roman"/>
              </a:rPr>
              <a:t>first-class citizens </a:t>
            </a:r>
            <a:r>
              <a:rPr sz="2000" spc="-4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20" dirty="0">
                <a:latin typeface="Times New Roman"/>
                <a:cs typeface="Times New Roman"/>
              </a:rPr>
              <a:t>Open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115" dirty="0">
                <a:latin typeface="Times New Roman"/>
                <a:cs typeface="Times New Roman"/>
              </a:rPr>
              <a:t>Web.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/>
            <a:r>
              <a:rPr sz="2000" b="1" u="sng" spc="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2D/3D </a:t>
            </a:r>
            <a:r>
              <a:rPr sz="20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Graphics </a:t>
            </a:r>
            <a:r>
              <a:rPr sz="2000" b="1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&amp; </a:t>
            </a: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Effects</a:t>
            </a:r>
            <a:r>
              <a:rPr sz="2000" spc="-5" dirty="0">
                <a:latin typeface="Times New Roman"/>
                <a:cs typeface="Times New Roman"/>
              </a:rPr>
              <a:t>: </a:t>
            </a:r>
            <a:r>
              <a:rPr sz="2000" spc="-75" dirty="0">
                <a:latin typeface="Times New Roman"/>
                <a:cs typeface="Times New Roman"/>
              </a:rPr>
              <a:t>allowing a </a:t>
            </a:r>
            <a:r>
              <a:rPr sz="2000" spc="-31" dirty="0">
                <a:latin typeface="Times New Roman"/>
                <a:cs typeface="Times New Roman"/>
              </a:rPr>
              <a:t>much </a:t>
            </a:r>
            <a:r>
              <a:rPr sz="2000" spc="-11" dirty="0">
                <a:latin typeface="Times New Roman"/>
                <a:cs typeface="Times New Roman"/>
              </a:rPr>
              <a:t>more </a:t>
            </a:r>
            <a:r>
              <a:rPr sz="2000" spc="-55" dirty="0">
                <a:latin typeface="Times New Roman"/>
                <a:cs typeface="Times New Roman"/>
              </a:rPr>
              <a:t>diverse </a:t>
            </a:r>
            <a:r>
              <a:rPr sz="2000" spc="-40" dirty="0">
                <a:latin typeface="Times New Roman"/>
                <a:cs typeface="Times New Roman"/>
              </a:rPr>
              <a:t>range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-15" dirty="0">
                <a:latin typeface="Times New Roman"/>
                <a:cs typeface="Times New Roman"/>
              </a:rPr>
              <a:t>presentation </a:t>
            </a:r>
            <a:r>
              <a:rPr sz="2000" spc="-25" dirty="0">
                <a:latin typeface="Times New Roman"/>
                <a:cs typeface="Times New Roman"/>
              </a:rPr>
              <a:t>options.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/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Performance </a:t>
            </a:r>
            <a:r>
              <a:rPr sz="2000" b="1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&amp; </a:t>
            </a: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Integration</a:t>
            </a:r>
            <a:r>
              <a:rPr sz="2000" spc="-25" dirty="0">
                <a:latin typeface="Times New Roman"/>
                <a:cs typeface="Times New Roman"/>
              </a:rPr>
              <a:t>: </a:t>
            </a:r>
            <a:r>
              <a:rPr sz="2000" spc="-40" dirty="0">
                <a:latin typeface="Times New Roman"/>
                <a:cs typeface="Times New Roman"/>
              </a:rPr>
              <a:t>providing </a:t>
            </a:r>
            <a:r>
              <a:rPr sz="2000" spc="-31" dirty="0">
                <a:latin typeface="Times New Roman"/>
                <a:cs typeface="Times New Roman"/>
              </a:rPr>
              <a:t>greater </a:t>
            </a:r>
            <a:r>
              <a:rPr sz="2000" spc="-25" dirty="0">
                <a:latin typeface="Times New Roman"/>
                <a:cs typeface="Times New Roman"/>
              </a:rPr>
              <a:t>speed </a:t>
            </a:r>
            <a:r>
              <a:rPr sz="2000" spc="-31" dirty="0">
                <a:latin typeface="Times New Roman"/>
                <a:cs typeface="Times New Roman"/>
              </a:rPr>
              <a:t>optimization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spc="-11" dirty="0">
                <a:latin typeface="Times New Roman"/>
                <a:cs typeface="Times New Roman"/>
              </a:rPr>
              <a:t>better </a:t>
            </a:r>
            <a:r>
              <a:rPr sz="2000" spc="-55" dirty="0">
                <a:latin typeface="Times New Roman"/>
                <a:cs typeface="Times New Roman"/>
              </a:rPr>
              <a:t>usage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-11" dirty="0">
                <a:latin typeface="Times New Roman"/>
                <a:cs typeface="Times New Roman"/>
              </a:rPr>
              <a:t>computer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51" dirty="0">
                <a:latin typeface="Times New Roman"/>
                <a:cs typeface="Times New Roman"/>
              </a:rPr>
              <a:t>hardware.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/>
            <a:r>
              <a:rPr sz="2000" b="1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Device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Access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spc="-75" dirty="0">
                <a:latin typeface="Times New Roman"/>
                <a:cs typeface="Times New Roman"/>
              </a:rPr>
              <a:t>allowing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55" dirty="0">
                <a:latin typeface="Times New Roman"/>
                <a:cs typeface="Times New Roman"/>
              </a:rPr>
              <a:t>usage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-45" dirty="0">
                <a:latin typeface="Times New Roman"/>
                <a:cs typeface="Times New Roman"/>
              </a:rPr>
              <a:t>various </a:t>
            </a:r>
            <a:r>
              <a:rPr sz="2000" spc="-15" dirty="0">
                <a:latin typeface="Times New Roman"/>
                <a:cs typeface="Times New Roman"/>
              </a:rPr>
              <a:t>input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spc="5" dirty="0">
                <a:latin typeface="Times New Roman"/>
                <a:cs typeface="Times New Roman"/>
              </a:rPr>
              <a:t>output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/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Styling</a:t>
            </a:r>
            <a:r>
              <a:rPr sz="2000" spc="-40" dirty="0">
                <a:latin typeface="Times New Roman"/>
                <a:cs typeface="Times New Roman"/>
              </a:rPr>
              <a:t>: letting </a:t>
            </a:r>
            <a:r>
              <a:rPr sz="2000" spc="-15" dirty="0">
                <a:latin typeface="Times New Roman"/>
                <a:cs typeface="Times New Roman"/>
              </a:rPr>
              <a:t>authors </a:t>
            </a:r>
            <a:r>
              <a:rPr sz="2000" spc="-51" dirty="0">
                <a:latin typeface="Times New Roman"/>
                <a:cs typeface="Times New Roman"/>
              </a:rPr>
              <a:t>write </a:t>
            </a:r>
            <a:r>
              <a:rPr sz="2000" spc="-11" dirty="0">
                <a:latin typeface="Times New Roman"/>
                <a:cs typeface="Times New Roman"/>
              </a:rPr>
              <a:t>more </a:t>
            </a:r>
            <a:r>
              <a:rPr sz="2000" spc="-31" dirty="0">
                <a:latin typeface="Times New Roman"/>
                <a:cs typeface="Times New Roman"/>
              </a:rPr>
              <a:t>sophisticated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themes.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033" y="207297"/>
            <a:ext cx="5826760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" dirty="0"/>
              <a:t>HTML5 </a:t>
            </a:r>
            <a:r>
              <a:rPr sz="3200" spc="140" dirty="0"/>
              <a:t>New </a:t>
            </a:r>
            <a:r>
              <a:rPr sz="3200" spc="5" dirty="0"/>
              <a:t>Tags </a:t>
            </a:r>
            <a:r>
              <a:rPr sz="3200" spc="-31" dirty="0"/>
              <a:t>and</a:t>
            </a:r>
            <a:r>
              <a:rPr sz="3200" spc="-251" dirty="0"/>
              <a:t> </a:t>
            </a:r>
            <a:r>
              <a:rPr sz="3200" spc="31" dirty="0"/>
              <a:t>Elements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789809" y="846474"/>
            <a:ext cx="6871208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HTML5 </a:t>
            </a:r>
            <a:r>
              <a:rPr sz="16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Indroduces </a:t>
            </a:r>
            <a:r>
              <a:rPr sz="1600" b="1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28 </a:t>
            </a:r>
            <a:r>
              <a:rPr sz="1600" b="1" spc="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New </a:t>
            </a:r>
            <a:r>
              <a:rPr sz="1600" b="1" spc="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Elements, </a:t>
            </a:r>
            <a:r>
              <a:rPr sz="16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Some </a:t>
            </a:r>
            <a:r>
              <a:rPr sz="1600" b="1" spc="-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1600" b="1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them </a:t>
            </a:r>
            <a:r>
              <a:rPr sz="1600" b="1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are </a:t>
            </a:r>
            <a:r>
              <a:rPr sz="1600" b="1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mentioned</a:t>
            </a:r>
            <a:r>
              <a:rPr sz="1600" b="1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spc="-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here.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057" y="1281430"/>
            <a:ext cx="1549400" cy="3026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sz="24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Navigation: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295"/>
              </a:lnSpc>
            </a:pPr>
            <a:r>
              <a:rPr sz="20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&lt;article&gt;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65" dirty="0">
                <a:latin typeface="Times New Roman"/>
                <a:cs typeface="Times New Roman"/>
              </a:rPr>
              <a:t>&lt;aside&gt;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25" dirty="0">
                <a:latin typeface="Times New Roman"/>
                <a:cs typeface="Times New Roman"/>
              </a:rPr>
              <a:t>&lt;header&gt;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40" dirty="0">
                <a:latin typeface="Times New Roman"/>
                <a:cs typeface="Times New Roman"/>
              </a:rPr>
              <a:t>&lt;hgroup&gt;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&lt;footer&gt;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31" dirty="0">
                <a:solidFill>
                  <a:srgbClr val="FF0000"/>
                </a:solidFill>
                <a:latin typeface="Times New Roman"/>
                <a:cs typeface="Times New Roman"/>
              </a:rPr>
              <a:t>&lt;figure&gt;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31" dirty="0">
                <a:solidFill>
                  <a:srgbClr val="FF0000"/>
                </a:solidFill>
                <a:latin typeface="Times New Roman"/>
                <a:cs typeface="Times New Roman"/>
              </a:rPr>
              <a:t>&lt;figcaption&gt;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45" dirty="0">
                <a:latin typeface="Times New Roman"/>
                <a:cs typeface="Times New Roman"/>
              </a:rPr>
              <a:t>&lt;nav&gt;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340"/>
              </a:lnSpc>
            </a:pPr>
            <a:r>
              <a:rPr sz="20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&lt;section&gt;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3781" y="1302513"/>
            <a:ext cx="3341371" cy="21416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sz="2400" b="1" spc="-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Multimedia/Interactivity: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295"/>
              </a:lnSpc>
            </a:pPr>
            <a:r>
              <a:rPr sz="2000" b="1" spc="51" dirty="0">
                <a:solidFill>
                  <a:srgbClr val="FF0000"/>
                </a:solidFill>
                <a:latin typeface="Times New Roman"/>
                <a:cs typeface="Times New Roman"/>
              </a:rPr>
              <a:t>&lt;audio&gt;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&lt;canvas&gt;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65" dirty="0">
                <a:latin typeface="Times New Roman"/>
                <a:cs typeface="Times New Roman"/>
              </a:rPr>
              <a:t>&lt;embed&gt;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45" dirty="0">
                <a:latin typeface="Times New Roman"/>
                <a:cs typeface="Times New Roman"/>
              </a:rPr>
              <a:t>&lt;source&gt;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11" dirty="0">
                <a:latin typeface="Times New Roman"/>
                <a:cs typeface="Times New Roman"/>
              </a:rPr>
              <a:t>&lt;track&gt;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340"/>
              </a:lnSpc>
            </a:pPr>
            <a:r>
              <a:rPr sz="20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&lt;video&gt;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45073" y="1370787"/>
            <a:ext cx="2643505" cy="4219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sz="2400" b="1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New </a:t>
            </a:r>
            <a:r>
              <a:rPr sz="2400" b="1" spc="5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&lt;input&gt;</a:t>
            </a:r>
            <a:r>
              <a:rPr sz="2400" b="1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spc="-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types:</a:t>
            </a:r>
            <a:endParaRPr sz="2400" dirty="0">
              <a:latin typeface="Times New Roman"/>
              <a:cs typeface="Times New Roman"/>
            </a:endParaRPr>
          </a:p>
          <a:p>
            <a:pPr marL="12700" marR="1677629">
              <a:lnSpc>
                <a:spcPts val="2280"/>
              </a:lnSpc>
              <a:spcBef>
                <a:spcPts val="131"/>
              </a:spcBef>
            </a:pPr>
            <a:r>
              <a:rPr sz="2000" b="1" spc="-25" dirty="0">
                <a:latin typeface="Times New Roman"/>
                <a:cs typeface="Times New Roman"/>
              </a:rPr>
              <a:t>color  </a:t>
            </a:r>
            <a:r>
              <a:rPr sz="2000" b="1" spc="-15" dirty="0">
                <a:latin typeface="Times New Roman"/>
                <a:cs typeface="Times New Roman"/>
              </a:rPr>
              <a:t>date  dat</a:t>
            </a:r>
            <a:r>
              <a:rPr sz="2000" b="1" spc="-25" dirty="0">
                <a:latin typeface="Times New Roman"/>
                <a:cs typeface="Times New Roman"/>
              </a:rPr>
              <a:t>e</a:t>
            </a:r>
            <a:r>
              <a:rPr sz="2000" b="1" spc="11" dirty="0">
                <a:latin typeface="Times New Roman"/>
                <a:cs typeface="Times New Roman"/>
              </a:rPr>
              <a:t>time</a:t>
            </a:r>
            <a:endParaRPr sz="2000" dirty="0">
              <a:latin typeface="Times New Roman"/>
              <a:cs typeface="Times New Roman"/>
            </a:endParaRPr>
          </a:p>
          <a:p>
            <a:pPr marL="12700" marR="1087727">
              <a:lnSpc>
                <a:spcPts val="2280"/>
              </a:lnSpc>
            </a:pPr>
            <a:r>
              <a:rPr sz="2000" b="1" spc="-15" dirty="0">
                <a:latin typeface="Times New Roman"/>
                <a:cs typeface="Times New Roman"/>
              </a:rPr>
              <a:t>dat</a:t>
            </a:r>
            <a:r>
              <a:rPr sz="2000" b="1" spc="-25" dirty="0">
                <a:latin typeface="Times New Roman"/>
                <a:cs typeface="Times New Roman"/>
              </a:rPr>
              <a:t>e</a:t>
            </a:r>
            <a:r>
              <a:rPr sz="2000" b="1" spc="11" dirty="0">
                <a:latin typeface="Times New Roman"/>
                <a:cs typeface="Times New Roman"/>
              </a:rPr>
              <a:t>tim</a:t>
            </a:r>
            <a:r>
              <a:rPr sz="2000" b="1" spc="5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-</a:t>
            </a:r>
            <a:r>
              <a:rPr sz="2000" b="1" spc="11" dirty="0">
                <a:latin typeface="Times New Roman"/>
                <a:cs typeface="Times New Roman"/>
              </a:rPr>
              <a:t>loc</a:t>
            </a:r>
            <a:r>
              <a:rPr sz="2000" b="1" spc="-35" dirty="0">
                <a:latin typeface="Times New Roman"/>
                <a:cs typeface="Times New Roman"/>
              </a:rPr>
              <a:t>al  </a:t>
            </a:r>
            <a:r>
              <a:rPr sz="2000" b="1" dirty="0">
                <a:latin typeface="Times New Roman"/>
                <a:cs typeface="Times New Roman"/>
              </a:rPr>
              <a:t>email</a:t>
            </a:r>
            <a:endParaRPr sz="2000" dirty="0">
              <a:latin typeface="Times New Roman"/>
              <a:cs typeface="Times New Roman"/>
            </a:endParaRPr>
          </a:p>
          <a:p>
            <a:pPr marL="12700" marR="1784306">
              <a:lnSpc>
                <a:spcPts val="228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month  </a:t>
            </a:r>
            <a:r>
              <a:rPr sz="2000" b="1" spc="-40" dirty="0">
                <a:latin typeface="Times New Roman"/>
                <a:cs typeface="Times New Roman"/>
              </a:rPr>
              <a:t>n</a:t>
            </a:r>
            <a:r>
              <a:rPr sz="2000" b="1" spc="11" dirty="0">
                <a:latin typeface="Times New Roman"/>
                <a:cs typeface="Times New Roman"/>
              </a:rPr>
              <a:t>umb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145" dirty="0">
                <a:latin typeface="Times New Roman"/>
                <a:cs typeface="Times New Roman"/>
              </a:rPr>
              <a:t>r  </a:t>
            </a:r>
            <a:r>
              <a:rPr sz="2000" b="1" spc="-25" dirty="0">
                <a:latin typeface="Times New Roman"/>
                <a:cs typeface="Times New Roman"/>
              </a:rPr>
              <a:t>range  </a:t>
            </a:r>
            <a:r>
              <a:rPr sz="2000" b="1" spc="-20" dirty="0">
                <a:latin typeface="Times New Roman"/>
                <a:cs typeface="Times New Roman"/>
              </a:rPr>
              <a:t>search  </a:t>
            </a:r>
            <a:r>
              <a:rPr sz="2000" b="1" spc="-15" dirty="0">
                <a:latin typeface="Times New Roman"/>
                <a:cs typeface="Times New Roman"/>
              </a:rPr>
              <a:t>tel</a:t>
            </a:r>
            <a:endParaRPr sz="2000" dirty="0">
              <a:latin typeface="Times New Roman"/>
              <a:cs typeface="Times New Roman"/>
            </a:endParaRPr>
          </a:p>
          <a:p>
            <a:pPr marL="12700" marR="2073223">
              <a:lnSpc>
                <a:spcPts val="2280"/>
              </a:lnSpc>
            </a:pPr>
            <a:r>
              <a:rPr sz="2000" b="1" spc="11" dirty="0">
                <a:latin typeface="Times New Roman"/>
                <a:cs typeface="Times New Roman"/>
              </a:rPr>
              <a:t>time  </a:t>
            </a:r>
            <a:r>
              <a:rPr sz="2000" b="1" spc="-71" dirty="0">
                <a:latin typeface="Times New Roman"/>
                <a:cs typeface="Times New Roman"/>
              </a:rPr>
              <a:t>url  </a:t>
            </a:r>
            <a:r>
              <a:rPr sz="2000" b="1" spc="-55" dirty="0">
                <a:latin typeface="Times New Roman"/>
                <a:cs typeface="Times New Roman"/>
              </a:rPr>
              <a:t>w</a:t>
            </a:r>
            <a:r>
              <a:rPr sz="2000" b="1" spc="51" dirty="0">
                <a:latin typeface="Times New Roman"/>
                <a:cs typeface="Times New Roman"/>
              </a:rPr>
              <a:t>e</a:t>
            </a:r>
            <a:r>
              <a:rPr sz="2000" b="1" spc="40" dirty="0">
                <a:latin typeface="Times New Roman"/>
                <a:cs typeface="Times New Roman"/>
              </a:rPr>
              <a:t>e</a:t>
            </a:r>
            <a:r>
              <a:rPr sz="2000" b="1" spc="-51" dirty="0">
                <a:latin typeface="Times New Roman"/>
                <a:cs typeface="Times New Roman"/>
              </a:rPr>
              <a:t>k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66808" y="1350646"/>
            <a:ext cx="1951355" cy="4796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sz="24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</a:t>
            </a:r>
            <a:r>
              <a:rPr sz="2400" b="1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4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cell</a:t>
            </a:r>
            <a:r>
              <a:rPr sz="24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400" b="1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neo</a:t>
            </a:r>
            <a:r>
              <a:rPr sz="2400" b="1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2400" b="1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s: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295"/>
              </a:lnSpc>
            </a:pPr>
            <a:r>
              <a:rPr sz="2000" b="1" spc="71" dirty="0">
                <a:latin typeface="Times New Roman"/>
                <a:cs typeface="Times New Roman"/>
              </a:rPr>
              <a:t>&lt;bdi&gt;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51" dirty="0">
                <a:latin typeface="Times New Roman"/>
                <a:cs typeface="Times New Roman"/>
              </a:rPr>
              <a:t>&lt;command&gt;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20" dirty="0">
                <a:latin typeface="Times New Roman"/>
                <a:cs typeface="Times New Roman"/>
              </a:rPr>
              <a:t>&lt;datalist&gt;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40" dirty="0">
                <a:latin typeface="Times New Roman"/>
                <a:cs typeface="Times New Roman"/>
              </a:rPr>
              <a:t>&lt;details&gt;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45" dirty="0">
                <a:latin typeface="Times New Roman"/>
                <a:cs typeface="Times New Roman"/>
              </a:rPr>
              <a:t>&lt;keygen&gt;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20" dirty="0">
                <a:latin typeface="Times New Roman"/>
                <a:cs typeface="Times New Roman"/>
              </a:rPr>
              <a:t>&lt;mark&gt;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35" dirty="0">
                <a:latin typeface="Times New Roman"/>
                <a:cs typeface="Times New Roman"/>
              </a:rPr>
              <a:t>&lt;meter&gt;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40" dirty="0">
                <a:latin typeface="Times New Roman"/>
                <a:cs typeface="Times New Roman"/>
              </a:rPr>
              <a:t>&lt;output&gt;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25" dirty="0">
                <a:latin typeface="Times New Roman"/>
                <a:cs typeface="Times New Roman"/>
              </a:rPr>
              <a:t>&lt;progress&gt;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25" dirty="0">
                <a:latin typeface="Times New Roman"/>
                <a:cs typeface="Times New Roman"/>
              </a:rPr>
              <a:t>&lt;summary&gt;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60" dirty="0">
                <a:latin typeface="Times New Roman"/>
                <a:cs typeface="Times New Roman"/>
              </a:rPr>
              <a:t>&lt;rp&gt;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51" dirty="0">
                <a:latin typeface="Times New Roman"/>
                <a:cs typeface="Times New Roman"/>
              </a:rPr>
              <a:t>&lt;rt&gt;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25" dirty="0">
                <a:latin typeface="Times New Roman"/>
                <a:cs typeface="Times New Roman"/>
              </a:rPr>
              <a:t>&lt;ruby&gt;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&lt;time&gt;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340"/>
              </a:lnSpc>
            </a:pPr>
            <a:r>
              <a:rPr sz="2000" b="1" spc="25" dirty="0">
                <a:latin typeface="Times New Roman"/>
                <a:cs typeface="Times New Roman"/>
              </a:rPr>
              <a:t>&lt;wbr&gt;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547" y="207297"/>
            <a:ext cx="5235575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" dirty="0"/>
              <a:t>Elements </a:t>
            </a:r>
            <a:r>
              <a:rPr sz="3200" spc="-45" dirty="0"/>
              <a:t>removed </a:t>
            </a:r>
            <a:r>
              <a:rPr sz="3200" spc="-5" dirty="0"/>
              <a:t>in</a:t>
            </a:r>
            <a:r>
              <a:rPr sz="3200" spc="-65" dirty="0"/>
              <a:t> </a:t>
            </a:r>
            <a:r>
              <a:rPr sz="3200" spc="15" dirty="0"/>
              <a:t>HTML5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72489" y="877441"/>
          <a:ext cx="9812020" cy="5818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8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400" b="1" spc="15" dirty="0">
                          <a:latin typeface="Times New Roman"/>
                          <a:cs typeface="Times New Roman"/>
                        </a:rPr>
                        <a:t>Element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28575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400" b="1" spc="65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instead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28575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00" b="1" spc="15" dirty="0">
                          <a:latin typeface="Times New Roman"/>
                          <a:cs typeface="Times New Roman"/>
                        </a:rPr>
                        <a:t>&lt;acronym&gt;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28575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00" b="1" spc="5" dirty="0">
                          <a:latin typeface="Times New Roman"/>
                          <a:cs typeface="Times New Roman"/>
                        </a:rPr>
                        <a:t>&lt;abbr&gt;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28575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00" b="1" spc="30" dirty="0">
                          <a:latin typeface="Times New Roman"/>
                          <a:cs typeface="Times New Roman"/>
                        </a:rPr>
                        <a:t>&lt;applet&gt;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00" b="1" spc="35" dirty="0">
                          <a:latin typeface="Times New Roman"/>
                          <a:cs typeface="Times New Roman"/>
                        </a:rPr>
                        <a:t>&lt;object&gt;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b="1" spc="30" dirty="0">
                          <a:latin typeface="Times New Roman"/>
                          <a:cs typeface="Times New Roman"/>
                        </a:rPr>
                        <a:t>&lt;basefont&gt;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b="1" spc="-80" dirty="0">
                          <a:latin typeface="Times New Roman"/>
                          <a:cs typeface="Times New Roman"/>
                        </a:rPr>
                        <a:t>CSS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b="1" spc="80" dirty="0">
                          <a:latin typeface="Times New Roman"/>
                          <a:cs typeface="Times New Roman"/>
                        </a:rPr>
                        <a:t>&lt;big&gt;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b="1" spc="-80" dirty="0">
                          <a:latin typeface="Times New Roman"/>
                          <a:cs typeface="Times New Roman"/>
                        </a:rPr>
                        <a:t>CSS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b="1" spc="25" dirty="0">
                          <a:latin typeface="Times New Roman"/>
                          <a:cs typeface="Times New Roman"/>
                        </a:rPr>
                        <a:t>&lt;center&gt;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b="1" spc="-80" dirty="0">
                          <a:latin typeface="Times New Roman"/>
                          <a:cs typeface="Times New Roman"/>
                        </a:rPr>
                        <a:t>CSS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b="1" spc="30" dirty="0">
                          <a:latin typeface="Times New Roman"/>
                          <a:cs typeface="Times New Roman"/>
                        </a:rPr>
                        <a:t>&lt;dir&gt;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b="1" spc="75" dirty="0">
                          <a:latin typeface="Times New Roman"/>
                          <a:cs typeface="Times New Roman"/>
                        </a:rPr>
                        <a:t>&lt;ul&gt;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b="1" spc="45" dirty="0">
                          <a:latin typeface="Times New Roman"/>
                          <a:cs typeface="Times New Roman"/>
                        </a:rPr>
                        <a:t>&lt;font&gt;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b="1" spc="-80" dirty="0">
                          <a:latin typeface="Times New Roman"/>
                          <a:cs typeface="Times New Roman"/>
                        </a:rPr>
                        <a:t>CSS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b="1" spc="20" dirty="0">
                          <a:latin typeface="Times New Roman"/>
                          <a:cs typeface="Times New Roman"/>
                        </a:rPr>
                        <a:t>&lt;frame&gt;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b="1" spc="15" dirty="0">
                          <a:latin typeface="Times New Roman"/>
                          <a:cs typeface="Times New Roman"/>
                        </a:rPr>
                        <a:t>&lt;frameset&gt;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004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900" b="1" spc="20" dirty="0">
                          <a:latin typeface="Times New Roman"/>
                          <a:cs typeface="Times New Roman"/>
                        </a:rPr>
                        <a:t>&lt;noframes&gt;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002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900" b="1" spc="15" dirty="0">
                          <a:latin typeface="Times New Roman"/>
                          <a:cs typeface="Times New Roman"/>
                        </a:rPr>
                        <a:t>&lt;strike&gt;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900" b="1" spc="-80" dirty="0">
                          <a:latin typeface="Times New Roman"/>
                          <a:cs typeface="Times New Roman"/>
                        </a:rPr>
                        <a:t>CSS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0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900" b="1" spc="65" dirty="0">
                          <a:latin typeface="Times New Roman"/>
                          <a:cs typeface="Times New Roman"/>
                        </a:rPr>
                        <a:t>&lt;tt&gt;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900" b="1" spc="-80" dirty="0">
                          <a:latin typeface="Times New Roman"/>
                          <a:cs typeface="Times New Roman"/>
                        </a:rPr>
                        <a:t>CSS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2389" y="207297"/>
            <a:ext cx="6223000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1" dirty="0"/>
              <a:t>Migration </a:t>
            </a:r>
            <a:r>
              <a:rPr sz="3200" spc="-75" dirty="0"/>
              <a:t>from </a:t>
            </a:r>
            <a:r>
              <a:rPr sz="3200" spc="11" dirty="0"/>
              <a:t>HTML4 </a:t>
            </a:r>
            <a:r>
              <a:rPr sz="3200" dirty="0"/>
              <a:t>to</a:t>
            </a:r>
            <a:r>
              <a:rPr sz="3200" spc="-20" dirty="0"/>
              <a:t> </a:t>
            </a:r>
            <a:r>
              <a:rPr sz="3200" spc="11" dirty="0"/>
              <a:t>HTML5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54799" y="1588642"/>
          <a:ext cx="9812020" cy="3779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HTML4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28575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HTML5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28575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5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400" b="1" spc="20" dirty="0">
                          <a:latin typeface="Times New Roman"/>
                          <a:cs typeface="Times New Roman"/>
                        </a:rPr>
                        <a:t>&lt;div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15" dirty="0">
                          <a:latin typeface="Times New Roman"/>
                          <a:cs typeface="Times New Roman"/>
                        </a:rPr>
                        <a:t>id="header"&gt;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28575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400" spc="30" dirty="0">
                          <a:latin typeface="Times New Roman"/>
                          <a:cs typeface="Times New Roman"/>
                        </a:rPr>
                        <a:t>&lt;header&gt;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28575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5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400" b="1" spc="20" dirty="0">
                          <a:latin typeface="Times New Roman"/>
                          <a:cs typeface="Times New Roman"/>
                        </a:rPr>
                        <a:t>&lt;div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40" dirty="0">
                          <a:latin typeface="Times New Roman"/>
                          <a:cs typeface="Times New Roman"/>
                        </a:rPr>
                        <a:t>id="menu"&gt;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400" spc="60" dirty="0">
                          <a:latin typeface="Times New Roman"/>
                          <a:cs typeface="Times New Roman"/>
                        </a:rPr>
                        <a:t>&lt;nav&gt;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5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400" b="1" spc="20" dirty="0">
                          <a:latin typeface="Times New Roman"/>
                          <a:cs typeface="Times New Roman"/>
                        </a:rPr>
                        <a:t>&lt;div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30" dirty="0">
                          <a:latin typeface="Times New Roman"/>
                          <a:cs typeface="Times New Roman"/>
                        </a:rPr>
                        <a:t>id="content"&gt;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400" spc="25" dirty="0">
                          <a:latin typeface="Times New Roman"/>
                          <a:cs typeface="Times New Roman"/>
                        </a:rPr>
                        <a:t>&lt;section&gt;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5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400" b="1" spc="20" dirty="0">
                          <a:latin typeface="Times New Roman"/>
                          <a:cs typeface="Times New Roman"/>
                        </a:rPr>
                        <a:t>&lt;div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45" dirty="0">
                          <a:latin typeface="Times New Roman"/>
                          <a:cs typeface="Times New Roman"/>
                        </a:rPr>
                        <a:t>id="post"&gt;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400" spc="10" dirty="0">
                          <a:latin typeface="Times New Roman"/>
                          <a:cs typeface="Times New Roman"/>
                        </a:rPr>
                        <a:t>&lt;article&gt;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51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400" b="1" spc="20" dirty="0">
                          <a:latin typeface="Times New Roman"/>
                          <a:cs typeface="Times New Roman"/>
                        </a:rPr>
                        <a:t>&lt;div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15" dirty="0">
                          <a:latin typeface="Times New Roman"/>
                          <a:cs typeface="Times New Roman"/>
                        </a:rPr>
                        <a:t>id="footer"&gt;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400" spc="55" dirty="0">
                          <a:latin typeface="Times New Roman"/>
                          <a:cs typeface="Times New Roman"/>
                        </a:rPr>
                        <a:t>&lt;footer&gt;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5517" y="207297"/>
            <a:ext cx="5205095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/>
              <a:t>Defining </a:t>
            </a:r>
            <a:r>
              <a:rPr sz="3200" spc="15" dirty="0"/>
              <a:t>HTML5</a:t>
            </a:r>
            <a:r>
              <a:rPr sz="3200" spc="-165" dirty="0"/>
              <a:t> </a:t>
            </a:r>
            <a:r>
              <a:rPr sz="3200" spc="45" dirty="0"/>
              <a:t>Documents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752600" y="1524002"/>
            <a:ext cx="6807200" cy="4335161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spcBef>
                <a:spcPts val="805"/>
              </a:spcBef>
            </a:pPr>
            <a:r>
              <a:rPr sz="2400" b="1" spc="-15" dirty="0">
                <a:latin typeface="Times New Roman"/>
                <a:cs typeface="Times New Roman"/>
              </a:rPr>
              <a:t>Remember </a:t>
            </a:r>
            <a:r>
              <a:rPr sz="2400" b="1" dirty="0">
                <a:latin typeface="Times New Roman"/>
                <a:cs typeface="Times New Roman"/>
              </a:rPr>
              <a:t>the DOCTYPE</a:t>
            </a:r>
            <a:r>
              <a:rPr sz="2400" b="1" spc="11" dirty="0">
                <a:latin typeface="Times New Roman"/>
                <a:cs typeface="Times New Roman"/>
              </a:rPr>
              <a:t> </a:t>
            </a:r>
            <a:r>
              <a:rPr sz="2400" b="1" spc="-31" dirty="0">
                <a:latin typeface="Times New Roman"/>
                <a:cs typeface="Times New Roman"/>
              </a:rPr>
              <a:t>declaration-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spcBef>
                <a:spcPts val="711"/>
              </a:spcBef>
            </a:pPr>
            <a:r>
              <a:rPr sz="2400" b="1" spc="11" dirty="0">
                <a:solidFill>
                  <a:srgbClr val="1F4E79"/>
                </a:solidFill>
                <a:latin typeface="Times New Roman"/>
                <a:cs typeface="Times New Roman"/>
              </a:rPr>
              <a:t>&lt;!DOCTYPE </a:t>
            </a:r>
            <a:r>
              <a:rPr sz="2400" b="1" spc="25" dirty="0">
                <a:solidFill>
                  <a:srgbClr val="1F4E79"/>
                </a:solidFill>
                <a:latin typeface="Times New Roman"/>
                <a:cs typeface="Times New Roman"/>
              </a:rPr>
              <a:t>html&gt;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5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12700"/>
            <a:r>
              <a:rPr sz="2400" b="1" spc="-20" dirty="0">
                <a:latin typeface="Times New Roman"/>
                <a:cs typeface="Times New Roman"/>
              </a:rPr>
              <a:t>Again, </a:t>
            </a:r>
            <a:r>
              <a:rPr sz="2400" b="1" spc="5" dirty="0">
                <a:latin typeface="Times New Roman"/>
                <a:cs typeface="Times New Roman"/>
              </a:rPr>
              <a:t>HTML5 simplifies </a:t>
            </a:r>
            <a:r>
              <a:rPr sz="2400" b="1" dirty="0">
                <a:latin typeface="Times New Roman"/>
                <a:cs typeface="Times New Roman"/>
              </a:rPr>
              <a:t>this</a:t>
            </a:r>
            <a:r>
              <a:rPr sz="2400" b="1" spc="11" dirty="0">
                <a:latin typeface="Times New Roman"/>
                <a:cs typeface="Times New Roman"/>
              </a:rPr>
              <a:t> </a:t>
            </a:r>
            <a:r>
              <a:rPr sz="2400" b="1" spc="-40" dirty="0">
                <a:latin typeface="Times New Roman"/>
                <a:cs typeface="Times New Roman"/>
              </a:rPr>
              <a:t>line: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spcBef>
                <a:spcPts val="711"/>
              </a:spcBef>
            </a:pPr>
            <a:r>
              <a:rPr sz="2400" b="1" spc="31" dirty="0">
                <a:solidFill>
                  <a:srgbClr val="1F4E79"/>
                </a:solidFill>
                <a:latin typeface="Times New Roman"/>
                <a:cs typeface="Times New Roman"/>
              </a:rPr>
              <a:t>&lt;html</a:t>
            </a:r>
            <a:r>
              <a:rPr sz="24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2400" b="1" spc="45" dirty="0">
                <a:solidFill>
                  <a:srgbClr val="1F4E79"/>
                </a:solidFill>
                <a:latin typeface="Times New Roman"/>
                <a:cs typeface="Times New Roman"/>
              </a:rPr>
              <a:t>lang="en"&gt;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51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12700"/>
            <a:r>
              <a:rPr sz="2400" b="1" spc="40" dirty="0">
                <a:latin typeface="Times New Roman"/>
                <a:cs typeface="Times New Roman"/>
              </a:rPr>
              <a:t>The </a:t>
            </a:r>
            <a:r>
              <a:rPr sz="2400" b="1" spc="-25" dirty="0">
                <a:latin typeface="Times New Roman"/>
                <a:cs typeface="Times New Roman"/>
              </a:rPr>
              <a:t>default </a:t>
            </a:r>
            <a:r>
              <a:rPr sz="2400" b="1" spc="-55" dirty="0">
                <a:latin typeface="Times New Roman"/>
                <a:cs typeface="Times New Roman"/>
              </a:rPr>
              <a:t>character </a:t>
            </a:r>
            <a:r>
              <a:rPr sz="2400" b="1" spc="25" dirty="0">
                <a:latin typeface="Times New Roman"/>
                <a:cs typeface="Times New Roman"/>
              </a:rPr>
              <a:t>encoding </a:t>
            </a:r>
            <a:r>
              <a:rPr sz="2400" b="1" spc="-5" dirty="0">
                <a:latin typeface="Times New Roman"/>
                <a:cs typeface="Times New Roman"/>
              </a:rPr>
              <a:t>(charset)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31" dirty="0">
                <a:latin typeface="Times New Roman"/>
                <a:cs typeface="Times New Roman"/>
              </a:rPr>
              <a:t>declaration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spcBef>
                <a:spcPts val="711"/>
              </a:spcBef>
            </a:pPr>
            <a:r>
              <a:rPr sz="2400" b="1" spc="40" dirty="0">
                <a:solidFill>
                  <a:srgbClr val="1F4E79"/>
                </a:solidFill>
                <a:latin typeface="Times New Roman"/>
                <a:cs typeface="Times New Roman"/>
              </a:rPr>
              <a:t>&lt;meta</a:t>
            </a:r>
            <a:r>
              <a:rPr sz="2400" b="1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2400" b="1" spc="20" dirty="0">
                <a:solidFill>
                  <a:srgbClr val="1F4E79"/>
                </a:solidFill>
                <a:latin typeface="Times New Roman"/>
                <a:cs typeface="Times New Roman"/>
              </a:rPr>
              <a:t>charset="UTF-8"&gt;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55"/>
              </a:spcBef>
            </a:pPr>
            <a:endParaRPr sz="3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2107" y="207297"/>
            <a:ext cx="3354071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/>
              <a:t>Semantic</a:t>
            </a:r>
            <a:r>
              <a:rPr sz="3200" spc="-85" dirty="0"/>
              <a:t> </a:t>
            </a:r>
            <a:r>
              <a:rPr sz="3200" spc="31" dirty="0"/>
              <a:t>Elements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73570" y="1018774"/>
            <a:ext cx="10480040" cy="283295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spcBef>
                <a:spcPts val="1035"/>
              </a:spcBef>
            </a:pPr>
            <a:r>
              <a:rPr sz="2400" spc="-111" dirty="0">
                <a:latin typeface="Times New Roman"/>
                <a:cs typeface="Times New Roman"/>
              </a:rPr>
              <a:t>A </a:t>
            </a:r>
            <a:r>
              <a:rPr sz="2400" spc="-51" dirty="0">
                <a:latin typeface="Times New Roman"/>
                <a:cs typeface="Times New Roman"/>
              </a:rPr>
              <a:t>semantic </a:t>
            </a:r>
            <a:r>
              <a:rPr sz="2400" spc="-45" dirty="0">
                <a:latin typeface="Times New Roman"/>
                <a:cs typeface="Times New Roman"/>
              </a:rPr>
              <a:t>element </a:t>
            </a:r>
            <a:r>
              <a:rPr sz="2400" spc="-95" dirty="0">
                <a:latin typeface="Times New Roman"/>
                <a:cs typeface="Times New Roman"/>
              </a:rPr>
              <a:t>clearly </a:t>
            </a:r>
            <a:r>
              <a:rPr sz="2400" spc="-51" dirty="0">
                <a:latin typeface="Times New Roman"/>
                <a:cs typeface="Times New Roman"/>
              </a:rPr>
              <a:t>describes </a:t>
            </a:r>
            <a:r>
              <a:rPr sz="2400" spc="-55" dirty="0">
                <a:latin typeface="Times New Roman"/>
                <a:cs typeface="Times New Roman"/>
              </a:rPr>
              <a:t>its </a:t>
            </a:r>
            <a:r>
              <a:rPr sz="2400" spc="-60" dirty="0">
                <a:latin typeface="Times New Roman"/>
                <a:cs typeface="Times New Roman"/>
              </a:rPr>
              <a:t>meaning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20" dirty="0">
                <a:latin typeface="Times New Roman"/>
                <a:cs typeface="Times New Roman"/>
              </a:rPr>
              <a:t>both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40" dirty="0">
                <a:latin typeface="Times New Roman"/>
                <a:cs typeface="Times New Roman"/>
              </a:rPr>
              <a:t>browser </a:t>
            </a:r>
            <a:r>
              <a:rPr sz="2400" spc="-31" dirty="0">
                <a:latin typeface="Times New Roman"/>
                <a:cs typeface="Times New Roman"/>
              </a:rPr>
              <a:t>and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1" dirty="0">
                <a:latin typeface="Times New Roman"/>
                <a:cs typeface="Times New Roman"/>
              </a:rPr>
              <a:t>the </a:t>
            </a:r>
            <a:r>
              <a:rPr sz="2400" spc="-60" dirty="0">
                <a:latin typeface="Times New Roman"/>
                <a:cs typeface="Times New Roman"/>
              </a:rPr>
              <a:t>developer.</a:t>
            </a:r>
            <a:endParaRPr sz="2400" dirty="0">
              <a:latin typeface="Times New Roman"/>
              <a:cs typeface="Times New Roman"/>
            </a:endParaRPr>
          </a:p>
          <a:p>
            <a:pPr marL="12700" marR="1856059">
              <a:lnSpc>
                <a:spcPct val="131500"/>
              </a:lnSpc>
              <a:spcBef>
                <a:spcPts val="25"/>
              </a:spcBef>
            </a:pPr>
            <a:r>
              <a:rPr sz="2000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Eg.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non-semantic </a:t>
            </a:r>
            <a:r>
              <a:rPr sz="2000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elements: </a:t>
            </a:r>
            <a:r>
              <a:rPr sz="2000" b="1" spc="51" dirty="0">
                <a:latin typeface="Times New Roman"/>
                <a:cs typeface="Times New Roman"/>
              </a:rPr>
              <a:t>&lt;div&gt;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b="1" spc="65" dirty="0">
                <a:latin typeface="Times New Roman"/>
                <a:cs typeface="Times New Roman"/>
              </a:rPr>
              <a:t>&lt;span&gt; </a:t>
            </a:r>
            <a:r>
              <a:rPr sz="2000" spc="-40" dirty="0">
                <a:latin typeface="Times New Roman"/>
                <a:cs typeface="Times New Roman"/>
              </a:rPr>
              <a:t>- </a:t>
            </a:r>
            <a:r>
              <a:rPr sz="2000" spc="-80" dirty="0">
                <a:latin typeface="Times New Roman"/>
                <a:cs typeface="Times New Roman"/>
              </a:rPr>
              <a:t>Tells </a:t>
            </a:r>
            <a:r>
              <a:rPr sz="2000" spc="-20" dirty="0">
                <a:latin typeface="Times New Roman"/>
                <a:cs typeface="Times New Roman"/>
              </a:rPr>
              <a:t>nothing </a:t>
            </a:r>
            <a:r>
              <a:rPr sz="2000" spc="-11" dirty="0">
                <a:latin typeface="Times New Roman"/>
                <a:cs typeface="Times New Roman"/>
              </a:rPr>
              <a:t>about </a:t>
            </a:r>
            <a:r>
              <a:rPr sz="2000" spc="-45" dirty="0">
                <a:latin typeface="Times New Roman"/>
                <a:cs typeface="Times New Roman"/>
              </a:rPr>
              <a:t>its </a:t>
            </a:r>
            <a:r>
              <a:rPr sz="2000" spc="-11" dirty="0">
                <a:latin typeface="Times New Roman"/>
                <a:cs typeface="Times New Roman"/>
              </a:rPr>
              <a:t>content.  </a:t>
            </a:r>
            <a:r>
              <a:rPr sz="2000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Eg.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semantic </a:t>
            </a:r>
            <a:r>
              <a:rPr sz="2000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elements: </a:t>
            </a:r>
            <a:r>
              <a:rPr sz="2000" b="1" spc="40" dirty="0">
                <a:latin typeface="Times New Roman"/>
                <a:cs typeface="Times New Roman"/>
              </a:rPr>
              <a:t>&lt;form&gt;, </a:t>
            </a:r>
            <a:r>
              <a:rPr sz="2000" b="1" spc="35" dirty="0">
                <a:latin typeface="Times New Roman"/>
                <a:cs typeface="Times New Roman"/>
              </a:rPr>
              <a:t>&lt;table&gt;,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b="1" spc="95" dirty="0">
                <a:latin typeface="Times New Roman"/>
                <a:cs typeface="Times New Roman"/>
              </a:rPr>
              <a:t>&lt;img&gt; </a:t>
            </a:r>
            <a:r>
              <a:rPr sz="2000" spc="-40" dirty="0">
                <a:latin typeface="Times New Roman"/>
                <a:cs typeface="Times New Roman"/>
              </a:rPr>
              <a:t>- </a:t>
            </a:r>
            <a:r>
              <a:rPr sz="2000" spc="-80" dirty="0">
                <a:latin typeface="Times New Roman"/>
                <a:cs typeface="Times New Roman"/>
              </a:rPr>
              <a:t>Clearly </a:t>
            </a:r>
            <a:r>
              <a:rPr sz="2000" spc="-35" dirty="0">
                <a:latin typeface="Times New Roman"/>
                <a:cs typeface="Times New Roman"/>
              </a:rPr>
              <a:t>defines </a:t>
            </a:r>
            <a:r>
              <a:rPr sz="2000" spc="-40" dirty="0">
                <a:latin typeface="Times New Roman"/>
                <a:cs typeface="Times New Roman"/>
              </a:rPr>
              <a:t>its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1" dirty="0">
                <a:latin typeface="Times New Roman"/>
                <a:cs typeface="Times New Roman"/>
              </a:rPr>
              <a:t>content.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  <a:spcBef>
                <a:spcPts val="1395"/>
              </a:spcBef>
            </a:pPr>
            <a:r>
              <a:rPr sz="2000" spc="-85" dirty="0">
                <a:latin typeface="Times New Roman"/>
                <a:cs typeface="Times New Roman"/>
              </a:rPr>
              <a:t>Many </a:t>
            </a:r>
            <a:r>
              <a:rPr sz="2000" spc="-60" dirty="0">
                <a:latin typeface="Times New Roman"/>
                <a:cs typeface="Times New Roman"/>
              </a:rPr>
              <a:t>web </a:t>
            </a:r>
            <a:r>
              <a:rPr sz="2000" spc="-45" dirty="0">
                <a:latin typeface="Times New Roman"/>
                <a:cs typeface="Times New Roman"/>
              </a:rPr>
              <a:t>sites </a:t>
            </a:r>
            <a:r>
              <a:rPr sz="2000" spc="-20" dirty="0">
                <a:latin typeface="Times New Roman"/>
                <a:cs typeface="Times New Roman"/>
              </a:rPr>
              <a:t>contain </a:t>
            </a:r>
            <a:r>
              <a:rPr sz="2000" spc="-31" dirty="0">
                <a:latin typeface="Times New Roman"/>
                <a:cs typeface="Times New Roman"/>
              </a:rPr>
              <a:t>HTML </a:t>
            </a:r>
            <a:r>
              <a:rPr sz="2000" spc="-20" dirty="0">
                <a:latin typeface="Times New Roman"/>
                <a:cs typeface="Times New Roman"/>
              </a:rPr>
              <a:t>code </a:t>
            </a:r>
            <a:r>
              <a:rPr sz="2000" spc="-95" dirty="0">
                <a:latin typeface="Times New Roman"/>
                <a:cs typeface="Times New Roman"/>
              </a:rPr>
              <a:t>like: </a:t>
            </a:r>
            <a:r>
              <a:rPr sz="2000" b="1" spc="15" dirty="0">
                <a:latin typeface="Times New Roman"/>
                <a:cs typeface="Times New Roman"/>
              </a:rPr>
              <a:t>&lt;div </a:t>
            </a:r>
            <a:r>
              <a:rPr sz="2000" b="1" spc="20" dirty="0">
                <a:latin typeface="Times New Roman"/>
                <a:cs typeface="Times New Roman"/>
              </a:rPr>
              <a:t>id="nav"&gt; </a:t>
            </a:r>
            <a:r>
              <a:rPr sz="2000" b="1" spc="15" dirty="0">
                <a:latin typeface="Times New Roman"/>
                <a:cs typeface="Times New Roman"/>
              </a:rPr>
              <a:t>&lt;div class="header"&gt; &lt;div</a:t>
            </a:r>
            <a:r>
              <a:rPr sz="2000" b="1" spc="320" dirty="0">
                <a:latin typeface="Times New Roman"/>
                <a:cs typeface="Times New Roman"/>
              </a:rPr>
              <a:t> </a:t>
            </a:r>
            <a:r>
              <a:rPr sz="2000" b="1" spc="15" dirty="0">
                <a:latin typeface="Times New Roman"/>
                <a:cs typeface="Times New Roman"/>
              </a:rPr>
              <a:t>id="footer"&gt;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-45" dirty="0">
                <a:latin typeface="Times New Roman"/>
                <a:cs typeface="Times New Roman"/>
              </a:rPr>
              <a:t>indicate </a:t>
            </a:r>
            <a:r>
              <a:rPr sz="2000" spc="-51" dirty="0">
                <a:latin typeface="Times New Roman"/>
                <a:cs typeface="Times New Roman"/>
              </a:rPr>
              <a:t>navigation, </a:t>
            </a:r>
            <a:r>
              <a:rPr sz="2000" spc="-40" dirty="0">
                <a:latin typeface="Times New Roman"/>
                <a:cs typeface="Times New Roman"/>
              </a:rPr>
              <a:t>header, </a:t>
            </a:r>
            <a:r>
              <a:rPr sz="2000" spc="-20" dirty="0">
                <a:latin typeface="Times New Roman"/>
                <a:cs typeface="Times New Roman"/>
              </a:rPr>
              <a:t>and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footer.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760"/>
              </a:spcBef>
              <a:tabLst>
                <a:tab pos="7871262" algn="l"/>
              </a:tabLst>
            </a:pP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HTML5 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offers </a:t>
            </a:r>
            <a:r>
              <a:rPr sz="2000" u="sng" spc="-5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new 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semantic 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elements </a:t>
            </a:r>
            <a:r>
              <a:rPr sz="200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 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define 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different </a:t>
            </a:r>
            <a:r>
              <a:rPr sz="2000" u="sng" spc="-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parts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 </a:t>
            </a:r>
            <a:r>
              <a:rPr sz="200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sz="200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web</a:t>
            </a:r>
            <a:r>
              <a:rPr sz="2000" u="sng" spc="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page:	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2800" y="3941757"/>
            <a:ext cx="1454151" cy="2469907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spcBef>
                <a:spcPts val="860"/>
              </a:spcBef>
            </a:pPr>
            <a:r>
              <a:rPr sz="2000" b="1" spc="25" dirty="0">
                <a:latin typeface="Times New Roman"/>
                <a:cs typeface="Times New Roman"/>
              </a:rPr>
              <a:t>&lt;article&gt;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755"/>
              </a:spcBef>
            </a:pPr>
            <a:r>
              <a:rPr sz="2000" b="1" spc="65" dirty="0">
                <a:latin typeface="Times New Roman"/>
                <a:cs typeface="Times New Roman"/>
              </a:rPr>
              <a:t>&lt;aside&gt;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760"/>
              </a:spcBef>
            </a:pPr>
            <a:r>
              <a:rPr sz="2000" b="1" spc="40" dirty="0">
                <a:latin typeface="Times New Roman"/>
                <a:cs typeface="Times New Roman"/>
              </a:rPr>
              <a:t>&lt;details&gt;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765"/>
              </a:spcBef>
            </a:pPr>
            <a:r>
              <a:rPr sz="2000" b="1" spc="31" dirty="0">
                <a:latin typeface="Times New Roman"/>
                <a:cs typeface="Times New Roman"/>
              </a:rPr>
              <a:t>&lt;figcaption&gt;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760"/>
              </a:spcBef>
            </a:pPr>
            <a:r>
              <a:rPr sz="2000" b="1" spc="31" dirty="0">
                <a:latin typeface="Times New Roman"/>
                <a:cs typeface="Times New Roman"/>
              </a:rPr>
              <a:t>&lt;figure&gt;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755"/>
              </a:spcBef>
            </a:pPr>
            <a:r>
              <a:rPr sz="2000" b="1" spc="25" dirty="0">
                <a:latin typeface="Times New Roman"/>
                <a:cs typeface="Times New Roman"/>
              </a:rPr>
              <a:t>&lt;footer&gt;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200" y="4005368"/>
            <a:ext cx="1380491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25" dirty="0">
                <a:latin typeface="Times New Roman"/>
                <a:cs typeface="Times New Roman"/>
              </a:rPr>
              <a:t>&lt;header&gt;</a:t>
            </a:r>
            <a:endParaRPr sz="2000" dirty="0">
              <a:latin typeface="Times New Roman"/>
              <a:cs typeface="Times New Roman"/>
            </a:endParaRPr>
          </a:p>
          <a:p>
            <a:pPr marL="12700"/>
            <a:r>
              <a:rPr sz="2000" b="1" spc="60" dirty="0">
                <a:latin typeface="Times New Roman"/>
                <a:cs typeface="Times New Roman"/>
              </a:rPr>
              <a:t>&lt;main&gt;</a:t>
            </a:r>
            <a:endParaRPr sz="2000" dirty="0">
              <a:latin typeface="Times New Roman"/>
              <a:cs typeface="Times New Roman"/>
            </a:endParaRPr>
          </a:p>
          <a:p>
            <a:pPr marL="12700"/>
            <a:r>
              <a:rPr sz="2000" b="1" spc="20" dirty="0">
                <a:latin typeface="Times New Roman"/>
                <a:cs typeface="Times New Roman"/>
              </a:rPr>
              <a:t>&lt;mark&gt;</a:t>
            </a:r>
            <a:endParaRPr sz="2000" dirty="0">
              <a:latin typeface="Times New Roman"/>
              <a:cs typeface="Times New Roman"/>
            </a:endParaRPr>
          </a:p>
          <a:p>
            <a:pPr marL="12700"/>
            <a:r>
              <a:rPr sz="2000" b="1" spc="45" dirty="0">
                <a:latin typeface="Times New Roman"/>
                <a:cs typeface="Times New Roman"/>
              </a:rPr>
              <a:t>&lt;nav&gt;</a:t>
            </a:r>
            <a:endParaRPr sz="2000" dirty="0">
              <a:latin typeface="Times New Roman"/>
              <a:cs typeface="Times New Roman"/>
            </a:endParaRPr>
          </a:p>
          <a:p>
            <a:pPr marL="12700"/>
            <a:r>
              <a:rPr sz="2000" b="1" spc="60" dirty="0">
                <a:latin typeface="Times New Roman"/>
                <a:cs typeface="Times New Roman"/>
              </a:rPr>
              <a:t>&lt;section&gt;</a:t>
            </a:r>
            <a:endParaRPr sz="2000" dirty="0">
              <a:latin typeface="Times New Roman"/>
              <a:cs typeface="Times New Roman"/>
            </a:endParaRPr>
          </a:p>
          <a:p>
            <a:pPr marL="12700"/>
            <a:r>
              <a:rPr sz="2000" b="1" spc="191" dirty="0">
                <a:latin typeface="Times New Roman"/>
                <a:cs typeface="Times New Roman"/>
              </a:rPr>
              <a:t>&lt;</a:t>
            </a:r>
            <a:r>
              <a:rPr sz="2000" b="1" spc="-25" dirty="0">
                <a:latin typeface="Times New Roman"/>
                <a:cs typeface="Times New Roman"/>
              </a:rPr>
              <a:t>summa</a:t>
            </a:r>
            <a:r>
              <a:rPr sz="2000" b="1" spc="51" dirty="0">
                <a:latin typeface="Times New Roman"/>
                <a:cs typeface="Times New Roman"/>
              </a:rPr>
              <a:t>r</a:t>
            </a:r>
            <a:r>
              <a:rPr sz="2000" b="1" spc="65" dirty="0">
                <a:latin typeface="Times New Roman"/>
                <a:cs typeface="Times New Roman"/>
              </a:rPr>
              <a:t>y&gt;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2000" b="1" spc="65" dirty="0">
                <a:latin typeface="Times New Roman"/>
                <a:cs typeface="Times New Roman"/>
              </a:rPr>
              <a:t>&lt;time&gt;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2107" y="207297"/>
            <a:ext cx="3354071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/>
              <a:t>Semantic</a:t>
            </a:r>
            <a:r>
              <a:rPr sz="3200" spc="-85" dirty="0"/>
              <a:t> </a:t>
            </a:r>
            <a:r>
              <a:rPr sz="3200" spc="31" dirty="0"/>
              <a:t>Elements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389632" y="742188"/>
            <a:ext cx="7400544" cy="6115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811" y="103498"/>
            <a:ext cx="2759075" cy="1127233"/>
          </a:xfrm>
          <a:prstGeom prst="rect">
            <a:avLst/>
          </a:prstGeom>
        </p:spPr>
        <p:txBody>
          <a:bodyPr vert="horz" wrap="square" lIns="0" tIns="113031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891"/>
              </a:spcBef>
            </a:pPr>
            <a:r>
              <a:rPr sz="3200" spc="-51" dirty="0"/>
              <a:t>Graphics</a:t>
            </a:r>
            <a:r>
              <a:rPr sz="3200" spc="-45" dirty="0"/>
              <a:t> </a:t>
            </a:r>
            <a:r>
              <a:rPr sz="3200" spc="-65" dirty="0"/>
              <a:t>API</a:t>
            </a:r>
            <a:endParaRPr sz="3200"/>
          </a:p>
          <a:p>
            <a:pPr algn="ctr">
              <a:lnSpc>
                <a:spcPct val="100000"/>
              </a:lnSpc>
              <a:spcBef>
                <a:spcPts val="691"/>
              </a:spcBef>
            </a:pPr>
            <a:r>
              <a:rPr sz="2800" spc="-55" dirty="0"/>
              <a:t>(Canvas </a:t>
            </a:r>
            <a:r>
              <a:rPr sz="2800" spc="-31" dirty="0"/>
              <a:t>and</a:t>
            </a:r>
            <a:r>
              <a:rPr sz="2800" spc="-15" dirty="0"/>
              <a:t> </a:t>
            </a:r>
            <a:r>
              <a:rPr sz="2800" spc="-115" dirty="0"/>
              <a:t>SVG)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600200" y="1600200"/>
            <a:ext cx="9255760" cy="48633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65" dirty="0">
                <a:latin typeface="Times New Roman"/>
                <a:cs typeface="Times New Roman"/>
              </a:rPr>
              <a:t>Previously </a:t>
            </a:r>
            <a:r>
              <a:rPr sz="2400" spc="-51" dirty="0">
                <a:latin typeface="Times New Roman"/>
                <a:cs typeface="Times New Roman"/>
              </a:rPr>
              <a:t>possible with </a:t>
            </a:r>
            <a:r>
              <a:rPr sz="2400" spc="-55" dirty="0">
                <a:latin typeface="Times New Roman"/>
                <a:cs typeface="Times New Roman"/>
              </a:rPr>
              <a:t>Flash, </a:t>
            </a:r>
            <a:r>
              <a:rPr sz="2400" spc="-111" dirty="0">
                <a:latin typeface="Times New Roman"/>
                <a:cs typeface="Times New Roman"/>
              </a:rPr>
              <a:t>VML,</a:t>
            </a:r>
            <a:r>
              <a:rPr sz="2400" spc="191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Silverlight.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/>
            <a:r>
              <a:rPr sz="2400" spc="-125" dirty="0">
                <a:latin typeface="Times New Roman"/>
                <a:cs typeface="Times New Roman"/>
              </a:rPr>
              <a:t>Very </a:t>
            </a:r>
            <a:r>
              <a:rPr sz="2400" spc="-51" dirty="0">
                <a:latin typeface="Times New Roman"/>
                <a:cs typeface="Times New Roman"/>
              </a:rPr>
              <a:t>complex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11" dirty="0">
                <a:latin typeface="Times New Roman"/>
                <a:cs typeface="Times New Roman"/>
              </a:rPr>
              <a:t>do </a:t>
            </a:r>
            <a:r>
              <a:rPr sz="2400" spc="-51" dirty="0">
                <a:latin typeface="Times New Roman"/>
                <a:cs typeface="Times New Roman"/>
              </a:rPr>
              <a:t>in </a:t>
            </a:r>
            <a:r>
              <a:rPr sz="2400" spc="-91" dirty="0">
                <a:latin typeface="Times New Roman"/>
                <a:cs typeface="Times New Roman"/>
              </a:rPr>
              <a:t>JavaScript </a:t>
            </a:r>
            <a:r>
              <a:rPr sz="2400" spc="-25" dirty="0">
                <a:latin typeface="Times New Roman"/>
                <a:cs typeface="Times New Roman"/>
              </a:rPr>
              <a:t>without </a:t>
            </a:r>
            <a:r>
              <a:rPr sz="2400" spc="-60" dirty="0">
                <a:latin typeface="Times New Roman"/>
                <a:cs typeface="Times New Roman"/>
              </a:rPr>
              <a:t>plugins </a:t>
            </a:r>
            <a:r>
              <a:rPr sz="2300" spc="-25" dirty="0">
                <a:latin typeface="Times New Roman"/>
                <a:cs typeface="Times New Roman"/>
              </a:rPr>
              <a:t>(for </a:t>
            </a:r>
            <a:r>
              <a:rPr sz="2300" spc="-65" dirty="0">
                <a:latin typeface="Times New Roman"/>
                <a:cs typeface="Times New Roman"/>
              </a:rPr>
              <a:t>example, </a:t>
            </a:r>
            <a:r>
              <a:rPr sz="2300" spc="-11" dirty="0">
                <a:latin typeface="Times New Roman"/>
                <a:cs typeface="Times New Roman"/>
              </a:rPr>
              <a:t>rounded </a:t>
            </a:r>
            <a:r>
              <a:rPr sz="2300" spc="-15" dirty="0">
                <a:latin typeface="Times New Roman"/>
                <a:cs typeface="Times New Roman"/>
              </a:rPr>
              <a:t>corners </a:t>
            </a:r>
            <a:r>
              <a:rPr sz="2300" spc="11" dirty="0">
                <a:latin typeface="Times New Roman"/>
                <a:cs typeface="Times New Roman"/>
              </a:rPr>
              <a:t>or </a:t>
            </a:r>
            <a:r>
              <a:rPr sz="2300" spc="-55" dirty="0">
                <a:latin typeface="Times New Roman"/>
                <a:cs typeface="Times New Roman"/>
              </a:rPr>
              <a:t>diagonal</a:t>
            </a:r>
            <a:r>
              <a:rPr sz="2300" spc="-51" dirty="0">
                <a:latin typeface="Times New Roman"/>
                <a:cs typeface="Times New Roman"/>
              </a:rPr>
              <a:t> </a:t>
            </a:r>
            <a:r>
              <a:rPr sz="2300" spc="-71" dirty="0">
                <a:latin typeface="Times New Roman"/>
                <a:cs typeface="Times New Roman"/>
              </a:rPr>
              <a:t>lines).</a:t>
            </a:r>
            <a:endParaRPr sz="2300" dirty="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/>
            <a:r>
              <a:rPr sz="2400" spc="-40" dirty="0">
                <a:latin typeface="Times New Roman"/>
                <a:cs typeface="Times New Roman"/>
              </a:rPr>
              <a:t>Provide </a:t>
            </a:r>
            <a:r>
              <a:rPr sz="2400" spc="-71" dirty="0">
                <a:latin typeface="Times New Roman"/>
                <a:cs typeface="Times New Roman"/>
              </a:rPr>
              <a:t>native drawing </a:t>
            </a:r>
            <a:r>
              <a:rPr sz="2400" spc="-51" dirty="0">
                <a:latin typeface="Times New Roman"/>
                <a:cs typeface="Times New Roman"/>
              </a:rPr>
              <a:t>functionality </a:t>
            </a:r>
            <a:r>
              <a:rPr sz="2400" spc="2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211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Web.</a:t>
            </a:r>
            <a:endParaRPr sz="2400" dirty="0">
              <a:latin typeface="Times New Roman"/>
              <a:cs typeface="Times New Roman"/>
            </a:endParaRPr>
          </a:p>
          <a:p>
            <a:pPr marL="12700" marR="3825779">
              <a:lnSpc>
                <a:spcPct val="184600"/>
              </a:lnSpc>
            </a:pPr>
            <a:r>
              <a:rPr sz="2400" spc="-65" dirty="0">
                <a:latin typeface="Times New Roman"/>
                <a:cs typeface="Times New Roman"/>
              </a:rPr>
              <a:t>Completely </a:t>
            </a:r>
            <a:r>
              <a:rPr sz="2400" spc="-35" dirty="0">
                <a:latin typeface="Times New Roman"/>
                <a:cs typeface="Times New Roman"/>
              </a:rPr>
              <a:t>integrated </a:t>
            </a:r>
            <a:r>
              <a:rPr sz="2400" spc="-11" dirty="0">
                <a:latin typeface="Times New Roman"/>
                <a:cs typeface="Times New Roman"/>
              </a:rPr>
              <a:t>into </a:t>
            </a:r>
            <a:r>
              <a:rPr sz="2400" spc="-45" dirty="0">
                <a:latin typeface="Times New Roman"/>
                <a:cs typeface="Times New Roman"/>
              </a:rPr>
              <a:t>HTML5 </a:t>
            </a:r>
            <a:r>
              <a:rPr sz="2400" spc="-20" dirty="0">
                <a:latin typeface="Times New Roman"/>
                <a:cs typeface="Times New Roman"/>
              </a:rPr>
              <a:t>documents </a:t>
            </a:r>
            <a:r>
              <a:rPr sz="2400" spc="-40" dirty="0">
                <a:latin typeface="Times New Roman"/>
                <a:cs typeface="Times New Roman"/>
              </a:rPr>
              <a:t>(Part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spc="-11" dirty="0">
                <a:latin typeface="Times New Roman"/>
                <a:cs typeface="Times New Roman"/>
              </a:rPr>
              <a:t>DOM).  </a:t>
            </a:r>
            <a:r>
              <a:rPr sz="2400" spc="-55" dirty="0">
                <a:latin typeface="Times New Roman"/>
                <a:cs typeface="Times New Roman"/>
              </a:rPr>
              <a:t>Can </a:t>
            </a:r>
            <a:r>
              <a:rPr sz="2400" spc="-25" dirty="0">
                <a:latin typeface="Times New Roman"/>
                <a:cs typeface="Times New Roman"/>
              </a:rPr>
              <a:t>be </a:t>
            </a:r>
            <a:r>
              <a:rPr sz="2400" spc="-71" dirty="0">
                <a:latin typeface="Times New Roman"/>
                <a:cs typeface="Times New Roman"/>
              </a:rPr>
              <a:t>styled </a:t>
            </a:r>
            <a:r>
              <a:rPr sz="2400" spc="-51" dirty="0">
                <a:latin typeface="Times New Roman"/>
                <a:cs typeface="Times New Roman"/>
              </a:rPr>
              <a:t>with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CSS.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/>
            <a:r>
              <a:rPr sz="2400" spc="-51" dirty="0">
                <a:latin typeface="Times New Roman"/>
                <a:cs typeface="Times New Roman"/>
              </a:rPr>
              <a:t>Can </a:t>
            </a:r>
            <a:r>
              <a:rPr sz="2400" spc="-25" dirty="0">
                <a:latin typeface="Times New Roman"/>
                <a:cs typeface="Times New Roman"/>
              </a:rPr>
              <a:t>be </a:t>
            </a:r>
            <a:r>
              <a:rPr sz="2400" spc="-31" dirty="0">
                <a:latin typeface="Times New Roman"/>
                <a:cs typeface="Times New Roman"/>
              </a:rPr>
              <a:t>controlled </a:t>
            </a:r>
            <a:r>
              <a:rPr sz="2400" spc="-51" dirty="0">
                <a:latin typeface="Times New Roman"/>
                <a:cs typeface="Times New Roman"/>
              </a:rPr>
              <a:t>with</a:t>
            </a:r>
            <a:r>
              <a:rPr sz="2400" spc="91" dirty="0">
                <a:latin typeface="Times New Roman"/>
                <a:cs typeface="Times New Roman"/>
              </a:rPr>
              <a:t> </a:t>
            </a:r>
            <a:r>
              <a:rPr sz="2400" spc="-91" dirty="0">
                <a:latin typeface="Times New Roman"/>
                <a:cs typeface="Times New Roman"/>
              </a:rPr>
              <a:t>JavaScript.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9478" y="79728"/>
            <a:ext cx="9675495" cy="1049005"/>
          </a:xfrm>
          <a:prstGeom prst="rect">
            <a:avLst/>
          </a:prstGeom>
        </p:spPr>
        <p:txBody>
          <a:bodyPr vert="horz" wrap="square" lIns="0" tIns="96520" rIns="0" bIns="0" rtlCol="0" anchor="ctr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760"/>
              </a:spcBef>
            </a:pPr>
            <a:r>
              <a:rPr sz="2800" spc="-55" dirty="0"/>
              <a:t>(Canvas </a:t>
            </a:r>
            <a:r>
              <a:rPr sz="2800" spc="-31" dirty="0"/>
              <a:t>and</a:t>
            </a:r>
            <a:r>
              <a:rPr sz="2800" spc="40" dirty="0"/>
              <a:t> </a:t>
            </a:r>
            <a:r>
              <a:rPr sz="2800" spc="-115" dirty="0"/>
              <a:t>SVG)</a:t>
            </a:r>
            <a:endParaRPr sz="2800"/>
          </a:p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sz="2800" spc="-5" dirty="0"/>
              <a:t>Both </a:t>
            </a:r>
            <a:r>
              <a:rPr sz="2800" spc="-55" dirty="0"/>
              <a:t>have their </a:t>
            </a:r>
            <a:r>
              <a:rPr sz="2800" spc="-15" dirty="0"/>
              <a:t>own </a:t>
            </a:r>
            <a:r>
              <a:rPr sz="2800" dirty="0"/>
              <a:t>unique </a:t>
            </a:r>
            <a:r>
              <a:rPr sz="2800" spc="-40" dirty="0"/>
              <a:t>features </a:t>
            </a:r>
            <a:r>
              <a:rPr sz="2800" spc="-31" dirty="0"/>
              <a:t>and </a:t>
            </a:r>
            <a:r>
              <a:rPr sz="2800" spc="-5" dirty="0"/>
              <a:t>can </a:t>
            </a:r>
            <a:r>
              <a:rPr sz="2800" spc="25" dirty="0"/>
              <a:t>be </a:t>
            </a:r>
            <a:r>
              <a:rPr sz="2800" spc="31" dirty="0"/>
              <a:t>used</a:t>
            </a:r>
            <a:r>
              <a:rPr sz="2800" spc="260" dirty="0"/>
              <a:t> </a:t>
            </a:r>
            <a:r>
              <a:rPr sz="2800" spc="20" dirty="0"/>
              <a:t>combined.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051" y="1436242"/>
          <a:ext cx="10433050" cy="4285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Canvas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28575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spc="-125" dirty="0">
                          <a:latin typeface="Times New Roman"/>
                          <a:cs typeface="Times New Roman"/>
                        </a:rPr>
                        <a:t>SVG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28575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5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b="1" spc="-30" dirty="0">
                          <a:latin typeface="Times New Roman"/>
                          <a:cs typeface="Times New Roman"/>
                        </a:rPr>
                        <a:t>Low</a:t>
                      </a:r>
                      <a:r>
                        <a:rPr sz="16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level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28575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b="1" spc="45" dirty="0">
                          <a:latin typeface="Times New Roman"/>
                          <a:cs typeface="Times New Roman"/>
                        </a:rPr>
                        <a:t>High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Level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28575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5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Immediate</a:t>
                      </a:r>
                      <a:r>
                        <a:rPr sz="16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10" dirty="0">
                          <a:latin typeface="Times New Roman"/>
                          <a:cs typeface="Times New Roman"/>
                        </a:rPr>
                        <a:t>mode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Retained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10" dirty="0">
                          <a:latin typeface="Times New Roman"/>
                          <a:cs typeface="Times New Roman"/>
                        </a:rPr>
                        <a:t>mode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5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Fixed 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size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Scalable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58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Best </a:t>
                      </a:r>
                      <a:r>
                        <a:rPr sz="1600" b="1" spc="-6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keyboard-based</a:t>
                      </a:r>
                      <a:r>
                        <a:rPr sz="1600" b="1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apps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Best </a:t>
                      </a:r>
                      <a:r>
                        <a:rPr sz="1600" b="1" spc="-6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mouse-based</a:t>
                      </a:r>
                      <a:r>
                        <a:rPr sz="1600" b="1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apps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5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Animation 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(no 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1600" b="1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storage)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8271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Medium</a:t>
                      </a:r>
                      <a:r>
                        <a:rPr sz="16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animation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8271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5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Pixels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8271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600" b="1" spc="-60" dirty="0">
                          <a:latin typeface="Times New Roman"/>
                          <a:cs typeface="Times New Roman"/>
                        </a:rPr>
                        <a:t>XML 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160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model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8271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52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11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interaction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1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User 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interaction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(hit 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detection,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events </a:t>
                      </a:r>
                      <a:r>
                        <a:rPr sz="1600" b="1" spc="10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b="1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tree)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1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05638DF-C537-4E2D-B6FA-75A48E9F6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14400"/>
          </a:xfrm>
        </p:spPr>
        <p:txBody>
          <a:bodyPr/>
          <a:lstStyle/>
          <a:p>
            <a:pPr algn="ctr"/>
            <a:r>
              <a:rPr lang="en-US" altLang="en-US" sz="4000" dirty="0"/>
              <a:t>History of HTML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B52BDD-EF17-4231-BDE9-82509648A378}"/>
              </a:ext>
            </a:extLst>
          </p:cNvPr>
          <p:cNvCxnSpPr/>
          <p:nvPr/>
        </p:nvCxnSpPr>
        <p:spPr bwMode="auto">
          <a:xfrm>
            <a:off x="1524000" y="13716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E597251-4926-410D-98E7-6D62AA7A1B24}"/>
              </a:ext>
            </a:extLst>
          </p:cNvPr>
          <p:cNvSpPr/>
          <p:nvPr/>
        </p:nvSpPr>
        <p:spPr bwMode="auto">
          <a:xfrm>
            <a:off x="2971800" y="1676400"/>
            <a:ext cx="76200" cy="46482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F8A452-722F-4D8A-88D8-8C682A0A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050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/>
              <a:t>HTML first published</a:t>
            </a:r>
            <a:endParaRPr lang="en-IN" altLang="en-US" sz="1600"/>
          </a:p>
        </p:txBody>
      </p:sp>
      <p:cxnSp>
        <p:nvCxnSpPr>
          <p:cNvPr id="5138" name="Straight Connector 16">
            <a:extLst>
              <a:ext uri="{FF2B5EF4-FFF2-40B4-BE49-F238E27FC236}">
                <a16:creationId xmlns:a16="http://schemas.microsoft.com/office/drawing/2014/main" id="{1ED8221F-266B-4F80-BBA0-B1753F70198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21336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AA91CDD-D844-40D1-AA05-BEA5ED47D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981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/>
              <a:t>1991</a:t>
            </a:r>
            <a:endParaRPr lang="en-IN" altLang="en-US" sz="1400" b="1"/>
          </a:p>
        </p:txBody>
      </p:sp>
      <p:cxnSp>
        <p:nvCxnSpPr>
          <p:cNvPr id="5152" name="Straight Connector 16">
            <a:extLst>
              <a:ext uri="{FF2B5EF4-FFF2-40B4-BE49-F238E27FC236}">
                <a16:creationId xmlns:a16="http://schemas.microsoft.com/office/drawing/2014/main" id="{DDCD6500-32D6-47B3-9881-8B33436A7D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58674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7">
            <a:extLst>
              <a:ext uri="{FF2B5EF4-FFF2-40B4-BE49-F238E27FC236}">
                <a16:creationId xmlns:a16="http://schemas.microsoft.com/office/drawing/2014/main" id="{50428FE1-D037-430B-AA5F-0791E1EC8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defRPr/>
            </a:pPr>
            <a:r>
              <a:rPr lang="en-US" sz="1400" b="1" dirty="0">
                <a:latin typeface="Arial" charset="0"/>
              </a:rPr>
              <a:t>2012</a:t>
            </a:r>
            <a:endParaRPr lang="en-IN" sz="1400" b="1" dirty="0">
              <a:latin typeface="Arial" charset="0"/>
            </a:endParaRPr>
          </a:p>
        </p:txBody>
      </p:sp>
      <p:cxnSp>
        <p:nvCxnSpPr>
          <p:cNvPr id="5156" name="Straight Connector 16">
            <a:extLst>
              <a:ext uri="{FF2B5EF4-FFF2-40B4-BE49-F238E27FC236}">
                <a16:creationId xmlns:a16="http://schemas.microsoft.com/office/drawing/2014/main" id="{D1C5B1FF-2E00-4314-ACA2-335996C313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50292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17">
            <a:extLst>
              <a:ext uri="{FF2B5EF4-FFF2-40B4-BE49-F238E27FC236}">
                <a16:creationId xmlns:a16="http://schemas.microsoft.com/office/drawing/2014/main" id="{BE5A162C-95E3-491E-8000-EAAB7B57C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648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 dirty="0"/>
              <a:t>2002 -2009</a:t>
            </a:r>
            <a:endParaRPr lang="en-IN" altLang="en-US" sz="1400" b="1" dirty="0"/>
          </a:p>
        </p:txBody>
      </p:sp>
      <p:cxnSp>
        <p:nvCxnSpPr>
          <p:cNvPr id="5158" name="Straight Connector 16">
            <a:extLst>
              <a:ext uri="{FF2B5EF4-FFF2-40B4-BE49-F238E27FC236}">
                <a16:creationId xmlns:a16="http://schemas.microsoft.com/office/drawing/2014/main" id="{1E2F10DD-EE2B-4154-93AE-09AF8CB6A7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41148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ectangle 17">
            <a:extLst>
              <a:ext uri="{FF2B5EF4-FFF2-40B4-BE49-F238E27FC236}">
                <a16:creationId xmlns:a16="http://schemas.microsoft.com/office/drawing/2014/main" id="{4CC5637B-284A-4F5E-ADFD-19CCAF0C6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962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/>
              <a:t>2000</a:t>
            </a:r>
            <a:endParaRPr lang="en-IN" altLang="en-US" sz="1400" b="1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0DEE8B26-EA87-4CCD-97F3-6603624E5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362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/>
              <a:t>HTML 2.0</a:t>
            </a:r>
            <a:endParaRPr lang="en-IN" altLang="en-US" sz="1600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1B348D6E-80F4-4416-A420-A7B0A37A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956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/>
              <a:t>HTML 3.2</a:t>
            </a:r>
            <a:endParaRPr lang="en-IN" altLang="en-US" sz="1600"/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A00CA369-2D73-4F62-A7DC-5F4FD3631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352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/>
              <a:t>HTML 4.01</a:t>
            </a:r>
            <a:endParaRPr lang="en-IN" altLang="en-US" sz="1600"/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EF08612E-78A7-4CB1-971F-18992B968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886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/>
              <a:t>XHTML 1.0</a:t>
            </a:r>
            <a:endParaRPr lang="en-IN" altLang="en-US" sz="1600"/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A26870CC-0A36-486B-AF3F-BC7B06F2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8006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>
                <a:solidFill>
                  <a:srgbClr val="969696"/>
                </a:solidFill>
              </a:rPr>
              <a:t>XHTML 2.0</a:t>
            </a:r>
            <a:endParaRPr lang="en-IN" altLang="en-US" sz="1600">
              <a:solidFill>
                <a:srgbClr val="969696"/>
              </a:solidFill>
            </a:endParaRP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A3A6B6E0-8061-41CF-B350-B0E463E6E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638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/>
              <a:t>HTML5</a:t>
            </a:r>
            <a:endParaRPr lang="en-IN" altLang="en-US" sz="1600"/>
          </a:p>
        </p:txBody>
      </p:sp>
      <p:cxnSp>
        <p:nvCxnSpPr>
          <p:cNvPr id="5169" name="Straight Connector 16">
            <a:extLst>
              <a:ext uri="{FF2B5EF4-FFF2-40B4-BE49-F238E27FC236}">
                <a16:creationId xmlns:a16="http://schemas.microsoft.com/office/drawing/2014/main" id="{2E2995FE-EC75-49EC-86FE-C39EDE599E7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25908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7">
            <a:extLst>
              <a:ext uri="{FF2B5EF4-FFF2-40B4-BE49-F238E27FC236}">
                <a16:creationId xmlns:a16="http://schemas.microsoft.com/office/drawing/2014/main" id="{B7EDFB14-14C5-489E-8F1B-6FB724C6A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438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/>
              <a:t>1995</a:t>
            </a:r>
            <a:endParaRPr lang="en-IN" altLang="en-US" sz="1400" b="1"/>
          </a:p>
        </p:txBody>
      </p:sp>
      <p:cxnSp>
        <p:nvCxnSpPr>
          <p:cNvPr id="5171" name="Straight Connector 16">
            <a:extLst>
              <a:ext uri="{FF2B5EF4-FFF2-40B4-BE49-F238E27FC236}">
                <a16:creationId xmlns:a16="http://schemas.microsoft.com/office/drawing/2014/main" id="{313959D5-D9B9-4EF1-9F98-344CA92E9E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31242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7">
            <a:extLst>
              <a:ext uri="{FF2B5EF4-FFF2-40B4-BE49-F238E27FC236}">
                <a16:creationId xmlns:a16="http://schemas.microsoft.com/office/drawing/2014/main" id="{FDC6F575-9851-45E6-80C8-A6179250B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9718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/>
              <a:t>1997</a:t>
            </a:r>
            <a:endParaRPr lang="en-IN" altLang="en-US" sz="1400" b="1"/>
          </a:p>
        </p:txBody>
      </p:sp>
      <p:cxnSp>
        <p:nvCxnSpPr>
          <p:cNvPr id="5173" name="Straight Connector 16">
            <a:extLst>
              <a:ext uri="{FF2B5EF4-FFF2-40B4-BE49-F238E27FC236}">
                <a16:creationId xmlns:a16="http://schemas.microsoft.com/office/drawing/2014/main" id="{0F5F5DAA-D700-475E-A5CD-A85030242E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35814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7">
            <a:extLst>
              <a:ext uri="{FF2B5EF4-FFF2-40B4-BE49-F238E27FC236}">
                <a16:creationId xmlns:a16="http://schemas.microsoft.com/office/drawing/2014/main" id="{22D00A36-E834-42D8-9B27-5E334DA36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429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/>
              <a:t>1999</a:t>
            </a:r>
            <a:endParaRPr lang="en-IN" altLang="en-US" sz="1400" b="1"/>
          </a:p>
        </p:txBody>
      </p:sp>
      <p:sp>
        <p:nvSpPr>
          <p:cNvPr id="5177" name="Text Box 57">
            <a:extLst>
              <a:ext uri="{FF2B5EF4-FFF2-40B4-BE49-F238E27FC236}">
                <a16:creationId xmlns:a16="http://schemas.microsoft.com/office/drawing/2014/main" id="{FE80482D-EAEB-4DDE-90CD-885331E37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24401"/>
            <a:ext cx="4648200" cy="646331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HTML5 is much more tolerant and can handle markup from all the prior versions.</a:t>
            </a:r>
            <a:endParaRPr lang="en-IN" altLang="en-US"/>
          </a:p>
        </p:txBody>
      </p:sp>
      <p:sp>
        <p:nvSpPr>
          <p:cNvPr id="5178" name="Text Box 58">
            <a:extLst>
              <a:ext uri="{FF2B5EF4-FFF2-40B4-BE49-F238E27FC236}">
                <a16:creationId xmlns:a16="http://schemas.microsoft.com/office/drawing/2014/main" id="{02660093-FDA4-4785-9303-571864560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562602"/>
            <a:ext cx="4648200" cy="584775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/>
              <a:t>Though HTML5 was published officially in 2012, it has been in development since 2004.</a:t>
            </a:r>
            <a:endParaRPr lang="en-IN" altLang="en-US" sz="1600"/>
          </a:p>
        </p:txBody>
      </p:sp>
      <p:sp>
        <p:nvSpPr>
          <p:cNvPr id="5179" name="Text Box 59">
            <a:extLst>
              <a:ext uri="{FF2B5EF4-FFF2-40B4-BE49-F238E27FC236}">
                <a16:creationId xmlns:a16="http://schemas.microsoft.com/office/drawing/2014/main" id="{DDA90F5D-691C-4B01-B3D8-C2DF9B550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514601"/>
            <a:ext cx="4648200" cy="646331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After HTML 4.01 was released, focus shifted to XHTML and its stricter standards.</a:t>
            </a:r>
            <a:endParaRPr lang="en-IN" altLang="en-US"/>
          </a:p>
        </p:txBody>
      </p:sp>
      <p:sp>
        <p:nvSpPr>
          <p:cNvPr id="5180" name="Text Box 60">
            <a:extLst>
              <a:ext uri="{FF2B5EF4-FFF2-40B4-BE49-F238E27FC236}">
                <a16:creationId xmlns:a16="http://schemas.microsoft.com/office/drawing/2014/main" id="{01750CB7-87B5-4B94-BE8A-1B7B0EEEB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352801"/>
            <a:ext cx="4648200" cy="1200329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XHTML 2.0 had even stricter standards than 1.0, rejecting web pages that did not comply.  It fell out of favor gradually and was abandoned completely in 2009.</a:t>
            </a:r>
            <a:endParaRPr lang="en-IN" altLang="en-US"/>
          </a:p>
        </p:txBody>
      </p:sp>
      <p:sp>
        <p:nvSpPr>
          <p:cNvPr id="5184" name="Line 64">
            <a:extLst>
              <a:ext uri="{FF2B5EF4-FFF2-40B4-BE49-F238E27FC236}">
                <a16:creationId xmlns:a16="http://schemas.microsoft.com/office/drawing/2014/main" id="{E6CB48BA-1864-466F-BDF7-09E8BAA105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2895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5" name="Line 65">
            <a:extLst>
              <a:ext uri="{FF2B5EF4-FFF2-40B4-BE49-F238E27FC236}">
                <a16:creationId xmlns:a16="http://schemas.microsoft.com/office/drawing/2014/main" id="{97AA3A4E-A678-4B55-BED7-58F2ABBD48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4419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0122" y="240237"/>
            <a:ext cx="1099185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5" dirty="0"/>
              <a:t>Ca</a:t>
            </a:r>
            <a:r>
              <a:rPr sz="2800" spc="-105" dirty="0"/>
              <a:t>n</a:t>
            </a:r>
            <a:r>
              <a:rPr sz="2800" spc="-195" dirty="0"/>
              <a:t>v</a:t>
            </a:r>
            <a:r>
              <a:rPr sz="2800" spc="5" dirty="0"/>
              <a:t>as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69241" y="791667"/>
            <a:ext cx="11289665" cy="1494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spcBef>
                <a:spcPts val="95"/>
              </a:spcBef>
            </a:pPr>
            <a:r>
              <a:rPr sz="2200" b="1" u="heavy" spc="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&lt;canvas&gt; </a:t>
            </a:r>
            <a:r>
              <a:rPr sz="2200" b="1" u="heavy" spc="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</a:t>
            </a:r>
            <a:r>
              <a:rPr sz="2200" b="1" spc="11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as </a:t>
            </a:r>
            <a:r>
              <a:rPr sz="2200" spc="-40" dirty="0">
                <a:latin typeface="Times New Roman"/>
                <a:cs typeface="Times New Roman"/>
              </a:rPr>
              <a:t>“a </a:t>
            </a:r>
            <a:r>
              <a:rPr sz="2200" spc="-25" dirty="0">
                <a:latin typeface="Times New Roman"/>
                <a:cs typeface="Times New Roman"/>
              </a:rPr>
              <a:t>resolution-dependent </a:t>
            </a:r>
            <a:r>
              <a:rPr sz="2200" spc="-31" dirty="0">
                <a:latin typeface="Times New Roman"/>
                <a:cs typeface="Times New Roman"/>
              </a:rPr>
              <a:t>bitmap </a:t>
            </a:r>
            <a:r>
              <a:rPr sz="2200" spc="-71" dirty="0">
                <a:latin typeface="Times New Roman"/>
                <a:cs typeface="Times New Roman"/>
              </a:rPr>
              <a:t>canvas </a:t>
            </a:r>
            <a:r>
              <a:rPr sz="2200" spc="-60" dirty="0">
                <a:latin typeface="Times New Roman"/>
                <a:cs typeface="Times New Roman"/>
              </a:rPr>
              <a:t>which </a:t>
            </a:r>
            <a:r>
              <a:rPr sz="2200" spc="-45" dirty="0">
                <a:latin typeface="Times New Roman"/>
                <a:cs typeface="Times New Roman"/>
              </a:rPr>
              <a:t>can </a:t>
            </a:r>
            <a:r>
              <a:rPr sz="2200" spc="-25" dirty="0">
                <a:latin typeface="Times New Roman"/>
                <a:cs typeface="Times New Roman"/>
              </a:rPr>
              <a:t>be </a:t>
            </a:r>
            <a:r>
              <a:rPr sz="2200" spc="-35" dirty="0">
                <a:latin typeface="Times New Roman"/>
                <a:cs typeface="Times New Roman"/>
              </a:rPr>
              <a:t>used </a:t>
            </a:r>
            <a:r>
              <a:rPr sz="2200" spc="-11" dirty="0">
                <a:latin typeface="Times New Roman"/>
                <a:cs typeface="Times New Roman"/>
              </a:rPr>
              <a:t>for </a:t>
            </a:r>
            <a:r>
              <a:rPr sz="2200" spc="-40" dirty="0">
                <a:latin typeface="Times New Roman"/>
                <a:cs typeface="Times New Roman"/>
              </a:rPr>
              <a:t>rendering </a:t>
            </a:r>
            <a:r>
              <a:rPr sz="2200" spc="-51" dirty="0">
                <a:latin typeface="Times New Roman"/>
                <a:cs typeface="Times New Roman"/>
              </a:rPr>
              <a:t>graphs,  </a:t>
            </a:r>
            <a:r>
              <a:rPr sz="2200" spc="-65" dirty="0">
                <a:latin typeface="Times New Roman"/>
                <a:cs typeface="Times New Roman"/>
              </a:rPr>
              <a:t>game </a:t>
            </a:r>
            <a:r>
              <a:rPr sz="2200" spc="-60" dirty="0">
                <a:latin typeface="Times New Roman"/>
                <a:cs typeface="Times New Roman"/>
              </a:rPr>
              <a:t>graphics, </a:t>
            </a:r>
            <a:r>
              <a:rPr sz="2200" spc="5" dirty="0">
                <a:latin typeface="Times New Roman"/>
                <a:cs typeface="Times New Roman"/>
              </a:rPr>
              <a:t>or </a:t>
            </a:r>
            <a:r>
              <a:rPr sz="2200" spc="-5" dirty="0">
                <a:latin typeface="Times New Roman"/>
                <a:cs typeface="Times New Roman"/>
              </a:rPr>
              <a:t>other </a:t>
            </a:r>
            <a:r>
              <a:rPr sz="2200" spc="-80" dirty="0">
                <a:latin typeface="Times New Roman"/>
                <a:cs typeface="Times New Roman"/>
              </a:rPr>
              <a:t>visual </a:t>
            </a:r>
            <a:r>
              <a:rPr sz="2200" spc="-71" dirty="0">
                <a:latin typeface="Times New Roman"/>
                <a:cs typeface="Times New Roman"/>
              </a:rPr>
              <a:t>images </a:t>
            </a:r>
            <a:r>
              <a:rPr sz="2200" spc="15" dirty="0">
                <a:latin typeface="Times New Roman"/>
                <a:cs typeface="Times New Roman"/>
              </a:rPr>
              <a:t>on </a:t>
            </a:r>
            <a:r>
              <a:rPr sz="2200" spc="-11" dirty="0">
                <a:latin typeface="Times New Roman"/>
                <a:cs typeface="Times New Roman"/>
              </a:rPr>
              <a:t>the </a:t>
            </a:r>
            <a:r>
              <a:rPr sz="2200" spc="-125" dirty="0">
                <a:latin typeface="Times New Roman"/>
                <a:cs typeface="Times New Roman"/>
              </a:rPr>
              <a:t>fly.” </a:t>
            </a:r>
            <a:r>
              <a:rPr sz="2200" spc="-105" dirty="0">
                <a:latin typeface="Times New Roman"/>
                <a:cs typeface="Times New Roman"/>
              </a:rPr>
              <a:t>A </a:t>
            </a:r>
            <a:r>
              <a:rPr sz="2200" spc="-71" dirty="0">
                <a:latin typeface="Times New Roman"/>
                <a:cs typeface="Times New Roman"/>
              </a:rPr>
              <a:t>canvas </a:t>
            </a:r>
            <a:r>
              <a:rPr sz="2200" spc="-85" dirty="0">
                <a:latin typeface="Times New Roman"/>
                <a:cs typeface="Times New Roman"/>
              </a:rPr>
              <a:t>is a </a:t>
            </a:r>
            <a:r>
              <a:rPr sz="2200" spc="-55" dirty="0">
                <a:latin typeface="Times New Roman"/>
                <a:cs typeface="Times New Roman"/>
              </a:rPr>
              <a:t>rectangle </a:t>
            </a:r>
            <a:r>
              <a:rPr sz="2200" spc="-45" dirty="0">
                <a:latin typeface="Times New Roman"/>
                <a:cs typeface="Times New Roman"/>
              </a:rPr>
              <a:t>in </a:t>
            </a:r>
            <a:r>
              <a:rPr sz="2200" spc="-60" dirty="0">
                <a:latin typeface="Times New Roman"/>
                <a:cs typeface="Times New Roman"/>
              </a:rPr>
              <a:t>your page </a:t>
            </a:r>
            <a:r>
              <a:rPr sz="2200" spc="-51" dirty="0">
                <a:latin typeface="Times New Roman"/>
                <a:cs typeface="Times New Roman"/>
              </a:rPr>
              <a:t>where </a:t>
            </a:r>
            <a:r>
              <a:rPr sz="2200" spc="-75" dirty="0">
                <a:latin typeface="Times New Roman"/>
                <a:cs typeface="Times New Roman"/>
              </a:rPr>
              <a:t>you </a:t>
            </a:r>
            <a:r>
              <a:rPr sz="2200" spc="-45" dirty="0">
                <a:latin typeface="Times New Roman"/>
                <a:cs typeface="Times New Roman"/>
              </a:rPr>
              <a:t>can </a:t>
            </a:r>
            <a:r>
              <a:rPr sz="2200" spc="-51" dirty="0">
                <a:latin typeface="Times New Roman"/>
                <a:cs typeface="Times New Roman"/>
              </a:rPr>
              <a:t>use  </a:t>
            </a:r>
            <a:r>
              <a:rPr sz="2200" spc="-85" dirty="0">
                <a:latin typeface="Times New Roman"/>
                <a:cs typeface="Times New Roman"/>
              </a:rPr>
              <a:t>JavaScript </a:t>
            </a:r>
            <a:r>
              <a:rPr sz="2200" spc="20" dirty="0">
                <a:latin typeface="Times New Roman"/>
                <a:cs typeface="Times New Roman"/>
              </a:rPr>
              <a:t>to </a:t>
            </a:r>
            <a:r>
              <a:rPr sz="2200" spc="-65" dirty="0">
                <a:latin typeface="Times New Roman"/>
                <a:cs typeface="Times New Roman"/>
              </a:rPr>
              <a:t>draw </a:t>
            </a:r>
            <a:r>
              <a:rPr sz="2200" spc="-60" dirty="0">
                <a:latin typeface="Times New Roman"/>
                <a:cs typeface="Times New Roman"/>
              </a:rPr>
              <a:t>anything </a:t>
            </a:r>
            <a:r>
              <a:rPr sz="2200" spc="-75" dirty="0">
                <a:latin typeface="Times New Roman"/>
                <a:cs typeface="Times New Roman"/>
              </a:rPr>
              <a:t>you </a:t>
            </a:r>
            <a:r>
              <a:rPr sz="2200" spc="-51" dirty="0">
                <a:latin typeface="Times New Roman"/>
                <a:cs typeface="Times New Roman"/>
              </a:rPr>
              <a:t>want </a:t>
            </a:r>
            <a:r>
              <a:rPr sz="2200" spc="-31" dirty="0">
                <a:latin typeface="Times New Roman"/>
                <a:cs typeface="Times New Roman"/>
              </a:rPr>
              <a:t>and </a:t>
            </a:r>
            <a:r>
              <a:rPr sz="2200" spc="-145" dirty="0">
                <a:latin typeface="Times New Roman"/>
                <a:cs typeface="Times New Roman"/>
              </a:rPr>
              <a:t>CSS </a:t>
            </a:r>
            <a:r>
              <a:rPr sz="2200" spc="-5" dirty="0">
                <a:latin typeface="Times New Roman"/>
                <a:cs typeface="Times New Roman"/>
              </a:rPr>
              <a:t>for </a:t>
            </a:r>
            <a:r>
              <a:rPr sz="2200" spc="-91" dirty="0">
                <a:latin typeface="Times New Roman"/>
                <a:cs typeface="Times New Roman"/>
              </a:rPr>
              <a:t>styling. </a:t>
            </a:r>
            <a:r>
              <a:rPr sz="2200" spc="31" dirty="0">
                <a:latin typeface="Times New Roman"/>
                <a:cs typeface="Times New Roman"/>
              </a:rPr>
              <a:t>In </a:t>
            </a:r>
            <a:r>
              <a:rPr sz="2200" spc="15" dirty="0">
                <a:latin typeface="Times New Roman"/>
                <a:cs typeface="Times New Roman"/>
              </a:rPr>
              <a:t>2D </a:t>
            </a:r>
            <a:r>
              <a:rPr sz="2200" spc="-25" dirty="0">
                <a:latin typeface="Times New Roman"/>
                <a:cs typeface="Times New Roman"/>
              </a:rPr>
              <a:t>context </a:t>
            </a:r>
            <a:r>
              <a:rPr sz="2200" spc="-31" dirty="0">
                <a:latin typeface="Times New Roman"/>
                <a:cs typeface="Times New Roman"/>
              </a:rPr>
              <a:t>and </a:t>
            </a:r>
            <a:r>
              <a:rPr sz="2200" spc="15" dirty="0">
                <a:latin typeface="Times New Roman"/>
                <a:cs typeface="Times New Roman"/>
              </a:rPr>
              <a:t>3D </a:t>
            </a:r>
            <a:r>
              <a:rPr sz="2200" spc="-25" dirty="0">
                <a:latin typeface="Times New Roman"/>
                <a:cs typeface="Times New Roman"/>
              </a:rPr>
              <a:t>context </a:t>
            </a:r>
            <a:r>
              <a:rPr sz="2200" spc="-115" dirty="0">
                <a:latin typeface="Times New Roman"/>
                <a:cs typeface="Times New Roman"/>
              </a:rPr>
              <a:t>(Web</a:t>
            </a:r>
            <a:r>
              <a:rPr sz="2200" spc="31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GL).</a:t>
            </a:r>
            <a:endParaRPr sz="2200">
              <a:latin typeface="Times New Roman"/>
              <a:cs typeface="Times New Roman"/>
            </a:endParaRPr>
          </a:p>
          <a:p>
            <a:pPr marL="12700">
              <a:spcBef>
                <a:spcPts val="1000"/>
              </a:spcBef>
            </a:pPr>
            <a:r>
              <a:rPr sz="22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Eg.: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59932" y="2257805"/>
            <a:ext cx="5022851" cy="3703955"/>
            <a:chOff x="6059932" y="2257805"/>
            <a:chExt cx="5022850" cy="3703954"/>
          </a:xfrm>
        </p:grpSpPr>
        <p:sp>
          <p:nvSpPr>
            <p:cNvPr id="5" name="object 5"/>
            <p:cNvSpPr/>
            <p:nvPr/>
          </p:nvSpPr>
          <p:spPr>
            <a:xfrm>
              <a:off x="6059932" y="2257805"/>
              <a:ext cx="5022850" cy="3703954"/>
            </a:xfrm>
            <a:custGeom>
              <a:avLst/>
              <a:gdLst/>
              <a:ahLst/>
              <a:cxnLst/>
              <a:rect l="l" t="t" r="r" b="b"/>
              <a:pathLst>
                <a:path w="5022850" h="3703954">
                  <a:moveTo>
                    <a:pt x="5016245" y="0"/>
                  </a:moveTo>
                  <a:lnTo>
                    <a:pt x="5016245" y="3703866"/>
                  </a:lnTo>
                </a:path>
                <a:path w="5022850" h="3703954">
                  <a:moveTo>
                    <a:pt x="6350" y="0"/>
                  </a:moveTo>
                  <a:lnTo>
                    <a:pt x="6350" y="3703866"/>
                  </a:lnTo>
                </a:path>
                <a:path w="5022850" h="3703954">
                  <a:moveTo>
                    <a:pt x="0" y="6350"/>
                  </a:moveTo>
                  <a:lnTo>
                    <a:pt x="5022595" y="6350"/>
                  </a:lnTo>
                </a:path>
                <a:path w="5022850" h="3703954">
                  <a:moveTo>
                    <a:pt x="0" y="3697516"/>
                  </a:moveTo>
                  <a:lnTo>
                    <a:pt x="5022595" y="369751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12764" y="2380487"/>
              <a:ext cx="2238756" cy="12100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68858" y="2280158"/>
            <a:ext cx="5010151" cy="336002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1438" marR="161287">
              <a:spcBef>
                <a:spcPts val="220"/>
              </a:spcBef>
            </a:pPr>
            <a:r>
              <a:rPr b="1" dirty="0">
                <a:solidFill>
                  <a:srgbClr val="1F4E79"/>
                </a:solidFill>
                <a:latin typeface="Times New Roman"/>
                <a:cs typeface="Times New Roman"/>
              </a:rPr>
              <a:t>&lt;canvas </a:t>
            </a:r>
            <a:r>
              <a:rPr spc="-40" dirty="0">
                <a:latin typeface="Times New Roman"/>
                <a:cs typeface="Times New Roman"/>
              </a:rPr>
              <a:t>id="myCanvas" </a:t>
            </a:r>
            <a:r>
              <a:rPr spc="-15" dirty="0">
                <a:latin typeface="Times New Roman"/>
                <a:cs typeface="Times New Roman"/>
              </a:rPr>
              <a:t>width="200" </a:t>
            </a:r>
            <a:r>
              <a:rPr spc="-20" dirty="0">
                <a:latin typeface="Times New Roman"/>
                <a:cs typeface="Times New Roman"/>
              </a:rPr>
              <a:t>height="100"  style="border:4px </a:t>
            </a:r>
            <a:r>
              <a:rPr spc="-45" dirty="0">
                <a:latin typeface="Times New Roman"/>
                <a:cs typeface="Times New Roman"/>
              </a:rPr>
              <a:t>solid</a:t>
            </a:r>
            <a:r>
              <a:rPr spc="11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Times New Roman"/>
                <a:cs typeface="Times New Roman"/>
              </a:rPr>
              <a:t>#d3d3d3;"&gt;</a:t>
            </a:r>
            <a:endParaRPr>
              <a:latin typeface="Times New Roman"/>
              <a:cs typeface="Times New Roman"/>
            </a:endParaRPr>
          </a:p>
          <a:p>
            <a:pPr marL="91438"/>
            <a:r>
              <a:rPr spc="-65" dirty="0">
                <a:latin typeface="Times New Roman"/>
                <a:cs typeface="Times New Roman"/>
              </a:rPr>
              <a:t>Your </a:t>
            </a:r>
            <a:r>
              <a:rPr spc="-31" dirty="0">
                <a:latin typeface="Times New Roman"/>
                <a:cs typeface="Times New Roman"/>
              </a:rPr>
              <a:t>browser </a:t>
            </a:r>
            <a:r>
              <a:rPr spc="-25" dirty="0">
                <a:latin typeface="Times New Roman"/>
                <a:cs typeface="Times New Roman"/>
              </a:rPr>
              <a:t>does </a:t>
            </a:r>
            <a:r>
              <a:rPr spc="20" dirty="0">
                <a:latin typeface="Times New Roman"/>
                <a:cs typeface="Times New Roman"/>
              </a:rPr>
              <a:t>not </a:t>
            </a:r>
            <a:r>
              <a:rPr spc="5" dirty="0">
                <a:latin typeface="Times New Roman"/>
                <a:cs typeface="Times New Roman"/>
              </a:rPr>
              <a:t>support </a:t>
            </a:r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-35" dirty="0">
                <a:latin typeface="Times New Roman"/>
                <a:cs typeface="Times New Roman"/>
              </a:rPr>
              <a:t>HTML5</a:t>
            </a:r>
            <a:r>
              <a:rPr spc="11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Times New Roman"/>
                <a:cs typeface="Times New Roman"/>
              </a:rPr>
              <a:t>canvas</a:t>
            </a:r>
            <a:endParaRPr>
              <a:latin typeface="Times New Roman"/>
              <a:cs typeface="Times New Roman"/>
            </a:endParaRPr>
          </a:p>
          <a:p>
            <a:pPr marL="91438"/>
            <a:r>
              <a:rPr spc="40" dirty="0">
                <a:latin typeface="Times New Roman"/>
                <a:cs typeface="Times New Roman"/>
              </a:rPr>
              <a:t>tag</a:t>
            </a:r>
            <a:r>
              <a:rPr b="1" spc="40" dirty="0">
                <a:solidFill>
                  <a:srgbClr val="1F4E79"/>
                </a:solidFill>
                <a:latin typeface="Times New Roman"/>
                <a:cs typeface="Times New Roman"/>
              </a:rPr>
              <a:t>.&lt;/canvas&gt;</a:t>
            </a:r>
            <a:endParaRPr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851">
              <a:latin typeface="Times New Roman"/>
              <a:cs typeface="Times New Roman"/>
            </a:endParaRPr>
          </a:p>
          <a:p>
            <a:pPr marL="91438"/>
            <a:r>
              <a:rPr b="1" spc="25" dirty="0">
                <a:solidFill>
                  <a:srgbClr val="1F4E79"/>
                </a:solidFill>
                <a:latin typeface="Times New Roman"/>
                <a:cs typeface="Times New Roman"/>
              </a:rPr>
              <a:t>&lt;script&gt;</a:t>
            </a:r>
            <a:endParaRPr>
              <a:latin typeface="Times New Roman"/>
              <a:cs typeface="Times New Roman"/>
            </a:endParaRPr>
          </a:p>
          <a:p>
            <a:pPr marL="91438" marR="558151"/>
            <a:r>
              <a:rPr spc="-60" dirty="0">
                <a:latin typeface="Times New Roman"/>
                <a:cs typeface="Times New Roman"/>
              </a:rPr>
              <a:t>var </a:t>
            </a:r>
            <a:r>
              <a:rPr spc="-51" dirty="0">
                <a:latin typeface="Times New Roman"/>
                <a:cs typeface="Times New Roman"/>
              </a:rPr>
              <a:t>c </a:t>
            </a:r>
            <a:r>
              <a:rPr spc="180" dirty="0">
                <a:latin typeface="Times New Roman"/>
                <a:cs typeface="Times New Roman"/>
              </a:rPr>
              <a:t>= </a:t>
            </a:r>
            <a:r>
              <a:rPr spc="-40" dirty="0">
                <a:latin typeface="Times New Roman"/>
                <a:cs typeface="Times New Roman"/>
              </a:rPr>
              <a:t>document.getElementById("myCanvas");  </a:t>
            </a:r>
            <a:r>
              <a:rPr spc="-60" dirty="0">
                <a:latin typeface="Times New Roman"/>
                <a:cs typeface="Times New Roman"/>
              </a:rPr>
              <a:t>var </a:t>
            </a:r>
            <a:r>
              <a:rPr spc="-40" dirty="0">
                <a:latin typeface="Times New Roman"/>
                <a:cs typeface="Times New Roman"/>
              </a:rPr>
              <a:t>ctx </a:t>
            </a:r>
            <a:r>
              <a:rPr spc="180" dirty="0">
                <a:latin typeface="Times New Roman"/>
                <a:cs typeface="Times New Roman"/>
              </a:rPr>
              <a:t>=</a:t>
            </a:r>
            <a:r>
              <a:rPr spc="11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Times New Roman"/>
                <a:cs typeface="Times New Roman"/>
              </a:rPr>
              <a:t>c.getContext("2d");</a:t>
            </a:r>
            <a:endParaRPr>
              <a:latin typeface="Times New Roman"/>
              <a:cs typeface="Times New Roman"/>
            </a:endParaRPr>
          </a:p>
          <a:p>
            <a:pPr marL="91438" marR="2258004"/>
            <a:r>
              <a:rPr spc="-45" dirty="0">
                <a:latin typeface="Times New Roman"/>
                <a:cs typeface="Times New Roman"/>
              </a:rPr>
              <a:t>ctx.beginPath();  </a:t>
            </a:r>
            <a:r>
              <a:rPr spc="-60" dirty="0">
                <a:latin typeface="Times New Roman"/>
                <a:cs typeface="Times New Roman"/>
              </a:rPr>
              <a:t>c</a:t>
            </a:r>
            <a:r>
              <a:rPr spc="-25" dirty="0">
                <a:latin typeface="Times New Roman"/>
                <a:cs typeface="Times New Roman"/>
              </a:rPr>
              <a:t>tx</a:t>
            </a:r>
            <a:r>
              <a:rPr spc="-51" dirty="0">
                <a:latin typeface="Times New Roman"/>
                <a:cs typeface="Times New Roman"/>
              </a:rPr>
              <a:t>.arc(9</a:t>
            </a:r>
            <a:r>
              <a:rPr spc="-75" dirty="0">
                <a:latin typeface="Times New Roman"/>
                <a:cs typeface="Times New Roman"/>
              </a:rPr>
              <a:t>5</a:t>
            </a:r>
            <a:r>
              <a:rPr spc="-55" dirty="0">
                <a:latin typeface="Times New Roman"/>
                <a:cs typeface="Times New Roman"/>
              </a:rPr>
              <a:t>,5</a:t>
            </a:r>
            <a:r>
              <a:rPr spc="-80" dirty="0">
                <a:latin typeface="Times New Roman"/>
                <a:cs typeface="Times New Roman"/>
              </a:rPr>
              <a:t>0</a:t>
            </a:r>
            <a:r>
              <a:rPr spc="-51" dirty="0">
                <a:latin typeface="Times New Roman"/>
                <a:cs typeface="Times New Roman"/>
              </a:rPr>
              <a:t>,</a:t>
            </a:r>
            <a:r>
              <a:rPr spc="-55" dirty="0">
                <a:latin typeface="Times New Roman"/>
                <a:cs typeface="Times New Roman"/>
              </a:rPr>
              <a:t>4</a:t>
            </a:r>
            <a:r>
              <a:rPr spc="-75" dirty="0">
                <a:latin typeface="Times New Roman"/>
                <a:cs typeface="Times New Roman"/>
              </a:rPr>
              <a:t>0</a:t>
            </a:r>
            <a:r>
              <a:rPr spc="-35" dirty="0">
                <a:latin typeface="Times New Roman"/>
                <a:cs typeface="Times New Roman"/>
              </a:rPr>
              <a:t>,</a:t>
            </a:r>
            <a:r>
              <a:rPr spc="-75" dirty="0">
                <a:latin typeface="Times New Roman"/>
                <a:cs typeface="Times New Roman"/>
              </a:rPr>
              <a:t>0</a:t>
            </a:r>
            <a:r>
              <a:rPr spc="-35" dirty="0">
                <a:latin typeface="Times New Roman"/>
                <a:cs typeface="Times New Roman"/>
              </a:rPr>
              <a:t>,</a:t>
            </a:r>
            <a:r>
              <a:rPr spc="-55" dirty="0">
                <a:latin typeface="Times New Roman"/>
                <a:cs typeface="Times New Roman"/>
              </a:rPr>
              <a:t>2</a:t>
            </a:r>
            <a:r>
              <a:rPr spc="-125" dirty="0">
                <a:latin typeface="Times New Roman"/>
                <a:cs typeface="Times New Roman"/>
              </a:rPr>
              <a:t>*</a:t>
            </a:r>
            <a:r>
              <a:rPr spc="-40" dirty="0">
                <a:latin typeface="Times New Roman"/>
                <a:cs typeface="Times New Roman"/>
              </a:rPr>
              <a:t>Mat</a:t>
            </a:r>
            <a:r>
              <a:rPr spc="-25" dirty="0">
                <a:latin typeface="Times New Roman"/>
                <a:cs typeface="Times New Roman"/>
              </a:rPr>
              <a:t>h</a:t>
            </a:r>
            <a:r>
              <a:rPr spc="-5" dirty="0">
                <a:latin typeface="Times New Roman"/>
                <a:cs typeface="Times New Roman"/>
              </a:rPr>
              <a:t>.P</a:t>
            </a:r>
            <a:r>
              <a:rPr spc="-11" dirty="0">
                <a:latin typeface="Times New Roman"/>
                <a:cs typeface="Times New Roman"/>
              </a:rPr>
              <a:t>I</a:t>
            </a:r>
            <a:r>
              <a:rPr spc="-85" dirty="0">
                <a:latin typeface="Times New Roman"/>
                <a:cs typeface="Times New Roman"/>
              </a:rPr>
              <a:t>);  </a:t>
            </a:r>
            <a:r>
              <a:rPr spc="-45" dirty="0">
                <a:latin typeface="Times New Roman"/>
                <a:cs typeface="Times New Roman"/>
              </a:rPr>
              <a:t>ctx.stroke();</a:t>
            </a:r>
            <a:endParaRPr>
              <a:latin typeface="Times New Roman"/>
              <a:cs typeface="Times New Roman"/>
            </a:endParaRPr>
          </a:p>
          <a:p>
            <a:pPr marL="91438"/>
            <a:r>
              <a:rPr b="1" spc="75" dirty="0">
                <a:solidFill>
                  <a:srgbClr val="1F4E79"/>
                </a:solidFill>
                <a:latin typeface="Times New Roman"/>
                <a:cs typeface="Times New Roman"/>
              </a:rPr>
              <a:t>&lt;/script&gt;</a:t>
            </a: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59932" y="2257805"/>
            <a:ext cx="5770880" cy="4201160"/>
            <a:chOff x="6059932" y="2257805"/>
            <a:chExt cx="5770880" cy="4201160"/>
          </a:xfrm>
        </p:grpSpPr>
        <p:sp>
          <p:nvSpPr>
            <p:cNvPr id="3" name="object 3"/>
            <p:cNvSpPr/>
            <p:nvPr/>
          </p:nvSpPr>
          <p:spPr>
            <a:xfrm>
              <a:off x="6059932" y="2257805"/>
              <a:ext cx="5022850" cy="3703954"/>
            </a:xfrm>
            <a:custGeom>
              <a:avLst/>
              <a:gdLst/>
              <a:ahLst/>
              <a:cxnLst/>
              <a:rect l="l" t="t" r="r" b="b"/>
              <a:pathLst>
                <a:path w="5022850" h="3703954">
                  <a:moveTo>
                    <a:pt x="5016245" y="0"/>
                  </a:moveTo>
                  <a:lnTo>
                    <a:pt x="5016245" y="3703866"/>
                  </a:lnTo>
                </a:path>
                <a:path w="5022850" h="3703954">
                  <a:moveTo>
                    <a:pt x="6350" y="0"/>
                  </a:moveTo>
                  <a:lnTo>
                    <a:pt x="6350" y="3703866"/>
                  </a:lnTo>
                </a:path>
                <a:path w="5022850" h="3703954">
                  <a:moveTo>
                    <a:pt x="0" y="6350"/>
                  </a:moveTo>
                  <a:lnTo>
                    <a:pt x="5022595" y="6350"/>
                  </a:lnTo>
                </a:path>
                <a:path w="5022850" h="3703954">
                  <a:moveTo>
                    <a:pt x="0" y="3697516"/>
                  </a:moveTo>
                  <a:lnTo>
                    <a:pt x="5022595" y="369751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13348" y="2380487"/>
              <a:ext cx="1010411" cy="10576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72784" y="3544823"/>
              <a:ext cx="1816608" cy="18882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03446" y="240237"/>
            <a:ext cx="4771391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75" dirty="0"/>
              <a:t>SVG </a:t>
            </a:r>
            <a:r>
              <a:rPr sz="2800" spc="-5" dirty="0"/>
              <a:t>– </a:t>
            </a:r>
            <a:r>
              <a:rPr sz="2800" spc="-40" dirty="0"/>
              <a:t>Scalable </a:t>
            </a:r>
            <a:r>
              <a:rPr sz="2800" spc="-95" dirty="0"/>
              <a:t>Vector</a:t>
            </a:r>
            <a:r>
              <a:rPr sz="2800" spc="160" dirty="0"/>
              <a:t> </a:t>
            </a:r>
            <a:r>
              <a:rPr sz="2800" spc="-45" dirty="0"/>
              <a:t>Graphics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269241" y="791667"/>
            <a:ext cx="11085195" cy="11560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b="1" u="heavy" spc="9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&lt;svg&gt; </a:t>
            </a:r>
            <a:r>
              <a:rPr sz="2200" b="1" u="heavy" spc="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</a:t>
            </a:r>
            <a:r>
              <a:rPr sz="2200" b="1" spc="11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Modularized, XML-based </a:t>
            </a:r>
            <a:r>
              <a:rPr sz="2200" spc="-71" dirty="0">
                <a:latin typeface="Times New Roman"/>
                <a:cs typeface="Times New Roman"/>
              </a:rPr>
              <a:t>language </a:t>
            </a:r>
            <a:r>
              <a:rPr sz="2200" spc="-5" dirty="0">
                <a:latin typeface="Times New Roman"/>
                <a:cs typeface="Times New Roman"/>
              </a:rPr>
              <a:t>for </a:t>
            </a:r>
            <a:r>
              <a:rPr sz="2200" spc="-51" dirty="0">
                <a:latin typeface="Times New Roman"/>
                <a:cs typeface="Times New Roman"/>
              </a:rPr>
              <a:t>describing </a:t>
            </a:r>
            <a:r>
              <a:rPr sz="2200" spc="15" dirty="0">
                <a:latin typeface="Times New Roman"/>
                <a:cs typeface="Times New Roman"/>
              </a:rPr>
              <a:t>2D </a:t>
            </a:r>
            <a:r>
              <a:rPr sz="2200" spc="-35" dirty="0">
                <a:latin typeface="Times New Roman"/>
                <a:cs typeface="Times New Roman"/>
              </a:rPr>
              <a:t>vector </a:t>
            </a:r>
            <a:r>
              <a:rPr sz="2200" spc="-31" dirty="0">
                <a:latin typeface="Times New Roman"/>
                <a:cs typeface="Times New Roman"/>
              </a:rPr>
              <a:t>and </a:t>
            </a:r>
            <a:r>
              <a:rPr sz="2200" spc="-65" dirty="0">
                <a:latin typeface="Times New Roman"/>
                <a:cs typeface="Times New Roman"/>
              </a:rPr>
              <a:t>mixed</a:t>
            </a:r>
            <a:r>
              <a:rPr sz="2200" spc="4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vector/raster</a:t>
            </a:r>
            <a:endParaRPr sz="220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2200" spc="-60" dirty="0">
                <a:latin typeface="Times New Roman"/>
                <a:cs typeface="Times New Roman"/>
              </a:rPr>
              <a:t>graphics. </a:t>
            </a:r>
            <a:r>
              <a:rPr sz="2200" spc="-111" dirty="0">
                <a:latin typeface="Times New Roman"/>
                <a:cs typeface="Times New Roman"/>
              </a:rPr>
              <a:t>You </a:t>
            </a:r>
            <a:r>
              <a:rPr sz="2200" spc="-51" dirty="0">
                <a:latin typeface="Times New Roman"/>
                <a:cs typeface="Times New Roman"/>
              </a:rPr>
              <a:t>can </a:t>
            </a:r>
            <a:r>
              <a:rPr sz="2200" spc="-11" dirty="0">
                <a:latin typeface="Times New Roman"/>
                <a:cs typeface="Times New Roman"/>
              </a:rPr>
              <a:t>zoom </a:t>
            </a:r>
            <a:r>
              <a:rPr sz="2200" spc="-80" dirty="0">
                <a:latin typeface="Times New Roman"/>
                <a:cs typeface="Times New Roman"/>
              </a:rPr>
              <a:t>SVG </a:t>
            </a:r>
            <a:r>
              <a:rPr sz="2200" spc="-51" dirty="0">
                <a:latin typeface="Times New Roman"/>
                <a:cs typeface="Times New Roman"/>
              </a:rPr>
              <a:t>graphics </a:t>
            </a:r>
            <a:r>
              <a:rPr sz="2200" spc="20" dirty="0">
                <a:latin typeface="Times New Roman"/>
                <a:cs typeface="Times New Roman"/>
              </a:rPr>
              <a:t>to </a:t>
            </a:r>
            <a:r>
              <a:rPr sz="2200" spc="-91" dirty="0">
                <a:latin typeface="Times New Roman"/>
                <a:cs typeface="Times New Roman"/>
              </a:rPr>
              <a:t>any</a:t>
            </a:r>
            <a:r>
              <a:rPr sz="2200" spc="-11" dirty="0">
                <a:latin typeface="Times New Roman"/>
                <a:cs typeface="Times New Roman"/>
              </a:rPr>
              <a:t> </a:t>
            </a:r>
            <a:r>
              <a:rPr sz="2200" spc="-91" dirty="0">
                <a:latin typeface="Times New Roman"/>
                <a:cs typeface="Times New Roman"/>
              </a:rPr>
              <a:t>level.</a:t>
            </a:r>
            <a:endParaRPr sz="2200">
              <a:latin typeface="Times New Roman"/>
              <a:cs typeface="Times New Roman"/>
            </a:endParaRPr>
          </a:p>
          <a:p>
            <a:pPr marL="12700">
              <a:spcBef>
                <a:spcPts val="995"/>
              </a:spcBef>
            </a:pPr>
            <a:r>
              <a:rPr sz="22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Eg.: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8858" y="2280158"/>
            <a:ext cx="5010151" cy="363702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1438">
              <a:spcBef>
                <a:spcPts val="220"/>
              </a:spcBef>
            </a:pPr>
            <a:r>
              <a:rPr b="1" spc="51" dirty="0">
                <a:solidFill>
                  <a:srgbClr val="1F4E79"/>
                </a:solidFill>
                <a:latin typeface="Times New Roman"/>
                <a:cs typeface="Times New Roman"/>
              </a:rPr>
              <a:t>&lt;svg </a:t>
            </a:r>
            <a:r>
              <a:rPr spc="-15" dirty="0">
                <a:latin typeface="Times New Roman"/>
                <a:cs typeface="Times New Roman"/>
              </a:rPr>
              <a:t>width="100"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height="100"&gt;</a:t>
            </a:r>
            <a:endParaRPr>
              <a:latin typeface="Times New Roman"/>
              <a:cs typeface="Times New Roman"/>
            </a:endParaRPr>
          </a:p>
          <a:p>
            <a:pPr marL="205735"/>
            <a:r>
              <a:rPr spc="-25" dirty="0">
                <a:latin typeface="Times New Roman"/>
                <a:cs typeface="Times New Roman"/>
              </a:rPr>
              <a:t>&lt;circle </a:t>
            </a:r>
            <a:r>
              <a:rPr spc="-15" dirty="0">
                <a:latin typeface="Times New Roman"/>
                <a:cs typeface="Times New Roman"/>
              </a:rPr>
              <a:t>cx="50" </a:t>
            </a:r>
            <a:r>
              <a:rPr spc="-25" dirty="0">
                <a:latin typeface="Times New Roman"/>
                <a:cs typeface="Times New Roman"/>
              </a:rPr>
              <a:t>cy="50"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r="40"</a:t>
            </a:r>
            <a:endParaRPr>
              <a:latin typeface="Times New Roman"/>
              <a:cs typeface="Times New Roman"/>
            </a:endParaRPr>
          </a:p>
          <a:p>
            <a:pPr marL="205735"/>
            <a:r>
              <a:rPr spc="-11" dirty="0">
                <a:latin typeface="Times New Roman"/>
                <a:cs typeface="Times New Roman"/>
              </a:rPr>
              <a:t>stroke="blue" </a:t>
            </a:r>
            <a:r>
              <a:rPr spc="-15" dirty="0">
                <a:latin typeface="Times New Roman"/>
                <a:cs typeface="Times New Roman"/>
              </a:rPr>
              <a:t>stroke-width="4" </a:t>
            </a:r>
            <a:r>
              <a:rPr spc="-25" dirty="0">
                <a:latin typeface="Times New Roman"/>
                <a:cs typeface="Times New Roman"/>
              </a:rPr>
              <a:t>fill="orange"</a:t>
            </a:r>
            <a:r>
              <a:rPr spc="71" dirty="0">
                <a:latin typeface="Times New Roman"/>
                <a:cs typeface="Times New Roman"/>
              </a:rPr>
              <a:t> </a:t>
            </a:r>
            <a:r>
              <a:rPr spc="289" dirty="0">
                <a:latin typeface="Times New Roman"/>
                <a:cs typeface="Times New Roman"/>
              </a:rPr>
              <a:t>/&gt;</a:t>
            </a:r>
            <a:endParaRPr>
              <a:latin typeface="Times New Roman"/>
              <a:cs typeface="Times New Roman"/>
            </a:endParaRPr>
          </a:p>
          <a:p>
            <a:pPr marL="91438"/>
            <a:r>
              <a:rPr spc="-65" dirty="0">
                <a:latin typeface="Times New Roman"/>
                <a:cs typeface="Times New Roman"/>
              </a:rPr>
              <a:t>Sorry, </a:t>
            </a:r>
            <a:r>
              <a:rPr spc="-51" dirty="0">
                <a:latin typeface="Times New Roman"/>
                <a:cs typeface="Times New Roman"/>
              </a:rPr>
              <a:t>your </a:t>
            </a:r>
            <a:r>
              <a:rPr spc="-31" dirty="0">
                <a:latin typeface="Times New Roman"/>
                <a:cs typeface="Times New Roman"/>
              </a:rPr>
              <a:t>browser </a:t>
            </a:r>
            <a:r>
              <a:rPr spc="-20" dirty="0">
                <a:latin typeface="Times New Roman"/>
                <a:cs typeface="Times New Roman"/>
              </a:rPr>
              <a:t>does </a:t>
            </a:r>
            <a:r>
              <a:rPr spc="20" dirty="0">
                <a:latin typeface="Times New Roman"/>
                <a:cs typeface="Times New Roman"/>
              </a:rPr>
              <a:t>not </a:t>
            </a:r>
            <a:r>
              <a:rPr spc="5" dirty="0">
                <a:latin typeface="Times New Roman"/>
                <a:cs typeface="Times New Roman"/>
              </a:rPr>
              <a:t>support </a:t>
            </a:r>
            <a:r>
              <a:rPr spc="-51" dirty="0">
                <a:latin typeface="Times New Roman"/>
                <a:cs typeface="Times New Roman"/>
              </a:rPr>
              <a:t>inline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85" dirty="0">
                <a:latin typeface="Times New Roman"/>
                <a:cs typeface="Times New Roman"/>
              </a:rPr>
              <a:t>SVG.</a:t>
            </a:r>
            <a:endParaRPr>
              <a:latin typeface="Times New Roman"/>
              <a:cs typeface="Times New Roman"/>
            </a:endParaRPr>
          </a:p>
          <a:p>
            <a:pPr marL="91438"/>
            <a:r>
              <a:rPr b="1" spc="145" dirty="0">
                <a:solidFill>
                  <a:srgbClr val="1F4E79"/>
                </a:solidFill>
                <a:latin typeface="Times New Roman"/>
                <a:cs typeface="Times New Roman"/>
              </a:rPr>
              <a:t>&lt;/svg&gt;</a:t>
            </a:r>
            <a:r>
              <a:rPr b="1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b="1" spc="40" dirty="0">
                <a:solidFill>
                  <a:srgbClr val="1F4E79"/>
                </a:solidFill>
                <a:latin typeface="Times New Roman"/>
                <a:cs typeface="Times New Roman"/>
              </a:rPr>
              <a:t>&lt;br&gt;</a:t>
            </a:r>
            <a:endParaRPr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851">
              <a:latin typeface="Times New Roman"/>
              <a:cs typeface="Times New Roman"/>
            </a:endParaRPr>
          </a:p>
          <a:p>
            <a:pPr marL="91438"/>
            <a:r>
              <a:rPr b="1" spc="51" dirty="0">
                <a:solidFill>
                  <a:srgbClr val="1F4E79"/>
                </a:solidFill>
                <a:latin typeface="Times New Roman"/>
                <a:cs typeface="Times New Roman"/>
              </a:rPr>
              <a:t>&lt;svg </a:t>
            </a:r>
            <a:r>
              <a:rPr spc="-15" dirty="0">
                <a:latin typeface="Times New Roman"/>
                <a:cs typeface="Times New Roman"/>
              </a:rPr>
              <a:t>width="300"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height="200"&gt;</a:t>
            </a:r>
            <a:endParaRPr>
              <a:latin typeface="Times New Roman"/>
              <a:cs typeface="Times New Roman"/>
            </a:endParaRPr>
          </a:p>
          <a:p>
            <a:pPr marL="205735"/>
            <a:r>
              <a:rPr spc="-11" dirty="0">
                <a:latin typeface="Times New Roman"/>
                <a:cs typeface="Times New Roman"/>
              </a:rPr>
              <a:t>&lt;polygon </a:t>
            </a:r>
            <a:r>
              <a:rPr spc="-20" dirty="0">
                <a:latin typeface="Times New Roman"/>
                <a:cs typeface="Times New Roman"/>
              </a:rPr>
              <a:t>points="100,10 </a:t>
            </a:r>
            <a:r>
              <a:rPr spc="-60" dirty="0">
                <a:latin typeface="Times New Roman"/>
                <a:cs typeface="Times New Roman"/>
              </a:rPr>
              <a:t>40,198 190,78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Times New Roman"/>
                <a:cs typeface="Times New Roman"/>
              </a:rPr>
              <a:t>10,78</a:t>
            </a:r>
            <a:endParaRPr>
              <a:latin typeface="Times New Roman"/>
              <a:cs typeface="Times New Roman"/>
            </a:endParaRPr>
          </a:p>
          <a:p>
            <a:pPr marL="91438"/>
            <a:r>
              <a:rPr spc="-55" dirty="0">
                <a:latin typeface="Times New Roman"/>
                <a:cs typeface="Times New Roman"/>
              </a:rPr>
              <a:t>160,198"</a:t>
            </a:r>
            <a:endParaRPr>
              <a:latin typeface="Times New Roman"/>
              <a:cs typeface="Times New Roman"/>
            </a:endParaRPr>
          </a:p>
          <a:p>
            <a:pPr marL="91438" marR="812145" indent="114297"/>
            <a:r>
              <a:rPr spc="-51" dirty="0">
                <a:latin typeface="Times New Roman"/>
                <a:cs typeface="Times New Roman"/>
              </a:rPr>
              <a:t>style="fill:red;stroke:black;stroke-width:5;fill-  </a:t>
            </a:r>
            <a:r>
              <a:rPr spc="-40" dirty="0">
                <a:latin typeface="Times New Roman"/>
                <a:cs typeface="Times New Roman"/>
              </a:rPr>
              <a:t>rule:evenodd;"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289" dirty="0">
                <a:latin typeface="Times New Roman"/>
                <a:cs typeface="Times New Roman"/>
              </a:rPr>
              <a:t>/&gt;</a:t>
            </a:r>
            <a:endParaRPr>
              <a:latin typeface="Times New Roman"/>
              <a:cs typeface="Times New Roman"/>
            </a:endParaRPr>
          </a:p>
          <a:p>
            <a:pPr marL="91438"/>
            <a:r>
              <a:rPr spc="-65" dirty="0">
                <a:latin typeface="Times New Roman"/>
                <a:cs typeface="Times New Roman"/>
              </a:rPr>
              <a:t>Sorry, </a:t>
            </a:r>
            <a:r>
              <a:rPr spc="-51" dirty="0">
                <a:latin typeface="Times New Roman"/>
                <a:cs typeface="Times New Roman"/>
              </a:rPr>
              <a:t>your </a:t>
            </a:r>
            <a:r>
              <a:rPr spc="-31" dirty="0">
                <a:latin typeface="Times New Roman"/>
                <a:cs typeface="Times New Roman"/>
              </a:rPr>
              <a:t>browser </a:t>
            </a:r>
            <a:r>
              <a:rPr spc="-25" dirty="0">
                <a:latin typeface="Times New Roman"/>
                <a:cs typeface="Times New Roman"/>
              </a:rPr>
              <a:t>does </a:t>
            </a:r>
            <a:r>
              <a:rPr spc="20" dirty="0">
                <a:latin typeface="Times New Roman"/>
                <a:cs typeface="Times New Roman"/>
              </a:rPr>
              <a:t>not </a:t>
            </a:r>
            <a:r>
              <a:rPr spc="5" dirty="0">
                <a:latin typeface="Times New Roman"/>
                <a:cs typeface="Times New Roman"/>
              </a:rPr>
              <a:t>support </a:t>
            </a:r>
            <a:r>
              <a:rPr spc="-51" dirty="0">
                <a:latin typeface="Times New Roman"/>
                <a:cs typeface="Times New Roman"/>
              </a:rPr>
              <a:t>inline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85" dirty="0">
                <a:latin typeface="Times New Roman"/>
                <a:cs typeface="Times New Roman"/>
              </a:rPr>
              <a:t>SVG.</a:t>
            </a:r>
            <a:endParaRPr>
              <a:latin typeface="Times New Roman"/>
              <a:cs typeface="Times New Roman"/>
            </a:endParaRPr>
          </a:p>
          <a:p>
            <a:pPr marL="91438"/>
            <a:r>
              <a:rPr b="1" spc="145" dirty="0">
                <a:solidFill>
                  <a:srgbClr val="1F4E79"/>
                </a:solidFill>
                <a:latin typeface="Times New Roman"/>
                <a:cs typeface="Times New Roman"/>
              </a:rPr>
              <a:t>&lt;/svg&gt;</a:t>
            </a: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5792" y="304800"/>
            <a:ext cx="6697980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HTML5 </a:t>
            </a:r>
            <a:r>
              <a:rPr sz="2800" spc="-15" dirty="0"/>
              <a:t>Media </a:t>
            </a:r>
            <a:r>
              <a:rPr sz="2800" spc="20" dirty="0"/>
              <a:t>Elements </a:t>
            </a:r>
            <a:r>
              <a:rPr sz="2800" dirty="0"/>
              <a:t>- </a:t>
            </a:r>
            <a:r>
              <a:rPr sz="2800" spc="-35" dirty="0"/>
              <a:t>Audio </a:t>
            </a:r>
            <a:r>
              <a:rPr sz="2800" spc="-31" dirty="0"/>
              <a:t>and</a:t>
            </a:r>
            <a:r>
              <a:rPr sz="2800" spc="55" dirty="0"/>
              <a:t> </a:t>
            </a:r>
            <a:r>
              <a:rPr sz="2800" spc="-15" dirty="0"/>
              <a:t>Video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371600" y="1066800"/>
            <a:ext cx="10286365" cy="47833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b="1" u="heavy" spc="5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Times New Roman"/>
                <a:cs typeface="Times New Roman"/>
              </a:rPr>
              <a:t>&lt;audio&gt;</a:t>
            </a:r>
            <a:r>
              <a:rPr sz="2400" b="1" u="heavy" spc="55" dirty="0">
                <a:uFill>
                  <a:solidFill>
                    <a:srgbClr val="1F4E7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25" dirty="0">
                <a:uFill>
                  <a:solidFill>
                    <a:srgbClr val="1F4E79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u="heavy" spc="4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Times New Roman"/>
                <a:cs typeface="Times New Roman"/>
              </a:rPr>
              <a:t>&lt;video&gt;</a:t>
            </a:r>
            <a:r>
              <a:rPr sz="2400" spc="45" dirty="0">
                <a:latin typeface="Times New Roman"/>
                <a:cs typeface="Times New Roman"/>
              </a:rPr>
              <a:t>- </a:t>
            </a:r>
            <a:r>
              <a:rPr sz="2400" spc="-55" dirty="0">
                <a:latin typeface="Times New Roman"/>
                <a:cs typeface="Times New Roman"/>
              </a:rPr>
              <a:t>are two </a:t>
            </a:r>
            <a:r>
              <a:rPr sz="2400" spc="-65" dirty="0">
                <a:latin typeface="Times New Roman"/>
                <a:cs typeface="Times New Roman"/>
              </a:rPr>
              <a:t>new </a:t>
            </a:r>
            <a:r>
              <a:rPr sz="2400" spc="-45" dirty="0">
                <a:latin typeface="Times New Roman"/>
                <a:cs typeface="Times New Roman"/>
              </a:rPr>
              <a:t>HTML5 </a:t>
            </a:r>
            <a:r>
              <a:rPr sz="2400" spc="-60" dirty="0">
                <a:latin typeface="Times New Roman"/>
                <a:cs typeface="Times New Roman"/>
              </a:rPr>
              <a:t>media </a:t>
            </a:r>
            <a:r>
              <a:rPr sz="2400" spc="-51" dirty="0">
                <a:latin typeface="Times New Roman"/>
                <a:cs typeface="Times New Roman"/>
              </a:rPr>
              <a:t>elements </a:t>
            </a:r>
            <a:r>
              <a:rPr sz="2400" spc="-45" dirty="0">
                <a:latin typeface="Times New Roman"/>
                <a:cs typeface="Times New Roman"/>
              </a:rPr>
              <a:t>can </a:t>
            </a:r>
            <a:r>
              <a:rPr sz="2400" spc="-25" dirty="0">
                <a:latin typeface="Times New Roman"/>
                <a:cs typeface="Times New Roman"/>
              </a:rPr>
              <a:t>be </a:t>
            </a:r>
            <a:r>
              <a:rPr sz="2400" spc="-31" dirty="0">
                <a:latin typeface="Times New Roman"/>
                <a:cs typeface="Times New Roman"/>
              </a:rPr>
              <a:t>controlled </a:t>
            </a:r>
            <a:r>
              <a:rPr sz="2400" spc="-65" dirty="0">
                <a:latin typeface="Times New Roman"/>
                <a:cs typeface="Times New Roman"/>
              </a:rPr>
              <a:t>using  </a:t>
            </a:r>
            <a:r>
              <a:rPr sz="2400" spc="-5" dirty="0">
                <a:latin typeface="Times New Roman"/>
                <a:cs typeface="Times New Roman"/>
              </a:rPr>
              <a:t>Audio/Video </a:t>
            </a:r>
            <a:r>
              <a:rPr sz="2400" spc="-35" dirty="0">
                <a:latin typeface="Times New Roman"/>
                <a:cs typeface="Times New Roman"/>
              </a:rPr>
              <a:t>API, </a:t>
            </a:r>
            <a:r>
              <a:rPr sz="2400" spc="-75" dirty="0">
                <a:latin typeface="Times New Roman"/>
                <a:cs typeface="Times New Roman"/>
              </a:rPr>
              <a:t>have </a:t>
            </a:r>
            <a:r>
              <a:rPr sz="2400" spc="-65" dirty="0">
                <a:latin typeface="Times New Roman"/>
                <a:cs typeface="Times New Roman"/>
              </a:rPr>
              <a:t>native </a:t>
            </a:r>
            <a:r>
              <a:rPr sz="2400" spc="11" dirty="0">
                <a:latin typeface="Times New Roman"/>
                <a:cs typeface="Times New Roman"/>
              </a:rPr>
              <a:t>support </a:t>
            </a:r>
            <a:r>
              <a:rPr sz="2400" spc="-51" dirty="0">
                <a:latin typeface="Times New Roman"/>
                <a:cs typeface="Times New Roman"/>
              </a:rPr>
              <a:t>in </a:t>
            </a:r>
            <a:r>
              <a:rPr sz="2400" spc="-11" dirty="0">
                <a:latin typeface="Times New Roman"/>
                <a:cs typeface="Times New Roman"/>
              </a:rPr>
              <a:t>the </a:t>
            </a:r>
            <a:r>
              <a:rPr sz="2400" spc="-40" dirty="0">
                <a:latin typeface="Times New Roman"/>
                <a:cs typeface="Times New Roman"/>
              </a:rPr>
              <a:t>browser </a:t>
            </a:r>
            <a:r>
              <a:rPr sz="2400" spc="-15" dirty="0">
                <a:latin typeface="Times New Roman"/>
                <a:cs typeface="Times New Roman"/>
              </a:rPr>
              <a:t>(Embedded</a:t>
            </a:r>
            <a:r>
              <a:rPr sz="2400" spc="289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Codecs).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spcBef>
                <a:spcPts val="1764"/>
              </a:spcBef>
            </a:pPr>
            <a:r>
              <a:rPr sz="2400" b="1" u="heavy" spc="-2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AV </a:t>
            </a:r>
            <a:r>
              <a:rPr sz="2400" b="1" u="heavy" spc="-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Containers 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400" b="1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Codecs</a:t>
            </a:r>
            <a:endParaRPr sz="2400" dirty="0">
              <a:latin typeface="Times New Roman"/>
              <a:cs typeface="Times New Roman"/>
            </a:endParaRPr>
          </a:p>
          <a:p>
            <a:pPr marL="469888" marR="6495888" indent="-457189">
              <a:spcBef>
                <a:spcPts val="1011"/>
              </a:spcBef>
              <a:buAutoNum type="arabicPeriod"/>
              <a:tabLst>
                <a:tab pos="469254" algn="l"/>
                <a:tab pos="469888" algn="l"/>
              </a:tabLst>
            </a:pPr>
            <a:r>
              <a:rPr sz="2400" spc="-60" dirty="0">
                <a:latin typeface="Times New Roman"/>
                <a:cs typeface="Times New Roman"/>
              </a:rPr>
              <a:t>Audio </a:t>
            </a:r>
            <a:r>
              <a:rPr sz="2400" spc="-31" dirty="0">
                <a:latin typeface="Times New Roman"/>
                <a:cs typeface="Times New Roman"/>
              </a:rPr>
              <a:t>and </a:t>
            </a:r>
            <a:r>
              <a:rPr sz="2400" spc="-60" dirty="0">
                <a:latin typeface="Times New Roman"/>
                <a:cs typeface="Times New Roman"/>
              </a:rPr>
              <a:t>Video </a:t>
            </a:r>
            <a:r>
              <a:rPr sz="2400" spc="-35" dirty="0">
                <a:latin typeface="Times New Roman"/>
                <a:cs typeface="Times New Roman"/>
              </a:rPr>
              <a:t>containers  </a:t>
            </a:r>
            <a:r>
              <a:rPr sz="2400" spc="-40" dirty="0">
                <a:latin typeface="Times New Roman"/>
                <a:cs typeface="Times New Roman"/>
              </a:rPr>
              <a:t>H264 </a:t>
            </a:r>
            <a:r>
              <a:rPr sz="2400" spc="-31" dirty="0">
                <a:latin typeface="Times New Roman"/>
                <a:cs typeface="Times New Roman"/>
              </a:rPr>
              <a:t>and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1" dirty="0">
                <a:latin typeface="Times New Roman"/>
                <a:cs typeface="Times New Roman"/>
              </a:rPr>
              <a:t>Ogg.</a:t>
            </a:r>
            <a:endParaRPr sz="2400" dirty="0">
              <a:latin typeface="Times New Roman"/>
              <a:cs typeface="Times New Roman"/>
            </a:endParaRPr>
          </a:p>
          <a:p>
            <a:pPr marL="469888" indent="-457189">
              <a:spcBef>
                <a:spcPts val="1000"/>
              </a:spcBef>
              <a:buAutoNum type="arabicPeriod"/>
              <a:tabLst>
                <a:tab pos="469254" algn="l"/>
                <a:tab pos="469888" algn="l"/>
              </a:tabLst>
            </a:pPr>
            <a:r>
              <a:rPr sz="2400" spc="-60" dirty="0">
                <a:latin typeface="Times New Roman"/>
                <a:cs typeface="Times New Roman"/>
              </a:rPr>
              <a:t>Audio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60" dirty="0">
                <a:latin typeface="Times New Roman"/>
                <a:cs typeface="Times New Roman"/>
              </a:rPr>
              <a:t>Video </a:t>
            </a:r>
            <a:r>
              <a:rPr sz="2400" spc="-45" dirty="0">
                <a:latin typeface="Times New Roman"/>
                <a:cs typeface="Times New Roman"/>
              </a:rPr>
              <a:t>codecs </a:t>
            </a:r>
            <a:r>
              <a:rPr sz="2000" spc="-40" dirty="0">
                <a:latin typeface="Times New Roman"/>
                <a:cs typeface="Times New Roman"/>
              </a:rPr>
              <a:t>(algorithm </a:t>
            </a:r>
            <a:r>
              <a:rPr sz="2000" spc="-31" dirty="0">
                <a:latin typeface="Times New Roman"/>
                <a:cs typeface="Times New Roman"/>
              </a:rPr>
              <a:t>used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-20" dirty="0">
                <a:latin typeface="Times New Roman"/>
                <a:cs typeface="Times New Roman"/>
              </a:rPr>
              <a:t>encode and </a:t>
            </a:r>
            <a:r>
              <a:rPr sz="2000" spc="-25" dirty="0">
                <a:latin typeface="Times New Roman"/>
                <a:cs typeface="Times New Roman"/>
              </a:rPr>
              <a:t>decode </a:t>
            </a:r>
            <a:r>
              <a:rPr sz="2000" spc="-31" dirty="0">
                <a:latin typeface="Times New Roman"/>
                <a:cs typeface="Times New Roman"/>
              </a:rPr>
              <a:t>an </a:t>
            </a:r>
            <a:r>
              <a:rPr sz="2000" spc="-35" dirty="0">
                <a:latin typeface="Times New Roman"/>
                <a:cs typeface="Times New Roman"/>
              </a:rPr>
              <a:t>audio </a:t>
            </a:r>
            <a:r>
              <a:rPr sz="2000" spc="11" dirty="0">
                <a:latin typeface="Times New Roman"/>
                <a:cs typeface="Times New Roman"/>
              </a:rPr>
              <a:t>or </a:t>
            </a:r>
            <a:r>
              <a:rPr sz="2000" spc="-40" dirty="0">
                <a:latin typeface="Times New Roman"/>
                <a:cs typeface="Times New Roman"/>
              </a:rPr>
              <a:t>video</a:t>
            </a:r>
            <a:r>
              <a:rPr sz="2000" spc="351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stream)</a:t>
            </a:r>
            <a:endParaRPr sz="2000" dirty="0">
              <a:latin typeface="Times New Roman"/>
              <a:cs typeface="Times New Roman"/>
            </a:endParaRPr>
          </a:p>
          <a:p>
            <a:pPr marL="469888" marR="6356192"/>
            <a:r>
              <a:rPr sz="2400" spc="-60" dirty="0">
                <a:latin typeface="Times New Roman"/>
                <a:cs typeface="Times New Roman"/>
              </a:rPr>
              <a:t>Audio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140" dirty="0">
                <a:latin typeface="Times New Roman"/>
                <a:cs typeface="Times New Roman"/>
              </a:rPr>
              <a:t>AAC, </a:t>
            </a:r>
            <a:r>
              <a:rPr sz="2400" spc="-71" dirty="0">
                <a:latin typeface="Times New Roman"/>
                <a:cs typeface="Times New Roman"/>
              </a:rPr>
              <a:t>MP3, </a:t>
            </a:r>
            <a:r>
              <a:rPr sz="2400" spc="-85" dirty="0">
                <a:latin typeface="Times New Roman"/>
                <a:cs typeface="Times New Roman"/>
              </a:rPr>
              <a:t>Vorbis.  </a:t>
            </a:r>
            <a:r>
              <a:rPr sz="2400" spc="-60" dirty="0">
                <a:latin typeface="Times New Roman"/>
                <a:cs typeface="Times New Roman"/>
              </a:rPr>
              <a:t>Video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45" dirty="0">
                <a:latin typeface="Times New Roman"/>
                <a:cs typeface="Times New Roman"/>
              </a:rPr>
              <a:t>H264, </a:t>
            </a:r>
            <a:r>
              <a:rPr sz="2400" spc="-71" dirty="0">
                <a:latin typeface="Times New Roman"/>
                <a:cs typeface="Times New Roman"/>
              </a:rPr>
              <a:t>MP4,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Theora.</a:t>
            </a:r>
            <a:endParaRPr sz="2400" dirty="0">
              <a:latin typeface="Times New Roman"/>
              <a:cs typeface="Times New Roman"/>
            </a:endParaRPr>
          </a:p>
          <a:p>
            <a:pPr marL="469888" indent="-457189">
              <a:spcBef>
                <a:spcPts val="995"/>
              </a:spcBef>
              <a:buAutoNum type="arabicPeriod" startAt="3"/>
              <a:tabLst>
                <a:tab pos="469254" algn="l"/>
                <a:tab pos="469888" algn="l"/>
              </a:tabLst>
            </a:pPr>
            <a:r>
              <a:rPr sz="2400" spc="-115" dirty="0">
                <a:latin typeface="Times New Roman"/>
                <a:cs typeface="Times New Roman"/>
              </a:rPr>
              <a:t>You </a:t>
            </a:r>
            <a:r>
              <a:rPr sz="2400" spc="-51" dirty="0">
                <a:latin typeface="Times New Roman"/>
                <a:cs typeface="Times New Roman"/>
              </a:rPr>
              <a:t>can </a:t>
            </a:r>
            <a:r>
              <a:rPr sz="2400" spc="-35" dirty="0">
                <a:latin typeface="Times New Roman"/>
                <a:cs typeface="Times New Roman"/>
              </a:rPr>
              <a:t>add </a:t>
            </a:r>
            <a:r>
              <a:rPr sz="2400" spc="-60" dirty="0">
                <a:latin typeface="Times New Roman"/>
                <a:cs typeface="Times New Roman"/>
              </a:rPr>
              <a:t>multiple </a:t>
            </a:r>
            <a:r>
              <a:rPr sz="2400" spc="-11" dirty="0">
                <a:latin typeface="Times New Roman"/>
                <a:cs typeface="Times New Roman"/>
              </a:rPr>
              <a:t>formats </a:t>
            </a:r>
            <a:r>
              <a:rPr sz="2400" spc="-20" dirty="0">
                <a:latin typeface="Times New Roman"/>
                <a:cs typeface="Times New Roman"/>
              </a:rPr>
              <a:t>per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(Audio/Video).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6504" y="240237"/>
            <a:ext cx="3446779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HTML5 </a:t>
            </a:r>
            <a:r>
              <a:rPr sz="2800" spc="-20" dirty="0"/>
              <a:t>Local</a:t>
            </a:r>
            <a:r>
              <a:rPr sz="2800" spc="-51" dirty="0"/>
              <a:t> </a:t>
            </a:r>
            <a:r>
              <a:rPr sz="2800" spc="-40" dirty="0"/>
              <a:t>Storage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84099" y="1148842"/>
            <a:ext cx="10673080" cy="29860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10007984" algn="l"/>
              </a:tabLst>
            </a:pPr>
            <a:r>
              <a:rPr sz="2400" spc="-60" dirty="0">
                <a:latin typeface="Times New Roman"/>
                <a:cs typeface="Times New Roman"/>
              </a:rPr>
              <a:t>Wit</a:t>
            </a:r>
            <a:r>
              <a:rPr sz="2400" spc="-5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1" dirty="0">
                <a:latin typeface="Times New Roman"/>
                <a:cs typeface="Times New Roman"/>
              </a:rPr>
              <a:t>lo</a:t>
            </a:r>
            <a:r>
              <a:rPr sz="2400" spc="-95" dirty="0">
                <a:latin typeface="Times New Roman"/>
                <a:cs typeface="Times New Roman"/>
              </a:rPr>
              <a:t>cal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11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g</a:t>
            </a:r>
            <a:r>
              <a:rPr sz="2400" spc="-111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69" dirty="0">
                <a:latin typeface="Times New Roman"/>
                <a:cs typeface="Times New Roman"/>
              </a:rPr>
              <a:t>w</a:t>
            </a:r>
            <a:r>
              <a:rPr sz="2400" spc="-25" dirty="0">
                <a:latin typeface="Times New Roman"/>
                <a:cs typeface="Times New Roman"/>
              </a:rPr>
              <a:t>eb</a:t>
            </a:r>
            <a:r>
              <a:rPr sz="2400" spc="11" dirty="0">
                <a:latin typeface="Times New Roman"/>
                <a:cs typeface="Times New Roman"/>
              </a:rPr>
              <a:t> </a:t>
            </a:r>
            <a:r>
              <a:rPr sz="2400" spc="-51" dirty="0">
                <a:latin typeface="Times New Roman"/>
                <a:cs typeface="Times New Roman"/>
              </a:rPr>
              <a:t>app</a:t>
            </a:r>
            <a:r>
              <a:rPr sz="2400" spc="-25" dirty="0">
                <a:latin typeface="Times New Roman"/>
                <a:cs typeface="Times New Roman"/>
              </a:rPr>
              <a:t>l</a:t>
            </a:r>
            <a:r>
              <a:rPr sz="2400" spc="-45" dirty="0">
                <a:latin typeface="Times New Roman"/>
                <a:cs typeface="Times New Roman"/>
              </a:rPr>
              <a:t>icatio</a:t>
            </a:r>
            <a:r>
              <a:rPr sz="2400" spc="-55" dirty="0">
                <a:latin typeface="Times New Roman"/>
                <a:cs typeface="Times New Roman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can</a:t>
            </a:r>
            <a:r>
              <a:rPr sz="2400" spc="1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71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data</a:t>
            </a:r>
            <a:r>
              <a:rPr sz="2400" spc="11" dirty="0">
                <a:latin typeface="Times New Roman"/>
                <a:cs typeface="Times New Roman"/>
              </a:rPr>
              <a:t> </a:t>
            </a:r>
            <a:r>
              <a:rPr sz="2400" spc="-51" dirty="0">
                <a:latin typeface="Times New Roman"/>
                <a:cs typeface="Times New Roman"/>
              </a:rPr>
              <a:t>lo</a:t>
            </a:r>
            <a:r>
              <a:rPr sz="2400" spc="-105" dirty="0">
                <a:latin typeface="Times New Roman"/>
                <a:cs typeface="Times New Roman"/>
              </a:rPr>
              <a:t>cal</a:t>
            </a:r>
            <a:r>
              <a:rPr sz="2400" spc="-75" dirty="0">
                <a:latin typeface="Times New Roman"/>
                <a:cs typeface="Times New Roman"/>
              </a:rPr>
              <a:t>l</a:t>
            </a:r>
            <a:r>
              <a:rPr sz="2400" spc="-204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1" dirty="0">
                <a:latin typeface="Times New Roman"/>
                <a:cs typeface="Times New Roman"/>
              </a:rPr>
              <a:t>within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11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use</a:t>
            </a:r>
            <a:r>
              <a:rPr sz="2400" spc="-25" dirty="0">
                <a:latin typeface="Times New Roman"/>
                <a:cs typeface="Times New Roman"/>
              </a:rPr>
              <a:t>r</a:t>
            </a:r>
            <a:r>
              <a:rPr sz="2400" spc="-31" dirty="0">
                <a:latin typeface="Times New Roman"/>
                <a:cs typeface="Times New Roman"/>
              </a:rPr>
              <a:t>'</a:t>
            </a:r>
            <a:r>
              <a:rPr sz="2400" spc="-45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1" dirty="0">
                <a:latin typeface="Times New Roman"/>
                <a:cs typeface="Times New Roman"/>
              </a:rPr>
              <a:t>b</a:t>
            </a:r>
            <a:r>
              <a:rPr sz="2400" spc="1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spc="-91" dirty="0">
                <a:latin typeface="Times New Roman"/>
                <a:cs typeface="Times New Roman"/>
              </a:rPr>
              <a:t>wse</a:t>
            </a:r>
            <a:r>
              <a:rPr sz="2400" spc="-271" dirty="0">
                <a:latin typeface="Times New Roman"/>
                <a:cs typeface="Times New Roman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60" dirty="0">
                <a:latin typeface="Times New Roman"/>
                <a:cs typeface="Times New Roman"/>
              </a:rPr>
              <a:t>Local  </a:t>
            </a:r>
            <a:r>
              <a:rPr sz="2400" spc="-40" dirty="0">
                <a:latin typeface="Times New Roman"/>
                <a:cs typeface="Times New Roman"/>
              </a:rPr>
              <a:t>storage </a:t>
            </a:r>
            <a:r>
              <a:rPr sz="2400" spc="-71" dirty="0">
                <a:latin typeface="Times New Roman"/>
                <a:cs typeface="Times New Roman"/>
              </a:rPr>
              <a:t>don’t </a:t>
            </a:r>
            <a:r>
              <a:rPr sz="2400" spc="-51" dirty="0">
                <a:latin typeface="Times New Roman"/>
                <a:cs typeface="Times New Roman"/>
              </a:rPr>
              <a:t>use cookies </a:t>
            </a:r>
            <a:r>
              <a:rPr sz="2400" spc="-71" dirty="0">
                <a:latin typeface="Times New Roman"/>
                <a:cs typeface="Times New Roman"/>
              </a:rPr>
              <a:t>unlike </a:t>
            </a:r>
            <a:r>
              <a:rPr sz="2400" spc="-45" dirty="0">
                <a:latin typeface="Times New Roman"/>
                <a:cs typeface="Times New Roman"/>
              </a:rPr>
              <a:t>previous </a:t>
            </a:r>
            <a:r>
              <a:rPr sz="2400" spc="-60" dirty="0">
                <a:latin typeface="Times New Roman"/>
                <a:cs typeface="Times New Roman"/>
              </a:rPr>
              <a:t>versions, </a:t>
            </a:r>
            <a:r>
              <a:rPr sz="2400" spc="-45" dirty="0">
                <a:latin typeface="Times New Roman"/>
                <a:cs typeface="Times New Roman"/>
              </a:rPr>
              <a:t>it </a:t>
            </a:r>
            <a:r>
              <a:rPr sz="2400" spc="-91" dirty="0">
                <a:latin typeface="Times New Roman"/>
                <a:cs typeface="Times New Roman"/>
              </a:rPr>
              <a:t>is </a:t>
            </a:r>
            <a:r>
              <a:rPr sz="2400" spc="-15" dirty="0">
                <a:latin typeface="Times New Roman"/>
                <a:cs typeface="Times New Roman"/>
              </a:rPr>
              <a:t>more </a:t>
            </a:r>
            <a:r>
              <a:rPr sz="2400" spc="-51" dirty="0">
                <a:latin typeface="Times New Roman"/>
                <a:cs typeface="Times New Roman"/>
              </a:rPr>
              <a:t>secure </a:t>
            </a:r>
            <a:r>
              <a:rPr sz="2400" spc="-31" dirty="0">
                <a:latin typeface="Times New Roman"/>
                <a:cs typeface="Times New Roman"/>
              </a:rPr>
              <a:t>and </a:t>
            </a:r>
            <a:r>
              <a:rPr sz="2400" spc="-45" dirty="0">
                <a:latin typeface="Times New Roman"/>
                <a:cs typeface="Times New Roman"/>
              </a:rPr>
              <a:t>can </a:t>
            </a:r>
            <a:r>
              <a:rPr sz="2400" spc="-15" dirty="0">
                <a:latin typeface="Times New Roman"/>
                <a:cs typeface="Times New Roman"/>
              </a:rPr>
              <a:t>store </a:t>
            </a:r>
            <a:r>
              <a:rPr sz="2400" spc="-75" dirty="0">
                <a:latin typeface="Times New Roman"/>
                <a:cs typeface="Times New Roman"/>
              </a:rPr>
              <a:t>large  </a:t>
            </a:r>
            <a:r>
              <a:rPr sz="2400" spc="-25" dirty="0">
                <a:latin typeface="Times New Roman"/>
                <a:cs typeface="Times New Roman"/>
              </a:rPr>
              <a:t>amounts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spc="-40" dirty="0">
                <a:latin typeface="Times New Roman"/>
                <a:cs typeface="Times New Roman"/>
              </a:rPr>
              <a:t>data </a:t>
            </a:r>
            <a:r>
              <a:rPr sz="2400" spc="-125" dirty="0">
                <a:latin typeface="Times New Roman"/>
                <a:cs typeface="Times New Roman"/>
              </a:rPr>
              <a:t>locally, </a:t>
            </a:r>
            <a:r>
              <a:rPr sz="2400" spc="-25" dirty="0">
                <a:latin typeface="Times New Roman"/>
                <a:cs typeface="Times New Roman"/>
              </a:rPr>
              <a:t>without </a:t>
            </a:r>
            <a:r>
              <a:rPr sz="2400" spc="-95" dirty="0">
                <a:latin typeface="Times New Roman"/>
                <a:cs typeface="Times New Roman"/>
              </a:rPr>
              <a:t>any </a:t>
            </a:r>
            <a:r>
              <a:rPr sz="2400" spc="-20" dirty="0">
                <a:latin typeface="Times New Roman"/>
                <a:cs typeface="Times New Roman"/>
              </a:rPr>
              <a:t>performance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issue.</a:t>
            </a:r>
            <a:endParaRPr sz="2400">
              <a:latin typeface="Times New Roman"/>
              <a:cs typeface="Times New Roman"/>
            </a:endParaRPr>
          </a:p>
          <a:p>
            <a:pPr marL="12700" marR="3618139">
              <a:lnSpc>
                <a:spcPct val="173300"/>
              </a:lnSpc>
              <a:spcBef>
                <a:spcPts val="735"/>
              </a:spcBef>
            </a:pP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It </a:t>
            </a:r>
            <a:r>
              <a:rPr sz="2400" b="1" u="heavy" spc="-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provides 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two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objects </a:t>
            </a:r>
            <a:r>
              <a:rPr sz="2400" b="1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storing </a:t>
            </a: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 </a:t>
            </a:r>
            <a:r>
              <a:rPr sz="24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client: 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31" dirty="0">
                <a:latin typeface="Times New Roman"/>
                <a:cs typeface="Times New Roman"/>
              </a:rPr>
              <a:t>window.localStorage </a:t>
            </a:r>
            <a:r>
              <a:rPr sz="2400" b="1" dirty="0">
                <a:latin typeface="Times New Roman"/>
                <a:cs typeface="Times New Roman"/>
              </a:rPr>
              <a:t>- </a:t>
            </a:r>
            <a:r>
              <a:rPr sz="2400" spc="-20" dirty="0">
                <a:latin typeface="Times New Roman"/>
                <a:cs typeface="Times New Roman"/>
              </a:rPr>
              <a:t>stores </a:t>
            </a:r>
            <a:r>
              <a:rPr sz="2400" spc="-40" dirty="0">
                <a:latin typeface="Times New Roman"/>
                <a:cs typeface="Times New Roman"/>
              </a:rPr>
              <a:t>data </a:t>
            </a:r>
            <a:r>
              <a:rPr sz="2400" spc="-51" dirty="0">
                <a:latin typeface="Times New Roman"/>
                <a:cs typeface="Times New Roman"/>
              </a:rPr>
              <a:t>with </a:t>
            </a:r>
            <a:r>
              <a:rPr sz="2400" spc="20" dirty="0">
                <a:latin typeface="Times New Roman"/>
                <a:cs typeface="Times New Roman"/>
              </a:rPr>
              <a:t>no </a:t>
            </a:r>
            <a:r>
              <a:rPr sz="2400" spc="-40" dirty="0">
                <a:latin typeface="Times New Roman"/>
                <a:cs typeface="Times New Roman"/>
              </a:rPr>
              <a:t>expiration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date.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1005"/>
              </a:spcBef>
            </a:pPr>
            <a:r>
              <a:rPr sz="2400" b="1" spc="-11" dirty="0">
                <a:latin typeface="Times New Roman"/>
                <a:cs typeface="Times New Roman"/>
              </a:rPr>
              <a:t>window.sessionStorage </a:t>
            </a:r>
            <a:r>
              <a:rPr sz="2400" b="1" dirty="0">
                <a:latin typeface="Times New Roman"/>
                <a:cs typeface="Times New Roman"/>
              </a:rPr>
              <a:t>- </a:t>
            </a:r>
            <a:r>
              <a:rPr sz="2400" spc="-25" dirty="0">
                <a:latin typeface="Times New Roman"/>
                <a:cs typeface="Times New Roman"/>
              </a:rPr>
              <a:t>stores </a:t>
            </a:r>
            <a:r>
              <a:rPr sz="2400" spc="-40" dirty="0">
                <a:latin typeface="Times New Roman"/>
                <a:cs typeface="Times New Roman"/>
              </a:rPr>
              <a:t>data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11" dirty="0">
                <a:latin typeface="Times New Roman"/>
                <a:cs typeface="Times New Roman"/>
              </a:rPr>
              <a:t>one </a:t>
            </a:r>
            <a:r>
              <a:rPr sz="2400" spc="-45" dirty="0">
                <a:latin typeface="Times New Roman"/>
                <a:cs typeface="Times New Roman"/>
              </a:rPr>
              <a:t>session </a:t>
            </a:r>
            <a:r>
              <a:rPr sz="2400" spc="-55" dirty="0">
                <a:latin typeface="Times New Roman"/>
                <a:cs typeface="Times New Roman"/>
              </a:rPr>
              <a:t>(data </a:t>
            </a:r>
            <a:r>
              <a:rPr sz="2400" spc="-91" dirty="0">
                <a:latin typeface="Times New Roman"/>
                <a:cs typeface="Times New Roman"/>
              </a:rPr>
              <a:t>is </a:t>
            </a:r>
            <a:r>
              <a:rPr sz="2400" spc="-31" dirty="0">
                <a:latin typeface="Times New Roman"/>
                <a:cs typeface="Times New Roman"/>
              </a:rPr>
              <a:t>lost </a:t>
            </a:r>
            <a:r>
              <a:rPr sz="2400" spc="-45" dirty="0">
                <a:latin typeface="Times New Roman"/>
                <a:cs typeface="Times New Roman"/>
              </a:rPr>
              <a:t>when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15" dirty="0">
                <a:latin typeface="Times New Roman"/>
                <a:cs typeface="Times New Roman"/>
              </a:rPr>
              <a:t>tab </a:t>
            </a:r>
            <a:r>
              <a:rPr sz="2400" spc="-91" dirty="0">
                <a:latin typeface="Times New Roman"/>
                <a:cs typeface="Times New Roman"/>
              </a:rPr>
              <a:t>is</a:t>
            </a:r>
            <a:r>
              <a:rPr sz="2400" spc="40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closed).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811" y="238044"/>
            <a:ext cx="5039995" cy="830997"/>
          </a:xfrm>
          <a:prstGeom prst="rect">
            <a:avLst/>
          </a:prstGeom>
        </p:spPr>
        <p:txBody>
          <a:bodyPr vert="horz" wrap="square" lIns="0" tIns="60960" rIns="0" bIns="0" rtlCol="0" anchor="ctr">
            <a:spAutoFit/>
          </a:bodyPr>
          <a:lstStyle/>
          <a:p>
            <a:pPr marL="626730" marR="5080" indent="-614665">
              <a:lnSpc>
                <a:spcPts val="3020"/>
              </a:lnSpc>
              <a:spcBef>
                <a:spcPts val="480"/>
              </a:spcBef>
            </a:pPr>
            <a:r>
              <a:rPr sz="2800" dirty="0"/>
              <a:t>HTML5 Offline </a:t>
            </a:r>
            <a:r>
              <a:rPr sz="2800" spc="-155" dirty="0"/>
              <a:t>Web </a:t>
            </a:r>
            <a:r>
              <a:rPr sz="2800" spc="-25" dirty="0"/>
              <a:t>Application  </a:t>
            </a:r>
            <a:r>
              <a:rPr sz="2800" spc="-31" dirty="0"/>
              <a:t>a.k.a </a:t>
            </a:r>
            <a:r>
              <a:rPr sz="2800" dirty="0"/>
              <a:t>- </a:t>
            </a:r>
            <a:r>
              <a:rPr sz="2800" spc="-25" dirty="0"/>
              <a:t>Application</a:t>
            </a:r>
            <a:r>
              <a:rPr sz="2800" dirty="0"/>
              <a:t> </a:t>
            </a:r>
            <a:r>
              <a:rPr sz="2800" spc="-20" dirty="0"/>
              <a:t>Cache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95400" y="1524000"/>
            <a:ext cx="10093960" cy="4271041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spcBef>
                <a:spcPts val="805"/>
              </a:spcBef>
            </a:pPr>
            <a:r>
              <a:rPr sz="2400" spc="-25" dirty="0">
                <a:latin typeface="Times New Roman"/>
                <a:cs typeface="Times New Roman"/>
              </a:rPr>
              <a:t>Offline </a:t>
            </a:r>
            <a:r>
              <a:rPr sz="2400" spc="-131" dirty="0">
                <a:latin typeface="Times New Roman"/>
                <a:cs typeface="Times New Roman"/>
              </a:rPr>
              <a:t>Web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1" dirty="0">
                <a:latin typeface="Times New Roman"/>
                <a:cs typeface="Times New Roman"/>
              </a:rPr>
              <a:t>Applications</a:t>
            </a:r>
            <a:endParaRPr sz="2400" dirty="0">
              <a:latin typeface="Times New Roman"/>
              <a:cs typeface="Times New Roman"/>
            </a:endParaRPr>
          </a:p>
          <a:p>
            <a:pPr marL="469888" indent="-457189">
              <a:spcBef>
                <a:spcPts val="711"/>
              </a:spcBef>
              <a:buAutoNum type="arabicPeriod"/>
              <a:tabLst>
                <a:tab pos="469254" algn="l"/>
                <a:tab pos="469888" algn="l"/>
              </a:tabLst>
            </a:pPr>
            <a:r>
              <a:rPr sz="2400" spc="-45" dirty="0">
                <a:latin typeface="Times New Roman"/>
                <a:cs typeface="Times New Roman"/>
              </a:rPr>
              <a:t>HTML5 </a:t>
            </a:r>
            <a:r>
              <a:rPr sz="2400" spc="-95" dirty="0">
                <a:latin typeface="Times New Roman"/>
                <a:cs typeface="Times New Roman"/>
              </a:rPr>
              <a:t>allows </a:t>
            </a:r>
            <a:r>
              <a:rPr sz="2400" spc="-25" dirty="0">
                <a:latin typeface="Times New Roman"/>
                <a:cs typeface="Times New Roman"/>
              </a:rPr>
              <a:t>detection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online/offline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mode.</a:t>
            </a:r>
            <a:endParaRPr sz="2400" dirty="0">
              <a:latin typeface="Times New Roman"/>
              <a:cs typeface="Times New Roman"/>
            </a:endParaRPr>
          </a:p>
          <a:p>
            <a:pPr marL="469888" marR="5080" indent="-457189">
              <a:lnSpc>
                <a:spcPts val="2591"/>
              </a:lnSpc>
              <a:spcBef>
                <a:spcPts val="1040"/>
              </a:spcBef>
              <a:buAutoNum type="arabicPeriod"/>
              <a:tabLst>
                <a:tab pos="469254" algn="l"/>
                <a:tab pos="469888" algn="l"/>
              </a:tabLst>
            </a:pPr>
            <a:r>
              <a:rPr sz="2400" spc="-51" dirty="0">
                <a:latin typeface="Times New Roman"/>
                <a:cs typeface="Times New Roman"/>
              </a:rPr>
              <a:t>Users </a:t>
            </a:r>
            <a:r>
              <a:rPr sz="2400" spc="-45" dirty="0">
                <a:latin typeface="Times New Roman"/>
                <a:cs typeface="Times New Roman"/>
              </a:rPr>
              <a:t>can </a:t>
            </a:r>
            <a:r>
              <a:rPr sz="2400" spc="-31" dirty="0">
                <a:latin typeface="Times New Roman"/>
                <a:cs typeface="Times New Roman"/>
              </a:rPr>
              <a:t>continue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-35" dirty="0">
                <a:latin typeface="Times New Roman"/>
                <a:cs typeface="Times New Roman"/>
              </a:rPr>
              <a:t>interact </a:t>
            </a:r>
            <a:r>
              <a:rPr sz="2400" spc="-51" dirty="0">
                <a:latin typeface="Times New Roman"/>
                <a:cs typeface="Times New Roman"/>
              </a:rPr>
              <a:t>with </a:t>
            </a:r>
            <a:r>
              <a:rPr sz="2400" spc="-75" dirty="0">
                <a:latin typeface="Times New Roman"/>
                <a:cs typeface="Times New Roman"/>
              </a:rPr>
              <a:t>web </a:t>
            </a:r>
            <a:r>
              <a:rPr sz="2400" spc="-51" dirty="0">
                <a:latin typeface="Times New Roman"/>
                <a:cs typeface="Times New Roman"/>
              </a:rPr>
              <a:t>applications </a:t>
            </a:r>
            <a:r>
              <a:rPr sz="2400" spc="-31" dirty="0">
                <a:latin typeface="Times New Roman"/>
                <a:cs typeface="Times New Roman"/>
              </a:rPr>
              <a:t>and </a:t>
            </a:r>
            <a:r>
              <a:rPr sz="2400" spc="-20" dirty="0">
                <a:latin typeface="Times New Roman"/>
                <a:cs typeface="Times New Roman"/>
              </a:rPr>
              <a:t>documents </a:t>
            </a:r>
            <a:r>
              <a:rPr sz="2400" spc="-40" dirty="0">
                <a:latin typeface="Times New Roman"/>
                <a:cs typeface="Times New Roman"/>
              </a:rPr>
              <a:t>when </a:t>
            </a:r>
            <a:r>
              <a:rPr sz="2400" spc="-31" dirty="0">
                <a:latin typeface="Times New Roman"/>
                <a:cs typeface="Times New Roman"/>
              </a:rPr>
              <a:t>their </a:t>
            </a:r>
            <a:r>
              <a:rPr sz="2400" spc="-45" dirty="0">
                <a:latin typeface="Times New Roman"/>
                <a:cs typeface="Times New Roman"/>
              </a:rPr>
              <a:t>network  </a:t>
            </a:r>
            <a:r>
              <a:rPr sz="2400" spc="-20" dirty="0">
                <a:latin typeface="Times New Roman"/>
                <a:cs typeface="Times New Roman"/>
              </a:rPr>
              <a:t>connection </a:t>
            </a:r>
            <a:r>
              <a:rPr sz="2400" spc="-91" dirty="0">
                <a:latin typeface="Times New Roman"/>
                <a:cs typeface="Times New Roman"/>
              </a:rPr>
              <a:t>is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unavailable.</a:t>
            </a:r>
            <a:endParaRPr sz="2400" dirty="0">
              <a:latin typeface="Times New Roman"/>
              <a:cs typeface="Times New Roman"/>
            </a:endParaRPr>
          </a:p>
          <a:p>
            <a:pPr marL="469888" indent="-457189">
              <a:spcBef>
                <a:spcPts val="685"/>
              </a:spcBef>
              <a:buAutoNum type="arabicPeriod"/>
              <a:tabLst>
                <a:tab pos="469254" algn="l"/>
                <a:tab pos="469888" algn="l"/>
              </a:tabLst>
            </a:pPr>
            <a:r>
              <a:rPr sz="2400" spc="-60" dirty="0">
                <a:latin typeface="Times New Roman"/>
                <a:cs typeface="Times New Roman"/>
              </a:rPr>
              <a:t>Cached </a:t>
            </a:r>
            <a:r>
              <a:rPr sz="2400" spc="-40" dirty="0">
                <a:latin typeface="Times New Roman"/>
                <a:cs typeface="Times New Roman"/>
              </a:rPr>
              <a:t>resources </a:t>
            </a:r>
            <a:r>
              <a:rPr sz="2400" spc="-51" dirty="0">
                <a:latin typeface="Times New Roman"/>
                <a:cs typeface="Times New Roman"/>
              </a:rPr>
              <a:t>load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faster.</a:t>
            </a:r>
            <a:endParaRPr sz="2400" dirty="0">
              <a:latin typeface="Times New Roman"/>
              <a:cs typeface="Times New Roman"/>
            </a:endParaRPr>
          </a:p>
          <a:p>
            <a:pPr marL="469888" indent="-457189">
              <a:spcBef>
                <a:spcPts val="705"/>
              </a:spcBef>
              <a:buAutoNum type="arabicPeriod"/>
              <a:tabLst>
                <a:tab pos="469254" algn="l"/>
                <a:tab pos="469888" algn="l"/>
              </a:tabLst>
            </a:pPr>
            <a:r>
              <a:rPr sz="2400" spc="40" dirty="0">
                <a:latin typeface="Times New Roman"/>
                <a:cs typeface="Times New Roman"/>
              </a:rPr>
              <a:t>It </a:t>
            </a:r>
            <a:r>
              <a:rPr sz="2400" spc="-45" dirty="0">
                <a:latin typeface="Times New Roman"/>
                <a:cs typeface="Times New Roman"/>
              </a:rPr>
              <a:t>reduces </a:t>
            </a:r>
            <a:r>
              <a:rPr sz="2400" spc="-40" dirty="0">
                <a:latin typeface="Times New Roman"/>
                <a:cs typeface="Times New Roman"/>
              </a:rPr>
              <a:t>server </a:t>
            </a:r>
            <a:r>
              <a:rPr sz="2400" spc="-45" dirty="0">
                <a:latin typeface="Times New Roman"/>
                <a:cs typeface="Times New Roman"/>
              </a:rPr>
              <a:t>load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71" dirty="0">
                <a:latin typeface="Times New Roman"/>
                <a:cs typeface="Times New Roman"/>
              </a:rPr>
              <a:t>only </a:t>
            </a:r>
            <a:r>
              <a:rPr sz="2400" dirty="0">
                <a:latin typeface="Times New Roman"/>
                <a:cs typeface="Times New Roman"/>
              </a:rPr>
              <a:t>updated/changed </a:t>
            </a:r>
            <a:r>
              <a:rPr sz="2400" spc="-40" dirty="0">
                <a:latin typeface="Times New Roman"/>
                <a:cs typeface="Times New Roman"/>
              </a:rPr>
              <a:t>resources </a:t>
            </a:r>
            <a:r>
              <a:rPr sz="2400" spc="-5" dirty="0">
                <a:latin typeface="Times New Roman"/>
                <a:cs typeface="Times New Roman"/>
              </a:rPr>
              <a:t>from the</a:t>
            </a:r>
            <a:r>
              <a:rPr sz="2400" spc="211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server.</a:t>
            </a:r>
            <a:endParaRPr sz="2400" dirty="0">
              <a:latin typeface="Times New Roman"/>
              <a:cs typeface="Times New Roman"/>
            </a:endParaRPr>
          </a:p>
          <a:p>
            <a:pPr marL="469888" indent="-457189">
              <a:spcBef>
                <a:spcPts val="711"/>
              </a:spcBef>
              <a:buAutoNum type="arabicPeriod"/>
              <a:tabLst>
                <a:tab pos="469254" algn="l"/>
                <a:tab pos="469888" algn="l"/>
              </a:tabLst>
            </a:pPr>
            <a:r>
              <a:rPr sz="2400" spc="-91" dirty="0">
                <a:latin typeface="Times New Roman"/>
                <a:cs typeface="Times New Roman"/>
              </a:rPr>
              <a:t>Eg.: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1" dirty="0">
                <a:latin typeface="Times New Roman"/>
                <a:cs typeface="Times New Roman"/>
              </a:rPr>
              <a:t>Gmail.</a:t>
            </a:r>
            <a:endParaRPr sz="2400" dirty="0">
              <a:latin typeface="Times New Roman"/>
              <a:cs typeface="Times New Roman"/>
            </a:endParaRPr>
          </a:p>
          <a:p>
            <a:pPr marL="12700" marR="3464473">
              <a:lnSpc>
                <a:spcPct val="124700"/>
              </a:lnSpc>
              <a:spcBef>
                <a:spcPts val="1871"/>
              </a:spcBef>
            </a:pPr>
            <a:r>
              <a:rPr sz="2400" spc="-60" dirty="0">
                <a:latin typeface="Times New Roman"/>
                <a:cs typeface="Times New Roman"/>
              </a:rPr>
              <a:t>Use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spc="-65" dirty="0">
                <a:latin typeface="Times New Roman"/>
                <a:cs typeface="Times New Roman"/>
              </a:rPr>
              <a:t>cache </a:t>
            </a:r>
            <a:r>
              <a:rPr sz="2400" spc="-40" dirty="0">
                <a:latin typeface="Times New Roman"/>
                <a:cs typeface="Times New Roman"/>
              </a:rPr>
              <a:t>manifest </a:t>
            </a:r>
            <a:r>
              <a:rPr sz="2400" spc="-80" dirty="0">
                <a:latin typeface="Times New Roman"/>
                <a:cs typeface="Times New Roman"/>
              </a:rPr>
              <a:t>file </a:t>
            </a:r>
            <a:r>
              <a:rPr sz="2400" spc="-55" dirty="0">
                <a:latin typeface="Times New Roman"/>
                <a:cs typeface="Times New Roman"/>
              </a:rPr>
              <a:t>with </a:t>
            </a:r>
            <a:r>
              <a:rPr sz="2400" spc="-65" dirty="0">
                <a:latin typeface="Times New Roman"/>
                <a:cs typeface="Times New Roman"/>
              </a:rPr>
              <a:t>details </a:t>
            </a:r>
            <a:r>
              <a:rPr sz="2400" spc="-15" dirty="0">
                <a:latin typeface="Times New Roman"/>
                <a:cs typeface="Times New Roman"/>
              </a:rPr>
              <a:t>about </a:t>
            </a:r>
            <a:r>
              <a:rPr sz="2400" spc="-80" dirty="0">
                <a:latin typeface="Times New Roman"/>
                <a:cs typeface="Times New Roman"/>
              </a:rPr>
              <a:t>files </a:t>
            </a:r>
            <a:r>
              <a:rPr sz="2400" spc="20" dirty="0">
                <a:latin typeface="Times New Roman"/>
                <a:cs typeface="Times New Roman"/>
              </a:rPr>
              <a:t>to </a:t>
            </a:r>
            <a:r>
              <a:rPr sz="2400" spc="-25" dirty="0">
                <a:latin typeface="Times New Roman"/>
                <a:cs typeface="Times New Roman"/>
              </a:rPr>
              <a:t>be </a:t>
            </a:r>
            <a:r>
              <a:rPr sz="2400" spc="-60" dirty="0">
                <a:latin typeface="Times New Roman"/>
                <a:cs typeface="Times New Roman"/>
              </a:rPr>
              <a:t>cached.  Browsers </a:t>
            </a:r>
            <a:r>
              <a:rPr sz="2400" spc="-65" dirty="0">
                <a:latin typeface="Times New Roman"/>
                <a:cs typeface="Times New Roman"/>
              </a:rPr>
              <a:t>cache </a:t>
            </a:r>
            <a:r>
              <a:rPr sz="2400" spc="-40" dirty="0">
                <a:latin typeface="Times New Roman"/>
                <a:cs typeface="Times New Roman"/>
              </a:rPr>
              <a:t>data </a:t>
            </a:r>
            <a:r>
              <a:rPr sz="2400" spc="-91" dirty="0">
                <a:latin typeface="Times New Roman"/>
                <a:cs typeface="Times New Roman"/>
              </a:rPr>
              <a:t>is </a:t>
            </a:r>
            <a:r>
              <a:rPr sz="2400" spc="-51" dirty="0">
                <a:latin typeface="Times New Roman"/>
                <a:cs typeface="Times New Roman"/>
              </a:rPr>
              <a:t>in </a:t>
            </a:r>
            <a:r>
              <a:rPr sz="2400" spc="-11" dirty="0">
                <a:latin typeface="Times New Roman"/>
                <a:cs typeface="Times New Roman"/>
              </a:rPr>
              <a:t>the </a:t>
            </a:r>
            <a:r>
              <a:rPr sz="2400" spc="-51" dirty="0">
                <a:latin typeface="Times New Roman"/>
                <a:cs typeface="Times New Roman"/>
              </a:rPr>
              <a:t>application</a:t>
            </a:r>
            <a:r>
              <a:rPr sz="2400" spc="331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cache.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2626834"/>
            <a:ext cx="470047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HTML</a:t>
            </a:r>
            <a:r>
              <a:rPr lang="en-US" spc="40" dirty="0"/>
              <a:t> 4 Structure</a:t>
            </a:r>
            <a:endParaRPr spc="3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DF4CE-993E-44DC-956D-4EE2212D8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15684"/>
            <a:ext cx="4700469" cy="642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4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368928"/>
            <a:ext cx="729767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HTML </a:t>
            </a:r>
            <a:r>
              <a:rPr dirty="0"/>
              <a:t>Tags </a:t>
            </a:r>
            <a:r>
              <a:rPr spc="-35" dirty="0"/>
              <a:t>and</a:t>
            </a:r>
            <a:r>
              <a:rPr spc="-120" dirty="0"/>
              <a:t> </a:t>
            </a:r>
            <a:r>
              <a:rPr spc="35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1" y="1223928"/>
            <a:ext cx="7896225" cy="2481450"/>
          </a:xfrm>
          <a:prstGeom prst="rect">
            <a:avLst/>
          </a:prstGeom>
        </p:spPr>
        <p:txBody>
          <a:bodyPr vert="horz" wrap="square" lIns="0" tIns="125731" rIns="0" bIns="0" rtlCol="0">
            <a:spAutoFit/>
          </a:bodyPr>
          <a:lstStyle/>
          <a:p>
            <a:pPr marL="12700">
              <a:spcBef>
                <a:spcPts val="991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Tags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are </a:t>
            </a:r>
            <a:r>
              <a:rPr sz="2000" spc="-35" dirty="0">
                <a:latin typeface="Times New Roman"/>
                <a:cs typeface="Times New Roman"/>
              </a:rPr>
              <a:t>enclosed in </a:t>
            </a:r>
            <a:r>
              <a:rPr sz="2000" spc="-60" dirty="0">
                <a:latin typeface="Times New Roman"/>
                <a:cs typeface="Times New Roman"/>
              </a:rPr>
              <a:t>angle </a:t>
            </a:r>
            <a:r>
              <a:rPr sz="2000" spc="-40" dirty="0">
                <a:latin typeface="Times New Roman"/>
                <a:cs typeface="Times New Roman"/>
              </a:rPr>
              <a:t>brackets </a:t>
            </a:r>
            <a:r>
              <a:rPr sz="2400" b="1" spc="195" dirty="0">
                <a:solidFill>
                  <a:srgbClr val="1F4E79"/>
                </a:solidFill>
                <a:latin typeface="Times New Roman"/>
                <a:cs typeface="Times New Roman"/>
              </a:rPr>
              <a:t>&lt;</a:t>
            </a:r>
            <a:r>
              <a:rPr sz="2400" b="1" spc="2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2400" b="1" spc="195" dirty="0">
                <a:solidFill>
                  <a:srgbClr val="1F4E79"/>
                </a:solidFill>
                <a:latin typeface="Times New Roman"/>
                <a:cs typeface="Times New Roman"/>
              </a:rPr>
              <a:t>&gt;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spcBef>
                <a:spcPts val="800"/>
              </a:spcBef>
            </a:pPr>
            <a:r>
              <a:rPr sz="2000" b="1" spc="-65" dirty="0">
                <a:latin typeface="Times New Roman"/>
                <a:cs typeface="Times New Roman"/>
              </a:rPr>
              <a:t>For </a:t>
            </a:r>
            <a:r>
              <a:rPr sz="2000" b="1" spc="-25" dirty="0">
                <a:latin typeface="Times New Roman"/>
                <a:cs typeface="Times New Roman"/>
              </a:rPr>
              <a:t>Eg.: </a:t>
            </a:r>
            <a:r>
              <a:rPr sz="2000" b="1" spc="45" dirty="0">
                <a:latin typeface="Times New Roman"/>
                <a:cs typeface="Times New Roman"/>
              </a:rPr>
              <a:t>&lt;html&gt; </a:t>
            </a:r>
            <a:r>
              <a:rPr sz="2000" spc="-15" dirty="0">
                <a:latin typeface="Times New Roman"/>
                <a:cs typeface="Times New Roman"/>
              </a:rPr>
              <a:t>Opening </a:t>
            </a:r>
            <a:r>
              <a:rPr sz="2000" spc="-80" dirty="0">
                <a:latin typeface="Times New Roman"/>
                <a:cs typeface="Times New Roman"/>
              </a:rPr>
              <a:t>Tag, </a:t>
            </a:r>
            <a:r>
              <a:rPr sz="2000" b="1" spc="111" dirty="0">
                <a:latin typeface="Times New Roman"/>
                <a:cs typeface="Times New Roman"/>
              </a:rPr>
              <a:t>&lt;/html&gt; </a:t>
            </a:r>
            <a:r>
              <a:rPr sz="2000" spc="-51" dirty="0">
                <a:latin typeface="Times New Roman"/>
                <a:cs typeface="Times New Roman"/>
              </a:rPr>
              <a:t>Closing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Tag.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spcBef>
                <a:spcPts val="1435"/>
              </a:spcBef>
            </a:pPr>
            <a:r>
              <a:rPr sz="2000" b="1" u="sng" spc="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</a:t>
            </a:r>
            <a:r>
              <a:rPr sz="2000" b="1" spc="11" dirty="0">
                <a:latin typeface="Times New Roman"/>
                <a:cs typeface="Times New Roman"/>
              </a:rPr>
              <a:t> </a:t>
            </a:r>
            <a:r>
              <a:rPr sz="2000" spc="-71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20" dirty="0">
                <a:latin typeface="Times New Roman"/>
                <a:cs typeface="Times New Roman"/>
              </a:rPr>
              <a:t>combination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31" dirty="0">
                <a:latin typeface="Times New Roman"/>
                <a:cs typeface="Times New Roman"/>
              </a:rPr>
              <a:t>(opening </a:t>
            </a:r>
            <a:r>
              <a:rPr sz="2000" spc="-91" dirty="0">
                <a:latin typeface="Times New Roman"/>
                <a:cs typeface="Times New Roman"/>
              </a:rPr>
              <a:t>&amp; </a:t>
            </a:r>
            <a:r>
              <a:rPr sz="2000" spc="-51" dirty="0">
                <a:latin typeface="Times New Roman"/>
                <a:cs typeface="Times New Roman"/>
              </a:rPr>
              <a:t>closing </a:t>
            </a:r>
            <a:r>
              <a:rPr sz="2000" spc="-75" dirty="0">
                <a:latin typeface="Times New Roman"/>
                <a:cs typeface="Times New Roman"/>
              </a:rPr>
              <a:t>Tags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the content </a:t>
            </a:r>
            <a:r>
              <a:rPr sz="2000" spc="-35" dirty="0">
                <a:latin typeface="Times New Roman"/>
                <a:cs typeface="Times New Roman"/>
              </a:rPr>
              <a:t>between</a:t>
            </a:r>
            <a:r>
              <a:rPr sz="2000" spc="31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them).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780"/>
              </a:spcBef>
            </a:pPr>
            <a:r>
              <a:rPr sz="2000" b="1" spc="-65" dirty="0">
                <a:latin typeface="Times New Roman"/>
                <a:cs typeface="Times New Roman"/>
              </a:rPr>
              <a:t>For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31" dirty="0">
                <a:latin typeface="Times New Roman"/>
                <a:cs typeface="Times New Roman"/>
              </a:rPr>
              <a:t>Eg.: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1962" y="5257800"/>
            <a:ext cx="9658985" cy="1275478"/>
          </a:xfrm>
          <a:prstGeom prst="rect">
            <a:avLst/>
          </a:prstGeom>
        </p:spPr>
        <p:txBody>
          <a:bodyPr vert="horz" wrap="square" lIns="0" tIns="67311" rIns="0" bIns="0" rtlCol="0">
            <a:spAutoFit/>
          </a:bodyPr>
          <a:lstStyle/>
          <a:p>
            <a:pPr marL="927077" marR="5080" indent="55879">
              <a:lnSpc>
                <a:spcPct val="80000"/>
              </a:lnSpc>
              <a:spcBef>
                <a:spcPts val="531"/>
              </a:spcBef>
            </a:pPr>
            <a:r>
              <a:rPr b="1" spc="35" dirty="0">
                <a:solidFill>
                  <a:srgbClr val="FF0000"/>
                </a:solidFill>
                <a:latin typeface="Times New Roman"/>
                <a:cs typeface="Times New Roman"/>
              </a:rPr>
              <a:t>&lt;p&gt;</a:t>
            </a:r>
            <a:r>
              <a:rPr spc="35" dirty="0">
                <a:latin typeface="Times New Roman"/>
                <a:cs typeface="Times New Roman"/>
              </a:rPr>
              <a:t>Part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25" dirty="0">
                <a:latin typeface="Times New Roman"/>
                <a:cs typeface="Times New Roman"/>
              </a:rPr>
              <a:t>this </a:t>
            </a:r>
            <a:r>
              <a:rPr spc="-20" dirty="0">
                <a:latin typeface="Times New Roman"/>
                <a:cs typeface="Times New Roman"/>
              </a:rPr>
              <a:t>text </a:t>
            </a:r>
            <a:r>
              <a:rPr spc="-71" dirty="0">
                <a:latin typeface="Times New Roman"/>
                <a:cs typeface="Times New Roman"/>
              </a:rPr>
              <a:t>is </a:t>
            </a:r>
            <a:r>
              <a:rPr b="1" spc="85" dirty="0">
                <a:solidFill>
                  <a:srgbClr val="FF0000"/>
                </a:solidFill>
                <a:latin typeface="Times New Roman"/>
                <a:cs typeface="Times New Roman"/>
              </a:rPr>
              <a:t>&lt;b&gt;</a:t>
            </a:r>
            <a:r>
              <a:rPr spc="85" dirty="0">
                <a:latin typeface="Times New Roman"/>
                <a:cs typeface="Times New Roman"/>
              </a:rPr>
              <a:t>bold</a:t>
            </a:r>
            <a:r>
              <a:rPr b="1" spc="85" dirty="0">
                <a:solidFill>
                  <a:srgbClr val="FF0000"/>
                </a:solidFill>
                <a:latin typeface="Times New Roman"/>
                <a:cs typeface="Times New Roman"/>
              </a:rPr>
              <a:t>&lt;/b&gt;</a:t>
            </a:r>
            <a:r>
              <a:rPr spc="85" dirty="0">
                <a:latin typeface="Times New Roman"/>
                <a:cs typeface="Times New Roman"/>
              </a:rPr>
              <a:t>. </a:t>
            </a:r>
            <a:r>
              <a:rPr b="1" spc="204" dirty="0">
                <a:solidFill>
                  <a:srgbClr val="FF0000"/>
                </a:solidFill>
                <a:latin typeface="Times New Roman"/>
                <a:cs typeface="Times New Roman"/>
              </a:rPr>
              <a:t>&lt;/p&gt; </a:t>
            </a:r>
            <a:r>
              <a:rPr spc="-71" dirty="0">
                <a:latin typeface="Times New Roman"/>
                <a:cs typeface="Times New Roman"/>
              </a:rPr>
              <a:t>is a </a:t>
            </a:r>
            <a:r>
              <a:rPr spc="-51" dirty="0">
                <a:latin typeface="Times New Roman"/>
                <a:cs typeface="Times New Roman"/>
              </a:rPr>
              <a:t>PARAGRAPH </a:t>
            </a:r>
            <a:r>
              <a:rPr spc="-35" dirty="0">
                <a:latin typeface="Times New Roman"/>
                <a:cs typeface="Times New Roman"/>
              </a:rPr>
              <a:t>element </a:t>
            </a:r>
            <a:r>
              <a:rPr dirty="0">
                <a:latin typeface="Times New Roman"/>
                <a:cs typeface="Times New Roman"/>
              </a:rPr>
              <a:t>that </a:t>
            </a:r>
            <a:r>
              <a:rPr spc="-25" dirty="0">
                <a:latin typeface="Times New Roman"/>
                <a:cs typeface="Times New Roman"/>
              </a:rPr>
              <a:t>contains </a:t>
            </a:r>
            <a:r>
              <a:rPr spc="-71" dirty="0">
                <a:latin typeface="Times New Roman"/>
                <a:cs typeface="Times New Roman"/>
              </a:rPr>
              <a:t>a </a:t>
            </a:r>
            <a:r>
              <a:rPr spc="5" dirty="0">
                <a:latin typeface="Times New Roman"/>
                <a:cs typeface="Times New Roman"/>
              </a:rPr>
              <a:t>BOLD  </a:t>
            </a:r>
            <a:r>
              <a:rPr spc="-35" dirty="0">
                <a:latin typeface="Times New Roman"/>
                <a:cs typeface="Times New Roman"/>
              </a:rPr>
              <a:t>element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1375"/>
              </a:spcBef>
            </a:pPr>
            <a:r>
              <a:rPr b="1" spc="-71" dirty="0">
                <a:solidFill>
                  <a:srgbClr val="1F4E79"/>
                </a:solidFill>
                <a:latin typeface="Times New Roman"/>
                <a:cs typeface="Times New Roman"/>
              </a:rPr>
              <a:t>An </a:t>
            </a:r>
            <a:r>
              <a:rPr b="1" spc="20" dirty="0">
                <a:solidFill>
                  <a:srgbClr val="1F4E79"/>
                </a:solidFill>
                <a:latin typeface="Times New Roman"/>
                <a:cs typeface="Times New Roman"/>
              </a:rPr>
              <a:t>HTML </a:t>
            </a:r>
            <a:r>
              <a:rPr b="1" spc="11" dirty="0">
                <a:solidFill>
                  <a:srgbClr val="1F4E79"/>
                </a:solidFill>
                <a:latin typeface="Times New Roman"/>
                <a:cs typeface="Times New Roman"/>
              </a:rPr>
              <a:t>document </a:t>
            </a:r>
            <a:r>
              <a:rPr b="1" spc="25" dirty="0">
                <a:solidFill>
                  <a:srgbClr val="1F4E79"/>
                </a:solidFill>
                <a:latin typeface="Times New Roman"/>
                <a:cs typeface="Times New Roman"/>
              </a:rPr>
              <a:t>is </a:t>
            </a:r>
            <a:r>
              <a:rPr b="1" spc="-40" dirty="0">
                <a:solidFill>
                  <a:srgbClr val="1F4E79"/>
                </a:solidFill>
                <a:latin typeface="Times New Roman"/>
                <a:cs typeface="Times New Roman"/>
              </a:rPr>
              <a:t>a </a:t>
            </a:r>
            <a:r>
              <a:rPr b="1" spc="5" dirty="0">
                <a:solidFill>
                  <a:srgbClr val="1F4E79"/>
                </a:solidFill>
                <a:latin typeface="Times New Roman"/>
                <a:cs typeface="Times New Roman"/>
              </a:rPr>
              <a:t>collection </a:t>
            </a:r>
            <a:r>
              <a:rPr b="1" spc="-11" dirty="0">
                <a:solidFill>
                  <a:srgbClr val="1F4E79"/>
                </a:solidFill>
                <a:latin typeface="Times New Roman"/>
                <a:cs typeface="Times New Roman"/>
              </a:rPr>
              <a:t>of </a:t>
            </a:r>
            <a:r>
              <a:rPr b="1" spc="15" dirty="0">
                <a:solidFill>
                  <a:srgbClr val="1F4E79"/>
                </a:solidFill>
                <a:latin typeface="Times New Roman"/>
                <a:cs typeface="Times New Roman"/>
              </a:rPr>
              <a:t>elements </a:t>
            </a:r>
            <a:r>
              <a:rPr b="1" spc="45" dirty="0">
                <a:solidFill>
                  <a:srgbClr val="1F4E79"/>
                </a:solidFill>
                <a:latin typeface="Times New Roman"/>
                <a:cs typeface="Times New Roman"/>
              </a:rPr>
              <a:t>(text/media </a:t>
            </a:r>
            <a:r>
              <a:rPr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with</a:t>
            </a:r>
            <a:r>
              <a:rPr b="1" spc="31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b="1" spc="11" dirty="0">
                <a:solidFill>
                  <a:srgbClr val="1F4E79"/>
                </a:solidFill>
                <a:latin typeface="Times New Roman"/>
                <a:cs typeface="Times New Roman"/>
              </a:rPr>
              <a:t>context).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30245" y="3705378"/>
            <a:ext cx="2534808" cy="1257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2600" y="3581400"/>
            <a:ext cx="3604259" cy="1283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6317" y="523111"/>
            <a:ext cx="5577840" cy="5520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5" dirty="0"/>
              <a:t>Empty </a:t>
            </a:r>
            <a:r>
              <a:rPr sz="3500" spc="35" dirty="0"/>
              <a:t>tags </a:t>
            </a:r>
            <a:r>
              <a:rPr sz="3500" spc="-25" dirty="0"/>
              <a:t>vs </a:t>
            </a:r>
            <a:r>
              <a:rPr sz="3500" spc="-60" dirty="0"/>
              <a:t>Container</a:t>
            </a:r>
            <a:r>
              <a:rPr sz="3500" spc="-71" dirty="0"/>
              <a:t> </a:t>
            </a:r>
            <a:r>
              <a:rPr sz="3500" spc="35" dirty="0"/>
              <a:t>tags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916939" y="3617721"/>
            <a:ext cx="1081064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35" dirty="0">
                <a:latin typeface="Times New Roman"/>
                <a:cs typeface="Times New Roman"/>
              </a:rPr>
              <a:t>elements </a:t>
            </a:r>
            <a:r>
              <a:rPr sz="2000" spc="-51" dirty="0">
                <a:latin typeface="Times New Roman"/>
                <a:cs typeface="Times New Roman"/>
              </a:rPr>
              <a:t>which </a:t>
            </a:r>
            <a:r>
              <a:rPr sz="2000" spc="-40" dirty="0">
                <a:latin typeface="Times New Roman"/>
                <a:cs typeface="Times New Roman"/>
              </a:rPr>
              <a:t>requires </a:t>
            </a:r>
            <a:r>
              <a:rPr sz="2000" b="1" spc="20" dirty="0">
                <a:latin typeface="Times New Roman"/>
                <a:cs typeface="Times New Roman"/>
              </a:rPr>
              <a:t>opening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b="1" spc="20" dirty="0">
                <a:latin typeface="Times New Roman"/>
                <a:cs typeface="Times New Roman"/>
              </a:rPr>
              <a:t>closing </a:t>
            </a:r>
            <a:r>
              <a:rPr sz="2000" b="1" dirty="0">
                <a:latin typeface="Times New Roman"/>
                <a:cs typeface="Times New Roman"/>
              </a:rPr>
              <a:t>tags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-45" dirty="0">
                <a:latin typeface="Times New Roman"/>
                <a:cs typeface="Times New Roman"/>
              </a:rPr>
              <a:t>are </a:t>
            </a:r>
            <a:r>
              <a:rPr sz="2000" spc="-25" dirty="0">
                <a:latin typeface="Times New Roman"/>
                <a:cs typeface="Times New Roman"/>
              </a:rPr>
              <a:t>known </a:t>
            </a:r>
            <a:r>
              <a:rPr sz="2000" spc="-60" dirty="0">
                <a:latin typeface="Times New Roman"/>
                <a:cs typeface="Times New Roman"/>
              </a:rPr>
              <a:t>as </a:t>
            </a:r>
            <a:r>
              <a:rPr sz="2000" b="1" u="sng" spc="-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Container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Tags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or</a:t>
            </a:r>
            <a:r>
              <a:rPr sz="2000" spc="425" dirty="0">
                <a:latin typeface="Times New Roman"/>
                <a:cs typeface="Times New Roman"/>
              </a:rPr>
              <a:t> </a:t>
            </a:r>
            <a:r>
              <a:rPr sz="2000" b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Elements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41" y="4166361"/>
            <a:ext cx="95423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65" dirty="0">
                <a:latin typeface="Times New Roman"/>
                <a:cs typeface="Times New Roman"/>
              </a:rPr>
              <a:t>For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31" dirty="0">
                <a:latin typeface="Times New Roman"/>
                <a:cs typeface="Times New Roman"/>
              </a:rPr>
              <a:t>Eg.: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41" y="1816353"/>
            <a:ext cx="1013205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45" dirty="0">
                <a:latin typeface="Times New Roman"/>
                <a:cs typeface="Times New Roman"/>
              </a:rPr>
              <a:t>Some </a:t>
            </a:r>
            <a:r>
              <a:rPr sz="2000" spc="-35" dirty="0">
                <a:latin typeface="Times New Roman"/>
                <a:cs typeface="Times New Roman"/>
              </a:rPr>
              <a:t>elements </a:t>
            </a:r>
            <a:r>
              <a:rPr sz="2000" spc="-51" dirty="0">
                <a:latin typeface="Times New Roman"/>
                <a:cs typeface="Times New Roman"/>
              </a:rPr>
              <a:t>which </a:t>
            </a:r>
            <a:r>
              <a:rPr sz="2000" spc="-20" dirty="0">
                <a:latin typeface="Times New Roman"/>
                <a:cs typeface="Times New Roman"/>
              </a:rPr>
              <a:t>does </a:t>
            </a:r>
            <a:r>
              <a:rPr sz="2000" spc="20" dirty="0">
                <a:latin typeface="Times New Roman"/>
                <a:cs typeface="Times New Roman"/>
              </a:rPr>
              <a:t>not </a:t>
            </a:r>
            <a:r>
              <a:rPr sz="2000" spc="-40" dirty="0">
                <a:latin typeface="Times New Roman"/>
                <a:cs typeface="Times New Roman"/>
              </a:rPr>
              <a:t>requires </a:t>
            </a:r>
            <a:r>
              <a:rPr sz="2000" b="1" spc="20" dirty="0">
                <a:latin typeface="Times New Roman"/>
                <a:cs typeface="Times New Roman"/>
              </a:rPr>
              <a:t>closing </a:t>
            </a:r>
            <a:r>
              <a:rPr sz="2000" b="1" dirty="0">
                <a:latin typeface="Times New Roman"/>
                <a:cs typeface="Times New Roman"/>
              </a:rPr>
              <a:t>tags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-45" dirty="0">
                <a:latin typeface="Times New Roman"/>
                <a:cs typeface="Times New Roman"/>
              </a:rPr>
              <a:t>are </a:t>
            </a:r>
            <a:r>
              <a:rPr sz="2000" spc="-25" dirty="0">
                <a:latin typeface="Times New Roman"/>
                <a:cs typeface="Times New Roman"/>
              </a:rPr>
              <a:t>known </a:t>
            </a:r>
            <a:r>
              <a:rPr sz="2000" spc="-60" dirty="0">
                <a:latin typeface="Times New Roman"/>
                <a:cs typeface="Times New Roman"/>
              </a:rPr>
              <a:t>as </a:t>
            </a:r>
            <a:r>
              <a:rPr sz="2000" b="1" u="sng" spc="-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Empty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Tags </a:t>
            </a:r>
            <a:r>
              <a:rPr sz="2000" spc="5" dirty="0">
                <a:latin typeface="Times New Roman"/>
                <a:cs typeface="Times New Roman"/>
              </a:rPr>
              <a:t>or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b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Elements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41" y="2364995"/>
            <a:ext cx="95423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65" dirty="0">
                <a:latin typeface="Times New Roman"/>
                <a:cs typeface="Times New Roman"/>
              </a:rPr>
              <a:t>For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31" dirty="0">
                <a:latin typeface="Times New Roman"/>
                <a:cs typeface="Times New Roman"/>
              </a:rPr>
              <a:t>Eg.: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3384" y="4041393"/>
            <a:ext cx="3340198" cy="907941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spcBef>
                <a:spcPts val="1180"/>
              </a:spcBef>
            </a:pPr>
            <a:r>
              <a:rPr sz="2000" b="1" spc="35" dirty="0">
                <a:solidFill>
                  <a:srgbClr val="1F4E79"/>
                </a:solidFill>
                <a:latin typeface="Times New Roman"/>
                <a:cs typeface="Times New Roman"/>
              </a:rPr>
              <a:t>&lt;h1&gt; </a:t>
            </a:r>
            <a:r>
              <a:rPr sz="2000" spc="-25" dirty="0">
                <a:latin typeface="Times New Roman"/>
                <a:cs typeface="Times New Roman"/>
              </a:rPr>
              <a:t>This </a:t>
            </a:r>
            <a:r>
              <a:rPr sz="2000" spc="-71" dirty="0">
                <a:latin typeface="Times New Roman"/>
                <a:cs typeface="Times New Roman"/>
              </a:rPr>
              <a:t>is a </a:t>
            </a:r>
            <a:r>
              <a:rPr sz="2000" spc="-45" dirty="0">
                <a:latin typeface="Times New Roman"/>
                <a:cs typeface="Times New Roman"/>
              </a:rPr>
              <a:t>heading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b="1" spc="125" dirty="0">
                <a:solidFill>
                  <a:srgbClr val="1F4E79"/>
                </a:solidFill>
                <a:latin typeface="Times New Roman"/>
                <a:cs typeface="Times New Roman"/>
              </a:rPr>
              <a:t>&lt;/h1&gt;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sz="2000" b="1" spc="111" dirty="0">
                <a:solidFill>
                  <a:srgbClr val="1F4E79"/>
                </a:solidFill>
                <a:latin typeface="Times New Roman"/>
                <a:cs typeface="Times New Roman"/>
              </a:rPr>
              <a:t>&lt;p&gt; </a:t>
            </a:r>
            <a:r>
              <a:rPr sz="2000" spc="-25" dirty="0">
                <a:latin typeface="Times New Roman"/>
                <a:cs typeface="Times New Roman"/>
              </a:rPr>
              <a:t>This </a:t>
            </a:r>
            <a:r>
              <a:rPr sz="2000" spc="-71" dirty="0">
                <a:latin typeface="Times New Roman"/>
                <a:cs typeface="Times New Roman"/>
              </a:rPr>
              <a:t>is a </a:t>
            </a:r>
            <a:r>
              <a:rPr sz="2000" spc="-25" dirty="0">
                <a:latin typeface="Times New Roman"/>
                <a:cs typeface="Times New Roman"/>
              </a:rPr>
              <a:t>paragraph</a:t>
            </a:r>
            <a:r>
              <a:rPr sz="2000" spc="11" dirty="0">
                <a:latin typeface="Times New Roman"/>
                <a:cs typeface="Times New Roman"/>
              </a:rPr>
              <a:t> </a:t>
            </a:r>
            <a:r>
              <a:rPr sz="2000" b="1" spc="204" dirty="0">
                <a:solidFill>
                  <a:srgbClr val="1F4E79"/>
                </a:solidFill>
                <a:latin typeface="Times New Roman"/>
                <a:cs typeface="Times New Roman"/>
              </a:rPr>
              <a:t>&lt;/p&gt;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13384" y="2274061"/>
            <a:ext cx="10383456" cy="1225977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spcBef>
                <a:spcPts val="860"/>
              </a:spcBef>
            </a:pPr>
            <a:r>
              <a:rPr sz="2000" b="1" spc="65" dirty="0">
                <a:solidFill>
                  <a:srgbClr val="1F4E79"/>
                </a:solidFill>
                <a:latin typeface="Times New Roman"/>
                <a:cs typeface="Times New Roman"/>
              </a:rPr>
              <a:t>&lt;img </a:t>
            </a:r>
            <a:r>
              <a:rPr sz="2000" spc="-31" dirty="0">
                <a:latin typeface="Times New Roman"/>
                <a:cs typeface="Times New Roman"/>
              </a:rPr>
              <a:t>src=“peoplestrategists_logo.jpg” </a:t>
            </a:r>
            <a:r>
              <a:rPr sz="2000" spc="-20" dirty="0">
                <a:latin typeface="Times New Roman"/>
                <a:cs typeface="Times New Roman"/>
              </a:rPr>
              <a:t>alt=“People </a:t>
            </a:r>
            <a:r>
              <a:rPr sz="2000" spc="-45" dirty="0">
                <a:latin typeface="Times New Roman"/>
                <a:cs typeface="Times New Roman"/>
              </a:rPr>
              <a:t>Strategists </a:t>
            </a:r>
            <a:r>
              <a:rPr sz="2000" spc="-15" dirty="0">
                <a:latin typeface="Times New Roman"/>
                <a:cs typeface="Times New Roman"/>
              </a:rPr>
              <a:t>Logo”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b="1" spc="331" dirty="0">
                <a:solidFill>
                  <a:srgbClr val="1F4E79"/>
                </a:solidFill>
                <a:latin typeface="Times New Roman"/>
                <a:cs typeface="Times New Roman"/>
              </a:rPr>
              <a:t>/&gt;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760"/>
              </a:spcBef>
            </a:pPr>
            <a:r>
              <a:rPr sz="20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&lt;br </a:t>
            </a:r>
            <a:r>
              <a:rPr sz="2000" b="1" spc="331" dirty="0">
                <a:solidFill>
                  <a:srgbClr val="1F4E79"/>
                </a:solidFill>
                <a:latin typeface="Times New Roman"/>
                <a:cs typeface="Times New Roman"/>
              </a:rPr>
              <a:t>/&gt; </a:t>
            </a:r>
            <a:r>
              <a:rPr sz="2000" spc="-5" dirty="0">
                <a:latin typeface="Carlito"/>
                <a:cs typeface="Carlito"/>
              </a:rPr>
              <a:t>begining of new line. </a:t>
            </a:r>
            <a:r>
              <a:rPr sz="2000" b="1" spc="-5" dirty="0">
                <a:latin typeface="Carlito"/>
                <a:cs typeface="Carlito"/>
              </a:rPr>
              <a:t>BR </a:t>
            </a:r>
            <a:r>
              <a:rPr sz="2000" spc="-11" dirty="0">
                <a:latin typeface="Carlito"/>
                <a:cs typeface="Carlito"/>
              </a:rPr>
              <a:t>stands </a:t>
            </a:r>
            <a:r>
              <a:rPr sz="2000" spc="-15" dirty="0">
                <a:latin typeface="Carlito"/>
                <a:cs typeface="Carlito"/>
              </a:rPr>
              <a:t>for</a:t>
            </a:r>
            <a:r>
              <a:rPr sz="2000" spc="-235" dirty="0">
                <a:latin typeface="Carlito"/>
                <a:cs typeface="Carlito"/>
              </a:rPr>
              <a:t> </a:t>
            </a:r>
            <a:r>
              <a:rPr sz="2000" b="1" spc="-11" dirty="0">
                <a:latin typeface="Carlito"/>
                <a:cs typeface="Carlito"/>
              </a:rPr>
              <a:t>BReak</a:t>
            </a:r>
            <a:r>
              <a:rPr sz="2000" spc="-11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12700">
              <a:spcBef>
                <a:spcPts val="745"/>
              </a:spcBef>
            </a:pPr>
            <a:r>
              <a:rPr sz="20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&lt;hr </a:t>
            </a:r>
            <a:r>
              <a:rPr sz="2000" b="1" spc="331" dirty="0">
                <a:solidFill>
                  <a:srgbClr val="1F4E79"/>
                </a:solidFill>
                <a:latin typeface="Times New Roman"/>
                <a:cs typeface="Times New Roman"/>
              </a:rPr>
              <a:t>/&gt; </a:t>
            </a:r>
            <a:r>
              <a:rPr sz="2000" spc="-5" dirty="0">
                <a:latin typeface="Carlito"/>
                <a:cs typeface="Carlito"/>
              </a:rPr>
              <a:t>puts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line </a:t>
            </a:r>
            <a:r>
              <a:rPr sz="2000" spc="-11" dirty="0">
                <a:latin typeface="Carlito"/>
                <a:cs typeface="Carlito"/>
              </a:rPr>
              <a:t>across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page. </a:t>
            </a:r>
            <a:r>
              <a:rPr sz="2000" b="1" dirty="0">
                <a:latin typeface="Carlito"/>
                <a:cs typeface="Carlito"/>
              </a:rPr>
              <a:t>HR </a:t>
            </a:r>
            <a:r>
              <a:rPr sz="2000" spc="-11" dirty="0">
                <a:latin typeface="Carlito"/>
                <a:cs typeface="Carlito"/>
              </a:rPr>
              <a:t>stands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b="1" spc="-15" dirty="0">
                <a:latin typeface="Carlito"/>
                <a:cs typeface="Carlito"/>
              </a:rPr>
              <a:t>H</a:t>
            </a:r>
            <a:r>
              <a:rPr sz="2000" spc="-15" dirty="0">
                <a:latin typeface="Carlito"/>
                <a:cs typeface="Carlito"/>
              </a:rPr>
              <a:t>orizontal</a:t>
            </a:r>
            <a:r>
              <a:rPr sz="2000" spc="-195" dirty="0">
                <a:latin typeface="Carlito"/>
                <a:cs typeface="Carlito"/>
              </a:rPr>
              <a:t> </a:t>
            </a:r>
            <a:r>
              <a:rPr sz="2000" b="1" spc="-11" dirty="0">
                <a:latin typeface="Carlito"/>
                <a:cs typeface="Carlito"/>
              </a:rPr>
              <a:t>R</a:t>
            </a:r>
            <a:r>
              <a:rPr sz="2000" spc="-11" dirty="0">
                <a:latin typeface="Carlito"/>
                <a:cs typeface="Carlito"/>
              </a:rPr>
              <a:t>ule.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6612" y="522102"/>
            <a:ext cx="627659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HTML </a:t>
            </a:r>
            <a:r>
              <a:rPr spc="-71" dirty="0"/>
              <a:t>Attributes </a:t>
            </a:r>
            <a:r>
              <a:rPr spc="-35" dirty="0"/>
              <a:t>and</a:t>
            </a:r>
            <a:r>
              <a:rPr spc="-31" dirty="0"/>
              <a:t> </a:t>
            </a:r>
            <a:r>
              <a:rPr spc="-85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5273"/>
            <a:ext cx="9235440" cy="1237519"/>
          </a:xfrm>
          <a:prstGeom prst="rect">
            <a:avLst/>
          </a:prstGeom>
        </p:spPr>
        <p:txBody>
          <a:bodyPr vert="horz" wrap="square" lIns="0" tIns="107951" rIns="0" bIns="0" rtlCol="0">
            <a:spAutoFit/>
          </a:bodyPr>
          <a:lstStyle/>
          <a:p>
            <a:pPr marL="12700">
              <a:spcBef>
                <a:spcPts val="851"/>
              </a:spcBef>
            </a:pPr>
            <a:r>
              <a:rPr sz="2000" spc="-25" dirty="0">
                <a:latin typeface="Times New Roman"/>
                <a:cs typeface="Times New Roman"/>
              </a:rPr>
              <a:t>HTML </a:t>
            </a:r>
            <a:r>
              <a:rPr sz="2000" spc="-35" dirty="0">
                <a:latin typeface="Times New Roman"/>
                <a:cs typeface="Times New Roman"/>
              </a:rPr>
              <a:t>elements can </a:t>
            </a:r>
            <a:r>
              <a:rPr sz="2000" spc="-60" dirty="0">
                <a:latin typeface="Times New Roman"/>
                <a:cs typeface="Times New Roman"/>
              </a:rPr>
              <a:t>have 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attributes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1" dirty="0">
                <a:latin typeface="Times New Roman"/>
                <a:cs typeface="Times New Roman"/>
              </a:rPr>
              <a:t>which </a:t>
            </a:r>
            <a:r>
              <a:rPr sz="2000" spc="-35" dirty="0">
                <a:latin typeface="Times New Roman"/>
                <a:cs typeface="Times New Roman"/>
              </a:rPr>
              <a:t>provides </a:t>
            </a:r>
            <a:r>
              <a:rPr sz="2000" spc="-40" dirty="0">
                <a:latin typeface="Times New Roman"/>
                <a:cs typeface="Times New Roman"/>
              </a:rPr>
              <a:t>additional </a:t>
            </a:r>
            <a:r>
              <a:rPr sz="2000" spc="-11" dirty="0">
                <a:latin typeface="Times New Roman"/>
                <a:cs typeface="Times New Roman"/>
              </a:rPr>
              <a:t>information about </a:t>
            </a:r>
            <a:r>
              <a:rPr sz="2000" spc="-31" dirty="0">
                <a:latin typeface="Times New Roman"/>
                <a:cs typeface="Times New Roman"/>
              </a:rPr>
              <a:t>an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element.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755"/>
              </a:spcBef>
            </a:pPr>
            <a:r>
              <a:rPr sz="2000" spc="-111" dirty="0">
                <a:latin typeface="Times New Roman"/>
                <a:cs typeface="Times New Roman"/>
              </a:rPr>
              <a:t>Always </a:t>
            </a:r>
            <a:r>
              <a:rPr sz="2000" spc="-45" dirty="0">
                <a:latin typeface="Times New Roman"/>
                <a:cs typeface="Times New Roman"/>
              </a:rPr>
              <a:t>specified </a:t>
            </a:r>
            <a:r>
              <a:rPr sz="2000" spc="-4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31" dirty="0">
                <a:latin typeface="Times New Roman"/>
                <a:cs typeface="Times New Roman"/>
              </a:rPr>
              <a:t>opening </a:t>
            </a:r>
            <a:r>
              <a:rPr sz="2000" spc="-51" dirty="0">
                <a:latin typeface="Times New Roman"/>
                <a:cs typeface="Times New Roman"/>
              </a:rPr>
              <a:t>tag </a:t>
            </a:r>
            <a:r>
              <a:rPr sz="2000" spc="-20" dirty="0">
                <a:latin typeface="Times New Roman"/>
                <a:cs typeface="Times New Roman"/>
              </a:rPr>
              <a:t>and should </a:t>
            </a:r>
            <a:r>
              <a:rPr sz="2000" spc="-25" dirty="0">
                <a:latin typeface="Times New Roman"/>
                <a:cs typeface="Times New Roman"/>
              </a:rPr>
              <a:t>contained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value.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771"/>
              </a:spcBef>
            </a:pPr>
            <a:r>
              <a:rPr sz="2000" b="1" spc="-71" dirty="0">
                <a:latin typeface="Times New Roman"/>
                <a:cs typeface="Times New Roman"/>
              </a:rPr>
              <a:t>For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31" dirty="0">
                <a:latin typeface="Times New Roman"/>
                <a:cs typeface="Times New Roman"/>
              </a:rPr>
              <a:t>Eg.: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45564" y="2717293"/>
            <a:ext cx="7955280" cy="928369"/>
            <a:chOff x="1845564" y="2717292"/>
            <a:chExt cx="7955280" cy="928369"/>
          </a:xfrm>
        </p:grpSpPr>
        <p:sp>
          <p:nvSpPr>
            <p:cNvPr id="5" name="object 5"/>
            <p:cNvSpPr/>
            <p:nvPr/>
          </p:nvSpPr>
          <p:spPr>
            <a:xfrm>
              <a:off x="1845564" y="2717292"/>
              <a:ext cx="7955280" cy="9281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03207" y="3345173"/>
              <a:ext cx="342719" cy="2482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06017" y="3898266"/>
            <a:ext cx="4121785" cy="232948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46682">
              <a:lnSpc>
                <a:spcPts val="1711"/>
              </a:lnSpc>
              <a:spcBef>
                <a:spcPts val="365"/>
              </a:spcBef>
            </a:pPr>
            <a:r>
              <a:rPr sz="1500" b="1" spc="5" dirty="0">
                <a:solidFill>
                  <a:srgbClr val="6F2F9F"/>
                </a:solidFill>
                <a:latin typeface="Times New Roman"/>
                <a:cs typeface="Times New Roman"/>
              </a:rPr>
              <a:t>&lt;!DOCTYPE</a:t>
            </a:r>
            <a:r>
              <a:rPr sz="1500" b="1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50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html&gt;</a:t>
            </a:r>
            <a:endParaRPr sz="1500">
              <a:latin typeface="Times New Roman"/>
              <a:cs typeface="Times New Roman"/>
            </a:endParaRPr>
          </a:p>
          <a:p>
            <a:pPr marL="146682">
              <a:lnSpc>
                <a:spcPts val="1620"/>
              </a:lnSpc>
            </a:pPr>
            <a:r>
              <a:rPr sz="15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&lt;html&gt;</a:t>
            </a:r>
            <a:endParaRPr sz="1500">
              <a:latin typeface="Times New Roman"/>
              <a:cs typeface="Times New Roman"/>
            </a:endParaRPr>
          </a:p>
          <a:p>
            <a:pPr marL="146682">
              <a:lnSpc>
                <a:spcPts val="1620"/>
              </a:lnSpc>
            </a:pPr>
            <a:r>
              <a:rPr sz="1500" b="1" spc="40" dirty="0">
                <a:solidFill>
                  <a:srgbClr val="C00000"/>
                </a:solidFill>
                <a:latin typeface="Times New Roman"/>
                <a:cs typeface="Times New Roman"/>
              </a:rPr>
              <a:t>&lt;head&gt;</a:t>
            </a:r>
            <a:endParaRPr sz="1500">
              <a:latin typeface="Times New Roman"/>
              <a:cs typeface="Times New Roman"/>
            </a:endParaRPr>
          </a:p>
          <a:p>
            <a:pPr marL="146682">
              <a:lnSpc>
                <a:spcPts val="1620"/>
              </a:lnSpc>
            </a:pPr>
            <a:r>
              <a:rPr sz="1500" b="1" spc="11" dirty="0">
                <a:solidFill>
                  <a:srgbClr val="001F5F"/>
                </a:solidFill>
                <a:latin typeface="Times New Roman"/>
                <a:cs typeface="Times New Roman"/>
              </a:rPr>
              <a:t>&lt;title&gt;Align </a:t>
            </a:r>
            <a:r>
              <a:rPr sz="15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Attribute</a:t>
            </a:r>
            <a:r>
              <a:rPr sz="1500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 Example&lt;/title&gt;</a:t>
            </a:r>
            <a:endParaRPr sz="1500">
              <a:latin typeface="Times New Roman"/>
              <a:cs typeface="Times New Roman"/>
            </a:endParaRPr>
          </a:p>
          <a:p>
            <a:pPr marL="146682">
              <a:lnSpc>
                <a:spcPts val="1620"/>
              </a:lnSpc>
            </a:pPr>
            <a:r>
              <a:rPr sz="1500" b="1" spc="95" dirty="0">
                <a:solidFill>
                  <a:srgbClr val="C00000"/>
                </a:solidFill>
                <a:latin typeface="Times New Roman"/>
                <a:cs typeface="Times New Roman"/>
              </a:rPr>
              <a:t>&lt;/head&gt;</a:t>
            </a:r>
            <a:endParaRPr sz="1500">
              <a:latin typeface="Times New Roman"/>
              <a:cs typeface="Times New Roman"/>
            </a:endParaRPr>
          </a:p>
          <a:p>
            <a:pPr marL="146682">
              <a:lnSpc>
                <a:spcPts val="1620"/>
              </a:lnSpc>
            </a:pPr>
            <a:r>
              <a:rPr sz="1500" b="1" spc="35" dirty="0">
                <a:solidFill>
                  <a:srgbClr val="C00000"/>
                </a:solidFill>
                <a:latin typeface="Times New Roman"/>
                <a:cs typeface="Times New Roman"/>
              </a:rPr>
              <a:t>&lt;body&gt;</a:t>
            </a:r>
            <a:endParaRPr sz="1500">
              <a:latin typeface="Times New Roman"/>
              <a:cs typeface="Times New Roman"/>
            </a:endParaRPr>
          </a:p>
          <a:p>
            <a:pPr marL="146682">
              <a:lnSpc>
                <a:spcPts val="1620"/>
              </a:lnSpc>
            </a:pPr>
            <a:r>
              <a:rPr sz="1500" b="1" spc="65" dirty="0">
                <a:solidFill>
                  <a:srgbClr val="001F5F"/>
                </a:solidFill>
                <a:latin typeface="Times New Roman"/>
                <a:cs typeface="Times New Roman"/>
              </a:rPr>
              <a:t>&lt;p </a:t>
            </a:r>
            <a:r>
              <a:rPr sz="150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align</a:t>
            </a:r>
            <a:r>
              <a:rPr sz="1500" b="1" spc="15" dirty="0">
                <a:solidFill>
                  <a:srgbClr val="001F5F"/>
                </a:solidFill>
                <a:latin typeface="Times New Roman"/>
                <a:cs typeface="Times New Roman"/>
              </a:rPr>
              <a:t>=</a:t>
            </a:r>
            <a:r>
              <a:rPr sz="1500" b="1" spc="15" dirty="0">
                <a:solidFill>
                  <a:srgbClr val="538235"/>
                </a:solidFill>
                <a:latin typeface="Times New Roman"/>
                <a:cs typeface="Times New Roman"/>
              </a:rPr>
              <a:t>"left"</a:t>
            </a:r>
            <a:r>
              <a:rPr sz="1500" b="1" spc="15" dirty="0">
                <a:solidFill>
                  <a:srgbClr val="001F5F"/>
                </a:solidFill>
                <a:latin typeface="Times New Roman"/>
                <a:cs typeface="Times New Roman"/>
              </a:rPr>
              <a:t>&gt;This </a:t>
            </a:r>
            <a:r>
              <a:rPr sz="1500" b="1" spc="2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5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left</a:t>
            </a:r>
            <a:r>
              <a:rPr sz="1500" b="1" spc="-15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500" b="1" spc="60" dirty="0">
                <a:solidFill>
                  <a:srgbClr val="001F5F"/>
                </a:solidFill>
                <a:latin typeface="Times New Roman"/>
                <a:cs typeface="Times New Roman"/>
              </a:rPr>
              <a:t>aligned&lt;/p&gt;</a:t>
            </a:r>
            <a:endParaRPr sz="1500">
              <a:latin typeface="Times New Roman"/>
              <a:cs typeface="Times New Roman"/>
            </a:endParaRPr>
          </a:p>
          <a:p>
            <a:pPr marL="146682">
              <a:lnSpc>
                <a:spcPts val="1620"/>
              </a:lnSpc>
            </a:pPr>
            <a:r>
              <a:rPr sz="1500" b="1" spc="65" dirty="0">
                <a:solidFill>
                  <a:srgbClr val="001F5F"/>
                </a:solidFill>
                <a:latin typeface="Times New Roman"/>
                <a:cs typeface="Times New Roman"/>
              </a:rPr>
              <a:t>&lt;p </a:t>
            </a:r>
            <a:r>
              <a:rPr sz="1500" b="1" spc="11" dirty="0">
                <a:solidFill>
                  <a:srgbClr val="6F2F9F"/>
                </a:solidFill>
                <a:latin typeface="Times New Roman"/>
                <a:cs typeface="Times New Roman"/>
              </a:rPr>
              <a:t>align</a:t>
            </a:r>
            <a:r>
              <a:rPr sz="1500" b="1" spc="11" dirty="0">
                <a:solidFill>
                  <a:srgbClr val="001F5F"/>
                </a:solidFill>
                <a:latin typeface="Times New Roman"/>
                <a:cs typeface="Times New Roman"/>
              </a:rPr>
              <a:t>=</a:t>
            </a:r>
            <a:r>
              <a:rPr sz="1500" b="1" spc="11" dirty="0">
                <a:solidFill>
                  <a:srgbClr val="538235"/>
                </a:solidFill>
                <a:latin typeface="Times New Roman"/>
                <a:cs typeface="Times New Roman"/>
              </a:rPr>
              <a:t>"center"</a:t>
            </a:r>
            <a:r>
              <a:rPr sz="1500" b="1" spc="11" dirty="0">
                <a:solidFill>
                  <a:srgbClr val="001F5F"/>
                </a:solidFill>
                <a:latin typeface="Times New Roman"/>
                <a:cs typeface="Times New Roman"/>
              </a:rPr>
              <a:t>&gt;This </a:t>
            </a:r>
            <a:r>
              <a:rPr sz="1500" b="1" spc="2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500" b="1" spc="-15" dirty="0">
                <a:solidFill>
                  <a:srgbClr val="001F5F"/>
                </a:solidFill>
                <a:latin typeface="Times New Roman"/>
                <a:cs typeface="Times New Roman"/>
              </a:rPr>
              <a:t>center</a:t>
            </a:r>
            <a:r>
              <a:rPr sz="1500" b="1" spc="-1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500" b="1" spc="65" dirty="0">
                <a:solidFill>
                  <a:srgbClr val="001F5F"/>
                </a:solidFill>
                <a:latin typeface="Times New Roman"/>
                <a:cs typeface="Times New Roman"/>
              </a:rPr>
              <a:t>aligned&lt;/p&gt;</a:t>
            </a:r>
            <a:endParaRPr sz="1500">
              <a:latin typeface="Times New Roman"/>
              <a:cs typeface="Times New Roman"/>
            </a:endParaRPr>
          </a:p>
          <a:p>
            <a:pPr marL="146682">
              <a:lnSpc>
                <a:spcPts val="1620"/>
              </a:lnSpc>
            </a:pPr>
            <a:r>
              <a:rPr sz="1500" b="1" spc="65" dirty="0">
                <a:solidFill>
                  <a:srgbClr val="001F5F"/>
                </a:solidFill>
                <a:latin typeface="Times New Roman"/>
                <a:cs typeface="Times New Roman"/>
              </a:rPr>
              <a:t>&lt;p </a:t>
            </a:r>
            <a:r>
              <a:rPr sz="1500" b="1" spc="11" dirty="0">
                <a:solidFill>
                  <a:srgbClr val="6F2F9F"/>
                </a:solidFill>
                <a:latin typeface="Times New Roman"/>
                <a:cs typeface="Times New Roman"/>
              </a:rPr>
              <a:t>align</a:t>
            </a:r>
            <a:r>
              <a:rPr sz="1500" b="1" spc="11" dirty="0">
                <a:solidFill>
                  <a:srgbClr val="001F5F"/>
                </a:solidFill>
                <a:latin typeface="Times New Roman"/>
                <a:cs typeface="Times New Roman"/>
              </a:rPr>
              <a:t>=</a:t>
            </a:r>
            <a:r>
              <a:rPr sz="1500" b="1" spc="11" dirty="0">
                <a:solidFill>
                  <a:srgbClr val="538235"/>
                </a:solidFill>
                <a:latin typeface="Times New Roman"/>
                <a:cs typeface="Times New Roman"/>
              </a:rPr>
              <a:t>"right"</a:t>
            </a:r>
            <a:r>
              <a:rPr sz="1500" b="1" spc="11" dirty="0">
                <a:solidFill>
                  <a:srgbClr val="001F5F"/>
                </a:solidFill>
                <a:latin typeface="Times New Roman"/>
                <a:cs typeface="Times New Roman"/>
              </a:rPr>
              <a:t>&gt;This </a:t>
            </a:r>
            <a:r>
              <a:rPr sz="1500" b="1" spc="2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5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right</a:t>
            </a:r>
            <a:r>
              <a:rPr sz="1500" b="1" spc="-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500" b="1" spc="65" dirty="0">
                <a:solidFill>
                  <a:srgbClr val="001F5F"/>
                </a:solidFill>
                <a:latin typeface="Times New Roman"/>
                <a:cs typeface="Times New Roman"/>
              </a:rPr>
              <a:t>aligned&lt;/p&gt;</a:t>
            </a:r>
            <a:endParaRPr sz="1500">
              <a:latin typeface="Times New Roman"/>
              <a:cs typeface="Times New Roman"/>
            </a:endParaRPr>
          </a:p>
          <a:p>
            <a:pPr marL="146682">
              <a:lnSpc>
                <a:spcPts val="1620"/>
              </a:lnSpc>
            </a:pPr>
            <a:r>
              <a:rPr sz="1500" b="1" spc="91" dirty="0">
                <a:solidFill>
                  <a:srgbClr val="C00000"/>
                </a:solidFill>
                <a:latin typeface="Times New Roman"/>
                <a:cs typeface="Times New Roman"/>
              </a:rPr>
              <a:t>&lt;/body&gt;</a:t>
            </a:r>
            <a:endParaRPr sz="1500">
              <a:latin typeface="Times New Roman"/>
              <a:cs typeface="Times New Roman"/>
            </a:endParaRPr>
          </a:p>
          <a:p>
            <a:pPr marL="146682">
              <a:lnSpc>
                <a:spcPts val="1711"/>
              </a:lnSpc>
            </a:pPr>
            <a:r>
              <a:rPr sz="15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&lt;/html&gt;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8827" y="3894202"/>
            <a:ext cx="4194811" cy="197784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2151" dirty="0">
              <a:latin typeface="Times New Roman"/>
              <a:cs typeface="Times New Roman"/>
            </a:endParaRPr>
          </a:p>
          <a:p>
            <a:pPr marL="92072"/>
            <a:r>
              <a:rPr spc="-5" dirty="0">
                <a:latin typeface="Carlito"/>
                <a:cs typeface="Carlito"/>
              </a:rPr>
              <a:t>This </a:t>
            </a:r>
            <a:r>
              <a:rPr dirty="0">
                <a:latin typeface="Carlito"/>
                <a:cs typeface="Carlito"/>
              </a:rPr>
              <a:t>is </a:t>
            </a:r>
            <a:r>
              <a:rPr spc="-5" dirty="0">
                <a:latin typeface="Carlito"/>
                <a:cs typeface="Carlito"/>
              </a:rPr>
              <a:t>left</a:t>
            </a:r>
            <a:r>
              <a:rPr spc="-11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aligned</a:t>
            </a:r>
            <a:endParaRPr dirty="0">
              <a:latin typeface="Carlito"/>
              <a:cs typeface="Carlito"/>
            </a:endParaRPr>
          </a:p>
          <a:p>
            <a:pPr>
              <a:spcBef>
                <a:spcPts val="25"/>
              </a:spcBef>
            </a:pPr>
            <a:endParaRPr sz="1751" dirty="0">
              <a:latin typeface="Carlito"/>
              <a:cs typeface="Carlito"/>
            </a:endParaRPr>
          </a:p>
          <a:p>
            <a:pPr marL="1123923"/>
            <a:r>
              <a:rPr spc="-5" dirty="0">
                <a:latin typeface="Carlito"/>
                <a:cs typeface="Carlito"/>
              </a:rPr>
              <a:t>This is </a:t>
            </a:r>
            <a:r>
              <a:rPr spc="-11" dirty="0">
                <a:latin typeface="Carlito"/>
                <a:cs typeface="Carlito"/>
              </a:rPr>
              <a:t>center</a:t>
            </a:r>
            <a:r>
              <a:rPr spc="11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aligned</a:t>
            </a:r>
            <a:endParaRPr dirty="0">
              <a:latin typeface="Carlito"/>
              <a:cs typeface="Carlito"/>
            </a:endParaRPr>
          </a:p>
          <a:p>
            <a:pPr>
              <a:spcBef>
                <a:spcPts val="20"/>
              </a:spcBef>
            </a:pPr>
            <a:endParaRPr sz="1751" dirty="0">
              <a:latin typeface="Carlito"/>
              <a:cs typeface="Carlito"/>
            </a:endParaRPr>
          </a:p>
          <a:p>
            <a:pPr marL="2318962">
              <a:spcBef>
                <a:spcPts val="5"/>
              </a:spcBef>
            </a:pPr>
            <a:r>
              <a:rPr spc="-5" dirty="0">
                <a:latin typeface="Carlito"/>
                <a:cs typeface="Carlito"/>
              </a:rPr>
              <a:t>This </a:t>
            </a:r>
            <a:r>
              <a:rPr dirty="0">
                <a:latin typeface="Carlito"/>
                <a:cs typeface="Carlito"/>
              </a:rPr>
              <a:t>is </a:t>
            </a:r>
            <a:r>
              <a:rPr spc="-5" dirty="0">
                <a:latin typeface="Carlito"/>
                <a:cs typeface="Carlito"/>
              </a:rPr>
              <a:t>right</a:t>
            </a:r>
            <a:r>
              <a:rPr spc="-31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aligned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</TotalTime>
  <Words>4988</Words>
  <Application>Microsoft Office PowerPoint</Application>
  <PresentationFormat>Widescreen</PresentationFormat>
  <Paragraphs>789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Calibri Light</vt:lpstr>
      <vt:lpstr>Carlito</vt:lpstr>
      <vt:lpstr>Courier New</vt:lpstr>
      <vt:lpstr>Times New Roman</vt:lpstr>
      <vt:lpstr>Wingdings</vt:lpstr>
      <vt:lpstr>Office Theme</vt:lpstr>
      <vt:lpstr>PowerPoint Presentation</vt:lpstr>
      <vt:lpstr>HTML vs CSS vs JAVASCRIPT</vt:lpstr>
      <vt:lpstr>HTML vs CSS vs JAVASCRIPT</vt:lpstr>
      <vt:lpstr>HTML is a markup language describes how your content  looks in web browser.</vt:lpstr>
      <vt:lpstr>History of HTML</vt:lpstr>
      <vt:lpstr>HTML 4 Structure</vt:lpstr>
      <vt:lpstr>HTML Tags and Elements</vt:lpstr>
      <vt:lpstr>Empty tags vs Container tags</vt:lpstr>
      <vt:lpstr>HTML Attributes and Values</vt:lpstr>
      <vt:lpstr>Some Important Attributes</vt:lpstr>
      <vt:lpstr>Structural Elements</vt:lpstr>
      <vt:lpstr>Comments and doctype</vt:lpstr>
      <vt:lpstr>&lt;head&gt; and &lt;body&gt; Elements</vt:lpstr>
      <vt:lpstr>&lt;head&gt; Elements</vt:lpstr>
      <vt:lpstr>&lt;head&gt; Elements (Cont.)</vt:lpstr>
      <vt:lpstr>&lt;head&gt; Elements (Cont.)</vt:lpstr>
      <vt:lpstr>&lt;head&gt; Elements (Cont.)</vt:lpstr>
      <vt:lpstr>&lt;head&gt; Elements (Cont.)</vt:lpstr>
      <vt:lpstr>Elements for the BODY section</vt:lpstr>
      <vt:lpstr>Elements for the BODY section Headings</vt:lpstr>
      <vt:lpstr>Elements for the BODY section (Cont.)</vt:lpstr>
      <vt:lpstr>Elements for the BODY section (Cont.)</vt:lpstr>
      <vt:lpstr>Elements for the BODY section (Cont.)</vt:lpstr>
      <vt:lpstr>Elements for the BODY section (Cont.)</vt:lpstr>
      <vt:lpstr>Elements for the BODY section (Cont.)</vt:lpstr>
      <vt:lpstr>Elements for the BODY section (Cont.)</vt:lpstr>
      <vt:lpstr>Elements for the BODY section (Cont.)</vt:lpstr>
      <vt:lpstr>Elements for the BODY section (Cont.)</vt:lpstr>
      <vt:lpstr>Elements for the BODY section (Cont.)</vt:lpstr>
      <vt:lpstr>Elements for the BODY section (Cont.)</vt:lpstr>
      <vt:lpstr>Elements for the BODY section (Cont.)</vt:lpstr>
      <vt:lpstr>Elements for the BODY section (Cont.)</vt:lpstr>
      <vt:lpstr>Elements for the BODY section (Cont.)</vt:lpstr>
      <vt:lpstr>Elements for the BODY section (Cont.)</vt:lpstr>
      <vt:lpstr>Elements for the BODY section (Cont.)</vt:lpstr>
      <vt:lpstr>PowerPoint Presentation</vt:lpstr>
      <vt:lpstr>Overview</vt:lpstr>
      <vt:lpstr>Technical Advantages Over Previous Version.</vt:lpstr>
      <vt:lpstr>HTML4 vs HTML5 Page Structure</vt:lpstr>
      <vt:lpstr>HTML4 vs HTML5 Page Structure</vt:lpstr>
      <vt:lpstr>HTML5 Technology Functions</vt:lpstr>
      <vt:lpstr>HTML5 New Tags and Elements</vt:lpstr>
      <vt:lpstr>Elements removed in HTML5</vt:lpstr>
      <vt:lpstr>Migration from HTML4 to HTML5</vt:lpstr>
      <vt:lpstr>Defining HTML5 Documents</vt:lpstr>
      <vt:lpstr>Semantic Elements</vt:lpstr>
      <vt:lpstr>Semantic Elements</vt:lpstr>
      <vt:lpstr>Graphics API (Canvas and SVG)</vt:lpstr>
      <vt:lpstr>(Canvas and SVG) Both have their own unique features and can be used combined.</vt:lpstr>
      <vt:lpstr>Canvas</vt:lpstr>
      <vt:lpstr>SVG – Scalable Vector Graphics</vt:lpstr>
      <vt:lpstr>HTML5 Media Elements - Audio and Video</vt:lpstr>
      <vt:lpstr>HTML5 Local Storage</vt:lpstr>
      <vt:lpstr>HTML5 Offline Web Application  a.k.a - Application Cache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16</cp:revision>
  <dcterms:created xsi:type="dcterms:W3CDTF">2020-02-11T02:55:29Z</dcterms:created>
  <dcterms:modified xsi:type="dcterms:W3CDTF">2021-03-02T15:42:56Z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2020-02-11T00:00:00Z</vt:filetime>
  </property>
</Properties>
</file>