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9" r:id="rId4"/>
    <p:sldId id="258" r:id="rId5"/>
    <p:sldId id="259" r:id="rId6"/>
    <p:sldId id="260" r:id="rId7"/>
    <p:sldId id="293" r:id="rId8"/>
    <p:sldId id="292" r:id="rId9"/>
    <p:sldId id="301" r:id="rId10"/>
    <p:sldId id="295" r:id="rId11"/>
    <p:sldId id="294" r:id="rId12"/>
    <p:sldId id="296" r:id="rId13"/>
    <p:sldId id="297" r:id="rId14"/>
    <p:sldId id="298" r:id="rId15"/>
    <p:sldId id="30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BA4F06-929F-4FE0-9800-E7417A8F167C}"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4195044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BA4F06-929F-4FE0-9800-E7417A8F167C}"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734499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BA4F06-929F-4FE0-9800-E7417A8F167C}"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78AAF-FD5A-424D-A2C8-72C2CDE3C36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93955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BA4F06-929F-4FE0-9800-E7417A8F167C}"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1525888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BA4F06-929F-4FE0-9800-E7417A8F167C}"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78AAF-FD5A-424D-A2C8-72C2CDE3C3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1154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BA4F06-929F-4FE0-9800-E7417A8F167C}"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466011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BA4F06-929F-4FE0-9800-E7417A8F167C}"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441429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BA4F06-929F-4FE0-9800-E7417A8F167C}"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2499427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BA4F06-929F-4FE0-9800-E7417A8F167C}"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396932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BA4F06-929F-4FE0-9800-E7417A8F167C}"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8423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BA4F06-929F-4FE0-9800-E7417A8F167C}" type="datetimeFigureOut">
              <a:rPr lang="en-US" smtClean="0"/>
              <a:t>10/5/2019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309131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BA4F06-929F-4FE0-9800-E7417A8F167C}" type="datetimeFigureOut">
              <a:rPr lang="en-US" smtClean="0"/>
              <a:t>10/5/2019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11446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BA4F06-929F-4FE0-9800-E7417A8F167C}" type="datetimeFigureOut">
              <a:rPr lang="en-US" smtClean="0"/>
              <a:t>10/5/2019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340503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A4F06-929F-4FE0-9800-E7417A8F167C}" type="datetimeFigureOut">
              <a:rPr lang="en-US" smtClean="0"/>
              <a:t>10/5/2019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134065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BA4F06-929F-4FE0-9800-E7417A8F167C}" type="datetimeFigureOut">
              <a:rPr lang="en-US" smtClean="0"/>
              <a:t>10/5/2019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886444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BA4F06-929F-4FE0-9800-E7417A8F167C}" type="datetimeFigureOut">
              <a:rPr lang="en-US" smtClean="0"/>
              <a:t>10/5/2019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2631378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BA4F06-929F-4FE0-9800-E7417A8F167C}" type="datetimeFigureOut">
              <a:rPr lang="en-US" smtClean="0"/>
              <a:t>10/5/2019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C78AAF-FD5A-424D-A2C8-72C2CDE3C364}" type="slidenum">
              <a:rPr lang="en-US" smtClean="0"/>
              <a:t>‹#›</a:t>
            </a:fld>
            <a:endParaRPr lang="en-US"/>
          </a:p>
        </p:txBody>
      </p:sp>
    </p:spTree>
    <p:extLst>
      <p:ext uri="{BB962C8B-B14F-4D97-AF65-F5344CB8AC3E}">
        <p14:creationId xmlns:p14="http://schemas.microsoft.com/office/powerpoint/2010/main" val="1329976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Altair_88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youtu.be/OYecfV3ubP8"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PC_DO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apple.com/mac-pro/spec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difference_engine" TargetMode="External"/><Relationship Id="rId2" Type="http://schemas.openxmlformats.org/officeDocument/2006/relationships/hyperlink" Target="https://en.wikipedia.org/wiki/jacquard_loom" TargetMode="External"/><Relationship Id="rId1" Type="http://schemas.openxmlformats.org/officeDocument/2006/relationships/slideLayout" Target="../slideLayouts/slideLayout2.xml"/><Relationship Id="rId4" Type="http://schemas.openxmlformats.org/officeDocument/2006/relationships/hyperlink" Target="https://en.wikipedia.org/wiki/analytical_engin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en.wikipedia.org/wiki/Z1_(comput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vacuum_tube" TargetMode="External"/><Relationship Id="rId2" Type="http://schemas.openxmlformats.org/officeDocument/2006/relationships/hyperlink" Target="https://en.wikipedia.org/wiki/ENI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0A3A-375D-4B36-BD7D-DF0C4E1E1D28}"/>
              </a:ext>
            </a:extLst>
          </p:cNvPr>
          <p:cNvSpPr>
            <a:spLocks noGrp="1"/>
          </p:cNvSpPr>
          <p:nvPr>
            <p:ph type="ctrTitle"/>
          </p:nvPr>
        </p:nvSpPr>
        <p:spPr/>
        <p:txBody>
          <a:bodyPr/>
          <a:lstStyle/>
          <a:p>
            <a:r>
              <a:rPr lang="en-US" dirty="0"/>
              <a:t>CSE-101</a:t>
            </a:r>
          </a:p>
        </p:txBody>
      </p:sp>
      <p:sp>
        <p:nvSpPr>
          <p:cNvPr id="3" name="Subtitle 2">
            <a:extLst>
              <a:ext uri="{FF2B5EF4-FFF2-40B4-BE49-F238E27FC236}">
                <a16:creationId xmlns:a16="http://schemas.microsoft.com/office/drawing/2014/main" id="{0FBE16C3-D4C9-4799-A4F1-F9A03808CB3C}"/>
              </a:ext>
            </a:extLst>
          </p:cNvPr>
          <p:cNvSpPr>
            <a:spLocks noGrp="1"/>
          </p:cNvSpPr>
          <p:nvPr>
            <p:ph type="subTitle" idx="1"/>
          </p:nvPr>
        </p:nvSpPr>
        <p:spPr/>
        <p:txBody>
          <a:bodyPr>
            <a:normAutofit/>
          </a:bodyPr>
          <a:lstStyle/>
          <a:p>
            <a:r>
              <a:rPr lang="en-US" sz="2400" dirty="0"/>
              <a:t>History of Computers</a:t>
            </a:r>
          </a:p>
        </p:txBody>
      </p:sp>
    </p:spTree>
    <p:extLst>
      <p:ext uri="{BB962C8B-B14F-4D97-AF65-F5344CB8AC3E}">
        <p14:creationId xmlns:p14="http://schemas.microsoft.com/office/powerpoint/2010/main" val="529259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774C326E-8BFA-4532-86E8-75FCA7C72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548" y="726519"/>
            <a:ext cx="7878417" cy="5404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12DC5F1F-C1FE-43C9-A851-3AF891484477}"/>
              </a:ext>
            </a:extLst>
          </p:cNvPr>
          <p:cNvSpPr txBox="1">
            <a:spLocks noChangeArrowheads="1"/>
          </p:cNvSpPr>
          <p:nvPr/>
        </p:nvSpPr>
        <p:spPr bwMode="auto">
          <a:xfrm>
            <a:off x="4724400" y="304800"/>
            <a:ext cx="2212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a:t>Programming ENIAC</a:t>
            </a:r>
          </a:p>
        </p:txBody>
      </p:sp>
      <p:sp>
        <p:nvSpPr>
          <p:cNvPr id="21508" name="TextBox 6">
            <a:extLst>
              <a:ext uri="{FF2B5EF4-FFF2-40B4-BE49-F238E27FC236}">
                <a16:creationId xmlns:a16="http://schemas.microsoft.com/office/drawing/2014/main" id="{D814FCF9-7AFA-40F0-BA32-6A5123002047}"/>
              </a:ext>
            </a:extLst>
          </p:cNvPr>
          <p:cNvSpPr txBox="1">
            <a:spLocks noChangeArrowheads="1"/>
          </p:cNvSpPr>
          <p:nvPr/>
        </p:nvSpPr>
        <p:spPr bwMode="auto">
          <a:xfrm>
            <a:off x="5181601" y="6096000"/>
            <a:ext cx="17043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a:t>Francis &amp; Jean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Image result for Eniac image">
            <a:extLst>
              <a:ext uri="{FF2B5EF4-FFF2-40B4-BE49-F238E27FC236}">
                <a16:creationId xmlns:a16="http://schemas.microsoft.com/office/drawing/2014/main" id="{0E360D11-D052-41A3-BA3D-954BB2717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035" y="212035"/>
            <a:ext cx="6433930" cy="643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CC45-1228-4478-A22F-C6959AD5E16B}"/>
              </a:ext>
            </a:extLst>
          </p:cNvPr>
          <p:cNvSpPr>
            <a:spLocks noGrp="1"/>
          </p:cNvSpPr>
          <p:nvPr>
            <p:ph type="title"/>
          </p:nvPr>
        </p:nvSpPr>
        <p:spPr/>
        <p:txBody>
          <a:bodyPr/>
          <a:lstStyle/>
          <a:p>
            <a:r>
              <a:rPr lang="en-US" dirty="0" err="1"/>
              <a:t>AltAir</a:t>
            </a:r>
            <a:r>
              <a:rPr lang="en-US" dirty="0"/>
              <a:t> 8800</a:t>
            </a:r>
          </a:p>
        </p:txBody>
      </p:sp>
      <p:sp>
        <p:nvSpPr>
          <p:cNvPr id="3" name="Content Placeholder 2">
            <a:extLst>
              <a:ext uri="{FF2B5EF4-FFF2-40B4-BE49-F238E27FC236}">
                <a16:creationId xmlns:a16="http://schemas.microsoft.com/office/drawing/2014/main" id="{E69043B6-3D30-4540-8A37-78A614C557A7}"/>
              </a:ext>
            </a:extLst>
          </p:cNvPr>
          <p:cNvSpPr>
            <a:spLocks noGrp="1"/>
          </p:cNvSpPr>
          <p:nvPr>
            <p:ph idx="1"/>
          </p:nvPr>
        </p:nvSpPr>
        <p:spPr>
          <a:xfrm>
            <a:off x="677334" y="2160589"/>
            <a:ext cx="8596668" cy="2583689"/>
          </a:xfrm>
        </p:spPr>
        <p:txBody>
          <a:bodyPr/>
          <a:lstStyle/>
          <a:p>
            <a:r>
              <a:rPr lang="en-US" dirty="0"/>
              <a:t>A microcomputer design from 1975, </a:t>
            </a:r>
            <a:r>
              <a:rPr lang="en-US" dirty="0">
                <a:hlinkClick r:id="rId2" tooltip="w:Altair 8800"/>
              </a:rPr>
              <a:t>the Altair</a:t>
            </a:r>
            <a:r>
              <a:rPr lang="en-US" dirty="0"/>
              <a:t> is considered to have started the personal computer revolution. It was the target of Microsoft's first product: a programming language called Altair Basic. The computer was sold as a kit requiring assembly by the user, although pre-assembled kits could be bought for a higher price. The Altair defied sales forecasts by selling thousands instead of hundreds to computer hobbyists, accelerating a growing hacker culture.</a:t>
            </a:r>
          </a:p>
        </p:txBody>
      </p:sp>
    </p:spTree>
    <p:extLst>
      <p:ext uri="{BB962C8B-B14F-4D97-AF65-F5344CB8AC3E}">
        <p14:creationId xmlns:p14="http://schemas.microsoft.com/office/powerpoint/2010/main" val="2207628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CC45-1228-4478-A22F-C6959AD5E16B}"/>
              </a:ext>
            </a:extLst>
          </p:cNvPr>
          <p:cNvSpPr>
            <a:spLocks noGrp="1"/>
          </p:cNvSpPr>
          <p:nvPr>
            <p:ph type="title"/>
          </p:nvPr>
        </p:nvSpPr>
        <p:spPr/>
        <p:txBody>
          <a:bodyPr/>
          <a:lstStyle/>
          <a:p>
            <a:r>
              <a:rPr lang="en-US" dirty="0"/>
              <a:t>Macintosh</a:t>
            </a:r>
          </a:p>
        </p:txBody>
      </p:sp>
      <p:sp>
        <p:nvSpPr>
          <p:cNvPr id="3" name="Content Placeholder 2">
            <a:extLst>
              <a:ext uri="{FF2B5EF4-FFF2-40B4-BE49-F238E27FC236}">
                <a16:creationId xmlns:a16="http://schemas.microsoft.com/office/drawing/2014/main" id="{E69043B6-3D30-4540-8A37-78A614C557A7}"/>
              </a:ext>
            </a:extLst>
          </p:cNvPr>
          <p:cNvSpPr>
            <a:spLocks noGrp="1"/>
          </p:cNvSpPr>
          <p:nvPr>
            <p:ph idx="1"/>
          </p:nvPr>
        </p:nvSpPr>
        <p:spPr>
          <a:xfrm>
            <a:off x="677334" y="2160589"/>
            <a:ext cx="8596668" cy="2583689"/>
          </a:xfrm>
        </p:spPr>
        <p:txBody>
          <a:bodyPr/>
          <a:lstStyle/>
          <a:p>
            <a:r>
              <a:rPr lang="en-US" dirty="0"/>
              <a:t>First introduced by Apple in 1984, the Macintosh was the first popular computer to use a mouse and graphical user interface (GUI) rather than a command line interface, and was initially used primarily as a desktop publishing tool.</a:t>
            </a:r>
          </a:p>
          <a:p>
            <a:endParaRPr lang="en-US" dirty="0"/>
          </a:p>
          <a:p>
            <a:r>
              <a:rPr lang="en-US" dirty="0">
                <a:hlinkClick r:id="rId2"/>
              </a:rPr>
              <a:t>https://youtu.be/OYecfV3ubP8</a:t>
            </a:r>
            <a:endParaRPr lang="en-US" dirty="0"/>
          </a:p>
        </p:txBody>
      </p:sp>
    </p:spTree>
    <p:extLst>
      <p:ext uri="{BB962C8B-B14F-4D97-AF65-F5344CB8AC3E}">
        <p14:creationId xmlns:p14="http://schemas.microsoft.com/office/powerpoint/2010/main" val="419310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E75C6-A63A-4BA2-80D5-C497FB57F35F}"/>
              </a:ext>
            </a:extLst>
          </p:cNvPr>
          <p:cNvSpPr>
            <a:spLocks noGrp="1"/>
          </p:cNvSpPr>
          <p:nvPr>
            <p:ph type="title"/>
          </p:nvPr>
        </p:nvSpPr>
        <p:spPr/>
        <p:txBody>
          <a:bodyPr/>
          <a:lstStyle/>
          <a:p>
            <a:r>
              <a:rPr lang="en-US" dirty="0"/>
              <a:t>IBM</a:t>
            </a:r>
          </a:p>
        </p:txBody>
      </p:sp>
      <p:sp>
        <p:nvSpPr>
          <p:cNvPr id="3" name="Content Placeholder 2">
            <a:extLst>
              <a:ext uri="{FF2B5EF4-FFF2-40B4-BE49-F238E27FC236}">
                <a16:creationId xmlns:a16="http://schemas.microsoft.com/office/drawing/2014/main" id="{B16035AC-235C-428C-A29C-00E831FD9551}"/>
              </a:ext>
            </a:extLst>
          </p:cNvPr>
          <p:cNvSpPr>
            <a:spLocks noGrp="1"/>
          </p:cNvSpPr>
          <p:nvPr>
            <p:ph idx="1"/>
          </p:nvPr>
        </p:nvSpPr>
        <p:spPr/>
        <p:txBody>
          <a:bodyPr/>
          <a:lstStyle/>
          <a:p>
            <a:r>
              <a:rPr lang="en-US" dirty="0"/>
              <a:t>The granddaddy of all current personal computers, the IBM PC was introduced in 1981. It was capable of running 3 different operating systems at launch, the most popular being </a:t>
            </a:r>
            <a:r>
              <a:rPr lang="en-US" dirty="0">
                <a:hlinkClick r:id="rId2" tooltip="w:PC DOS"/>
              </a:rPr>
              <a:t>PC DOS</a:t>
            </a:r>
            <a:r>
              <a:rPr lang="en-US" dirty="0"/>
              <a:t>. Because of its success, many manufacturers were encouraged to create clones with the same feature set as the PC, which we use today as our computers.</a:t>
            </a:r>
          </a:p>
        </p:txBody>
      </p:sp>
    </p:spTree>
    <p:extLst>
      <p:ext uri="{BB962C8B-B14F-4D97-AF65-F5344CB8AC3E}">
        <p14:creationId xmlns:p14="http://schemas.microsoft.com/office/powerpoint/2010/main" val="638141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E57B-DFF7-42CE-A1A3-DC2497CB82F2}"/>
              </a:ext>
            </a:extLst>
          </p:cNvPr>
          <p:cNvSpPr>
            <a:spLocks noGrp="1"/>
          </p:cNvSpPr>
          <p:nvPr>
            <p:ph type="title"/>
          </p:nvPr>
        </p:nvSpPr>
        <p:spPr/>
        <p:txBody>
          <a:bodyPr/>
          <a:lstStyle/>
          <a:p>
            <a:r>
              <a:rPr lang="en-US" dirty="0"/>
              <a:t>And Now!!!</a:t>
            </a:r>
          </a:p>
        </p:txBody>
      </p:sp>
      <p:pic>
        <p:nvPicPr>
          <p:cNvPr id="8194" name="Picture 2" descr="Image result for mac pro specs">
            <a:hlinkClick r:id="rId2"/>
            <a:extLst>
              <a:ext uri="{FF2B5EF4-FFF2-40B4-BE49-F238E27FC236}">
                <a16:creationId xmlns:a16="http://schemas.microsoft.com/office/drawing/2014/main" id="{10BC752B-A7D5-484F-AE09-3BC0F866061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23039" y="1270000"/>
            <a:ext cx="7209762" cy="4806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294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F497F-053D-4A18-8BAC-A9C97B12EE7F}"/>
              </a:ext>
            </a:extLst>
          </p:cNvPr>
          <p:cNvSpPr>
            <a:spLocks noGrp="1"/>
          </p:cNvSpPr>
          <p:nvPr>
            <p:ph type="title"/>
          </p:nvPr>
        </p:nvSpPr>
        <p:spPr/>
        <p:txBody>
          <a:bodyPr/>
          <a:lstStyle/>
          <a:p>
            <a:r>
              <a:rPr lang="en-US" dirty="0"/>
              <a:t>Notable History</a:t>
            </a:r>
          </a:p>
        </p:txBody>
      </p:sp>
      <p:sp>
        <p:nvSpPr>
          <p:cNvPr id="3" name="Content Placeholder 2">
            <a:extLst>
              <a:ext uri="{FF2B5EF4-FFF2-40B4-BE49-F238E27FC236}">
                <a16:creationId xmlns:a16="http://schemas.microsoft.com/office/drawing/2014/main" id="{33CCCE97-B7A7-4AC6-99CA-855E58B44C38}"/>
              </a:ext>
            </a:extLst>
          </p:cNvPr>
          <p:cNvSpPr>
            <a:spLocks noGrp="1"/>
          </p:cNvSpPr>
          <p:nvPr>
            <p:ph idx="1"/>
          </p:nvPr>
        </p:nvSpPr>
        <p:spPr>
          <a:xfrm>
            <a:off x="677334" y="1930400"/>
            <a:ext cx="8596668" cy="3880773"/>
          </a:xfrm>
        </p:spPr>
        <p:txBody>
          <a:bodyPr>
            <a:normAutofit fontScale="92500"/>
          </a:bodyPr>
          <a:lstStyle/>
          <a:p>
            <a:r>
              <a:rPr lang="en-US" dirty="0"/>
              <a:t>Computers were initially large machines that could fill entire rooms. Some were operated using large vacuum tubes that formed the basis of today's transistors. In order to operate such machines, punch cards were used. One of the first such examples of this was the </a:t>
            </a:r>
            <a:r>
              <a:rPr lang="en-US" dirty="0">
                <a:hlinkClick r:id="rId2" tooltip="w:jacquard loom"/>
              </a:rPr>
              <a:t>Jacquard Loom</a:t>
            </a:r>
            <a:r>
              <a:rPr lang="en-US" dirty="0"/>
              <a:t>. In 1833 Charles Babbage invented his </a:t>
            </a:r>
            <a:r>
              <a:rPr lang="en-US" dirty="0">
                <a:hlinkClick r:id="rId3" tooltip="w:difference engine"/>
              </a:rPr>
              <a:t>difference engine</a:t>
            </a:r>
            <a:r>
              <a:rPr lang="en-US" dirty="0"/>
              <a:t>, an early calculator. Together with the punch card design, he created the </a:t>
            </a:r>
            <a:r>
              <a:rPr lang="en-US" dirty="0">
                <a:hlinkClick r:id="rId4" tooltip="w:analytical engine"/>
              </a:rPr>
              <a:t>analytical engine</a:t>
            </a:r>
            <a:r>
              <a:rPr lang="en-US" dirty="0"/>
              <a:t>. Regrettably the engine never saw completion due to political issues.</a:t>
            </a:r>
          </a:p>
          <a:p>
            <a:r>
              <a:rPr lang="en-US" dirty="0"/>
              <a:t>Over time computers became more and more powerful, with the introduction of the ubiquitous microprocessor driving forward development. Gordon Moore, one of the co-founders of Intel, invented </a:t>
            </a:r>
            <a:r>
              <a:rPr lang="en-US" dirty="0" err="1"/>
              <a:t>Moores</a:t>
            </a:r>
            <a:r>
              <a:rPr lang="en-US" dirty="0"/>
              <a:t> law, which predicted that the number of transistors that could be placed on an integrated circuit inexpensively doubled every 2 years. This law has held true to a certain degree, and it can be seen in motion every day with the introduction of more and more powerful microprocessors and larger hard drives and memory modules.</a:t>
            </a:r>
          </a:p>
          <a:p>
            <a:endParaRPr lang="en-US" dirty="0"/>
          </a:p>
        </p:txBody>
      </p:sp>
    </p:spTree>
    <p:extLst>
      <p:ext uri="{BB962C8B-B14F-4D97-AF65-F5344CB8AC3E}">
        <p14:creationId xmlns:p14="http://schemas.microsoft.com/office/powerpoint/2010/main" val="281413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F97C-31F8-4233-BAF4-DDE5304364E0}"/>
              </a:ext>
            </a:extLst>
          </p:cNvPr>
          <p:cNvSpPr>
            <a:spLocks noGrp="1"/>
          </p:cNvSpPr>
          <p:nvPr>
            <p:ph type="title"/>
          </p:nvPr>
        </p:nvSpPr>
        <p:spPr/>
        <p:txBody>
          <a:bodyPr>
            <a:normAutofit fontScale="90000"/>
          </a:bodyPr>
          <a:lstStyle/>
          <a:p>
            <a:r>
              <a:rPr lang="en-US" dirty="0"/>
              <a:t>Charles Babbage, who is accredited with first conceptualizing the programmable computer</a:t>
            </a:r>
          </a:p>
        </p:txBody>
      </p:sp>
      <p:pic>
        <p:nvPicPr>
          <p:cNvPr id="3074" name="Picture 2">
            <a:extLst>
              <a:ext uri="{FF2B5EF4-FFF2-40B4-BE49-F238E27FC236}">
                <a16:creationId xmlns:a16="http://schemas.microsoft.com/office/drawing/2014/main" id="{236EA4C6-5E69-4DBC-A5E5-E78039AB26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7692" y="2160588"/>
            <a:ext cx="4004012" cy="4743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13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E189-2331-4012-B3FE-C42F5C643781}"/>
              </a:ext>
            </a:extLst>
          </p:cNvPr>
          <p:cNvSpPr>
            <a:spLocks noGrp="1"/>
          </p:cNvSpPr>
          <p:nvPr>
            <p:ph type="title"/>
          </p:nvPr>
        </p:nvSpPr>
        <p:spPr/>
        <p:txBody>
          <a:bodyPr/>
          <a:lstStyle/>
          <a:p>
            <a:r>
              <a:rPr lang="en-US" dirty="0"/>
              <a:t>Abacus</a:t>
            </a:r>
          </a:p>
        </p:txBody>
      </p:sp>
      <p:sp>
        <p:nvSpPr>
          <p:cNvPr id="3" name="Content Placeholder 2">
            <a:extLst>
              <a:ext uri="{FF2B5EF4-FFF2-40B4-BE49-F238E27FC236}">
                <a16:creationId xmlns:a16="http://schemas.microsoft.com/office/drawing/2014/main" id="{6286F207-F2BD-46F0-A160-0A924B27C996}"/>
              </a:ext>
            </a:extLst>
          </p:cNvPr>
          <p:cNvSpPr>
            <a:spLocks noGrp="1"/>
          </p:cNvSpPr>
          <p:nvPr>
            <p:ph idx="1"/>
          </p:nvPr>
        </p:nvSpPr>
        <p:spPr>
          <a:xfrm>
            <a:off x="677334" y="2160589"/>
            <a:ext cx="6478840" cy="3880773"/>
          </a:xfrm>
        </p:spPr>
        <p:txBody>
          <a:bodyPr/>
          <a:lstStyle/>
          <a:p>
            <a:pPr marL="0" indent="0">
              <a:buNone/>
            </a:pPr>
            <a:r>
              <a:rPr lang="en-US" dirty="0"/>
              <a:t>The abacus, also called a counting frame, is a calculating tool that was in use in the ancient Near East, Europe, China, and Russia, centuries before the adoption of the written Hindu–Arabic numeral system. The exact origin of the abacus is still unknown</a:t>
            </a:r>
          </a:p>
        </p:txBody>
      </p:sp>
      <p:pic>
        <p:nvPicPr>
          <p:cNvPr id="1028" name="Picture 4" descr="Image result for abacas">
            <a:extLst>
              <a:ext uri="{FF2B5EF4-FFF2-40B4-BE49-F238E27FC236}">
                <a16:creationId xmlns:a16="http://schemas.microsoft.com/office/drawing/2014/main" id="{6A726A86-C5FB-4840-B33F-684370712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9671" y="2086644"/>
            <a:ext cx="4028661" cy="4028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739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713A-13E4-42E7-91A9-23757B5A31FA}"/>
              </a:ext>
            </a:extLst>
          </p:cNvPr>
          <p:cNvSpPr>
            <a:spLocks noGrp="1"/>
          </p:cNvSpPr>
          <p:nvPr>
            <p:ph type="title"/>
          </p:nvPr>
        </p:nvSpPr>
        <p:spPr/>
        <p:txBody>
          <a:bodyPr/>
          <a:lstStyle/>
          <a:p>
            <a:r>
              <a:rPr lang="en-US" dirty="0"/>
              <a:t>Z1</a:t>
            </a:r>
          </a:p>
        </p:txBody>
      </p:sp>
      <p:sp>
        <p:nvSpPr>
          <p:cNvPr id="3" name="Content Placeholder 2">
            <a:extLst>
              <a:ext uri="{FF2B5EF4-FFF2-40B4-BE49-F238E27FC236}">
                <a16:creationId xmlns:a16="http://schemas.microsoft.com/office/drawing/2014/main" id="{133DC964-AF9E-4393-AEB4-49F860EC0970}"/>
              </a:ext>
            </a:extLst>
          </p:cNvPr>
          <p:cNvSpPr>
            <a:spLocks noGrp="1"/>
          </p:cNvSpPr>
          <p:nvPr>
            <p:ph idx="1"/>
          </p:nvPr>
        </p:nvSpPr>
        <p:spPr>
          <a:xfrm>
            <a:off x="677334" y="2160589"/>
            <a:ext cx="2595953" cy="3869150"/>
          </a:xfrm>
        </p:spPr>
        <p:txBody>
          <a:bodyPr>
            <a:normAutofit/>
          </a:bodyPr>
          <a:lstStyle/>
          <a:p>
            <a:r>
              <a:rPr lang="en-US" dirty="0">
                <a:hlinkClick r:id="rId2" tooltip="w:Z1 (computer)"/>
              </a:rPr>
              <a:t>The Z1</a:t>
            </a:r>
            <a:r>
              <a:rPr lang="en-US" dirty="0"/>
              <a:t> was a mechanical computer designed by Konrad </a:t>
            </a:r>
            <a:r>
              <a:rPr lang="en-US" dirty="0" err="1"/>
              <a:t>Zuse</a:t>
            </a:r>
            <a:r>
              <a:rPr lang="en-US" dirty="0"/>
              <a:t> in 1935 and first built in 1936. It was a binary electrically-driven mechanical calculator with limited programmability, reading instructions from punched tape.</a:t>
            </a:r>
          </a:p>
        </p:txBody>
      </p:sp>
      <p:pic>
        <p:nvPicPr>
          <p:cNvPr id="2050" name="Picture 2" descr="A replica of the Z1.">
            <a:extLst>
              <a:ext uri="{FF2B5EF4-FFF2-40B4-BE49-F238E27FC236}">
                <a16:creationId xmlns:a16="http://schemas.microsoft.com/office/drawing/2014/main" id="{916F99EB-ACEB-4178-8E7E-82D4248CB9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809" y="609600"/>
            <a:ext cx="762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355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CC45-1228-4478-A22F-C6959AD5E16B}"/>
              </a:ext>
            </a:extLst>
          </p:cNvPr>
          <p:cNvSpPr>
            <a:spLocks noGrp="1"/>
          </p:cNvSpPr>
          <p:nvPr>
            <p:ph type="title"/>
          </p:nvPr>
        </p:nvSpPr>
        <p:spPr/>
        <p:txBody>
          <a:bodyPr/>
          <a:lstStyle/>
          <a:p>
            <a:r>
              <a:rPr lang="en-US" dirty="0"/>
              <a:t>ENIAC</a:t>
            </a:r>
          </a:p>
        </p:txBody>
      </p:sp>
      <p:sp>
        <p:nvSpPr>
          <p:cNvPr id="3" name="Content Placeholder 2">
            <a:extLst>
              <a:ext uri="{FF2B5EF4-FFF2-40B4-BE49-F238E27FC236}">
                <a16:creationId xmlns:a16="http://schemas.microsoft.com/office/drawing/2014/main" id="{E69043B6-3D30-4540-8A37-78A614C557A7}"/>
              </a:ext>
            </a:extLst>
          </p:cNvPr>
          <p:cNvSpPr>
            <a:spLocks noGrp="1"/>
          </p:cNvSpPr>
          <p:nvPr>
            <p:ph idx="1"/>
          </p:nvPr>
        </p:nvSpPr>
        <p:spPr>
          <a:xfrm>
            <a:off x="677334" y="2160589"/>
            <a:ext cx="8596668" cy="2583689"/>
          </a:xfrm>
        </p:spPr>
        <p:txBody>
          <a:bodyPr/>
          <a:lstStyle/>
          <a:p>
            <a:r>
              <a:rPr lang="en-US" dirty="0"/>
              <a:t>A behemoth of a machine weighing 27 </a:t>
            </a:r>
            <a:r>
              <a:rPr lang="en-US" dirty="0" err="1"/>
              <a:t>tonnes</a:t>
            </a:r>
            <a:r>
              <a:rPr lang="en-US" dirty="0"/>
              <a:t>, </a:t>
            </a:r>
            <a:r>
              <a:rPr lang="en-US" dirty="0">
                <a:hlinkClick r:id="rId2" tooltip="w:ENIAC"/>
              </a:rPr>
              <a:t>ENIAC</a:t>
            </a:r>
            <a:r>
              <a:rPr lang="en-US" dirty="0"/>
              <a:t> stood for </a:t>
            </a:r>
            <a:r>
              <a:rPr lang="en-US" b="1" dirty="0"/>
              <a:t>E</a:t>
            </a:r>
            <a:r>
              <a:rPr lang="en-US" dirty="0"/>
              <a:t>lectrical </a:t>
            </a:r>
            <a:r>
              <a:rPr lang="en-US" b="1" dirty="0"/>
              <a:t>N</a:t>
            </a:r>
            <a:r>
              <a:rPr lang="en-US" dirty="0"/>
              <a:t>umerical </a:t>
            </a:r>
            <a:r>
              <a:rPr lang="en-US" b="1" dirty="0"/>
              <a:t>I</a:t>
            </a:r>
            <a:r>
              <a:rPr lang="en-US" dirty="0"/>
              <a:t>ntegrator </a:t>
            </a:r>
            <a:r>
              <a:rPr lang="en-US" b="1" dirty="0"/>
              <a:t>a</a:t>
            </a:r>
            <a:r>
              <a:rPr lang="en-US" dirty="0"/>
              <a:t>nd </a:t>
            </a:r>
            <a:r>
              <a:rPr lang="en-US" b="1" dirty="0"/>
              <a:t>C</a:t>
            </a:r>
            <a:r>
              <a:rPr lang="en-US" dirty="0"/>
              <a:t>omputer. Originally planned for use in calculating artillery firing tables, on completion in 1946 its first tasks were to perform calculations for hydrogen bomb design. The ENIAC used thousands of </a:t>
            </a:r>
            <a:r>
              <a:rPr lang="en-US" dirty="0">
                <a:hlinkClick r:id="rId3" tooltip="w:vacuum tube"/>
              </a:rPr>
              <a:t>vacuum tubes</a:t>
            </a:r>
            <a:r>
              <a:rPr lang="en-US" dirty="0"/>
              <a:t> and a punch card mechanism. Working out the programming on paper took weeks, and performing the necessary wiring took days. The ENIAC saw service until October 2, 1955</a:t>
            </a:r>
          </a:p>
        </p:txBody>
      </p:sp>
    </p:spTree>
    <p:extLst>
      <p:ext uri="{BB962C8B-B14F-4D97-AF65-F5344CB8AC3E}">
        <p14:creationId xmlns:p14="http://schemas.microsoft.com/office/powerpoint/2010/main" val="659273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Image result for Eniac image">
            <a:extLst>
              <a:ext uri="{FF2B5EF4-FFF2-40B4-BE49-F238E27FC236}">
                <a16:creationId xmlns:a16="http://schemas.microsoft.com/office/drawing/2014/main" id="{5BCC8335-B139-4A76-B2C9-79ECBF690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72" y="874644"/>
            <a:ext cx="12037655" cy="490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Image result for Eniac image">
            <a:extLst>
              <a:ext uri="{FF2B5EF4-FFF2-40B4-BE49-F238E27FC236}">
                <a16:creationId xmlns:a16="http://schemas.microsoft.com/office/drawing/2014/main" id="{08B0C4EC-00BF-42D9-9DB0-EC1407C9A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736" y="917672"/>
            <a:ext cx="8690528" cy="502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ransistor vs vacuum tube">
            <a:extLst>
              <a:ext uri="{FF2B5EF4-FFF2-40B4-BE49-F238E27FC236}">
                <a16:creationId xmlns:a16="http://schemas.microsoft.com/office/drawing/2014/main" id="{C30EF178-0971-460A-9A0A-59143AC3E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34" y="869100"/>
            <a:ext cx="6712226" cy="48728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napdragon 855_">
            <a:extLst>
              <a:ext uri="{FF2B5EF4-FFF2-40B4-BE49-F238E27FC236}">
                <a16:creationId xmlns:a16="http://schemas.microsoft.com/office/drawing/2014/main" id="{CB61DB4E-0F43-4B6A-8F7B-33FBE9E13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8774" y="2902226"/>
            <a:ext cx="2722479" cy="181554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4A4116B-943C-4C8C-A052-29F118DFA444}"/>
              </a:ext>
            </a:extLst>
          </p:cNvPr>
          <p:cNvSpPr txBox="1"/>
          <p:nvPr/>
        </p:nvSpPr>
        <p:spPr>
          <a:xfrm>
            <a:off x="7043531" y="5045179"/>
            <a:ext cx="868018" cy="369332"/>
          </a:xfrm>
          <a:prstGeom prst="rect">
            <a:avLst/>
          </a:prstGeom>
          <a:noFill/>
        </p:spPr>
        <p:txBody>
          <a:bodyPr wrap="square" rtlCol="0">
            <a:spAutoFit/>
          </a:bodyPr>
          <a:lstStyle/>
          <a:p>
            <a:r>
              <a:rPr lang="en-US" dirty="0"/>
              <a:t>2019</a:t>
            </a:r>
          </a:p>
        </p:txBody>
      </p:sp>
    </p:spTree>
    <p:extLst>
      <p:ext uri="{BB962C8B-B14F-4D97-AF65-F5344CB8AC3E}">
        <p14:creationId xmlns:p14="http://schemas.microsoft.com/office/powerpoint/2010/main" val="29604090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TotalTime>
  <Words>233</Words>
  <Application>Microsoft Office PowerPoint</Application>
  <PresentationFormat>Widescreen</PresentationFormat>
  <Paragraphs>24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CSE-101</vt:lpstr>
      <vt:lpstr>Notable History</vt:lpstr>
      <vt:lpstr>Charles Babbage, who is accredited with first conceptualizing the programmable computer</vt:lpstr>
      <vt:lpstr>Abacus</vt:lpstr>
      <vt:lpstr>Z1</vt:lpstr>
      <vt:lpstr>ENIAC</vt:lpstr>
      <vt:lpstr>PowerPoint Presentation</vt:lpstr>
      <vt:lpstr>PowerPoint Presentation</vt:lpstr>
      <vt:lpstr>PowerPoint Presentation</vt:lpstr>
      <vt:lpstr>PowerPoint Presentation</vt:lpstr>
      <vt:lpstr>PowerPoint Presentation</vt:lpstr>
      <vt:lpstr>AltAir 8800</vt:lpstr>
      <vt:lpstr>Macintosh</vt:lpstr>
      <vt:lpstr>IBM</vt:lpstr>
      <vt:lpstr>And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dc:title>
  <dc:creator>MD.TOUFIK ZAMAN</dc:creator>
  <cp:lastModifiedBy>MD.TOUFIK ZAMAN</cp:lastModifiedBy>
  <cp:revision>4</cp:revision>
  <dcterms:created xsi:type="dcterms:W3CDTF">2019-10-04T20:18:03Z</dcterms:created>
  <dcterms:modified xsi:type="dcterms:W3CDTF">2019-10-04T21:03:13Z</dcterms:modified>
</cp:coreProperties>
</file>