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68" r:id="rId4"/>
    <p:sldId id="284" r:id="rId5"/>
    <p:sldId id="287" r:id="rId6"/>
    <p:sldId id="285" r:id="rId7"/>
    <p:sldId id="288" r:id="rId8"/>
    <p:sldId id="289" r:id="rId9"/>
    <p:sldId id="290" r:id="rId10"/>
    <p:sldId id="286" r:id="rId11"/>
    <p:sldId id="291" r:id="rId12"/>
    <p:sldId id="292" r:id="rId13"/>
    <p:sldId id="293" r:id="rId14"/>
    <p:sldId id="278" r:id="rId15"/>
    <p:sldId id="279" r:id="rId16"/>
    <p:sldId id="280" r:id="rId17"/>
    <p:sldId id="281" r:id="rId18"/>
    <p:sldId id="282" r:id="rId19"/>
    <p:sldId id="283" r:id="rId20"/>
    <p:sldId id="26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50C-06F8-4A2E-ABC3-4E06C1913EFD}" type="datetimeFigureOut">
              <a:rPr lang="en-SG" smtClean="0"/>
              <a:t>15/3/2020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0085-AEC9-4A38-9E12-EB2808D96C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38028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50C-06F8-4A2E-ABC3-4E06C1913EFD}" type="datetimeFigureOut">
              <a:rPr lang="en-SG" smtClean="0"/>
              <a:t>15/3/2020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0085-AEC9-4A38-9E12-EB2808D96C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3325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50C-06F8-4A2E-ABC3-4E06C1913EFD}" type="datetimeFigureOut">
              <a:rPr lang="en-SG" smtClean="0"/>
              <a:t>15/3/2020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0085-AEC9-4A38-9E12-EB2808D96C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12692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50C-06F8-4A2E-ABC3-4E06C1913EFD}" type="datetimeFigureOut">
              <a:rPr lang="en-SG" smtClean="0"/>
              <a:t>15/3/2020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0085-AEC9-4A38-9E12-EB2808D96C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1393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50C-06F8-4A2E-ABC3-4E06C1913EFD}" type="datetimeFigureOut">
              <a:rPr lang="en-SG" smtClean="0"/>
              <a:t>15/3/2020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0085-AEC9-4A38-9E12-EB2808D96C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8019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50C-06F8-4A2E-ABC3-4E06C1913EFD}" type="datetimeFigureOut">
              <a:rPr lang="en-SG" smtClean="0"/>
              <a:t>15/3/2020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0085-AEC9-4A38-9E12-EB2808D96C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76218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50C-06F8-4A2E-ABC3-4E06C1913EFD}" type="datetimeFigureOut">
              <a:rPr lang="en-SG" smtClean="0"/>
              <a:t>15/3/2020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0085-AEC9-4A38-9E12-EB2808D96C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250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50C-06F8-4A2E-ABC3-4E06C1913EFD}" type="datetimeFigureOut">
              <a:rPr lang="en-SG" smtClean="0"/>
              <a:t>15/3/2020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0085-AEC9-4A38-9E12-EB2808D96C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53457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50C-06F8-4A2E-ABC3-4E06C1913EFD}" type="datetimeFigureOut">
              <a:rPr lang="en-SG" smtClean="0"/>
              <a:t>15/3/2020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0085-AEC9-4A38-9E12-EB2808D96C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93540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50C-06F8-4A2E-ABC3-4E06C1913EFD}" type="datetimeFigureOut">
              <a:rPr lang="en-SG" smtClean="0"/>
              <a:t>15/3/2020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0085-AEC9-4A38-9E12-EB2808D96C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2436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50C-06F8-4A2E-ABC3-4E06C1913EFD}" type="datetimeFigureOut">
              <a:rPr lang="en-SG" smtClean="0"/>
              <a:t>15/3/2020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0085-AEC9-4A38-9E12-EB2808D96C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523081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50C-06F8-4A2E-ABC3-4E06C1913EFD}" type="datetimeFigureOut">
              <a:rPr lang="en-SG" smtClean="0"/>
              <a:t>15/3/2020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0085-AEC9-4A38-9E12-EB2808D96C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388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50C-06F8-4A2E-ABC3-4E06C1913EFD}" type="datetimeFigureOut">
              <a:rPr lang="en-SG" smtClean="0"/>
              <a:t>15/3/2020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0085-AEC9-4A38-9E12-EB2808D96C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0262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50C-06F8-4A2E-ABC3-4E06C1913EFD}" type="datetimeFigureOut">
              <a:rPr lang="en-SG" smtClean="0"/>
              <a:t>15/3/2020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0085-AEC9-4A38-9E12-EB2808D96C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49529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50C-06F8-4A2E-ABC3-4E06C1913EFD}" type="datetimeFigureOut">
              <a:rPr lang="en-SG" smtClean="0"/>
              <a:t>15/3/2020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0085-AEC9-4A38-9E12-EB2808D96C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0071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50C-06F8-4A2E-ABC3-4E06C1913EFD}" type="datetimeFigureOut">
              <a:rPr lang="en-SG" smtClean="0"/>
              <a:t>15/3/2020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0085-AEC9-4A38-9E12-EB2808D96C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8035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2C94F50C-06F8-4A2E-ABC3-4E06C1913EFD}" type="datetimeFigureOut">
              <a:rPr lang="en-SG" smtClean="0"/>
              <a:t>15/3/2020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EB120085-AEC9-4A38-9E12-EB2808D96C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7788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2C94F50C-06F8-4A2E-ABC3-4E06C1913EFD}" type="datetimeFigureOut">
              <a:rPr lang="en-SG" smtClean="0"/>
              <a:t>15/3/2020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EB120085-AEC9-4A38-9E12-EB2808D96C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066376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77D37-ABF2-4957-92A3-32D520D841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Algorithms, pseudocode and flowchart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C01608-4FB7-41D0-A725-F9B22E2CC1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Part II (Flowchart)</a:t>
            </a:r>
          </a:p>
        </p:txBody>
      </p:sp>
    </p:spTree>
    <p:extLst>
      <p:ext uri="{BB962C8B-B14F-4D97-AF65-F5344CB8AC3E}">
        <p14:creationId xmlns:p14="http://schemas.microsoft.com/office/powerpoint/2010/main" val="4071084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D61DA-85D0-4639-AFCE-F80F48521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4F774-BAD3-45DD-BF52-03C72E771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Definition</a:t>
            </a:r>
          </a:p>
          <a:p>
            <a:r>
              <a:rPr lang="en-SG" dirty="0"/>
              <a:t>Symbols</a:t>
            </a:r>
          </a:p>
          <a:p>
            <a:r>
              <a:rPr lang="en-SG" dirty="0"/>
              <a:t>Flowchart constructs</a:t>
            </a:r>
          </a:p>
          <a:p>
            <a:r>
              <a:rPr lang="en-SG" b="1" dirty="0"/>
              <a:t>Examples and Exercises</a:t>
            </a:r>
          </a:p>
        </p:txBody>
      </p:sp>
    </p:spTree>
    <p:extLst>
      <p:ext uri="{BB962C8B-B14F-4D97-AF65-F5344CB8AC3E}">
        <p14:creationId xmlns:p14="http://schemas.microsoft.com/office/powerpoint/2010/main" val="3183918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41132-A3F0-4DEB-9B7A-92290AC01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C1781-810F-4A25-9748-A8F61B7BBB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Flowchart to find the sum of two numbers</a:t>
            </a:r>
          </a:p>
          <a:p>
            <a:endParaRPr lang="en-US" dirty="0"/>
          </a:p>
          <a:p>
            <a:endParaRPr lang="en-SG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AD0A79-0B22-43FE-9161-8E42080ACF6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92562" y="902970"/>
            <a:ext cx="1497330" cy="505206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619784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41132-A3F0-4DEB-9B7A-92290AC01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C1781-810F-4A25-9748-A8F61B7BBB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Flowchart to find the smallest of two numbers</a:t>
            </a:r>
          </a:p>
          <a:p>
            <a:endParaRPr lang="en-US" dirty="0"/>
          </a:p>
          <a:p>
            <a:endParaRPr lang="en-SG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191A469-12ED-40C0-8F46-F4647CA1615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4412" y="1017270"/>
            <a:ext cx="5726430" cy="4823460"/>
          </a:xfr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861481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41132-A3F0-4DEB-9B7A-92290AC01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Example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C1781-810F-4A25-9748-A8F61B7BBB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Flowchart to find Even number between 1 to 50</a:t>
            </a:r>
          </a:p>
          <a:p>
            <a:endParaRPr lang="en-US" dirty="0"/>
          </a:p>
          <a:p>
            <a:endParaRPr lang="en-SG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21A21FE-4452-4D0F-82C8-37A343FE89A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883" y="445770"/>
            <a:ext cx="4754880" cy="5966460"/>
          </a:xfr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697501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EC85B-4C5A-452F-BFA9-01CCA4D36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Exercise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FB0D52-1AFA-493D-BCCD-5563D69A76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 dirty="0"/>
                  <a:t>Draw the flowchart</a:t>
                </a:r>
                <a:r>
                  <a:rPr lang="en-US" dirty="0"/>
                  <a:t> to convert temperature from Celsius to Fahrenheit</a:t>
                </a:r>
              </a:p>
              <a:p>
                <a:r>
                  <a:rPr lang="en-US" dirty="0"/>
                  <a:t>Hint: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SG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SG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+32</m:t>
                    </m:r>
                  </m:oMath>
                </a14:m>
                <a:endParaRPr lang="en-SG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FB0D52-1AFA-493D-BCCD-5563D69A76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5984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EC85B-4C5A-452F-BFA9-01CCA4D36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B0D52-1AFA-493D-BCCD-5563D69A7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Draw the flowchart</a:t>
            </a:r>
            <a:r>
              <a:rPr lang="en-US" dirty="0"/>
              <a:t> to find the largest of two numbers</a:t>
            </a:r>
          </a:p>
        </p:txBody>
      </p:sp>
    </p:spTree>
    <p:extLst>
      <p:ext uri="{BB962C8B-B14F-4D97-AF65-F5344CB8AC3E}">
        <p14:creationId xmlns:p14="http://schemas.microsoft.com/office/powerpoint/2010/main" val="320625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EC85B-4C5A-452F-BFA9-01CCA4D36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Exercise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B0D52-1AFA-493D-BCCD-5563D69A7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Draw the flowchart</a:t>
            </a:r>
            <a:r>
              <a:rPr lang="en-US" dirty="0"/>
              <a:t> to find the largest of three numbers</a:t>
            </a:r>
          </a:p>
        </p:txBody>
      </p:sp>
    </p:spTree>
    <p:extLst>
      <p:ext uri="{BB962C8B-B14F-4D97-AF65-F5344CB8AC3E}">
        <p14:creationId xmlns:p14="http://schemas.microsoft.com/office/powerpoint/2010/main" val="3667304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EC85B-4C5A-452F-BFA9-01CCA4D36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Exercise 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FB0D52-1AFA-493D-BCCD-5563D69A76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 dirty="0"/>
                  <a:t>Draw the flowchart</a:t>
                </a:r>
                <a:r>
                  <a:rPr lang="en-US" dirty="0"/>
                  <a:t> to find sum of series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FB0D52-1AFA-493D-BCCD-5563D69A76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8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86197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EC85B-4C5A-452F-BFA9-01CCA4D36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Exercise 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FB0D52-1AFA-493D-BCCD-5563D69A76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 dirty="0"/>
                  <a:t>Draw the flowchart</a:t>
                </a:r>
                <a:r>
                  <a:rPr lang="en-US" dirty="0"/>
                  <a:t> to find sum of series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1+3+5+…+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is a positive odd Integer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FB0D52-1AFA-493D-BCCD-5563D69A76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8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9790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EC85B-4C5A-452F-BFA9-01CCA4D36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Exercise 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FB0D52-1AFA-493D-BCCD-5563D69A76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 dirty="0"/>
                  <a:t>Draw the flowchart</a:t>
                </a:r>
                <a:r>
                  <a:rPr lang="en-US" dirty="0"/>
                  <a:t> to find sum of series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b="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SG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b="0" i="1" dirty="0" smtClean="0"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SG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FB0D52-1AFA-493D-BCCD-5563D69A76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8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8113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D61DA-85D0-4639-AFCE-F80F48521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4F774-BAD3-45DD-BF52-03C72E771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b="1" dirty="0"/>
              <a:t>Definition</a:t>
            </a:r>
          </a:p>
          <a:p>
            <a:r>
              <a:rPr lang="en-SG" dirty="0"/>
              <a:t>Symbols</a:t>
            </a:r>
          </a:p>
          <a:p>
            <a:r>
              <a:rPr lang="en-SG" dirty="0"/>
              <a:t>Flowchart constructs</a:t>
            </a:r>
          </a:p>
          <a:p>
            <a:r>
              <a:rPr lang="en-SG" dirty="0"/>
              <a:t>Examples and Exercises</a:t>
            </a:r>
          </a:p>
        </p:txBody>
      </p:sp>
    </p:spTree>
    <p:extLst>
      <p:ext uri="{BB962C8B-B14F-4D97-AF65-F5344CB8AC3E}">
        <p14:creationId xmlns:p14="http://schemas.microsoft.com/office/powerpoint/2010/main" val="26489648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591033B-A0A2-4910-90D5-E73A78A44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3121223"/>
            <a:ext cx="8911687" cy="615553"/>
          </a:xfrm>
        </p:spPr>
        <p:txBody>
          <a:bodyPr anchor="ctr"/>
          <a:lstStyle/>
          <a:p>
            <a:pPr algn="ctr"/>
            <a:r>
              <a:rPr lang="en-SG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507043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4BC25-C1BC-49F8-BDB5-D8E12BD0D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C2B4C-06A6-4814-BB11-EA88531B1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D340F3-6201-40DE-8D71-4D1BD63EBA06}"/>
              </a:ext>
            </a:extLst>
          </p:cNvPr>
          <p:cNvSpPr txBox="1"/>
          <p:nvPr/>
        </p:nvSpPr>
        <p:spPr>
          <a:xfrm>
            <a:off x="1344858" y="2828835"/>
            <a:ext cx="94991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context of computer programming, an </a:t>
            </a:r>
            <a:r>
              <a:rPr lang="en-US" i="1" dirty="0"/>
              <a:t>flowchart</a:t>
            </a:r>
            <a:r>
              <a:rPr lang="en-US" dirty="0"/>
              <a:t>, is defined as a:</a:t>
            </a:r>
          </a:p>
          <a:p>
            <a:endParaRPr lang="en-US" dirty="0"/>
          </a:p>
          <a:p>
            <a:pPr algn="ctr"/>
            <a:r>
              <a:rPr lang="en-US" dirty="0"/>
              <a:t>“</a:t>
            </a:r>
            <a:r>
              <a:rPr lang="en-US" u="sng" dirty="0"/>
              <a:t>Diagrammatic/Graphical</a:t>
            </a:r>
            <a:r>
              <a:rPr lang="en-US" dirty="0"/>
              <a:t> representation of </a:t>
            </a:r>
            <a:r>
              <a:rPr lang="en-US" u="sng" dirty="0"/>
              <a:t>sequence of steps</a:t>
            </a:r>
            <a:r>
              <a:rPr lang="en-US" dirty="0"/>
              <a:t> to </a:t>
            </a:r>
            <a:r>
              <a:rPr lang="en-US" u="sng" dirty="0"/>
              <a:t>solve a problem</a:t>
            </a:r>
            <a:r>
              <a:rPr lang="en-US" dirty="0"/>
              <a:t>.”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“Flowchart is a </a:t>
            </a:r>
            <a:r>
              <a:rPr lang="en-US" u="sng" dirty="0"/>
              <a:t>graphical tool</a:t>
            </a:r>
            <a:r>
              <a:rPr lang="en-US" dirty="0"/>
              <a:t> that </a:t>
            </a:r>
            <a:r>
              <a:rPr lang="en-US" u="sng" dirty="0"/>
              <a:t>diagrammatically</a:t>
            </a:r>
            <a:r>
              <a:rPr lang="en-US" dirty="0"/>
              <a:t> depicts the steps and structure of an </a:t>
            </a:r>
            <a:r>
              <a:rPr lang="en-US" u="sng" dirty="0"/>
              <a:t>algorithm</a:t>
            </a:r>
            <a:r>
              <a:rPr lang="en-US" dirty="0"/>
              <a:t> or program”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89045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D61DA-85D0-4639-AFCE-F80F48521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4F774-BAD3-45DD-BF52-03C72E771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Definition</a:t>
            </a:r>
          </a:p>
          <a:p>
            <a:r>
              <a:rPr lang="en-SG" b="1" dirty="0"/>
              <a:t>Symbols</a:t>
            </a:r>
          </a:p>
          <a:p>
            <a:r>
              <a:rPr lang="en-SG" dirty="0"/>
              <a:t>Flowchart constructs</a:t>
            </a:r>
          </a:p>
          <a:p>
            <a:r>
              <a:rPr lang="en-SG" dirty="0"/>
              <a:t>Examples and Exercises</a:t>
            </a:r>
          </a:p>
        </p:txBody>
      </p:sp>
    </p:spTree>
    <p:extLst>
      <p:ext uri="{BB962C8B-B14F-4D97-AF65-F5344CB8AC3E}">
        <p14:creationId xmlns:p14="http://schemas.microsoft.com/office/powerpoint/2010/main" val="772529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115C0-1307-4D31-80B4-A1B28426B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Symbols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5E6D9C7-A490-41AD-AFFB-971D527D56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1599692"/>
              </p:ext>
            </p:extLst>
          </p:nvPr>
        </p:nvGraphicFramePr>
        <p:xfrm>
          <a:off x="1141413" y="2385793"/>
          <a:ext cx="9906000" cy="40150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4649">
                  <a:extLst>
                    <a:ext uri="{9D8B030D-6E8A-4147-A177-3AD203B41FA5}">
                      <a16:colId xmlns:a16="http://schemas.microsoft.com/office/drawing/2014/main" val="4081056241"/>
                    </a:ext>
                  </a:extLst>
                </a:gridCol>
                <a:gridCol w="1047565">
                  <a:extLst>
                    <a:ext uri="{9D8B030D-6E8A-4147-A177-3AD203B41FA5}">
                      <a16:colId xmlns:a16="http://schemas.microsoft.com/office/drawing/2014/main" val="2250206037"/>
                    </a:ext>
                  </a:extLst>
                </a:gridCol>
                <a:gridCol w="6883786">
                  <a:extLst>
                    <a:ext uri="{9D8B030D-6E8A-4147-A177-3AD203B41FA5}">
                      <a16:colId xmlns:a16="http://schemas.microsoft.com/office/drawing/2014/main" val="17197287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b="1" dirty="0"/>
                        <a:t>Symbol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1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1" dirty="0"/>
                        <a:t>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788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b="0" dirty="0"/>
                        <a:t>Oval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/>
                        <a:t>Terminal:</a:t>
                      </a:r>
                      <a:r>
                        <a:rPr lang="en-US" b="0" dirty="0"/>
                        <a:t> Indicates start or end of the program or algorithm</a:t>
                      </a:r>
                      <a:endParaRPr lang="en-SG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8573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b="0" dirty="0"/>
                        <a:t>Parallelogram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/>
                        <a:t>Input/Output:</a:t>
                      </a:r>
                      <a:r>
                        <a:rPr lang="en-US" b="0" dirty="0"/>
                        <a:t> Input or output of data</a:t>
                      </a:r>
                      <a:endParaRPr lang="en-SG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3966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b="0" dirty="0"/>
                        <a:t>Rectangle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b="1" dirty="0"/>
                        <a:t>Process:</a:t>
                      </a:r>
                      <a:r>
                        <a:rPr lang="en-SG" b="0" dirty="0"/>
                        <a:t> </a:t>
                      </a:r>
                      <a:r>
                        <a:rPr lang="en-US" b="0" dirty="0"/>
                        <a:t>Any type of internal operation: data transformation, data movement, logic operation, etc.</a:t>
                      </a:r>
                      <a:endParaRPr lang="en-SG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896216"/>
                  </a:ext>
                </a:extLst>
              </a:tr>
              <a:tr h="270720">
                <a:tc>
                  <a:txBody>
                    <a:bodyPr/>
                    <a:lstStyle/>
                    <a:p>
                      <a:pPr algn="ctr"/>
                      <a:r>
                        <a:rPr lang="en-SG" b="0" dirty="0"/>
                        <a:t>Diamond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/>
                        <a:t>Decision:</a:t>
                      </a:r>
                      <a:r>
                        <a:rPr lang="en-US" b="0" dirty="0"/>
                        <a:t> Evaluates a condition or statement and branches depending on whether the evaluation is true or false</a:t>
                      </a:r>
                      <a:endParaRPr lang="en-SG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1390256"/>
                  </a:ext>
                </a:extLst>
              </a:tr>
              <a:tr h="982247">
                <a:tc>
                  <a:txBody>
                    <a:bodyPr/>
                    <a:lstStyle/>
                    <a:p>
                      <a:pPr algn="ctr"/>
                      <a:r>
                        <a:rPr lang="en-SG" b="0" dirty="0"/>
                        <a:t>Arrows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/>
                        <a:t>Flow lines:</a:t>
                      </a:r>
                      <a:r>
                        <a:rPr lang="en-US" b="0" dirty="0"/>
                        <a:t> Arrows that indicate the direction of the progression of the program</a:t>
                      </a:r>
                      <a:endParaRPr lang="en-SG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8279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b="0" dirty="0"/>
                        <a:t>Circle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/>
                        <a:t>Connector:</a:t>
                      </a:r>
                      <a:r>
                        <a:rPr lang="en-US" b="0" dirty="0"/>
                        <a:t> Connects sections of the flowchart, so that the diagram can maintain a smooth, linear flow</a:t>
                      </a:r>
                      <a:endParaRPr lang="en-SG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417646"/>
                  </a:ext>
                </a:extLst>
              </a:tr>
            </a:tbl>
          </a:graphicData>
        </a:graphic>
      </p:graphicFrame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id="{A88D09B1-70D5-44EC-A2BB-C730F5244118}"/>
              </a:ext>
            </a:extLst>
          </p:cNvPr>
          <p:cNvSpPr/>
          <p:nvPr/>
        </p:nvSpPr>
        <p:spPr>
          <a:xfrm>
            <a:off x="3326960" y="2836812"/>
            <a:ext cx="587514" cy="221942"/>
          </a:xfrm>
          <a:prstGeom prst="flowChartTerminator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EB5C4425-2D4B-4019-B38E-4BC54C64A6A2}"/>
              </a:ext>
            </a:extLst>
          </p:cNvPr>
          <p:cNvSpPr/>
          <p:nvPr/>
        </p:nvSpPr>
        <p:spPr>
          <a:xfrm>
            <a:off x="3316558" y="3208890"/>
            <a:ext cx="587514" cy="223200"/>
          </a:xfrm>
          <a:prstGeom prst="parallelogram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7CF748-CE94-4A60-AC32-5A73C59CABD8}"/>
              </a:ext>
            </a:extLst>
          </p:cNvPr>
          <p:cNvSpPr/>
          <p:nvPr/>
        </p:nvSpPr>
        <p:spPr>
          <a:xfrm>
            <a:off x="3316558" y="3703404"/>
            <a:ext cx="586800" cy="2232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377FB017-D7BD-4693-838F-54AED82B752E}"/>
              </a:ext>
            </a:extLst>
          </p:cNvPr>
          <p:cNvSpPr/>
          <p:nvPr/>
        </p:nvSpPr>
        <p:spPr>
          <a:xfrm>
            <a:off x="3422717" y="4318986"/>
            <a:ext cx="396000" cy="223200"/>
          </a:xfrm>
          <a:prstGeom prst="diamond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E26FC1D-6F4D-46AB-B845-B53911AF4DF9}"/>
              </a:ext>
            </a:extLst>
          </p:cNvPr>
          <p:cNvGrpSpPr/>
          <p:nvPr/>
        </p:nvGrpSpPr>
        <p:grpSpPr>
          <a:xfrm>
            <a:off x="3173874" y="4879209"/>
            <a:ext cx="893686" cy="741548"/>
            <a:chOff x="5695049" y="4619423"/>
            <a:chExt cx="893686" cy="741548"/>
          </a:xfrm>
        </p:grpSpPr>
        <p:sp>
          <p:nvSpPr>
            <p:cNvPr id="10" name="Arrow: Left 9">
              <a:extLst>
                <a:ext uri="{FF2B5EF4-FFF2-40B4-BE49-F238E27FC236}">
                  <a16:creationId xmlns:a16="http://schemas.microsoft.com/office/drawing/2014/main" id="{B058CC73-ECD8-435D-93B5-0309335684D9}"/>
                </a:ext>
              </a:extLst>
            </p:cNvPr>
            <p:cNvSpPr/>
            <p:nvPr/>
          </p:nvSpPr>
          <p:spPr>
            <a:xfrm>
              <a:off x="5695049" y="4953740"/>
              <a:ext cx="285368" cy="71021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589FC49F-60F1-4582-AA5F-F196D8EFB6D3}"/>
                </a:ext>
              </a:extLst>
            </p:cNvPr>
            <p:cNvSpPr/>
            <p:nvPr/>
          </p:nvSpPr>
          <p:spPr>
            <a:xfrm>
              <a:off x="6303367" y="4953740"/>
              <a:ext cx="285368" cy="72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" name="Arrow: Down 11">
              <a:extLst>
                <a:ext uri="{FF2B5EF4-FFF2-40B4-BE49-F238E27FC236}">
                  <a16:creationId xmlns:a16="http://schemas.microsoft.com/office/drawing/2014/main" id="{BB3D2734-ADC7-4558-B954-08B9CDCC12F1}"/>
                </a:ext>
              </a:extLst>
            </p:cNvPr>
            <p:cNvSpPr/>
            <p:nvPr/>
          </p:nvSpPr>
          <p:spPr>
            <a:xfrm>
              <a:off x="6087696" y="5058896"/>
              <a:ext cx="92666" cy="30207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" name="Arrow: Up 12">
              <a:extLst>
                <a:ext uri="{FF2B5EF4-FFF2-40B4-BE49-F238E27FC236}">
                  <a16:creationId xmlns:a16="http://schemas.microsoft.com/office/drawing/2014/main" id="{1FDEE526-4C12-416B-BA93-6203E4AE546C}"/>
                </a:ext>
              </a:extLst>
            </p:cNvPr>
            <p:cNvSpPr/>
            <p:nvPr/>
          </p:nvSpPr>
          <p:spPr>
            <a:xfrm>
              <a:off x="6087255" y="4619423"/>
              <a:ext cx="92666" cy="302075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1DA9A62D-567C-4BDB-B721-A9B4EAAC159E}"/>
              </a:ext>
            </a:extLst>
          </p:cNvPr>
          <p:cNvSpPr/>
          <p:nvPr/>
        </p:nvSpPr>
        <p:spPr>
          <a:xfrm>
            <a:off x="3501902" y="5910443"/>
            <a:ext cx="216112" cy="223200"/>
          </a:xfrm>
          <a:prstGeom prst="flowChartConnector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7900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D61DA-85D0-4639-AFCE-F80F48521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4F774-BAD3-45DD-BF52-03C72E771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Definition</a:t>
            </a:r>
          </a:p>
          <a:p>
            <a:r>
              <a:rPr lang="en-SG" dirty="0"/>
              <a:t>Symbols</a:t>
            </a:r>
          </a:p>
          <a:p>
            <a:r>
              <a:rPr lang="en-SG" b="1" dirty="0"/>
              <a:t>Flowchart constructs</a:t>
            </a:r>
          </a:p>
          <a:p>
            <a:r>
              <a:rPr lang="en-SG" dirty="0"/>
              <a:t>Examples and Exercises</a:t>
            </a:r>
          </a:p>
        </p:txBody>
      </p:sp>
    </p:spTree>
    <p:extLst>
      <p:ext uri="{BB962C8B-B14F-4D97-AF65-F5344CB8AC3E}">
        <p14:creationId xmlns:p14="http://schemas.microsoft.com/office/powerpoint/2010/main" val="4226165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25F26-06D6-44AF-95D9-B53632044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Sequence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46F75B1-18A5-4122-A0BE-D1C01C2090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24" y="1897602"/>
            <a:ext cx="1628775" cy="4086225"/>
          </a:xfr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642864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25F26-06D6-44AF-95D9-B53632044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Branching (Selection)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319DC4B-9457-4489-8261-10CA59D23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147" y="2223654"/>
            <a:ext cx="6526530" cy="3669030"/>
          </a:xfr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4157058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25F26-06D6-44AF-95D9-B53632044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Loop (Repetition)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DC05CF1-7F26-4750-B10E-14E9A06AEB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774" y="1891146"/>
            <a:ext cx="8677275" cy="4486275"/>
          </a:xfr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9356084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230</TotalTime>
  <Words>329</Words>
  <Application>Microsoft Office PowerPoint</Application>
  <PresentationFormat>Widescreen</PresentationFormat>
  <Paragraphs>67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Cambria Math</vt:lpstr>
      <vt:lpstr>Century Gothic</vt:lpstr>
      <vt:lpstr>Mesh</vt:lpstr>
      <vt:lpstr>Algorithms, pseudocode and flowchart</vt:lpstr>
      <vt:lpstr>Contents</vt:lpstr>
      <vt:lpstr>Definition</vt:lpstr>
      <vt:lpstr>Contents</vt:lpstr>
      <vt:lpstr>Symbols</vt:lpstr>
      <vt:lpstr>Contents</vt:lpstr>
      <vt:lpstr>Sequence</vt:lpstr>
      <vt:lpstr>Branching (Selection)</vt:lpstr>
      <vt:lpstr>Loop (Repetition)</vt:lpstr>
      <vt:lpstr>Contents</vt:lpstr>
      <vt:lpstr>Example 1</vt:lpstr>
      <vt:lpstr>Example 2</vt:lpstr>
      <vt:lpstr>Example 3</vt:lpstr>
      <vt:lpstr>Exercise 1</vt:lpstr>
      <vt:lpstr>Exercise 2</vt:lpstr>
      <vt:lpstr>Exercise 3</vt:lpstr>
      <vt:lpstr>Exercise 4</vt:lpstr>
      <vt:lpstr>Exercise 5</vt:lpstr>
      <vt:lpstr>Exercise 6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Satyaki Das</dc:creator>
  <cp:lastModifiedBy>Satyaki Das</cp:lastModifiedBy>
  <cp:revision>176</cp:revision>
  <dcterms:created xsi:type="dcterms:W3CDTF">2020-03-10T15:08:56Z</dcterms:created>
  <dcterms:modified xsi:type="dcterms:W3CDTF">2020-03-15T17:49:29Z</dcterms:modified>
</cp:coreProperties>
</file>