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7" r:id="rId3"/>
    <p:sldId id="283" r:id="rId4"/>
    <p:sldId id="284" r:id="rId5"/>
    <p:sldId id="285" r:id="rId6"/>
    <p:sldId id="286" r:id="rId7"/>
    <p:sldId id="279" r:id="rId8"/>
    <p:sldId id="287" r:id="rId9"/>
    <p:sldId id="288" r:id="rId10"/>
    <p:sldId id="289" r:id="rId11"/>
    <p:sldId id="290" r:id="rId12"/>
    <p:sldId id="281" r:id="rId13"/>
    <p:sldId id="28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5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4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41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8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93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14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30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9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9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3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5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66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40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4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1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6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9FC8-882C-4866-931E-4DAA5C8A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spc="-70" dirty="0"/>
              <a:t>Number </a:t>
            </a:r>
            <a:r>
              <a:rPr lang="en-SG" spc="-105" dirty="0"/>
              <a:t>Systems </a:t>
            </a:r>
            <a:r>
              <a:rPr lang="en-SG" spc="-305" dirty="0"/>
              <a:t>&amp;  </a:t>
            </a:r>
            <a:r>
              <a:rPr lang="en-SG" spc="-95" dirty="0"/>
              <a:t>Operations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E685-9109-43A9-A523-320B1F7CB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327697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827C-3341-4877-81EE-CBFC987B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Sign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98FE-7AEB-4259-87B2-977DB2CF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left-most bit in a </a:t>
            </a:r>
            <a:r>
              <a:rPr lang="en-US" u="sng" dirty="0"/>
              <a:t>signed binary number</a:t>
            </a:r>
            <a:r>
              <a:rPr lang="en-US" dirty="0"/>
              <a:t> is the sign bit.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tells you whether the number 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positive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(sign bit = 0)</a:t>
            </a:r>
            <a:r>
              <a:rPr lang="en-US" dirty="0"/>
              <a:t> 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negative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(sign bit = 1)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406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4871-A9FA-4FEB-A426-01252763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Sign-Magnitude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25F3-5D31-45C4-AA10-5BBFA15B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left-most bit is the </a:t>
            </a:r>
            <a:r>
              <a:rPr lang="en-US" dirty="0">
                <a:solidFill>
                  <a:srgbClr val="FF6600"/>
                </a:solidFill>
              </a:rPr>
              <a:t>sign bit</a:t>
            </a:r>
            <a:r>
              <a:rPr lang="en-US" dirty="0"/>
              <a:t> and the remaining bits are  the </a:t>
            </a:r>
            <a:r>
              <a:rPr lang="en-US" dirty="0">
                <a:solidFill>
                  <a:srgbClr val="00B050"/>
                </a:solidFill>
              </a:rPr>
              <a:t>magnitude bits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magnitude bits are </a:t>
            </a:r>
            <a:r>
              <a:rPr lang="en-US" u="sng" dirty="0"/>
              <a:t>same</a:t>
            </a:r>
            <a:r>
              <a:rPr lang="en-US" dirty="0"/>
              <a:t> binary for both positive and negative numbers.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A1880F9-CE50-4C54-AA73-189E25207F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2247261"/>
                  </p:ext>
                </p:extLst>
              </p:nvPr>
            </p:nvGraphicFramePr>
            <p:xfrm>
              <a:off x="2982912" y="3429827"/>
              <a:ext cx="8128000" cy="17526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24272770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Example: the decimal number +25 is expressed as an 8-bit  signed binary number as:</a:t>
                          </a:r>
                          <a:endParaRPr lang="en-SG" dirty="0">
                            <a:solidFill>
                              <a:srgbClr val="FF66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644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SG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0011001</m:t>
                                </m:r>
                              </m:oMath>
                            </m:oMathPara>
                          </a14:m>
                          <a:endParaRPr lang="en-SG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51856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6600"/>
                              </a:solidFill>
                            </a:rPr>
                            <a:t>While the decimal number -25 is expressed as</a:t>
                          </a:r>
                          <a:endParaRPr lang="en-SG" dirty="0">
                            <a:solidFill>
                              <a:srgbClr val="FF66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491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SG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0011001</m:t>
                                </m:r>
                              </m:oMath>
                            </m:oMathPara>
                          </a14:m>
                          <a:endParaRPr lang="en-SG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190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A1880F9-CE50-4C54-AA73-189E25207F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2247261"/>
                  </p:ext>
                </p:extLst>
              </p:nvPr>
            </p:nvGraphicFramePr>
            <p:xfrm>
              <a:off x="2982912" y="3429827"/>
              <a:ext cx="8128000" cy="17526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242727705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Example: the decimal number +25 is expressed as an 8-bit  signed binary number as:</a:t>
                          </a:r>
                          <a:endParaRPr lang="en-SG" dirty="0">
                            <a:solidFill>
                              <a:srgbClr val="FF66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644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819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1856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6600"/>
                              </a:solidFill>
                            </a:rPr>
                            <a:t>While the decimal number -25 is expressed as</a:t>
                          </a:r>
                          <a:endParaRPr lang="en-SG" dirty="0">
                            <a:solidFill>
                              <a:srgbClr val="FF66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491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90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018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1’s and 2’s Compliment</a:t>
            </a:r>
          </a:p>
          <a:p>
            <a:r>
              <a:rPr lang="en-US" dirty="0"/>
              <a:t>Signed Numbers</a:t>
            </a:r>
          </a:p>
          <a:p>
            <a:r>
              <a:rPr lang="en-US" b="1" dirty="0"/>
              <a:t>Decimal Value of Signed Numbers</a:t>
            </a:r>
          </a:p>
          <a:p>
            <a:r>
              <a:rPr lang="en-US" dirty="0"/>
              <a:t>Range of Signed Integer Numbers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074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1’s and 2’s Compliment</a:t>
            </a:r>
          </a:p>
          <a:p>
            <a:r>
              <a:rPr lang="en-US" dirty="0"/>
              <a:t>Signed Numbers</a:t>
            </a:r>
          </a:p>
          <a:p>
            <a:r>
              <a:rPr lang="en-US" dirty="0"/>
              <a:t>Decimal Value of Signed Numbers</a:t>
            </a:r>
          </a:p>
          <a:p>
            <a:r>
              <a:rPr lang="en-US" b="1" dirty="0"/>
              <a:t>Range of Signed Integer Numbers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32074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38834"/>
          </a:xfrm>
        </p:spPr>
        <p:txBody>
          <a:bodyPr anchor="ctr"/>
          <a:lstStyle/>
          <a:p>
            <a:pPr algn="ctr"/>
            <a:r>
              <a:rPr lang="en-SG" dirty="0"/>
              <a:t>End of Part II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1’s and 2’s Compliment</a:t>
            </a:r>
          </a:p>
          <a:p>
            <a:r>
              <a:rPr lang="en-US" dirty="0"/>
              <a:t>Signed Numbers</a:t>
            </a:r>
          </a:p>
          <a:p>
            <a:r>
              <a:rPr lang="en-US" dirty="0"/>
              <a:t>Decimal Value of Signed Numbers</a:t>
            </a:r>
          </a:p>
          <a:p>
            <a:r>
              <a:rPr lang="en-US" dirty="0"/>
              <a:t>Range of Signed Integer Numbers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074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1’s and 2’s Complements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important since they permit the presentation of </a:t>
            </a:r>
            <a:r>
              <a:rPr lang="en-US" dirty="0">
                <a:solidFill>
                  <a:srgbClr val="FF6600"/>
                </a:solidFill>
              </a:rPr>
              <a:t>negative numbers.</a:t>
            </a:r>
          </a:p>
          <a:p>
            <a:r>
              <a:rPr lang="en-US" dirty="0"/>
              <a:t>The method of 2’s complement arithmetic is commonly  used in computers to </a:t>
            </a:r>
            <a:r>
              <a:rPr lang="en-US" u="sng" dirty="0"/>
              <a:t>handle negative numbers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1’s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Very simple:</a:t>
            </a:r>
            <a:r>
              <a:rPr lang="en-US" dirty="0"/>
              <a:t> change each bit in a number to get  the 1’s complement</a:t>
            </a:r>
          </a:p>
          <a:p>
            <a:r>
              <a:rPr lang="en-US" dirty="0">
                <a:solidFill>
                  <a:srgbClr val="FF6600"/>
                </a:solidFill>
              </a:rPr>
              <a:t>Example: find 1’s complement of 11100101</a:t>
            </a:r>
            <a:r>
              <a:rPr lang="en-US" baseline="-25000" dirty="0">
                <a:solidFill>
                  <a:srgbClr val="FF6600"/>
                </a:solidFill>
              </a:rPr>
              <a:t>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81148" y="3154394"/>
          <a:ext cx="8128005" cy="111252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200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1’s Complement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2’s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1 to the 1’s complement to get the 2’s complement.</a:t>
            </a:r>
          </a:p>
          <a:p>
            <a:r>
              <a:rPr lang="en-US" dirty="0">
                <a:solidFill>
                  <a:srgbClr val="FF66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37070" y="3099309"/>
          <a:ext cx="4776424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3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-25000" dirty="0"/>
                        <a:t>+1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</a:rPr>
                        <a:t>10110010</a:t>
                      </a:r>
                      <a:r>
                        <a:rPr lang="en-US" baseline="-25000" dirty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→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01001101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→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01001110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6929610" y="3360144"/>
            <a:ext cx="286438" cy="165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381301" y="3360144"/>
            <a:ext cx="286438" cy="165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2’s Complement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 alternative method: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Start at the right with the LSB and write the bits as  they are up to and including the first 1.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Take the 1’s complement of the remaining bits.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0A9896-D230-4628-9CB6-9E61FA3B8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88825"/>
              </p:ext>
            </p:extLst>
          </p:nvPr>
        </p:nvGraphicFramePr>
        <p:xfrm>
          <a:off x="3815465" y="4022411"/>
          <a:ext cx="6462894" cy="741680"/>
        </p:xfrm>
        <a:graphic>
          <a:graphicData uri="http://schemas.openxmlformats.org/drawingml/2006/table">
            <a:tbl>
              <a:tblPr lastCol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9475748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91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88148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08655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9689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94673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1168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397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75816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6111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6118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05539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47341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50075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53309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29029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70749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229707"/>
                    </a:ext>
                  </a:extLst>
                </a:gridCol>
                <a:gridCol w="2713854">
                  <a:extLst>
                    <a:ext uri="{9D8B030D-6E8A-4147-A177-3AD203B41FA5}">
                      <a16:colId xmlns:a16="http://schemas.microsoft.com/office/drawing/2014/main" val="3067821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ED7D3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binary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5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2’s complement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5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33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1’s and 2’s Compliment</a:t>
            </a:r>
          </a:p>
          <a:p>
            <a:r>
              <a:rPr lang="en-US" b="1" dirty="0"/>
              <a:t>Signed Numbers</a:t>
            </a:r>
          </a:p>
          <a:p>
            <a:r>
              <a:rPr lang="en-US" dirty="0"/>
              <a:t>Decimal Value of Signed Numbers</a:t>
            </a:r>
          </a:p>
          <a:p>
            <a:r>
              <a:rPr lang="en-US" dirty="0"/>
              <a:t>Range of Signed Integer Numbers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074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6B50-4E61-4391-ABE8-6B460F66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Signed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5A62-2A20-4875-8B87-9B316EB2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systems, such as computer, must be able to  handle both positive and negative numbers.</a:t>
            </a:r>
          </a:p>
          <a:p>
            <a:r>
              <a:rPr lang="en-US" dirty="0"/>
              <a:t>A </a:t>
            </a:r>
            <a:r>
              <a:rPr lang="en-US" u="sng" dirty="0"/>
              <a:t>signed binary</a:t>
            </a:r>
            <a:r>
              <a:rPr lang="en-US" dirty="0"/>
              <a:t> number consists of both </a:t>
            </a:r>
            <a:r>
              <a:rPr lang="en-US" i="1" dirty="0"/>
              <a:t>sign</a:t>
            </a:r>
            <a:r>
              <a:rPr lang="en-US" dirty="0"/>
              <a:t> and </a:t>
            </a:r>
            <a:r>
              <a:rPr lang="en-US" i="1" dirty="0"/>
              <a:t>magnitude</a:t>
            </a:r>
            <a:r>
              <a:rPr lang="en-US" dirty="0"/>
              <a:t>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sign</a:t>
            </a:r>
            <a:r>
              <a:rPr lang="en-US" dirty="0"/>
              <a:t> indicates whether a number is positive or  negative.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magnitude</a:t>
            </a:r>
            <a:r>
              <a:rPr lang="en-US" dirty="0"/>
              <a:t> is the value of the number.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287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6B50-4E61-4391-ABE8-6B460F66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Signed Numbers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5A62-2A20-4875-8B87-9B316EB2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forms in which signed </a:t>
            </a:r>
            <a:r>
              <a:rPr lang="en-US" u="sng" dirty="0"/>
              <a:t>integer</a:t>
            </a:r>
            <a:r>
              <a:rPr lang="en-US" dirty="0"/>
              <a:t> numbers can  be represented in binary: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Sign-magnitude (least used)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1’s complement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2’s complement (most important)</a:t>
            </a:r>
          </a:p>
          <a:p>
            <a:r>
              <a:rPr lang="en-US" dirty="0"/>
              <a:t>Non-integer and very large or small numbers can be  expressed in floating-point format.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96473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791</TotalTime>
  <Words>460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Century Gothic</vt:lpstr>
      <vt:lpstr>Wingdings</vt:lpstr>
      <vt:lpstr>Wingdings 3</vt:lpstr>
      <vt:lpstr>Wisp</vt:lpstr>
      <vt:lpstr>Number Systems &amp;  Operations</vt:lpstr>
      <vt:lpstr>Contents</vt:lpstr>
      <vt:lpstr>1’s and 2’s Complements</vt:lpstr>
      <vt:lpstr>Finding the 1’s complement</vt:lpstr>
      <vt:lpstr>Finding the 2’s Complement</vt:lpstr>
      <vt:lpstr>Finding the 2’s Complement (Cont.)</vt:lpstr>
      <vt:lpstr>Contents</vt:lpstr>
      <vt:lpstr>Signed Numbers</vt:lpstr>
      <vt:lpstr>Signed Numbers (Cont.)</vt:lpstr>
      <vt:lpstr>The Sign Bit</vt:lpstr>
      <vt:lpstr>Sign-Magnitude Form</vt:lpstr>
      <vt:lpstr>Contents</vt:lpstr>
      <vt:lpstr>Contents</vt:lpstr>
      <vt:lpstr>End of Part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Satyaki Das</cp:lastModifiedBy>
  <cp:revision>198</cp:revision>
  <dcterms:created xsi:type="dcterms:W3CDTF">2020-02-25T15:57:01Z</dcterms:created>
  <dcterms:modified xsi:type="dcterms:W3CDTF">2020-03-03T16:28:20Z</dcterms:modified>
</cp:coreProperties>
</file>