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4" r:id="rId4"/>
    <p:sldId id="275" r:id="rId5"/>
    <p:sldId id="276" r:id="rId6"/>
    <p:sldId id="294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95" r:id="rId17"/>
    <p:sldId id="286" r:id="rId18"/>
    <p:sldId id="287" r:id="rId19"/>
    <p:sldId id="288" r:id="rId20"/>
    <p:sldId id="289" r:id="rId21"/>
    <p:sldId id="290" r:id="rId22"/>
    <p:sldId id="291" r:id="rId23"/>
    <p:sldId id="296" r:id="rId24"/>
    <p:sldId id="292" r:id="rId25"/>
    <p:sldId id="293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2336800" y="2070100"/>
            <a:ext cx="7636933" cy="67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3962400" y="2908300"/>
            <a:ext cx="4318000" cy="67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59815" y="1857375"/>
            <a:ext cx="76723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02224" y="5168900"/>
            <a:ext cx="107875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943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479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69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643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65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B03C-935D-4967-A2FB-76C260CDE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B87B4-28E2-4AB8-9464-144197CB4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D67D-695D-405F-834F-5E232324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55CE-118D-4550-A063-91FBEE2D4D8F}" type="datetimeFigureOut">
              <a:rPr lang="en-SG" smtClean="0"/>
              <a:t>3/3/2020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35B4-D6E3-4771-8485-A4072728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1FBA-14AE-4C9F-B550-3AEDD33D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6E90-41BC-4208-AAA2-F482E8E506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000" y="241300"/>
            <a:ext cx="10668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5785" y="2501900"/>
            <a:ext cx="978831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428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5.png"/><Relationship Id="rId21" Type="http://schemas.openxmlformats.org/officeDocument/2006/relationships/image" Target="../media/image104.png"/><Relationship Id="rId7" Type="http://schemas.openxmlformats.org/officeDocument/2006/relationships/image" Target="../media/image92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9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62.png"/><Relationship Id="rId5" Type="http://schemas.openxmlformats.org/officeDocument/2006/relationships/image" Target="../media/image90.png"/><Relationship Id="rId15" Type="http://schemas.openxmlformats.org/officeDocument/2006/relationships/image" Target="../media/image98.png"/><Relationship Id="rId10" Type="http://schemas.openxmlformats.org/officeDocument/2006/relationships/image" Target="../media/image9.png"/><Relationship Id="rId19" Type="http://schemas.openxmlformats.org/officeDocument/2006/relationships/image" Target="../media/image102.png"/><Relationship Id="rId4" Type="http://schemas.openxmlformats.org/officeDocument/2006/relationships/image" Target="../media/image6.png"/><Relationship Id="rId9" Type="http://schemas.openxmlformats.org/officeDocument/2006/relationships/image" Target="../media/image94.png"/><Relationship Id="rId14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04.png"/><Relationship Id="rId3" Type="http://schemas.openxmlformats.org/officeDocument/2006/relationships/image" Target="../media/image31.png"/><Relationship Id="rId7" Type="http://schemas.openxmlformats.org/officeDocument/2006/relationships/image" Target="../media/image114.png"/><Relationship Id="rId12" Type="http://schemas.openxmlformats.org/officeDocument/2006/relationships/image" Target="../media/image10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02.png"/><Relationship Id="rId5" Type="http://schemas.openxmlformats.org/officeDocument/2006/relationships/image" Target="../media/image112.png"/><Relationship Id="rId10" Type="http://schemas.openxmlformats.org/officeDocument/2006/relationships/image" Target="../media/image101.png"/><Relationship Id="rId4" Type="http://schemas.openxmlformats.org/officeDocument/2006/relationships/image" Target="../media/image6.png"/><Relationship Id="rId9" Type="http://schemas.openxmlformats.org/officeDocument/2006/relationships/image" Target="../media/image116.png"/><Relationship Id="rId14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03.png"/><Relationship Id="rId3" Type="http://schemas.openxmlformats.org/officeDocument/2006/relationships/image" Target="../media/image31.png"/><Relationship Id="rId7" Type="http://schemas.openxmlformats.org/officeDocument/2006/relationships/image" Target="../media/image125.png"/><Relationship Id="rId12" Type="http://schemas.openxmlformats.org/officeDocument/2006/relationships/image" Target="../media/image10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01.png"/><Relationship Id="rId5" Type="http://schemas.openxmlformats.org/officeDocument/2006/relationships/image" Target="../media/image123.png"/><Relationship Id="rId15" Type="http://schemas.openxmlformats.org/officeDocument/2006/relationships/image" Target="../media/image127.png"/><Relationship Id="rId10" Type="http://schemas.openxmlformats.org/officeDocument/2006/relationships/image" Target="../media/image116.png"/><Relationship Id="rId4" Type="http://schemas.openxmlformats.org/officeDocument/2006/relationships/image" Target="../media/image6.png"/><Relationship Id="rId9" Type="http://schemas.openxmlformats.org/officeDocument/2006/relationships/image" Target="../media/image115.png"/><Relationship Id="rId14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21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19.png"/><Relationship Id="rId4" Type="http://schemas.openxmlformats.org/officeDocument/2006/relationships/image" Target="../media/image10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36.png"/><Relationship Id="rId5" Type="http://schemas.openxmlformats.org/officeDocument/2006/relationships/image" Target="../media/image131.png"/><Relationship Id="rId10" Type="http://schemas.openxmlformats.org/officeDocument/2006/relationships/image" Target="../media/image135.png"/><Relationship Id="rId4" Type="http://schemas.openxmlformats.org/officeDocument/2006/relationships/image" Target="../media/image6.png"/><Relationship Id="rId9" Type="http://schemas.openxmlformats.org/officeDocument/2006/relationships/image" Target="../media/image134.png"/><Relationship Id="rId14" Type="http://schemas.openxmlformats.org/officeDocument/2006/relationships/image" Target="../media/image13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26" Type="http://schemas.openxmlformats.org/officeDocument/2006/relationships/image" Target="../media/image160.png"/><Relationship Id="rId39" Type="http://schemas.openxmlformats.org/officeDocument/2006/relationships/image" Target="../media/image173.png"/><Relationship Id="rId21" Type="http://schemas.openxmlformats.org/officeDocument/2006/relationships/image" Target="../media/image155.png"/><Relationship Id="rId34" Type="http://schemas.openxmlformats.org/officeDocument/2006/relationships/image" Target="../media/image168.png"/><Relationship Id="rId42" Type="http://schemas.openxmlformats.org/officeDocument/2006/relationships/image" Target="../media/image176.png"/><Relationship Id="rId7" Type="http://schemas.openxmlformats.org/officeDocument/2006/relationships/image" Target="../media/image141.png"/><Relationship Id="rId2" Type="http://schemas.openxmlformats.org/officeDocument/2006/relationships/image" Target="../media/image130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29" Type="http://schemas.openxmlformats.org/officeDocument/2006/relationships/image" Target="../media/image163.png"/><Relationship Id="rId41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8.png"/><Relationship Id="rId32" Type="http://schemas.openxmlformats.org/officeDocument/2006/relationships/image" Target="../media/image166.png"/><Relationship Id="rId37" Type="http://schemas.openxmlformats.org/officeDocument/2006/relationships/image" Target="../media/image171.png"/><Relationship Id="rId40" Type="http://schemas.openxmlformats.org/officeDocument/2006/relationships/image" Target="../media/image174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28" Type="http://schemas.openxmlformats.org/officeDocument/2006/relationships/image" Target="../media/image162.png"/><Relationship Id="rId36" Type="http://schemas.openxmlformats.org/officeDocument/2006/relationships/image" Target="../media/image170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31" Type="http://schemas.openxmlformats.org/officeDocument/2006/relationships/image" Target="../media/image165.png"/><Relationship Id="rId4" Type="http://schemas.openxmlformats.org/officeDocument/2006/relationships/image" Target="../media/image6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Relationship Id="rId27" Type="http://schemas.openxmlformats.org/officeDocument/2006/relationships/image" Target="../media/image161.png"/><Relationship Id="rId30" Type="http://schemas.openxmlformats.org/officeDocument/2006/relationships/image" Target="../media/image164.png"/><Relationship Id="rId35" Type="http://schemas.openxmlformats.org/officeDocument/2006/relationships/image" Target="../media/image169.png"/><Relationship Id="rId8" Type="http://schemas.openxmlformats.org/officeDocument/2006/relationships/image" Target="../media/image142.png"/><Relationship Id="rId3" Type="http://schemas.openxmlformats.org/officeDocument/2006/relationships/image" Target="../media/image15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5" Type="http://schemas.openxmlformats.org/officeDocument/2006/relationships/image" Target="../media/image159.png"/><Relationship Id="rId33" Type="http://schemas.openxmlformats.org/officeDocument/2006/relationships/image" Target="../media/image167.png"/><Relationship Id="rId38" Type="http://schemas.openxmlformats.org/officeDocument/2006/relationships/image" Target="../media/image1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3" Type="http://schemas.openxmlformats.org/officeDocument/2006/relationships/image" Target="../media/image31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2" Type="http://schemas.openxmlformats.org/officeDocument/2006/relationships/image" Target="../media/image130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82.png"/><Relationship Id="rId5" Type="http://schemas.openxmlformats.org/officeDocument/2006/relationships/image" Target="../media/image177.png"/><Relationship Id="rId15" Type="http://schemas.openxmlformats.org/officeDocument/2006/relationships/image" Target="../media/image186.png"/><Relationship Id="rId10" Type="http://schemas.openxmlformats.org/officeDocument/2006/relationships/image" Target="../media/image181.png"/><Relationship Id="rId4" Type="http://schemas.openxmlformats.org/officeDocument/2006/relationships/image" Target="../media/image6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3.png"/><Relationship Id="rId18" Type="http://schemas.openxmlformats.org/officeDocument/2006/relationships/image" Target="../media/image159.png"/><Relationship Id="rId26" Type="http://schemas.openxmlformats.org/officeDocument/2006/relationships/image" Target="../media/image173.png"/><Relationship Id="rId3" Type="http://schemas.openxmlformats.org/officeDocument/2006/relationships/image" Target="../media/image15.png"/><Relationship Id="rId21" Type="http://schemas.openxmlformats.org/officeDocument/2006/relationships/image" Target="../media/image161.png"/><Relationship Id="rId7" Type="http://schemas.openxmlformats.org/officeDocument/2006/relationships/image" Target="../media/image189.png"/><Relationship Id="rId12" Type="http://schemas.openxmlformats.org/officeDocument/2006/relationships/image" Target="../media/image154.png"/><Relationship Id="rId17" Type="http://schemas.openxmlformats.org/officeDocument/2006/relationships/image" Target="../media/image195.png"/><Relationship Id="rId25" Type="http://schemas.openxmlformats.org/officeDocument/2006/relationships/image" Target="../media/image197.png"/><Relationship Id="rId2" Type="http://schemas.openxmlformats.org/officeDocument/2006/relationships/image" Target="../media/image130.png"/><Relationship Id="rId16" Type="http://schemas.openxmlformats.org/officeDocument/2006/relationships/image" Target="../media/image194.png"/><Relationship Id="rId20" Type="http://schemas.openxmlformats.org/officeDocument/2006/relationships/image" Target="../media/image196.png"/><Relationship Id="rId29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48.png"/><Relationship Id="rId24" Type="http://schemas.openxmlformats.org/officeDocument/2006/relationships/image" Target="../media/image162.png"/><Relationship Id="rId5" Type="http://schemas.openxmlformats.org/officeDocument/2006/relationships/image" Target="../media/image187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28" Type="http://schemas.openxmlformats.org/officeDocument/2006/relationships/image" Target="../media/image199.png"/><Relationship Id="rId10" Type="http://schemas.openxmlformats.org/officeDocument/2006/relationships/image" Target="../media/image192.png"/><Relationship Id="rId19" Type="http://schemas.openxmlformats.org/officeDocument/2006/relationships/image" Target="../media/image160.png"/><Relationship Id="rId4" Type="http://schemas.openxmlformats.org/officeDocument/2006/relationships/image" Target="../media/image6.png"/><Relationship Id="rId9" Type="http://schemas.openxmlformats.org/officeDocument/2006/relationships/image" Target="../media/image191.png"/><Relationship Id="rId14" Type="http://schemas.openxmlformats.org/officeDocument/2006/relationships/image" Target="../media/image145.png"/><Relationship Id="rId22" Type="http://schemas.openxmlformats.org/officeDocument/2006/relationships/image" Target="../media/image163.png"/><Relationship Id="rId27" Type="http://schemas.openxmlformats.org/officeDocument/2006/relationships/image" Target="../media/image198.png"/><Relationship Id="rId30" Type="http://schemas.openxmlformats.org/officeDocument/2006/relationships/image" Target="../media/image20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204.png"/><Relationship Id="rId3" Type="http://schemas.openxmlformats.org/officeDocument/2006/relationships/image" Target="../media/image31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203.png"/><Relationship Id="rId5" Type="http://schemas.openxmlformats.org/officeDocument/2006/relationships/image" Target="../media/image202.png"/><Relationship Id="rId10" Type="http://schemas.openxmlformats.org/officeDocument/2006/relationships/image" Target="../media/image181.png"/><Relationship Id="rId4" Type="http://schemas.openxmlformats.org/officeDocument/2006/relationships/image" Target="../media/image6.png"/><Relationship Id="rId9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13" Type="http://schemas.openxmlformats.org/officeDocument/2006/relationships/image" Target="../media/image193.png"/><Relationship Id="rId18" Type="http://schemas.openxmlformats.org/officeDocument/2006/relationships/image" Target="../media/image159.png"/><Relationship Id="rId26" Type="http://schemas.openxmlformats.org/officeDocument/2006/relationships/image" Target="../media/image173.png"/><Relationship Id="rId3" Type="http://schemas.openxmlformats.org/officeDocument/2006/relationships/image" Target="../media/image15.png"/><Relationship Id="rId21" Type="http://schemas.openxmlformats.org/officeDocument/2006/relationships/image" Target="../media/image161.png"/><Relationship Id="rId7" Type="http://schemas.openxmlformats.org/officeDocument/2006/relationships/image" Target="../media/image207.png"/><Relationship Id="rId12" Type="http://schemas.openxmlformats.org/officeDocument/2006/relationships/image" Target="../media/image154.png"/><Relationship Id="rId17" Type="http://schemas.openxmlformats.org/officeDocument/2006/relationships/image" Target="../media/image195.png"/><Relationship Id="rId25" Type="http://schemas.openxmlformats.org/officeDocument/2006/relationships/image" Target="../media/image209.png"/><Relationship Id="rId2" Type="http://schemas.openxmlformats.org/officeDocument/2006/relationships/image" Target="../media/image130.png"/><Relationship Id="rId16" Type="http://schemas.openxmlformats.org/officeDocument/2006/relationships/image" Target="../media/image194.png"/><Relationship Id="rId20" Type="http://schemas.openxmlformats.org/officeDocument/2006/relationships/image" Target="../media/image196.png"/><Relationship Id="rId29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11" Type="http://schemas.openxmlformats.org/officeDocument/2006/relationships/image" Target="../media/image148.png"/><Relationship Id="rId24" Type="http://schemas.openxmlformats.org/officeDocument/2006/relationships/image" Target="../media/image164.png"/><Relationship Id="rId5" Type="http://schemas.openxmlformats.org/officeDocument/2006/relationships/image" Target="../media/image205.png"/><Relationship Id="rId15" Type="http://schemas.openxmlformats.org/officeDocument/2006/relationships/image" Target="../media/image156.png"/><Relationship Id="rId23" Type="http://schemas.openxmlformats.org/officeDocument/2006/relationships/image" Target="../media/image163.png"/><Relationship Id="rId28" Type="http://schemas.openxmlformats.org/officeDocument/2006/relationships/image" Target="../media/image199.png"/><Relationship Id="rId10" Type="http://schemas.openxmlformats.org/officeDocument/2006/relationships/image" Target="../media/image192.png"/><Relationship Id="rId19" Type="http://schemas.openxmlformats.org/officeDocument/2006/relationships/image" Target="../media/image160.png"/><Relationship Id="rId4" Type="http://schemas.openxmlformats.org/officeDocument/2006/relationships/image" Target="../media/image6.png"/><Relationship Id="rId9" Type="http://schemas.openxmlformats.org/officeDocument/2006/relationships/image" Target="../media/image191.png"/><Relationship Id="rId14" Type="http://schemas.openxmlformats.org/officeDocument/2006/relationships/image" Target="../media/image145.png"/><Relationship Id="rId22" Type="http://schemas.openxmlformats.org/officeDocument/2006/relationships/image" Target="../media/image162.png"/><Relationship Id="rId27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19.png"/><Relationship Id="rId3" Type="http://schemas.openxmlformats.org/officeDocument/2006/relationships/image" Target="../media/image31.png"/><Relationship Id="rId7" Type="http://schemas.openxmlformats.org/officeDocument/2006/relationships/image" Target="../media/image5.png"/><Relationship Id="rId12" Type="http://schemas.openxmlformats.org/officeDocument/2006/relationships/image" Target="../media/image218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image" Target="../media/image217.png"/><Relationship Id="rId5" Type="http://schemas.openxmlformats.org/officeDocument/2006/relationships/image" Target="../media/image213.png"/><Relationship Id="rId10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216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26" Type="http://schemas.openxmlformats.org/officeDocument/2006/relationships/image" Target="../media/image240.png"/><Relationship Id="rId21" Type="http://schemas.openxmlformats.org/officeDocument/2006/relationships/image" Target="../media/image235.png"/><Relationship Id="rId34" Type="http://schemas.openxmlformats.org/officeDocument/2006/relationships/image" Target="../media/image248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39.png"/><Relationship Id="rId33" Type="http://schemas.openxmlformats.org/officeDocument/2006/relationships/image" Target="../media/image247.png"/><Relationship Id="rId38" Type="http://schemas.openxmlformats.org/officeDocument/2006/relationships/image" Target="../media/image252.png"/><Relationship Id="rId2" Type="http://schemas.openxmlformats.org/officeDocument/2006/relationships/image" Target="../media/image212.png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29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32" Type="http://schemas.openxmlformats.org/officeDocument/2006/relationships/image" Target="../media/image246.png"/><Relationship Id="rId37" Type="http://schemas.openxmlformats.org/officeDocument/2006/relationships/image" Target="../media/image251.png"/><Relationship Id="rId5" Type="http://schemas.openxmlformats.org/officeDocument/2006/relationships/image" Target="../media/image220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image" Target="../media/image242.png"/><Relationship Id="rId36" Type="http://schemas.openxmlformats.org/officeDocument/2006/relationships/image" Target="../media/image250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31" Type="http://schemas.openxmlformats.org/officeDocument/2006/relationships/image" Target="../media/image245.png"/><Relationship Id="rId4" Type="http://schemas.openxmlformats.org/officeDocument/2006/relationships/image" Target="../media/image6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Relationship Id="rId27" Type="http://schemas.openxmlformats.org/officeDocument/2006/relationships/image" Target="../media/image241.png"/><Relationship Id="rId30" Type="http://schemas.openxmlformats.org/officeDocument/2006/relationships/image" Target="../media/image244.png"/><Relationship Id="rId35" Type="http://schemas.openxmlformats.org/officeDocument/2006/relationships/image" Target="../media/image249.png"/><Relationship Id="rId8" Type="http://schemas.openxmlformats.org/officeDocument/2006/relationships/image" Target="../media/image222.png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7.png"/><Relationship Id="rId21" Type="http://schemas.openxmlformats.org/officeDocument/2006/relationships/image" Target="../media/image44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31.png"/><Relationship Id="rId21" Type="http://schemas.openxmlformats.org/officeDocument/2006/relationships/image" Target="../media/image68.png"/><Relationship Id="rId7" Type="http://schemas.openxmlformats.org/officeDocument/2006/relationships/image" Target="../media/image5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52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6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12" Type="http://schemas.openxmlformats.org/officeDocument/2006/relationships/image" Target="../media/image7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5" Type="http://schemas.openxmlformats.org/officeDocument/2006/relationships/image" Target="../media/image77.png"/><Relationship Id="rId10" Type="http://schemas.openxmlformats.org/officeDocument/2006/relationships/image" Target="../media/image73.png"/><Relationship Id="rId4" Type="http://schemas.openxmlformats.org/officeDocument/2006/relationships/image" Target="../media/image6.png"/><Relationship Id="rId9" Type="http://schemas.openxmlformats.org/officeDocument/2006/relationships/image" Target="../media/image40.png"/><Relationship Id="rId1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5.png"/><Relationship Id="rId3" Type="http://schemas.openxmlformats.org/officeDocument/2006/relationships/image" Target="../media/image5.png"/><Relationship Id="rId7" Type="http://schemas.openxmlformats.org/officeDocument/2006/relationships/image" Target="../media/image81.png"/><Relationship Id="rId12" Type="http://schemas.openxmlformats.org/officeDocument/2006/relationships/image" Target="../media/image84.png"/><Relationship Id="rId2" Type="http://schemas.openxmlformats.org/officeDocument/2006/relationships/image" Target="../media/image78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3.png"/><Relationship Id="rId5" Type="http://schemas.openxmlformats.org/officeDocument/2006/relationships/image" Target="../media/image79.png"/><Relationship Id="rId15" Type="http://schemas.openxmlformats.org/officeDocument/2006/relationships/image" Target="../media/image87.png"/><Relationship Id="rId10" Type="http://schemas.openxmlformats.org/officeDocument/2006/relationships/image" Target="../media/image62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773-86C9-4B02-931E-CFB73D781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304"/>
            <a:ext cx="9144000" cy="1846659"/>
          </a:xfrm>
        </p:spPr>
        <p:txBody>
          <a:bodyPr/>
          <a:lstStyle/>
          <a:p>
            <a:r>
              <a:rPr lang="en-SG" spc="-70" dirty="0"/>
              <a:t>Number </a:t>
            </a:r>
            <a:r>
              <a:rPr lang="en-SG" spc="-105" dirty="0"/>
              <a:t>Systems </a:t>
            </a:r>
            <a:r>
              <a:rPr lang="en-SG" spc="-305" dirty="0"/>
              <a:t>&amp;  </a:t>
            </a:r>
            <a:r>
              <a:rPr lang="en-SG" spc="-95" dirty="0"/>
              <a:t>Operations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1E935-DE3E-4E8D-B2A1-0B73B2D0A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9332"/>
          </a:xfrm>
        </p:spPr>
        <p:txBody>
          <a:bodyPr/>
          <a:lstStyle/>
          <a:p>
            <a:r>
              <a:rPr lang="en-SG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127149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0900" y="457200"/>
            <a:ext cx="59182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1" y="279400"/>
            <a:ext cx="59645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000" spc="-65" dirty="0"/>
              <a:t>Sign-Magnitude</a:t>
            </a:r>
            <a:r>
              <a:rPr sz="5000" spc="-40" dirty="0"/>
              <a:t> </a:t>
            </a:r>
            <a:r>
              <a:rPr sz="5000" spc="-114" dirty="0"/>
              <a:t>Form</a:t>
            </a:r>
            <a:endParaRPr sz="5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2095500" y="1524000"/>
            <a:ext cx="330200" cy="330200"/>
            <a:chOff x="571500" y="1524000"/>
            <a:chExt cx="330200" cy="330200"/>
          </a:xfrm>
        </p:grpSpPr>
        <p:sp>
          <p:nvSpPr>
            <p:cNvPr id="5" name="object 5"/>
            <p:cNvSpPr/>
            <p:nvPr/>
          </p:nvSpPr>
          <p:spPr>
            <a:xfrm>
              <a:off x="571500" y="1524000"/>
              <a:ext cx="330200" cy="33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5367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/>
          <p:nvPr/>
        </p:nvSpPr>
        <p:spPr>
          <a:xfrm>
            <a:off x="2476500" y="1536700"/>
            <a:ext cx="2959100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99100" y="1536700"/>
            <a:ext cx="1104900" cy="33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67500" y="1536700"/>
            <a:ext cx="3416300" cy="317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89200" y="1905000"/>
            <a:ext cx="431800" cy="266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97200" y="1905000"/>
            <a:ext cx="2235200" cy="330200"/>
            <a:chOff x="1473200" y="1905000"/>
            <a:chExt cx="2235200" cy="330200"/>
          </a:xfrm>
        </p:grpSpPr>
        <p:sp>
          <p:nvSpPr>
            <p:cNvPr id="12" name="object 12"/>
            <p:cNvSpPr/>
            <p:nvPr/>
          </p:nvSpPr>
          <p:spPr>
            <a:xfrm>
              <a:off x="1473200" y="1905000"/>
              <a:ext cx="2171700" cy="330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644900" y="2095500"/>
              <a:ext cx="63500" cy="63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79039" y="1447800"/>
            <a:ext cx="75958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left-most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FB00"/>
                </a:solidFill>
                <a:latin typeface="Arial"/>
                <a:cs typeface="Arial"/>
              </a:rPr>
              <a:t>sign </a:t>
            </a:r>
            <a:r>
              <a:rPr sz="2400" b="1" dirty="0">
                <a:solidFill>
                  <a:srgbClr val="FFFB00"/>
                </a:solidFill>
                <a:latin typeface="Arial"/>
                <a:cs typeface="Arial"/>
              </a:rPr>
              <a:t>bit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remaining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2600"/>
                </a:solidFill>
                <a:latin typeface="Arial"/>
                <a:cs typeface="Arial"/>
              </a:rPr>
              <a:t>magnitude</a:t>
            </a:r>
            <a:r>
              <a:rPr sz="2400" b="1" spc="3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2600"/>
                </a:solidFill>
                <a:latin typeface="Arial"/>
                <a:cs typeface="Arial"/>
              </a:rPr>
              <a:t>bits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65400" y="2552700"/>
            <a:ext cx="190500" cy="203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3339" y="249657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82900" y="2413000"/>
            <a:ext cx="6997700" cy="762000"/>
            <a:chOff x="1358900" y="2413000"/>
            <a:chExt cx="6997700" cy="762000"/>
          </a:xfrm>
        </p:grpSpPr>
        <p:sp>
          <p:nvSpPr>
            <p:cNvPr id="18" name="object 18"/>
            <p:cNvSpPr/>
            <p:nvPr/>
          </p:nvSpPr>
          <p:spPr>
            <a:xfrm>
              <a:off x="1358900" y="2489200"/>
              <a:ext cx="3327400" cy="317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660900" y="2413000"/>
              <a:ext cx="825500" cy="444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372100" y="2489200"/>
              <a:ext cx="2984500" cy="3175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371600" y="2857500"/>
              <a:ext cx="2997200" cy="3175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/>
          <p:nvPr/>
        </p:nvSpPr>
        <p:spPr>
          <a:xfrm>
            <a:off x="2603500" y="3441700"/>
            <a:ext cx="6921500" cy="317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95600" y="3810000"/>
            <a:ext cx="3302000" cy="317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152900" y="4419600"/>
            <a:ext cx="1447800" cy="241300"/>
            <a:chOff x="2628900" y="4419600"/>
            <a:chExt cx="1447800" cy="241300"/>
          </a:xfrm>
        </p:grpSpPr>
        <p:sp>
          <p:nvSpPr>
            <p:cNvPr id="25" name="object 25"/>
            <p:cNvSpPr/>
            <p:nvPr/>
          </p:nvSpPr>
          <p:spPr>
            <a:xfrm>
              <a:off x="2628900" y="4419600"/>
              <a:ext cx="190500" cy="2413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806700" y="4419600"/>
              <a:ext cx="1270000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" name="object 27"/>
          <p:cNvSpPr/>
          <p:nvPr/>
        </p:nvSpPr>
        <p:spPr>
          <a:xfrm>
            <a:off x="2603500" y="4991100"/>
            <a:ext cx="6083300" cy="317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93339" y="2400300"/>
            <a:ext cx="7283450" cy="2893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magnitude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lang="en-SG" sz="2400" u="heavy" spc="-35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sam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98450" marR="361950" indent="-285750">
              <a:lnSpc>
                <a:spcPct val="100699"/>
              </a:lnSpc>
              <a:spcBef>
                <a:spcPts val="1700"/>
              </a:spcBef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10" dirty="0">
                <a:solidFill>
                  <a:srgbClr val="FFFB00"/>
                </a:solidFill>
                <a:latin typeface="Arial"/>
                <a:cs typeface="Arial"/>
              </a:rPr>
              <a:t>+25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as an </a:t>
            </a:r>
            <a:r>
              <a:rPr sz="2400" spc="15" dirty="0">
                <a:solidFill>
                  <a:srgbClr val="FFFB00"/>
                </a:solidFill>
                <a:latin typeface="Arial"/>
                <a:cs typeface="Arial"/>
              </a:rPr>
              <a:t>8-bit 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signed </a:t>
            </a:r>
            <a:r>
              <a:rPr sz="2400" spc="-55" dirty="0">
                <a:solidFill>
                  <a:srgbClr val="FFFB00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</a:t>
            </a:r>
            <a:r>
              <a:rPr sz="2400" spc="9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as: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546860">
              <a:spcBef>
                <a:spcPts val="1720"/>
              </a:spcBef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0011001</a:t>
            </a:r>
            <a:endParaRPr sz="2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>
              <a:spcBef>
                <a:spcPts val="1820"/>
              </a:spcBef>
            </a:pPr>
            <a:r>
              <a:rPr sz="2400" spc="-85" dirty="0">
                <a:solidFill>
                  <a:srgbClr val="FFFB00"/>
                </a:solidFill>
                <a:latin typeface="Arial"/>
                <a:cs typeface="Arial"/>
              </a:rPr>
              <a:t>While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25" dirty="0">
                <a:solidFill>
                  <a:srgbClr val="FFFB00"/>
                </a:solidFill>
                <a:latin typeface="Arial"/>
                <a:cs typeface="Arial"/>
              </a:rPr>
              <a:t>-25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</a:t>
            </a:r>
            <a:r>
              <a:rPr sz="2400" spc="2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as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65600" y="5943600"/>
            <a:ext cx="1435100" cy="241300"/>
            <a:chOff x="2641600" y="5943600"/>
            <a:chExt cx="1435100" cy="241300"/>
          </a:xfrm>
        </p:grpSpPr>
        <p:sp>
          <p:nvSpPr>
            <p:cNvPr id="30" name="object 30"/>
            <p:cNvSpPr/>
            <p:nvPr/>
          </p:nvSpPr>
          <p:spPr>
            <a:xfrm>
              <a:off x="2641600" y="5943600"/>
              <a:ext cx="165100" cy="2286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806700" y="5943600"/>
              <a:ext cx="1270000" cy="241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127501" y="582930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1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0011001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0900" y="800100"/>
            <a:ext cx="59182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1" y="622300"/>
            <a:ext cx="59645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000" spc="-65" dirty="0"/>
              <a:t>Sign-Magnitude</a:t>
            </a:r>
            <a:r>
              <a:rPr sz="5000" spc="-40" dirty="0"/>
              <a:t> </a:t>
            </a:r>
            <a:r>
              <a:rPr sz="5000" spc="-114" dirty="0"/>
              <a:t>Form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2476500" y="3581400"/>
            <a:ext cx="56642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9075" y="347980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5091" y="34798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sign-magnitude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05800" y="3581400"/>
            <a:ext cx="14732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8330" y="3479800"/>
            <a:ext cx="2952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form,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negative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40000" y="3962400"/>
            <a:ext cx="1117600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0" y="3949700"/>
            <a:ext cx="62357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2220" y="3848100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92860" algn="l"/>
              </a:tabLst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number	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has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4141" y="3848100"/>
            <a:ext cx="3317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 same</a:t>
            </a:r>
            <a:r>
              <a:rPr sz="2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magnitude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08963" y="3848100"/>
            <a:ext cx="20377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bits as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08300" y="4318000"/>
            <a:ext cx="67691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4889" y="4216400"/>
            <a:ext cx="404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corresponding</a:t>
            </a:r>
            <a:r>
              <a:rPr sz="2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positive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91205" y="42164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number but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87700" y="4686300"/>
            <a:ext cx="6197600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59255" y="4584700"/>
            <a:ext cx="624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sign bit is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a 1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rather than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sz="2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0" y="800100"/>
            <a:ext cx="60071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1" y="622300"/>
            <a:ext cx="60940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000" spc="-125" dirty="0"/>
              <a:t>1’s </a:t>
            </a:r>
            <a:r>
              <a:rPr sz="5000" spc="-60" dirty="0"/>
              <a:t>Complement</a:t>
            </a:r>
            <a:r>
              <a:rPr sz="5000" spc="65" dirty="0"/>
              <a:t> </a:t>
            </a:r>
            <a:r>
              <a:rPr sz="5000" spc="-114" dirty="0"/>
              <a:t>Form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2146300" y="2095500"/>
            <a:ext cx="254000" cy="254000"/>
            <a:chOff x="622300" y="20955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0955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0955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489200" y="2095500"/>
            <a:ext cx="7569200" cy="647700"/>
            <a:chOff x="965200" y="2095500"/>
            <a:chExt cx="7569200" cy="647700"/>
          </a:xfrm>
        </p:grpSpPr>
        <p:sp>
          <p:nvSpPr>
            <p:cNvPr id="8" name="object 8"/>
            <p:cNvSpPr/>
            <p:nvPr/>
          </p:nvSpPr>
          <p:spPr>
            <a:xfrm>
              <a:off x="977900" y="2095500"/>
              <a:ext cx="7556500" cy="317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65200" y="2425700"/>
              <a:ext cx="5994400" cy="317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146300" y="2971800"/>
            <a:ext cx="254000" cy="254000"/>
            <a:chOff x="622300" y="2971800"/>
            <a:chExt cx="254000" cy="254000"/>
          </a:xfrm>
        </p:grpSpPr>
        <p:sp>
          <p:nvSpPr>
            <p:cNvPr id="11" name="object 11"/>
            <p:cNvSpPr/>
            <p:nvPr/>
          </p:nvSpPr>
          <p:spPr>
            <a:xfrm>
              <a:off x="622300" y="29718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22300" y="29718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489200" y="2971800"/>
            <a:ext cx="6553200" cy="647700"/>
            <a:chOff x="965200" y="2971800"/>
            <a:chExt cx="6553200" cy="647700"/>
          </a:xfrm>
        </p:grpSpPr>
        <p:sp>
          <p:nvSpPr>
            <p:cNvPr id="14" name="object 14"/>
            <p:cNvSpPr/>
            <p:nvPr/>
          </p:nvSpPr>
          <p:spPr>
            <a:xfrm>
              <a:off x="977900" y="2971800"/>
              <a:ext cx="6540500" cy="317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65200" y="3302000"/>
              <a:ext cx="4292600" cy="317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object 16"/>
          <p:cNvSpPr/>
          <p:nvPr/>
        </p:nvSpPr>
        <p:spPr>
          <a:xfrm>
            <a:off x="2603500" y="3860800"/>
            <a:ext cx="58928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52900" y="4762500"/>
            <a:ext cx="1447800" cy="241300"/>
            <a:chOff x="2628900" y="4762500"/>
            <a:chExt cx="1447800" cy="241300"/>
          </a:xfrm>
        </p:grpSpPr>
        <p:sp>
          <p:nvSpPr>
            <p:cNvPr id="18" name="object 18"/>
            <p:cNvSpPr/>
            <p:nvPr/>
          </p:nvSpPr>
          <p:spPr>
            <a:xfrm>
              <a:off x="2628900" y="4762500"/>
              <a:ext cx="190500" cy="2413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806700" y="4762500"/>
              <a:ext cx="12700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object 20"/>
          <p:cNvSpPr/>
          <p:nvPr/>
        </p:nvSpPr>
        <p:spPr>
          <a:xfrm>
            <a:off x="2603500" y="5295900"/>
            <a:ext cx="6083300" cy="317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65600" y="6197600"/>
            <a:ext cx="1447800" cy="241300"/>
            <a:chOff x="2641600" y="6197600"/>
            <a:chExt cx="1447800" cy="241300"/>
          </a:xfrm>
        </p:grpSpPr>
        <p:sp>
          <p:nvSpPr>
            <p:cNvPr id="22" name="object 22"/>
            <p:cNvSpPr/>
            <p:nvPr/>
          </p:nvSpPr>
          <p:spPr>
            <a:xfrm>
              <a:off x="2641600" y="6197600"/>
              <a:ext cx="165100" cy="2286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819400" y="6197600"/>
              <a:ext cx="12700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79040" y="2006601"/>
            <a:ext cx="7579995" cy="455509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420"/>
              </a:spcBef>
            </a:pPr>
            <a:r>
              <a:rPr lang="en-SG" sz="2400" spc="-60" dirty="0">
                <a:solidFill>
                  <a:srgbClr val="FFFFFF"/>
                </a:solidFill>
                <a:latin typeface="Arial"/>
                <a:cs typeface="Arial"/>
              </a:rPr>
              <a:t>In this form,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represented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24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sign-magnitude.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032510">
              <a:lnSpc>
                <a:spcPts val="2600"/>
              </a:lnSpc>
              <a:spcBef>
                <a:spcPts val="17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complements 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corresponding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0">
              <a:spcBef>
                <a:spcPts val="1480"/>
              </a:spcBef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10" dirty="0">
                <a:solidFill>
                  <a:srgbClr val="FFFB00"/>
                </a:solidFill>
                <a:latin typeface="Arial"/>
                <a:cs typeface="Arial"/>
              </a:rPr>
              <a:t>+25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</a:t>
            </a:r>
            <a:r>
              <a:rPr sz="2400" spc="21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as: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34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661160"/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0011001</a:t>
            </a:r>
            <a:endParaRPr sz="2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0">
              <a:spcBef>
                <a:spcPts val="1520"/>
              </a:spcBef>
            </a:pPr>
            <a:r>
              <a:rPr sz="2400" spc="-85" dirty="0">
                <a:solidFill>
                  <a:srgbClr val="FFFB00"/>
                </a:solidFill>
                <a:latin typeface="Arial"/>
                <a:cs typeface="Arial"/>
              </a:rPr>
              <a:t>While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25" dirty="0">
                <a:solidFill>
                  <a:srgbClr val="FFFB00"/>
                </a:solidFill>
                <a:latin typeface="Arial"/>
                <a:cs typeface="Arial"/>
              </a:rPr>
              <a:t>-25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</a:t>
            </a:r>
            <a:r>
              <a:rPr sz="2400" spc="2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as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34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661160"/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1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1100110</a:t>
            </a:r>
            <a:endParaRPr sz="24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0" y="800100"/>
            <a:ext cx="60071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1" y="622300"/>
            <a:ext cx="60940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000" spc="-125" dirty="0"/>
              <a:t>1’s </a:t>
            </a:r>
            <a:r>
              <a:rPr sz="5000" spc="-60" dirty="0"/>
              <a:t>Complement</a:t>
            </a:r>
            <a:r>
              <a:rPr sz="5000" spc="65" dirty="0"/>
              <a:t> </a:t>
            </a:r>
            <a:r>
              <a:rPr sz="5000" spc="-114" dirty="0"/>
              <a:t>Form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2476500" y="3784600"/>
            <a:ext cx="56642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9075" y="367030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5091" y="36703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1’s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complement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05800" y="3771900"/>
            <a:ext cx="14732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6100" y="4152900"/>
            <a:ext cx="1117600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68800" y="4140200"/>
            <a:ext cx="51308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7800" y="4038600"/>
            <a:ext cx="313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92860" algn="l"/>
              </a:tabLst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number	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is the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1’s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9945" y="4038600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complement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8360" y="3670300"/>
            <a:ext cx="295275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form,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negative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555750">
              <a:spcBef>
                <a:spcPts val="2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5500" y="4508500"/>
            <a:ext cx="58420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2171" y="4406900"/>
            <a:ext cx="5878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corresponding positive number.</a:t>
            </a:r>
            <a:r>
              <a:rPr sz="2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000" y="622300"/>
            <a:ext cx="60452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6601" y="434975"/>
            <a:ext cx="60940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000" spc="-125" dirty="0"/>
              <a:t>2’s </a:t>
            </a:r>
            <a:r>
              <a:rPr sz="5000" spc="-60" dirty="0"/>
              <a:t>Complement</a:t>
            </a:r>
            <a:r>
              <a:rPr sz="5000" spc="65" dirty="0"/>
              <a:t> </a:t>
            </a:r>
            <a:r>
              <a:rPr sz="5000" spc="-114" dirty="0"/>
              <a:t>Form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1828800" y="1574800"/>
            <a:ext cx="254000" cy="254000"/>
            <a:chOff x="304800" y="15748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304800" y="15748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15748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/>
          <p:nvPr/>
        </p:nvSpPr>
        <p:spPr>
          <a:xfrm>
            <a:off x="2184400" y="1574800"/>
            <a:ext cx="80645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71700" y="1943100"/>
            <a:ext cx="81915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71700" y="2311400"/>
            <a:ext cx="6858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28800" y="2895600"/>
            <a:ext cx="254000" cy="254000"/>
            <a:chOff x="304800" y="2895600"/>
            <a:chExt cx="254000" cy="254000"/>
          </a:xfrm>
        </p:grpSpPr>
        <p:sp>
          <p:nvSpPr>
            <p:cNvPr id="11" name="object 11"/>
            <p:cNvSpPr/>
            <p:nvPr/>
          </p:nvSpPr>
          <p:spPr>
            <a:xfrm>
              <a:off x="304800" y="28956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00" y="28956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2184400" y="2895600"/>
            <a:ext cx="65405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71700" y="3263900"/>
            <a:ext cx="42926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6000" y="3848100"/>
            <a:ext cx="58928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35400" y="4800600"/>
            <a:ext cx="1447800" cy="241300"/>
            <a:chOff x="2311400" y="4800600"/>
            <a:chExt cx="1447800" cy="241300"/>
          </a:xfrm>
        </p:grpSpPr>
        <p:sp>
          <p:nvSpPr>
            <p:cNvPr id="17" name="object 17"/>
            <p:cNvSpPr/>
            <p:nvPr/>
          </p:nvSpPr>
          <p:spPr>
            <a:xfrm>
              <a:off x="2311400" y="4800600"/>
              <a:ext cx="190500" cy="241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489200" y="4800600"/>
              <a:ext cx="1270000" cy="2413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object 19"/>
          <p:cNvSpPr/>
          <p:nvPr/>
        </p:nvSpPr>
        <p:spPr>
          <a:xfrm>
            <a:off x="2286000" y="5372100"/>
            <a:ext cx="6083300" cy="317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48100" y="6324600"/>
            <a:ext cx="1435100" cy="241300"/>
            <a:chOff x="2324100" y="6324600"/>
            <a:chExt cx="1435100" cy="241300"/>
          </a:xfrm>
        </p:grpSpPr>
        <p:sp>
          <p:nvSpPr>
            <p:cNvPr id="21" name="object 21"/>
            <p:cNvSpPr/>
            <p:nvPr/>
          </p:nvSpPr>
          <p:spPr>
            <a:xfrm>
              <a:off x="2324100" y="6324600"/>
              <a:ext cx="165100" cy="2286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501900" y="6324600"/>
              <a:ext cx="1257300" cy="241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61540" y="1485901"/>
            <a:ext cx="8194040" cy="484183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lang="en-SG" sz="2400" spc="-60" dirty="0">
                <a:solidFill>
                  <a:srgbClr val="FFFFFF"/>
                </a:solidFill>
                <a:latin typeface="Arial"/>
                <a:cs typeface="Arial"/>
              </a:rPr>
              <a:t>In this form,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represented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sign-magnitude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 form.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646555">
              <a:lnSpc>
                <a:spcPct val="100699"/>
              </a:lnSpc>
              <a:spcBef>
                <a:spcPts val="17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complements 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corresponding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0">
              <a:spcBef>
                <a:spcPts val="1720"/>
              </a:spcBef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10" dirty="0">
                <a:solidFill>
                  <a:srgbClr val="FFFB00"/>
                </a:solidFill>
                <a:latin typeface="Arial"/>
                <a:cs typeface="Arial"/>
              </a:rPr>
              <a:t>+25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</a:t>
            </a:r>
            <a:r>
              <a:rPr sz="2400" spc="21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as: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3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661160"/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0011001</a:t>
            </a:r>
            <a:endParaRPr sz="2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0">
              <a:spcBef>
                <a:spcPts val="1820"/>
              </a:spcBef>
            </a:pPr>
            <a:r>
              <a:rPr sz="2400" spc="-85" dirty="0">
                <a:solidFill>
                  <a:srgbClr val="FFFB00"/>
                </a:solidFill>
                <a:latin typeface="Arial"/>
                <a:cs typeface="Arial"/>
              </a:rPr>
              <a:t>While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number </a:t>
            </a:r>
            <a:r>
              <a:rPr sz="2400" spc="25" dirty="0">
                <a:solidFill>
                  <a:srgbClr val="FFFB00"/>
                </a:solidFill>
                <a:latin typeface="Arial"/>
                <a:cs typeface="Arial"/>
              </a:rPr>
              <a:t>-25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B00"/>
                </a:solidFill>
                <a:latin typeface="Arial"/>
                <a:cs typeface="Arial"/>
              </a:rPr>
              <a:t>expressed</a:t>
            </a:r>
            <a:r>
              <a:rPr sz="2400" spc="24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B00"/>
                </a:solidFill>
                <a:latin typeface="Arial"/>
                <a:cs typeface="Arial"/>
              </a:rPr>
              <a:t>as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3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661160"/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1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1100111</a:t>
            </a:r>
            <a:endParaRPr sz="24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0900" y="800100"/>
            <a:ext cx="60452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1" y="622300"/>
            <a:ext cx="60940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000" spc="-125" dirty="0"/>
              <a:t>2’s </a:t>
            </a:r>
            <a:r>
              <a:rPr sz="5000" spc="-60" dirty="0"/>
              <a:t>Complement</a:t>
            </a:r>
            <a:r>
              <a:rPr sz="5000" spc="65" dirty="0"/>
              <a:t> </a:t>
            </a:r>
            <a:r>
              <a:rPr sz="5000" spc="-114" dirty="0"/>
              <a:t>Form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2476500" y="3784600"/>
            <a:ext cx="5664200" cy="29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9075" y="367030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5091" y="36703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2’s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complement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05800" y="3771900"/>
            <a:ext cx="14732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6100" y="4152900"/>
            <a:ext cx="1117600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68800" y="4140200"/>
            <a:ext cx="51308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7800" y="4038600"/>
            <a:ext cx="313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92860" algn="l"/>
              </a:tabLst>
            </a:pP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number	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is the</a:t>
            </a:r>
            <a:r>
              <a:rPr sz="2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2’s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9945" y="4038600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complement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8360" y="3670300"/>
            <a:ext cx="295275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form,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negative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555750">
              <a:spcBef>
                <a:spcPts val="2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5500" y="4508500"/>
            <a:ext cx="58420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2171" y="4406900"/>
            <a:ext cx="5878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corresponding positive number.</a:t>
            </a:r>
            <a:r>
              <a:rPr sz="2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“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785" y="2501900"/>
            <a:ext cx="9788312" cy="14773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1’s and 2’s Compliment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Signed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Decimal Value of Signed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Range of Signed Integer Numbers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590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0" y="6985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46300" y="2705100"/>
            <a:ext cx="254000" cy="254000"/>
            <a:chOff x="622300" y="27051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7051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7051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/>
          <p:nvPr/>
        </p:nvSpPr>
        <p:spPr>
          <a:xfrm>
            <a:off x="2489200" y="2705100"/>
            <a:ext cx="21717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9039" y="2616200"/>
            <a:ext cx="219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Sign-magnitude: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5400" y="33528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3339" y="329667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30500" y="3289300"/>
            <a:ext cx="7366000" cy="1473200"/>
            <a:chOff x="1206500" y="3289300"/>
            <a:chExt cx="7366000" cy="1473200"/>
          </a:xfrm>
        </p:grpSpPr>
        <p:sp>
          <p:nvSpPr>
            <p:cNvPr id="12" name="object 12"/>
            <p:cNvSpPr/>
            <p:nvPr/>
          </p:nvSpPr>
          <p:spPr>
            <a:xfrm>
              <a:off x="1384300" y="3289300"/>
              <a:ext cx="7188200" cy="317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206500" y="3581400"/>
              <a:ext cx="4483100" cy="520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207000" y="3568700"/>
              <a:ext cx="2209800" cy="533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781800" y="3581400"/>
              <a:ext cx="939800" cy="520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57300" y="3949700"/>
              <a:ext cx="6743700" cy="444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257300" y="4318000"/>
              <a:ext cx="4165600" cy="4445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79089" y="3200400"/>
            <a:ext cx="7195820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summing the </a:t>
            </a:r>
            <a:r>
              <a:rPr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weights </a:t>
            </a:r>
            <a:r>
              <a:rPr sz="2400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 </a:t>
            </a:r>
            <a:r>
              <a:rPr sz="2400" u="heavy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all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 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magnitude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positions </a:t>
            </a:r>
            <a:r>
              <a:rPr sz="2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where </a:t>
            </a:r>
            <a:r>
              <a:rPr sz="2400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these </a:t>
            </a:r>
            <a:r>
              <a:rPr sz="2400" u="heavy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are </a:t>
            </a:r>
            <a:r>
              <a:rPr sz="2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1s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and 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ignoring </a:t>
            </a:r>
            <a:r>
              <a:rPr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those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positions </a:t>
            </a:r>
            <a:r>
              <a:rPr sz="2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where there </a:t>
            </a:r>
            <a:r>
              <a:rPr sz="2400" u="heavy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are</a:t>
            </a:r>
            <a:r>
              <a:rPr sz="2400" u="heavy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0s.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16200" y="5054600"/>
            <a:ext cx="114300" cy="127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3339" y="498577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82900" y="4978400"/>
            <a:ext cx="6972300" cy="317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79089" y="4889500"/>
            <a:ext cx="6997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sign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examination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sz="2400" spc="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6604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0" y="5207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46300" y="1435100"/>
            <a:ext cx="292100" cy="292100"/>
            <a:chOff x="622300" y="1435100"/>
            <a:chExt cx="292100" cy="292100"/>
          </a:xfrm>
        </p:grpSpPr>
        <p:sp>
          <p:nvSpPr>
            <p:cNvPr id="5" name="object 5"/>
            <p:cNvSpPr/>
            <p:nvPr/>
          </p:nvSpPr>
          <p:spPr>
            <a:xfrm>
              <a:off x="622300" y="14351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4351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/>
          <p:nvPr/>
        </p:nvSpPr>
        <p:spPr>
          <a:xfrm>
            <a:off x="2501900" y="1435100"/>
            <a:ext cx="44577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9200" y="2070100"/>
            <a:ext cx="7340600" cy="27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9040" y="1333500"/>
            <a:ext cx="735012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Sign-magnitude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example)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840"/>
              </a:spcBef>
            </a:pP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000" spc="-65" dirty="0">
                <a:solidFill>
                  <a:srgbClr val="FFFB00"/>
                </a:solidFill>
                <a:latin typeface="Arial"/>
                <a:cs typeface="Arial"/>
              </a:rPr>
              <a:t>values </a:t>
            </a:r>
            <a:r>
              <a:rPr sz="2000" spc="-20" dirty="0">
                <a:solidFill>
                  <a:srgbClr val="FFFB00"/>
                </a:solidFill>
                <a:latin typeface="Arial"/>
                <a:cs typeface="Arial"/>
              </a:rPr>
              <a:t>of </a:t>
            </a: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these </a:t>
            </a:r>
            <a:r>
              <a:rPr sz="2000" spc="-30" dirty="0">
                <a:solidFill>
                  <a:srgbClr val="FFFB00"/>
                </a:solidFill>
                <a:latin typeface="Arial"/>
                <a:cs typeface="Arial"/>
              </a:rPr>
              <a:t>numbers </a:t>
            </a:r>
            <a:r>
              <a:rPr sz="2000" spc="-55" dirty="0">
                <a:solidFill>
                  <a:srgbClr val="FFFB00"/>
                </a:solidFill>
                <a:latin typeface="Arial"/>
                <a:cs typeface="Arial"/>
              </a:rPr>
              <a:t>(expressed </a:t>
            </a:r>
            <a:r>
              <a:rPr sz="2000" spc="-60" dirty="0">
                <a:solidFill>
                  <a:srgbClr val="FFFB00"/>
                </a:solidFill>
                <a:latin typeface="Arial"/>
                <a:cs typeface="Arial"/>
              </a:rPr>
              <a:t>in</a:t>
            </a:r>
            <a:r>
              <a:rPr sz="2000" spc="33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sign-magnitude)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33700" y="2540000"/>
            <a:ext cx="33909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1900" y="2997200"/>
            <a:ext cx="4851400" cy="266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00300" y="3390900"/>
            <a:ext cx="14224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76900" y="3390900"/>
            <a:ext cx="1422400" cy="368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01900" y="3962400"/>
            <a:ext cx="241300" cy="177800"/>
            <a:chOff x="977900" y="3962400"/>
            <a:chExt cx="241300" cy="177800"/>
          </a:xfrm>
        </p:grpSpPr>
        <p:sp>
          <p:nvSpPr>
            <p:cNvPr id="15" name="object 15"/>
            <p:cNvSpPr/>
            <p:nvPr/>
          </p:nvSpPr>
          <p:spPr>
            <a:xfrm>
              <a:off x="9779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104900" y="3962400"/>
              <a:ext cx="1143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870200" y="3962400"/>
            <a:ext cx="228600" cy="177800"/>
            <a:chOff x="1346200" y="3962400"/>
            <a:chExt cx="228600" cy="177800"/>
          </a:xfrm>
        </p:grpSpPr>
        <p:sp>
          <p:nvSpPr>
            <p:cNvPr id="18" name="object 18"/>
            <p:cNvSpPr/>
            <p:nvPr/>
          </p:nvSpPr>
          <p:spPr>
            <a:xfrm>
              <a:off x="13462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473200" y="3962400"/>
              <a:ext cx="101600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225800" y="3962400"/>
            <a:ext cx="241300" cy="177800"/>
            <a:chOff x="1701800" y="3962400"/>
            <a:chExt cx="241300" cy="177800"/>
          </a:xfrm>
        </p:grpSpPr>
        <p:sp>
          <p:nvSpPr>
            <p:cNvPr id="21" name="object 21"/>
            <p:cNvSpPr/>
            <p:nvPr/>
          </p:nvSpPr>
          <p:spPr>
            <a:xfrm>
              <a:off x="17018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841500" y="3962400"/>
              <a:ext cx="101600" cy="127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594100" y="3962400"/>
            <a:ext cx="241300" cy="177800"/>
            <a:chOff x="2070100" y="3962400"/>
            <a:chExt cx="241300" cy="177800"/>
          </a:xfrm>
        </p:grpSpPr>
        <p:sp>
          <p:nvSpPr>
            <p:cNvPr id="24" name="object 24"/>
            <p:cNvSpPr/>
            <p:nvPr/>
          </p:nvSpPr>
          <p:spPr>
            <a:xfrm>
              <a:off x="20701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209800" y="3962400"/>
              <a:ext cx="101600" cy="139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962400" y="3962400"/>
            <a:ext cx="241300" cy="177800"/>
            <a:chOff x="2438400" y="3962400"/>
            <a:chExt cx="241300" cy="177800"/>
          </a:xfrm>
        </p:grpSpPr>
        <p:sp>
          <p:nvSpPr>
            <p:cNvPr id="27" name="object 27"/>
            <p:cNvSpPr/>
            <p:nvPr/>
          </p:nvSpPr>
          <p:spPr>
            <a:xfrm>
              <a:off x="24384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565400" y="3962400"/>
              <a:ext cx="114300" cy="127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330700" y="3962400"/>
            <a:ext cx="241300" cy="177800"/>
            <a:chOff x="2806700" y="3962400"/>
            <a:chExt cx="241300" cy="177800"/>
          </a:xfrm>
        </p:grpSpPr>
        <p:sp>
          <p:nvSpPr>
            <p:cNvPr id="30" name="object 30"/>
            <p:cNvSpPr/>
            <p:nvPr/>
          </p:nvSpPr>
          <p:spPr>
            <a:xfrm>
              <a:off x="28067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946400" y="3962400"/>
              <a:ext cx="101600" cy="1270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648200" y="3962400"/>
            <a:ext cx="241300" cy="177800"/>
            <a:chOff x="3124200" y="3962400"/>
            <a:chExt cx="241300" cy="177800"/>
          </a:xfrm>
        </p:grpSpPr>
        <p:sp>
          <p:nvSpPr>
            <p:cNvPr id="33" name="object 33"/>
            <p:cNvSpPr/>
            <p:nvPr/>
          </p:nvSpPr>
          <p:spPr>
            <a:xfrm>
              <a:off x="31242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251200" y="3962400"/>
              <a:ext cx="114300" cy="139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880100" y="3962400"/>
            <a:ext cx="241300" cy="177800"/>
            <a:chOff x="4356100" y="3962400"/>
            <a:chExt cx="241300" cy="177800"/>
          </a:xfrm>
        </p:grpSpPr>
        <p:sp>
          <p:nvSpPr>
            <p:cNvPr id="36" name="object 36"/>
            <p:cNvSpPr/>
            <p:nvPr/>
          </p:nvSpPr>
          <p:spPr>
            <a:xfrm>
              <a:off x="43561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495800" y="3962400"/>
              <a:ext cx="101600" cy="1397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248400" y="3962400"/>
            <a:ext cx="241300" cy="177800"/>
            <a:chOff x="4724400" y="3962400"/>
            <a:chExt cx="241300" cy="177800"/>
          </a:xfrm>
        </p:grpSpPr>
        <p:sp>
          <p:nvSpPr>
            <p:cNvPr id="39" name="object 39"/>
            <p:cNvSpPr/>
            <p:nvPr/>
          </p:nvSpPr>
          <p:spPr>
            <a:xfrm>
              <a:off x="47244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851400" y="3962400"/>
              <a:ext cx="114300" cy="1397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616700" y="3962400"/>
            <a:ext cx="241300" cy="177800"/>
            <a:chOff x="5092700" y="3962400"/>
            <a:chExt cx="241300" cy="177800"/>
          </a:xfrm>
        </p:grpSpPr>
        <p:sp>
          <p:nvSpPr>
            <p:cNvPr id="42" name="object 42"/>
            <p:cNvSpPr/>
            <p:nvPr/>
          </p:nvSpPr>
          <p:spPr>
            <a:xfrm>
              <a:off x="50927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219700" y="3962400"/>
              <a:ext cx="114300" cy="1270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6985000" y="3962400"/>
            <a:ext cx="228600" cy="177800"/>
            <a:chOff x="5461000" y="3962400"/>
            <a:chExt cx="228600" cy="177800"/>
          </a:xfrm>
        </p:grpSpPr>
        <p:sp>
          <p:nvSpPr>
            <p:cNvPr id="45" name="object 45"/>
            <p:cNvSpPr/>
            <p:nvPr/>
          </p:nvSpPr>
          <p:spPr>
            <a:xfrm>
              <a:off x="5461000" y="39624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588000" y="3962400"/>
              <a:ext cx="101600" cy="1397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7340600" y="3962400"/>
            <a:ext cx="241300" cy="177800"/>
            <a:chOff x="5816600" y="3962400"/>
            <a:chExt cx="241300" cy="177800"/>
          </a:xfrm>
        </p:grpSpPr>
        <p:sp>
          <p:nvSpPr>
            <p:cNvPr id="48" name="object 48"/>
            <p:cNvSpPr/>
            <p:nvPr/>
          </p:nvSpPr>
          <p:spPr>
            <a:xfrm>
              <a:off x="58166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5956300" y="3962400"/>
              <a:ext cx="101600" cy="1270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7708900" y="3962400"/>
            <a:ext cx="241300" cy="177800"/>
            <a:chOff x="6184900" y="3962400"/>
            <a:chExt cx="241300" cy="177800"/>
          </a:xfrm>
        </p:grpSpPr>
        <p:sp>
          <p:nvSpPr>
            <p:cNvPr id="51" name="object 51"/>
            <p:cNvSpPr/>
            <p:nvPr/>
          </p:nvSpPr>
          <p:spPr>
            <a:xfrm>
              <a:off x="61849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6324600" y="3962400"/>
              <a:ext cx="101600" cy="1270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8026400" y="3962400"/>
            <a:ext cx="254000" cy="177800"/>
            <a:chOff x="6502400" y="3962400"/>
            <a:chExt cx="254000" cy="177800"/>
          </a:xfrm>
        </p:grpSpPr>
        <p:sp>
          <p:nvSpPr>
            <p:cNvPr id="54" name="object 54"/>
            <p:cNvSpPr/>
            <p:nvPr/>
          </p:nvSpPr>
          <p:spPr>
            <a:xfrm>
              <a:off x="6502400" y="39624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6642100" y="3962400"/>
              <a:ext cx="114300" cy="1397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6" name="object 56"/>
          <p:cNvSpPr/>
          <p:nvPr/>
        </p:nvSpPr>
        <p:spPr>
          <a:xfrm>
            <a:off x="2501900" y="4406900"/>
            <a:ext cx="1397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70200" y="4406900"/>
            <a:ext cx="1397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38500" y="4406900"/>
            <a:ext cx="1270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594100" y="4406900"/>
            <a:ext cx="152400" cy="1905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962400" y="4406900"/>
            <a:ext cx="139700" cy="177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330700" y="4406900"/>
            <a:ext cx="1397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648200" y="4406900"/>
            <a:ext cx="1371600" cy="1778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248400" y="4406900"/>
            <a:ext cx="139700" cy="177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616700" y="4406900"/>
            <a:ext cx="139700" cy="177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985000" y="4406900"/>
            <a:ext cx="1397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353300" y="4406900"/>
            <a:ext cx="1270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721600" y="4406900"/>
            <a:ext cx="1270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039100" y="4406900"/>
            <a:ext cx="1270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679700" y="4851400"/>
            <a:ext cx="6451600" cy="1905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400300" y="5194300"/>
            <a:ext cx="711200" cy="3683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740400" y="5194300"/>
            <a:ext cx="711200" cy="3683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628900" y="5753100"/>
            <a:ext cx="419100" cy="1778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187700" y="5727700"/>
            <a:ext cx="228600" cy="2032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543300" y="5740400"/>
            <a:ext cx="2895600" cy="2413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565900" y="5727700"/>
            <a:ext cx="228600" cy="2032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908800" y="5740400"/>
            <a:ext cx="1117600" cy="2413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489200" y="6197600"/>
            <a:ext cx="812800" cy="1778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467100" y="6184900"/>
            <a:ext cx="1917700" cy="1905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778500" y="6197600"/>
            <a:ext cx="812800" cy="1778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756400" y="6184900"/>
            <a:ext cx="1917700" cy="1905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2459990" y="2484883"/>
          <a:ext cx="6694805" cy="3908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marL="461009">
                        <a:lnSpc>
                          <a:spcPts val="2335"/>
                        </a:lnSpc>
                      </a:pPr>
                      <a:r>
                        <a:rPr sz="2000" spc="-9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1)</a:t>
                      </a:r>
                      <a:r>
                        <a:rPr sz="2000" spc="-1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10010101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1275">
                        <a:lnSpc>
                          <a:spcPts val="2335"/>
                        </a:lnSpc>
                      </a:pPr>
                      <a:r>
                        <a:rPr sz="2000" spc="-9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2)</a:t>
                      </a:r>
                      <a:r>
                        <a:rPr sz="2000" spc="-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 01110111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9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1)</a:t>
                      </a:r>
                      <a:r>
                        <a:rPr sz="2000" spc="-10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10010101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642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9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2)</a:t>
                      </a:r>
                      <a:r>
                        <a:rPr sz="2000" spc="-1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FFFB00"/>
                          </a:solidFill>
                          <a:latin typeface="Arial"/>
                          <a:cs typeface="Arial"/>
                        </a:rPr>
                        <a:t>01110111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1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u="sng" spc="-30" dirty="0">
                          <a:solidFill>
                            <a:srgbClr val="73FA41"/>
                          </a:solidFill>
                          <a:uFill>
                            <a:solidFill>
                              <a:srgbClr val="73FA41"/>
                            </a:solidFill>
                          </a:uFill>
                          <a:latin typeface="Arial"/>
                          <a:cs typeface="Arial"/>
                        </a:rPr>
                        <a:t>magnitude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559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u="sng" spc="-30" dirty="0">
                          <a:solidFill>
                            <a:srgbClr val="73FA41"/>
                          </a:solidFill>
                          <a:uFill>
                            <a:solidFill>
                              <a:srgbClr val="73FA41"/>
                            </a:solidFill>
                          </a:uFill>
                          <a:latin typeface="Arial"/>
                          <a:cs typeface="Arial"/>
                        </a:rPr>
                        <a:t>magnitude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3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763270" algn="l"/>
                          <a:tab pos="1860550" algn="l"/>
                        </a:tabLst>
                      </a:pP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200" b="1" spc="3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200" b="1" spc="3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200" b="1" spc="3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7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2700" b="1" spc="-7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700" b="1" spc="-7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 gridSpan="2">
                  <a:txBody>
                    <a:bodyPr/>
                    <a:lstStyle/>
                    <a:p>
                      <a:pPr marL="9639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 </a:t>
                      </a:r>
                      <a:r>
                        <a:rPr sz="2700" b="1" spc="-7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200" b="1" spc="6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baseline="-123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  <a:spcBef>
                          <a:spcPts val="1255"/>
                        </a:spcBef>
                        <a:tabLst>
                          <a:tab pos="397510" algn="l"/>
                          <a:tab pos="763270" algn="l"/>
                          <a:tab pos="1129030" algn="l"/>
                          <a:tab pos="1494790" algn="l"/>
                          <a:tab pos="1860550" algn="l"/>
                        </a:tabLst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0	0	1	0	1	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2145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tc gridSpan="2">
                  <a:txBody>
                    <a:bodyPr/>
                    <a:lstStyle/>
                    <a:p>
                      <a:pPr marL="963930">
                        <a:lnSpc>
                          <a:spcPts val="2145"/>
                        </a:lnSpc>
                        <a:spcBef>
                          <a:spcPts val="1255"/>
                        </a:spcBef>
                        <a:tabLst>
                          <a:tab pos="1329690" algn="l"/>
                          <a:tab pos="1695450" algn="l"/>
                          <a:tab pos="2061210" algn="l"/>
                          <a:tab pos="2426970" algn="l"/>
                        </a:tabLst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	1	1	0	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45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340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812">
                <a:tc gridSpan="2"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16+4+1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5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578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64+32+16+4+2+1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00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593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83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u="sng" spc="-40" dirty="0">
                          <a:solidFill>
                            <a:srgbClr val="73FA41"/>
                          </a:solidFill>
                          <a:uFill>
                            <a:solidFill>
                              <a:srgbClr val="73FA41"/>
                            </a:solidFill>
                          </a:uFill>
                          <a:latin typeface="Arial"/>
                          <a:cs typeface="Arial"/>
                        </a:rPr>
                        <a:t>sign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u="sng" spc="-40" dirty="0">
                          <a:solidFill>
                            <a:srgbClr val="73FA41"/>
                          </a:solidFill>
                          <a:uFill>
                            <a:solidFill>
                              <a:srgbClr val="73FA41"/>
                            </a:solidFill>
                          </a:uFill>
                          <a:latin typeface="Arial"/>
                          <a:cs typeface="Arial"/>
                        </a:rPr>
                        <a:t>sign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153"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1078230" algn="l"/>
                        </a:tabLst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dirty="0">
                          <a:solidFill>
                            <a:srgbClr val="FFFB00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dirty="0">
                          <a:solidFill>
                            <a:srgbClr val="FFFB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negative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55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1339215" algn="l"/>
                        </a:tabLst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0 </a:t>
                      </a:r>
                      <a:r>
                        <a:rPr sz="1800" dirty="0">
                          <a:solidFill>
                            <a:srgbClr val="FFFB00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dirty="0">
                          <a:solidFill>
                            <a:srgbClr val="FFFB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positive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55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  <a:spcBef>
                          <a:spcPts val="355"/>
                        </a:spcBef>
                        <a:tabLst>
                          <a:tab pos="991869" algn="l"/>
                        </a:tabLst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Hence:	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10010101</a:t>
                      </a:r>
                      <a:r>
                        <a:rPr sz="1800" b="1" spc="-6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2145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-21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 gridSpan="2">
                  <a:txBody>
                    <a:bodyPr/>
                    <a:lstStyle/>
                    <a:p>
                      <a:pPr marL="205740">
                        <a:lnSpc>
                          <a:spcPts val="2145"/>
                        </a:lnSpc>
                        <a:spcBef>
                          <a:spcPts val="355"/>
                        </a:spcBef>
                        <a:tabLst>
                          <a:tab pos="1165860" algn="l"/>
                        </a:tabLst>
                      </a:pPr>
                      <a:r>
                        <a:rPr sz="18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Hence:	</a:t>
                      </a:r>
                      <a:r>
                        <a:rPr sz="18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01110111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40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0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0" y="6985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46300" y="2527300"/>
            <a:ext cx="254000" cy="254000"/>
            <a:chOff x="622300" y="25273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5273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5273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/>
          <p:nvPr/>
        </p:nvSpPr>
        <p:spPr>
          <a:xfrm>
            <a:off x="2514600" y="2527300"/>
            <a:ext cx="21463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9040" y="2438400"/>
            <a:ext cx="2199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5400" y="31750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3339" y="311887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8300" y="3111500"/>
            <a:ext cx="11684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40200" y="3111500"/>
            <a:ext cx="56769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5600" y="3479800"/>
            <a:ext cx="66421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5600" y="3848100"/>
            <a:ext cx="37719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9089" y="3022600"/>
            <a:ext cx="694690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summing the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weights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all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positions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where 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ignoring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those  positions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where 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0s.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65400" y="44958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3339" y="443967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41800" y="4432300"/>
            <a:ext cx="5651500" cy="317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82900" y="4432300"/>
            <a:ext cx="6908800" cy="1104900"/>
            <a:chOff x="1358900" y="4432300"/>
            <a:chExt cx="6908800" cy="1104900"/>
          </a:xfrm>
        </p:grpSpPr>
        <p:sp>
          <p:nvSpPr>
            <p:cNvPr id="20" name="object 20"/>
            <p:cNvSpPr/>
            <p:nvPr/>
          </p:nvSpPr>
          <p:spPr>
            <a:xfrm>
              <a:off x="1384300" y="4432300"/>
              <a:ext cx="1270000" cy="330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358900" y="4800600"/>
              <a:ext cx="6908800" cy="317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358900" y="5168900"/>
              <a:ext cx="3175000" cy="304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495800" y="5092700"/>
              <a:ext cx="3162300" cy="4445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404100" y="5359400"/>
              <a:ext cx="63500" cy="635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879089" y="4343400"/>
            <a:ext cx="700405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assigning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value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weight 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sign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bit,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summing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weights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where 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1’s,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u="heavy" spc="-25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adding </a:t>
            </a:r>
            <a:r>
              <a:rPr sz="2400" u="heavy" spc="-5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1 </a:t>
            </a:r>
            <a:r>
              <a:rPr sz="2400" u="heavy" spc="20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to </a:t>
            </a:r>
            <a:r>
              <a:rPr sz="2400" u="heavy" spc="-35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285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45" dirty="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cs typeface="Arial"/>
              </a:rPr>
              <a:t>result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785" y="2501900"/>
            <a:ext cx="9788312" cy="14773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FF0000"/>
                </a:solidFill>
              </a:rPr>
              <a:t>1’s and 2’s Compliment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Signed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Decimal Value of Signed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Range of Signed Integer Numbers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0747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0" y="6985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46300" y="1663700"/>
            <a:ext cx="292100" cy="292100"/>
            <a:chOff x="622300" y="1663700"/>
            <a:chExt cx="292100" cy="292100"/>
          </a:xfrm>
        </p:grpSpPr>
        <p:sp>
          <p:nvSpPr>
            <p:cNvPr id="5" name="object 5"/>
            <p:cNvSpPr/>
            <p:nvPr/>
          </p:nvSpPr>
          <p:spPr>
            <a:xfrm>
              <a:off x="622300" y="16637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6637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/>
          <p:nvPr/>
        </p:nvSpPr>
        <p:spPr>
          <a:xfrm>
            <a:off x="2514600" y="1663700"/>
            <a:ext cx="44577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9200" y="2387600"/>
            <a:ext cx="7378700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9039" y="1562100"/>
            <a:ext cx="7392670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sz="2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example)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540"/>
              </a:spcBef>
            </a:pP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000" spc="-65" dirty="0">
                <a:solidFill>
                  <a:srgbClr val="FFFB00"/>
                </a:solidFill>
                <a:latin typeface="Arial"/>
                <a:cs typeface="Arial"/>
              </a:rPr>
              <a:t>values </a:t>
            </a:r>
            <a:r>
              <a:rPr sz="2000" spc="-20" dirty="0">
                <a:solidFill>
                  <a:srgbClr val="FFFB00"/>
                </a:solidFill>
                <a:latin typeface="Arial"/>
                <a:cs typeface="Arial"/>
              </a:rPr>
              <a:t>of </a:t>
            </a: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these </a:t>
            </a:r>
            <a:r>
              <a:rPr sz="2000" spc="-30" dirty="0">
                <a:solidFill>
                  <a:srgbClr val="FFFB00"/>
                </a:solidFill>
                <a:latin typeface="Arial"/>
                <a:cs typeface="Arial"/>
              </a:rPr>
              <a:t>numbers </a:t>
            </a:r>
            <a:r>
              <a:rPr sz="2000" spc="-55" dirty="0">
                <a:solidFill>
                  <a:srgbClr val="FFFB00"/>
                </a:solidFill>
                <a:latin typeface="Arial"/>
                <a:cs typeface="Arial"/>
              </a:rPr>
              <a:t>(expressed </a:t>
            </a:r>
            <a:r>
              <a:rPr sz="2000" spc="-60" dirty="0">
                <a:solidFill>
                  <a:srgbClr val="FFFB00"/>
                </a:solidFill>
                <a:latin typeface="Arial"/>
                <a:cs typeface="Arial"/>
              </a:rPr>
              <a:t>in </a:t>
            </a:r>
            <a:r>
              <a:rPr sz="2000" spc="-55" dirty="0">
                <a:solidFill>
                  <a:srgbClr val="FFFB00"/>
                </a:solidFill>
                <a:latin typeface="Arial"/>
                <a:cs typeface="Arial"/>
              </a:rPr>
              <a:t>1’s</a:t>
            </a:r>
            <a:r>
              <a:rPr sz="2000" spc="41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complement)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33700" y="2933700"/>
            <a:ext cx="34417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1900" y="3454400"/>
            <a:ext cx="4889500" cy="266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9039" y="2857500"/>
            <a:ext cx="1858010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>
              <a:spcBef>
                <a:spcPts val="1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1)</a:t>
            </a:r>
            <a:r>
              <a:rPr sz="2000" spc="-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00010111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7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1)</a:t>
            </a:r>
            <a:r>
              <a:rPr sz="2000" spc="-1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00010111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40301" y="2857500"/>
            <a:ext cx="2451735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2)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 11101000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1035685">
              <a:spcBef>
                <a:spcPts val="17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2)</a:t>
            </a:r>
            <a:r>
              <a:rPr sz="2000" spc="-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11101000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01900" y="4013200"/>
            <a:ext cx="368300" cy="177800"/>
            <a:chOff x="977900" y="4013200"/>
            <a:chExt cx="368300" cy="177800"/>
          </a:xfrm>
        </p:grpSpPr>
        <p:sp>
          <p:nvSpPr>
            <p:cNvPr id="15" name="object 15"/>
            <p:cNvSpPr/>
            <p:nvPr/>
          </p:nvSpPr>
          <p:spPr>
            <a:xfrm>
              <a:off x="977900" y="4013200"/>
              <a:ext cx="279400" cy="17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44600" y="4013200"/>
              <a:ext cx="101600" cy="139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53640" y="392430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-2</a:t>
            </a:r>
            <a:r>
              <a:rPr b="1" baseline="18518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baseline="1851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97200" y="4013200"/>
            <a:ext cx="241300" cy="177800"/>
            <a:chOff x="1473200" y="4013200"/>
            <a:chExt cx="241300" cy="177800"/>
          </a:xfrm>
        </p:grpSpPr>
        <p:sp>
          <p:nvSpPr>
            <p:cNvPr id="19" name="object 19"/>
            <p:cNvSpPr/>
            <p:nvPr/>
          </p:nvSpPr>
          <p:spPr>
            <a:xfrm>
              <a:off x="14732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612900" y="4013200"/>
              <a:ext cx="1016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365500" y="4013200"/>
            <a:ext cx="241300" cy="177800"/>
            <a:chOff x="1841500" y="4013200"/>
            <a:chExt cx="241300" cy="177800"/>
          </a:xfrm>
        </p:grpSpPr>
        <p:sp>
          <p:nvSpPr>
            <p:cNvPr id="22" name="object 22"/>
            <p:cNvSpPr/>
            <p:nvPr/>
          </p:nvSpPr>
          <p:spPr>
            <a:xfrm>
              <a:off x="18415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81200" y="4013200"/>
              <a:ext cx="101600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733800" y="4013200"/>
            <a:ext cx="241300" cy="177800"/>
            <a:chOff x="2209800" y="4013200"/>
            <a:chExt cx="241300" cy="177800"/>
          </a:xfrm>
        </p:grpSpPr>
        <p:sp>
          <p:nvSpPr>
            <p:cNvPr id="25" name="object 25"/>
            <p:cNvSpPr/>
            <p:nvPr/>
          </p:nvSpPr>
          <p:spPr>
            <a:xfrm>
              <a:off x="22098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336800" y="4013200"/>
              <a:ext cx="114300" cy="127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102100" y="4013200"/>
            <a:ext cx="228600" cy="177800"/>
            <a:chOff x="2578100" y="4013200"/>
            <a:chExt cx="228600" cy="177800"/>
          </a:xfrm>
        </p:grpSpPr>
        <p:sp>
          <p:nvSpPr>
            <p:cNvPr id="28" name="object 28"/>
            <p:cNvSpPr/>
            <p:nvPr/>
          </p:nvSpPr>
          <p:spPr>
            <a:xfrm>
              <a:off x="25781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705100" y="4013200"/>
              <a:ext cx="101600" cy="139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470400" y="4013200"/>
            <a:ext cx="228600" cy="177800"/>
            <a:chOff x="2946400" y="4013200"/>
            <a:chExt cx="228600" cy="177800"/>
          </a:xfrm>
        </p:grpSpPr>
        <p:sp>
          <p:nvSpPr>
            <p:cNvPr id="31" name="object 31"/>
            <p:cNvSpPr/>
            <p:nvPr/>
          </p:nvSpPr>
          <p:spPr>
            <a:xfrm>
              <a:off x="29464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073400" y="4013200"/>
              <a:ext cx="101600" cy="127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826000" y="4013200"/>
            <a:ext cx="241300" cy="177800"/>
            <a:chOff x="3302000" y="4013200"/>
            <a:chExt cx="241300" cy="177800"/>
          </a:xfrm>
        </p:grpSpPr>
        <p:sp>
          <p:nvSpPr>
            <p:cNvPr id="34" name="object 34"/>
            <p:cNvSpPr/>
            <p:nvPr/>
          </p:nvSpPr>
          <p:spPr>
            <a:xfrm>
              <a:off x="33020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441700" y="4013200"/>
              <a:ext cx="101600" cy="1270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5156200" y="4013200"/>
            <a:ext cx="241300" cy="177800"/>
            <a:chOff x="3632200" y="4013200"/>
            <a:chExt cx="241300" cy="177800"/>
          </a:xfrm>
        </p:grpSpPr>
        <p:sp>
          <p:nvSpPr>
            <p:cNvPr id="37" name="object 37"/>
            <p:cNvSpPr/>
            <p:nvPr/>
          </p:nvSpPr>
          <p:spPr>
            <a:xfrm>
              <a:off x="36322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759200" y="4013200"/>
              <a:ext cx="114300" cy="139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388100" y="4013200"/>
            <a:ext cx="368300" cy="177800"/>
            <a:chOff x="4864100" y="4013200"/>
            <a:chExt cx="368300" cy="177800"/>
          </a:xfrm>
        </p:grpSpPr>
        <p:sp>
          <p:nvSpPr>
            <p:cNvPr id="40" name="object 40"/>
            <p:cNvSpPr/>
            <p:nvPr/>
          </p:nvSpPr>
          <p:spPr>
            <a:xfrm>
              <a:off x="4864100" y="4013200"/>
              <a:ext cx="279400" cy="17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130800" y="4013200"/>
              <a:ext cx="101600" cy="139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40476" y="392430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Courier New"/>
                <a:cs typeface="Courier New"/>
              </a:rPr>
              <a:t>-2</a:t>
            </a:r>
            <a:r>
              <a:rPr b="1" spc="-7" baseline="18518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baseline="1851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883400" y="4013200"/>
            <a:ext cx="241300" cy="177800"/>
            <a:chOff x="5359400" y="4013200"/>
            <a:chExt cx="241300" cy="177800"/>
          </a:xfrm>
        </p:grpSpPr>
        <p:sp>
          <p:nvSpPr>
            <p:cNvPr id="44" name="object 44"/>
            <p:cNvSpPr/>
            <p:nvPr/>
          </p:nvSpPr>
          <p:spPr>
            <a:xfrm>
              <a:off x="53594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499100" y="4013200"/>
              <a:ext cx="1016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7251700" y="4013200"/>
            <a:ext cx="241300" cy="177800"/>
            <a:chOff x="5727700" y="4013200"/>
            <a:chExt cx="241300" cy="177800"/>
          </a:xfrm>
        </p:grpSpPr>
        <p:sp>
          <p:nvSpPr>
            <p:cNvPr id="47" name="object 47"/>
            <p:cNvSpPr/>
            <p:nvPr/>
          </p:nvSpPr>
          <p:spPr>
            <a:xfrm>
              <a:off x="57277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5867400" y="4013200"/>
              <a:ext cx="101600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7620000" y="4013200"/>
            <a:ext cx="241300" cy="177800"/>
            <a:chOff x="6096000" y="4013200"/>
            <a:chExt cx="241300" cy="177800"/>
          </a:xfrm>
        </p:grpSpPr>
        <p:sp>
          <p:nvSpPr>
            <p:cNvPr id="50" name="object 50"/>
            <p:cNvSpPr/>
            <p:nvPr/>
          </p:nvSpPr>
          <p:spPr>
            <a:xfrm>
              <a:off x="60960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223000" y="4013200"/>
              <a:ext cx="114300" cy="127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7988300" y="4013200"/>
            <a:ext cx="228600" cy="177800"/>
            <a:chOff x="6464300" y="4013200"/>
            <a:chExt cx="228600" cy="177800"/>
          </a:xfrm>
        </p:grpSpPr>
        <p:sp>
          <p:nvSpPr>
            <p:cNvPr id="53" name="object 53"/>
            <p:cNvSpPr/>
            <p:nvPr/>
          </p:nvSpPr>
          <p:spPr>
            <a:xfrm>
              <a:off x="64643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6591300" y="4013200"/>
              <a:ext cx="101600" cy="139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8356600" y="4013200"/>
            <a:ext cx="228600" cy="177800"/>
            <a:chOff x="6832600" y="4013200"/>
            <a:chExt cx="228600" cy="177800"/>
          </a:xfrm>
        </p:grpSpPr>
        <p:sp>
          <p:nvSpPr>
            <p:cNvPr id="56" name="object 56"/>
            <p:cNvSpPr/>
            <p:nvPr/>
          </p:nvSpPr>
          <p:spPr>
            <a:xfrm>
              <a:off x="68326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6959600" y="4013200"/>
              <a:ext cx="101600" cy="127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8712200" y="4013200"/>
            <a:ext cx="241300" cy="177800"/>
            <a:chOff x="7188200" y="4013200"/>
            <a:chExt cx="241300" cy="177800"/>
          </a:xfrm>
        </p:grpSpPr>
        <p:sp>
          <p:nvSpPr>
            <p:cNvPr id="59" name="object 59"/>
            <p:cNvSpPr/>
            <p:nvPr/>
          </p:nvSpPr>
          <p:spPr>
            <a:xfrm>
              <a:off x="7188200" y="40132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7327900" y="4013200"/>
              <a:ext cx="101600" cy="1270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9042400" y="4013200"/>
            <a:ext cx="241300" cy="177800"/>
            <a:chOff x="7518400" y="4013200"/>
            <a:chExt cx="241300" cy="177800"/>
          </a:xfrm>
        </p:grpSpPr>
        <p:sp>
          <p:nvSpPr>
            <p:cNvPr id="62" name="object 62"/>
            <p:cNvSpPr/>
            <p:nvPr/>
          </p:nvSpPr>
          <p:spPr>
            <a:xfrm>
              <a:off x="7518400" y="40132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7645400" y="4013200"/>
              <a:ext cx="114300" cy="139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4" name="object 64"/>
          <p:cNvSpPr/>
          <p:nvPr/>
        </p:nvSpPr>
        <p:spPr>
          <a:xfrm>
            <a:off x="2641600" y="45212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997200" y="4521200"/>
            <a:ext cx="152400" cy="1905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365500" y="4521200"/>
            <a:ext cx="152400" cy="1905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733800" y="4521200"/>
            <a:ext cx="139700" cy="177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102100" y="45212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470400" y="4521200"/>
            <a:ext cx="139700" cy="177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838700" y="4521200"/>
            <a:ext cx="1270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156200" y="4521200"/>
            <a:ext cx="139700" cy="177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590823" y="3871429"/>
            <a:ext cx="287083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860">
              <a:spcBef>
                <a:spcPts val="100"/>
              </a:spcBef>
              <a:tabLst>
                <a:tab pos="769620" algn="l"/>
              </a:tabLst>
            </a:pP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6	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200" b="1" spc="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20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9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8100">
              <a:tabLst>
                <a:tab pos="403860" algn="l"/>
                <a:tab pos="769620" algn="l"/>
                <a:tab pos="1135380" algn="l"/>
                <a:tab pos="1501140" algn="l"/>
                <a:tab pos="1866900" algn="l"/>
                <a:tab pos="2232660" algn="l"/>
              </a:tabLst>
            </a:pP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0	0	0	1	0	1	1</a:t>
            </a:r>
            <a:r>
              <a:rPr b="1" spc="30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1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527800" y="4521200"/>
            <a:ext cx="139700" cy="177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896100" y="4521200"/>
            <a:ext cx="1270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264400" y="4521200"/>
            <a:ext cx="1270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620000" y="45212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988300" y="4521200"/>
            <a:ext cx="139700" cy="177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356600" y="45212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712200" y="4521200"/>
            <a:ext cx="152400" cy="1905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042400" y="45212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477661" y="3871429"/>
            <a:ext cx="285813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860">
              <a:spcBef>
                <a:spcPts val="100"/>
              </a:spcBef>
              <a:tabLst>
                <a:tab pos="1501140" algn="l"/>
              </a:tabLst>
            </a:pP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200" b="1" spc="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200" b="1" spc="3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4	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200" b="1" spc="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20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9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8100">
              <a:tabLst>
                <a:tab pos="403860" algn="l"/>
                <a:tab pos="769620" algn="l"/>
                <a:tab pos="1135380" algn="l"/>
                <a:tab pos="1501140" algn="l"/>
                <a:tab pos="1866900" algn="l"/>
                <a:tab pos="2232660" algn="l"/>
              </a:tabLst>
            </a:pP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1	1	1	0	1	0	0</a:t>
            </a:r>
            <a:r>
              <a:rPr b="1" spc="30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679700" y="5511800"/>
            <a:ext cx="6858000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61950" y="5422900"/>
            <a:ext cx="2220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= </a:t>
            </a:r>
            <a:r>
              <a:rPr b="1" spc="-5" dirty="0">
                <a:solidFill>
                  <a:srgbClr val="FFFB00"/>
                </a:solidFill>
                <a:latin typeface="Courier New"/>
                <a:cs typeface="Courier New"/>
              </a:rPr>
              <a:t>16+4+2+1 </a:t>
            </a: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b="1" spc="-10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FFB00"/>
                </a:solidFill>
                <a:latin typeface="Courier New"/>
                <a:cs typeface="Courier New"/>
              </a:rPr>
              <a:t>+23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502780" y="5422900"/>
            <a:ext cx="304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= </a:t>
            </a:r>
            <a:r>
              <a:rPr b="1" spc="-5" dirty="0">
                <a:solidFill>
                  <a:srgbClr val="FFFB00"/>
                </a:solidFill>
                <a:latin typeface="Courier New"/>
                <a:cs typeface="Courier New"/>
              </a:rPr>
              <a:t>(-128)+64+32+8 </a:t>
            </a: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b="1" spc="-10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-24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489200" y="6515100"/>
            <a:ext cx="812800" cy="1778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454400" y="6502400"/>
            <a:ext cx="19177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479040" y="6413500"/>
            <a:ext cx="290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72819" algn="l"/>
              </a:tabLst>
            </a:pPr>
            <a:r>
              <a:rPr b="1" dirty="0">
                <a:solidFill>
                  <a:srgbClr val="FF2600"/>
                </a:solidFill>
                <a:latin typeface="Courier New"/>
                <a:cs typeface="Courier New"/>
              </a:rPr>
              <a:t>Hence:	</a:t>
            </a:r>
            <a:r>
              <a:rPr b="1" spc="-5" dirty="0">
                <a:solidFill>
                  <a:srgbClr val="FFFB00"/>
                </a:solidFill>
                <a:latin typeface="Courier New"/>
                <a:cs typeface="Courier New"/>
              </a:rPr>
              <a:t>00010111 </a:t>
            </a: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b="1" spc="-9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FFB00"/>
                </a:solidFill>
                <a:latin typeface="Courier New"/>
                <a:cs typeface="Courier New"/>
              </a:rPr>
              <a:t>+23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337300" y="6515100"/>
            <a:ext cx="8001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302500" y="6502400"/>
            <a:ext cx="1917700" cy="1905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320143" y="6413500"/>
            <a:ext cx="290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72819" algn="l"/>
              </a:tabLst>
            </a:pPr>
            <a:r>
              <a:rPr b="1" dirty="0">
                <a:solidFill>
                  <a:srgbClr val="FF2600"/>
                </a:solidFill>
                <a:latin typeface="Courier New"/>
                <a:cs typeface="Courier New"/>
              </a:rPr>
              <a:t>Hence:	</a:t>
            </a:r>
            <a:r>
              <a:rPr b="1" spc="-5" dirty="0">
                <a:solidFill>
                  <a:srgbClr val="FFFB00"/>
                </a:solidFill>
                <a:latin typeface="Courier New"/>
                <a:cs typeface="Courier New"/>
              </a:rPr>
              <a:t>11101000 </a:t>
            </a: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b="1" spc="-9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-23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9604376" y="5667376"/>
            <a:ext cx="238125" cy="225425"/>
            <a:chOff x="8080375" y="5667375"/>
            <a:chExt cx="238125" cy="225425"/>
          </a:xfrm>
        </p:grpSpPr>
        <p:sp>
          <p:nvSpPr>
            <p:cNvPr id="92" name="object 92"/>
            <p:cNvSpPr/>
            <p:nvPr/>
          </p:nvSpPr>
          <p:spPr>
            <a:xfrm>
              <a:off x="8093075" y="5680075"/>
              <a:ext cx="171450" cy="161925"/>
            </a:xfrm>
            <a:custGeom>
              <a:avLst/>
              <a:gdLst/>
              <a:ahLst/>
              <a:cxnLst/>
              <a:rect l="l" t="t" r="r" b="b"/>
              <a:pathLst>
                <a:path w="171450" h="161925">
                  <a:moveTo>
                    <a:pt x="0" y="0"/>
                  </a:moveTo>
                  <a:lnTo>
                    <a:pt x="161874" y="152755"/>
                  </a:lnTo>
                  <a:lnTo>
                    <a:pt x="171107" y="161467"/>
                  </a:lnTo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8224964" y="5801057"/>
              <a:ext cx="93980" cy="92075"/>
            </a:xfrm>
            <a:custGeom>
              <a:avLst/>
              <a:gdLst/>
              <a:ahLst/>
              <a:cxnLst/>
              <a:rect l="l" t="t" r="r" b="b"/>
              <a:pathLst>
                <a:path w="93979" h="92075">
                  <a:moveTo>
                    <a:pt x="59969" y="0"/>
                  </a:moveTo>
                  <a:lnTo>
                    <a:pt x="0" y="63549"/>
                  </a:lnTo>
                  <a:lnTo>
                    <a:pt x="93535" y="91742"/>
                  </a:lnTo>
                  <a:lnTo>
                    <a:pt x="59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9285288" y="6423025"/>
            <a:ext cx="517525" cy="175260"/>
            <a:chOff x="7761287" y="6423025"/>
            <a:chExt cx="517525" cy="175260"/>
          </a:xfrm>
        </p:grpSpPr>
        <p:sp>
          <p:nvSpPr>
            <p:cNvPr id="95" name="object 95"/>
            <p:cNvSpPr/>
            <p:nvPr/>
          </p:nvSpPr>
          <p:spPr>
            <a:xfrm>
              <a:off x="7833080" y="6435725"/>
              <a:ext cx="433070" cy="124460"/>
            </a:xfrm>
            <a:custGeom>
              <a:avLst/>
              <a:gdLst/>
              <a:ahLst/>
              <a:cxnLst/>
              <a:rect l="l" t="t" r="r" b="b"/>
              <a:pathLst>
                <a:path w="433070" h="124459">
                  <a:moveTo>
                    <a:pt x="433031" y="0"/>
                  </a:moveTo>
                  <a:lnTo>
                    <a:pt x="12230" y="120421"/>
                  </a:lnTo>
                  <a:lnTo>
                    <a:pt x="0" y="123913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7761287" y="6514148"/>
              <a:ext cx="96520" cy="84455"/>
            </a:xfrm>
            <a:custGeom>
              <a:avLst/>
              <a:gdLst/>
              <a:ahLst/>
              <a:cxnLst/>
              <a:rect l="l" t="t" r="r" b="b"/>
              <a:pathLst>
                <a:path w="96520" h="84454">
                  <a:moveTo>
                    <a:pt x="71983" y="0"/>
                  </a:moveTo>
                  <a:lnTo>
                    <a:pt x="0" y="66038"/>
                  </a:lnTo>
                  <a:lnTo>
                    <a:pt x="96024" y="84004"/>
                  </a:lnTo>
                  <a:lnTo>
                    <a:pt x="71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7" name="object 97"/>
          <p:cNvSpPr/>
          <p:nvPr/>
        </p:nvSpPr>
        <p:spPr>
          <a:xfrm>
            <a:off x="9817100" y="6096000"/>
            <a:ext cx="33020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799320" y="6000750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+1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0" y="6985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46300" y="2705100"/>
            <a:ext cx="254000" cy="254000"/>
            <a:chOff x="622300" y="27051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7051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7051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/>
          <p:nvPr/>
        </p:nvSpPr>
        <p:spPr>
          <a:xfrm>
            <a:off x="2489200" y="2705100"/>
            <a:ext cx="21717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9040" y="2616200"/>
            <a:ext cx="2199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65400" y="33528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3339" y="329667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8300" y="3289300"/>
            <a:ext cx="11684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40200" y="3289300"/>
            <a:ext cx="56769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5600" y="3657600"/>
            <a:ext cx="66421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5600" y="4025900"/>
            <a:ext cx="37719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9089" y="3200400"/>
            <a:ext cx="694690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summing the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weights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all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positions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where 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ignoring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those  positions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where there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0s.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65400" y="46736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3339" y="461747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41800" y="4610100"/>
            <a:ext cx="5207000" cy="317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95600" y="4610100"/>
            <a:ext cx="4330700" cy="685800"/>
            <a:chOff x="1371600" y="4610100"/>
            <a:chExt cx="4330700" cy="685800"/>
          </a:xfrm>
        </p:grpSpPr>
        <p:sp>
          <p:nvSpPr>
            <p:cNvPr id="20" name="object 20"/>
            <p:cNvSpPr/>
            <p:nvPr/>
          </p:nvSpPr>
          <p:spPr>
            <a:xfrm>
              <a:off x="1384300" y="4610100"/>
              <a:ext cx="1270000" cy="330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371600" y="4978400"/>
              <a:ext cx="4330700" cy="317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79090" y="4521200"/>
            <a:ext cx="656399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weight 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sign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r>
              <a:rPr sz="24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value.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0" y="698500"/>
            <a:ext cx="745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0" dirty="0"/>
              <a:t>Decimal </a:t>
            </a:r>
            <a:r>
              <a:rPr spc="-210" dirty="0"/>
              <a:t>Value </a:t>
            </a:r>
            <a:r>
              <a:rPr spc="-40" dirty="0"/>
              <a:t>of </a:t>
            </a:r>
            <a:r>
              <a:rPr spc="-80" dirty="0"/>
              <a:t>Signed</a:t>
            </a:r>
            <a:r>
              <a:rPr spc="335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46300" y="1981200"/>
            <a:ext cx="292100" cy="292100"/>
            <a:chOff x="622300" y="1981200"/>
            <a:chExt cx="292100" cy="292100"/>
          </a:xfrm>
        </p:grpSpPr>
        <p:sp>
          <p:nvSpPr>
            <p:cNvPr id="5" name="object 5"/>
            <p:cNvSpPr/>
            <p:nvPr/>
          </p:nvSpPr>
          <p:spPr>
            <a:xfrm>
              <a:off x="622300" y="19812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19812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/>
          <p:nvPr/>
        </p:nvSpPr>
        <p:spPr>
          <a:xfrm>
            <a:off x="2501900" y="1981200"/>
            <a:ext cx="44704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9200" y="2705100"/>
            <a:ext cx="7378700" cy="26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9039" y="1879600"/>
            <a:ext cx="7392670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sz="2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example)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540"/>
              </a:spcBef>
            </a:pP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decimal </a:t>
            </a:r>
            <a:r>
              <a:rPr sz="2000" spc="-65" dirty="0">
                <a:solidFill>
                  <a:srgbClr val="FFFB00"/>
                </a:solidFill>
                <a:latin typeface="Arial"/>
                <a:cs typeface="Arial"/>
              </a:rPr>
              <a:t>values </a:t>
            </a:r>
            <a:r>
              <a:rPr sz="2000" spc="-20" dirty="0">
                <a:solidFill>
                  <a:srgbClr val="FFFB00"/>
                </a:solidFill>
                <a:latin typeface="Arial"/>
                <a:cs typeface="Arial"/>
              </a:rPr>
              <a:t>of </a:t>
            </a:r>
            <a:r>
              <a:rPr sz="2000" spc="-40" dirty="0">
                <a:solidFill>
                  <a:srgbClr val="FFFB00"/>
                </a:solidFill>
                <a:latin typeface="Arial"/>
                <a:cs typeface="Arial"/>
              </a:rPr>
              <a:t>these </a:t>
            </a:r>
            <a:r>
              <a:rPr sz="2000" spc="-30" dirty="0">
                <a:solidFill>
                  <a:srgbClr val="FFFB00"/>
                </a:solidFill>
                <a:latin typeface="Arial"/>
                <a:cs typeface="Arial"/>
              </a:rPr>
              <a:t>numbers </a:t>
            </a:r>
            <a:r>
              <a:rPr sz="2000" spc="-55" dirty="0">
                <a:solidFill>
                  <a:srgbClr val="FFFB00"/>
                </a:solidFill>
                <a:latin typeface="Arial"/>
                <a:cs typeface="Arial"/>
              </a:rPr>
              <a:t>(expressed </a:t>
            </a:r>
            <a:r>
              <a:rPr sz="2000" spc="-60" dirty="0">
                <a:solidFill>
                  <a:srgbClr val="FFFB00"/>
                </a:solidFill>
                <a:latin typeface="Arial"/>
                <a:cs typeface="Arial"/>
              </a:rPr>
              <a:t>in </a:t>
            </a:r>
            <a:r>
              <a:rPr sz="2000" spc="-55" dirty="0">
                <a:solidFill>
                  <a:srgbClr val="FFFB00"/>
                </a:solidFill>
                <a:latin typeface="Arial"/>
                <a:cs typeface="Arial"/>
              </a:rPr>
              <a:t>2’s</a:t>
            </a:r>
            <a:r>
              <a:rPr sz="2000" spc="41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B00"/>
                </a:solidFill>
                <a:latin typeface="Arial"/>
                <a:cs typeface="Arial"/>
              </a:rPr>
              <a:t>complement)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33700" y="3251200"/>
            <a:ext cx="34417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1900" y="3771900"/>
            <a:ext cx="5461000" cy="266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9039" y="3175000"/>
            <a:ext cx="3890010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>
              <a:spcBef>
                <a:spcPts val="100"/>
              </a:spcBef>
              <a:tabLst>
                <a:tab pos="2473325" algn="l"/>
              </a:tabLst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1)</a:t>
            </a:r>
            <a:r>
              <a:rPr sz="2000" spc="1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01010110	</a:t>
            </a: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2)</a:t>
            </a:r>
            <a:r>
              <a:rPr sz="2000" spc="-4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10101010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7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1)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 01010110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8308" y="3695700"/>
            <a:ext cx="1428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95" dirty="0">
                <a:solidFill>
                  <a:srgbClr val="FFFB00"/>
                </a:solidFill>
                <a:latin typeface="Arial"/>
                <a:cs typeface="Arial"/>
              </a:rPr>
              <a:t>2)</a:t>
            </a:r>
            <a:r>
              <a:rPr sz="2000" spc="-5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B00"/>
                </a:solidFill>
                <a:latin typeface="Arial"/>
                <a:cs typeface="Arial"/>
              </a:rPr>
              <a:t>10101010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01900" y="4330700"/>
            <a:ext cx="368300" cy="177800"/>
            <a:chOff x="977900" y="4330700"/>
            <a:chExt cx="368300" cy="177800"/>
          </a:xfrm>
        </p:grpSpPr>
        <p:sp>
          <p:nvSpPr>
            <p:cNvPr id="15" name="object 15"/>
            <p:cNvSpPr/>
            <p:nvPr/>
          </p:nvSpPr>
          <p:spPr>
            <a:xfrm>
              <a:off x="977900" y="4330700"/>
              <a:ext cx="279400" cy="17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44600" y="4330700"/>
              <a:ext cx="101600" cy="139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53640" y="424180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latin typeface="Courier New"/>
                <a:cs typeface="Courier New"/>
              </a:rPr>
              <a:t>-2</a:t>
            </a:r>
            <a:r>
              <a:rPr b="1" baseline="18518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baseline="1851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97200" y="4330700"/>
            <a:ext cx="241300" cy="177800"/>
            <a:chOff x="1473200" y="4330700"/>
            <a:chExt cx="241300" cy="177800"/>
          </a:xfrm>
        </p:grpSpPr>
        <p:sp>
          <p:nvSpPr>
            <p:cNvPr id="19" name="object 19"/>
            <p:cNvSpPr/>
            <p:nvPr/>
          </p:nvSpPr>
          <p:spPr>
            <a:xfrm>
              <a:off x="14732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612900" y="4330700"/>
              <a:ext cx="1016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365500" y="4330700"/>
            <a:ext cx="241300" cy="177800"/>
            <a:chOff x="1841500" y="4330700"/>
            <a:chExt cx="241300" cy="177800"/>
          </a:xfrm>
        </p:grpSpPr>
        <p:sp>
          <p:nvSpPr>
            <p:cNvPr id="22" name="object 22"/>
            <p:cNvSpPr/>
            <p:nvPr/>
          </p:nvSpPr>
          <p:spPr>
            <a:xfrm>
              <a:off x="18415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81200" y="4330700"/>
              <a:ext cx="101600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733800" y="4330700"/>
            <a:ext cx="241300" cy="177800"/>
            <a:chOff x="2209800" y="4330700"/>
            <a:chExt cx="241300" cy="177800"/>
          </a:xfrm>
        </p:grpSpPr>
        <p:sp>
          <p:nvSpPr>
            <p:cNvPr id="25" name="object 25"/>
            <p:cNvSpPr/>
            <p:nvPr/>
          </p:nvSpPr>
          <p:spPr>
            <a:xfrm>
              <a:off x="22098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336800" y="4330700"/>
              <a:ext cx="114300" cy="127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102100" y="4330700"/>
            <a:ext cx="228600" cy="177800"/>
            <a:chOff x="2578100" y="4330700"/>
            <a:chExt cx="228600" cy="177800"/>
          </a:xfrm>
        </p:grpSpPr>
        <p:sp>
          <p:nvSpPr>
            <p:cNvPr id="28" name="object 28"/>
            <p:cNvSpPr/>
            <p:nvPr/>
          </p:nvSpPr>
          <p:spPr>
            <a:xfrm>
              <a:off x="25781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705100" y="4330700"/>
              <a:ext cx="101600" cy="139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470400" y="4330700"/>
            <a:ext cx="228600" cy="177800"/>
            <a:chOff x="2946400" y="4330700"/>
            <a:chExt cx="228600" cy="177800"/>
          </a:xfrm>
        </p:grpSpPr>
        <p:sp>
          <p:nvSpPr>
            <p:cNvPr id="31" name="object 31"/>
            <p:cNvSpPr/>
            <p:nvPr/>
          </p:nvSpPr>
          <p:spPr>
            <a:xfrm>
              <a:off x="29464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073400" y="4330700"/>
              <a:ext cx="101600" cy="127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826000" y="4330700"/>
            <a:ext cx="241300" cy="177800"/>
            <a:chOff x="3302000" y="4330700"/>
            <a:chExt cx="241300" cy="177800"/>
          </a:xfrm>
        </p:grpSpPr>
        <p:sp>
          <p:nvSpPr>
            <p:cNvPr id="34" name="object 34"/>
            <p:cNvSpPr/>
            <p:nvPr/>
          </p:nvSpPr>
          <p:spPr>
            <a:xfrm>
              <a:off x="33020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441700" y="4330700"/>
              <a:ext cx="101600" cy="1270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5156200" y="4330700"/>
            <a:ext cx="241300" cy="177800"/>
            <a:chOff x="3632200" y="4330700"/>
            <a:chExt cx="241300" cy="177800"/>
          </a:xfrm>
        </p:grpSpPr>
        <p:sp>
          <p:nvSpPr>
            <p:cNvPr id="37" name="object 37"/>
            <p:cNvSpPr/>
            <p:nvPr/>
          </p:nvSpPr>
          <p:spPr>
            <a:xfrm>
              <a:off x="36322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759200" y="4330700"/>
              <a:ext cx="114300" cy="139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388100" y="4330700"/>
            <a:ext cx="368300" cy="177800"/>
            <a:chOff x="4864100" y="4330700"/>
            <a:chExt cx="368300" cy="177800"/>
          </a:xfrm>
        </p:grpSpPr>
        <p:sp>
          <p:nvSpPr>
            <p:cNvPr id="40" name="object 40"/>
            <p:cNvSpPr/>
            <p:nvPr/>
          </p:nvSpPr>
          <p:spPr>
            <a:xfrm>
              <a:off x="4864100" y="4330700"/>
              <a:ext cx="279400" cy="17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130800" y="4330700"/>
              <a:ext cx="101600" cy="139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40476" y="424180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Courier New"/>
                <a:cs typeface="Courier New"/>
              </a:rPr>
              <a:t>-2</a:t>
            </a:r>
            <a:r>
              <a:rPr b="1" spc="-7" baseline="18518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baseline="1851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883400" y="4330700"/>
            <a:ext cx="241300" cy="177800"/>
            <a:chOff x="5359400" y="4330700"/>
            <a:chExt cx="241300" cy="177800"/>
          </a:xfrm>
        </p:grpSpPr>
        <p:sp>
          <p:nvSpPr>
            <p:cNvPr id="44" name="object 44"/>
            <p:cNvSpPr/>
            <p:nvPr/>
          </p:nvSpPr>
          <p:spPr>
            <a:xfrm>
              <a:off x="53594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499100" y="4330700"/>
              <a:ext cx="101600" cy="139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7251700" y="4330700"/>
            <a:ext cx="241300" cy="177800"/>
            <a:chOff x="5727700" y="4330700"/>
            <a:chExt cx="241300" cy="177800"/>
          </a:xfrm>
        </p:grpSpPr>
        <p:sp>
          <p:nvSpPr>
            <p:cNvPr id="47" name="object 47"/>
            <p:cNvSpPr/>
            <p:nvPr/>
          </p:nvSpPr>
          <p:spPr>
            <a:xfrm>
              <a:off x="57277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5867400" y="4330700"/>
              <a:ext cx="101600" cy="139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7620000" y="4330700"/>
            <a:ext cx="241300" cy="177800"/>
            <a:chOff x="6096000" y="4330700"/>
            <a:chExt cx="241300" cy="177800"/>
          </a:xfrm>
        </p:grpSpPr>
        <p:sp>
          <p:nvSpPr>
            <p:cNvPr id="50" name="object 50"/>
            <p:cNvSpPr/>
            <p:nvPr/>
          </p:nvSpPr>
          <p:spPr>
            <a:xfrm>
              <a:off x="60960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223000" y="4330700"/>
              <a:ext cx="114300" cy="1270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7988300" y="4330700"/>
            <a:ext cx="228600" cy="177800"/>
            <a:chOff x="6464300" y="4330700"/>
            <a:chExt cx="228600" cy="177800"/>
          </a:xfrm>
        </p:grpSpPr>
        <p:sp>
          <p:nvSpPr>
            <p:cNvPr id="53" name="object 53"/>
            <p:cNvSpPr/>
            <p:nvPr/>
          </p:nvSpPr>
          <p:spPr>
            <a:xfrm>
              <a:off x="64643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6591300" y="4330700"/>
              <a:ext cx="101600" cy="139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8356600" y="4330700"/>
            <a:ext cx="228600" cy="177800"/>
            <a:chOff x="6832600" y="4330700"/>
            <a:chExt cx="228600" cy="177800"/>
          </a:xfrm>
        </p:grpSpPr>
        <p:sp>
          <p:nvSpPr>
            <p:cNvPr id="56" name="object 56"/>
            <p:cNvSpPr/>
            <p:nvPr/>
          </p:nvSpPr>
          <p:spPr>
            <a:xfrm>
              <a:off x="68326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6959600" y="4330700"/>
              <a:ext cx="101600" cy="1270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8712200" y="4330700"/>
            <a:ext cx="241300" cy="177800"/>
            <a:chOff x="7188200" y="4330700"/>
            <a:chExt cx="241300" cy="177800"/>
          </a:xfrm>
        </p:grpSpPr>
        <p:sp>
          <p:nvSpPr>
            <p:cNvPr id="59" name="object 59"/>
            <p:cNvSpPr/>
            <p:nvPr/>
          </p:nvSpPr>
          <p:spPr>
            <a:xfrm>
              <a:off x="7188200" y="4330700"/>
              <a:ext cx="1397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7327900" y="4330700"/>
              <a:ext cx="101600" cy="1270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9042400" y="4330700"/>
            <a:ext cx="241300" cy="177800"/>
            <a:chOff x="7518400" y="4330700"/>
            <a:chExt cx="241300" cy="177800"/>
          </a:xfrm>
        </p:grpSpPr>
        <p:sp>
          <p:nvSpPr>
            <p:cNvPr id="62" name="object 62"/>
            <p:cNvSpPr/>
            <p:nvPr/>
          </p:nvSpPr>
          <p:spPr>
            <a:xfrm>
              <a:off x="7518400" y="4330700"/>
              <a:ext cx="139700" cy="1778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7645400" y="4330700"/>
              <a:ext cx="114300" cy="1397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830782" y="4188929"/>
            <a:ext cx="2479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  <a:tabLst>
                <a:tab pos="1148080" algn="l"/>
              </a:tabLst>
            </a:pP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200" b="1" spc="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200" b="1" spc="3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4	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200" b="1" spc="6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2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6416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009900" y="4838700"/>
            <a:ext cx="127000" cy="177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365500" y="4838700"/>
            <a:ext cx="152400" cy="1905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733800" y="4838700"/>
            <a:ext cx="1397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021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470400" y="4838700"/>
            <a:ext cx="1397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838700" y="4838700"/>
            <a:ext cx="127000" cy="177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1562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527800" y="4838700"/>
            <a:ext cx="1397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883400" y="4838700"/>
            <a:ext cx="152400" cy="1905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264400" y="4838700"/>
            <a:ext cx="127000" cy="177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6200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988300" y="4838700"/>
            <a:ext cx="139700" cy="177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3566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724900" y="4838700"/>
            <a:ext cx="127000" cy="177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042400" y="4838700"/>
            <a:ext cx="139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679700" y="5334000"/>
            <a:ext cx="6731000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578123" y="4188930"/>
            <a:ext cx="2883535" cy="137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>
              <a:spcBef>
                <a:spcPts val="100"/>
              </a:spcBef>
              <a:tabLst>
                <a:tab pos="782320" algn="l"/>
              </a:tabLst>
            </a:pP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6	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2700" b="1" spc="-7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3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200" b="1" spc="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00" b="1" baseline="-12345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20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9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0800">
              <a:tabLst>
                <a:tab pos="416559" algn="l"/>
                <a:tab pos="782320" algn="l"/>
                <a:tab pos="1148080" algn="l"/>
                <a:tab pos="1513840" algn="l"/>
                <a:tab pos="1879600" algn="l"/>
                <a:tab pos="2245360" algn="l"/>
              </a:tabLst>
            </a:pP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0	1	0	1	0	1	1</a:t>
            </a:r>
            <a:r>
              <a:rPr b="1" spc="30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6520"/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= </a:t>
            </a:r>
            <a:r>
              <a:rPr b="1" spc="-5" dirty="0">
                <a:solidFill>
                  <a:srgbClr val="FFFB00"/>
                </a:solidFill>
                <a:latin typeface="Courier New"/>
                <a:cs typeface="Courier New"/>
              </a:rPr>
              <a:t>64+16+4+2 </a:t>
            </a: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b="1" spc="-5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FFB00"/>
                </a:solidFill>
                <a:latin typeface="Courier New"/>
                <a:cs typeface="Courier New"/>
              </a:rPr>
              <a:t>+86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489200" y="5842000"/>
            <a:ext cx="812800" cy="1778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454400" y="5829300"/>
            <a:ext cx="19304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479040" y="5740400"/>
            <a:ext cx="290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72819" algn="l"/>
              </a:tabLst>
            </a:pPr>
            <a:r>
              <a:rPr b="1" dirty="0">
                <a:solidFill>
                  <a:srgbClr val="FF2600"/>
                </a:solidFill>
                <a:latin typeface="Courier New"/>
                <a:cs typeface="Courier New"/>
              </a:rPr>
              <a:t>Hence:	</a:t>
            </a:r>
            <a:r>
              <a:rPr b="1" spc="-5" dirty="0">
                <a:solidFill>
                  <a:srgbClr val="FFFB00"/>
                </a:solidFill>
                <a:latin typeface="Courier New"/>
                <a:cs typeface="Courier New"/>
              </a:rPr>
              <a:t>01010110 </a:t>
            </a: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b="1" spc="-9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FFB00"/>
                </a:solidFill>
                <a:latin typeface="Courier New"/>
                <a:cs typeface="Courier New"/>
              </a:rPr>
              <a:t>+86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337300" y="5842000"/>
            <a:ext cx="800100" cy="177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302500" y="5829300"/>
            <a:ext cx="1917700" cy="1905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20142" y="4749800"/>
            <a:ext cx="308864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spcBef>
                <a:spcPts val="100"/>
              </a:spcBef>
              <a:tabLst>
                <a:tab pos="561340" algn="l"/>
                <a:tab pos="927100" algn="l"/>
                <a:tab pos="1292860" algn="l"/>
                <a:tab pos="1658620" algn="l"/>
                <a:tab pos="2024380" algn="l"/>
                <a:tab pos="2390140" algn="l"/>
              </a:tabLst>
            </a:pP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1	0	1	0	1	0	1</a:t>
            </a:r>
            <a:r>
              <a:rPr b="1" spc="31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0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4945"/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= </a:t>
            </a:r>
            <a:r>
              <a:rPr b="1" spc="-5" dirty="0">
                <a:solidFill>
                  <a:srgbClr val="FFFB00"/>
                </a:solidFill>
                <a:latin typeface="Courier New"/>
                <a:cs typeface="Courier New"/>
              </a:rPr>
              <a:t>(-128)+32+8+2 </a:t>
            </a: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b="1" spc="-105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-86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5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>
              <a:tabLst>
                <a:tab pos="972819" algn="l"/>
              </a:tabLst>
            </a:pPr>
            <a:r>
              <a:rPr b="1" dirty="0">
                <a:solidFill>
                  <a:srgbClr val="FF2600"/>
                </a:solidFill>
                <a:latin typeface="Courier New"/>
                <a:cs typeface="Courier New"/>
              </a:rPr>
              <a:t>Hence:	</a:t>
            </a:r>
            <a:r>
              <a:rPr b="1" spc="-5" dirty="0">
                <a:solidFill>
                  <a:srgbClr val="FFFB00"/>
                </a:solidFill>
                <a:latin typeface="Courier New"/>
                <a:cs typeface="Courier New"/>
              </a:rPr>
              <a:t>10101010 </a:t>
            </a: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=</a:t>
            </a:r>
            <a:r>
              <a:rPr b="1" spc="-60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FFFB00"/>
                </a:solidFill>
                <a:latin typeface="Courier New"/>
                <a:cs typeface="Courier New"/>
              </a:rPr>
              <a:t>-86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785" y="2501900"/>
            <a:ext cx="9788312" cy="14773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1’s and 2’s Compliment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Signed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Decimal Value of Signed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Range of Signed Integer Numbers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28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1" y="698500"/>
            <a:ext cx="7469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0" dirty="0"/>
              <a:t>Range </a:t>
            </a:r>
            <a:r>
              <a:rPr spc="-40" dirty="0"/>
              <a:t>of </a:t>
            </a:r>
            <a:r>
              <a:rPr spc="-80" dirty="0"/>
              <a:t>Signed </a:t>
            </a:r>
            <a:r>
              <a:rPr spc="-90" dirty="0"/>
              <a:t>Integer</a:t>
            </a:r>
            <a:r>
              <a:rPr spc="220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46300" y="2489200"/>
            <a:ext cx="254000" cy="254000"/>
            <a:chOff x="622300" y="24892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4892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4892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/>
          <p:nvPr/>
        </p:nvSpPr>
        <p:spPr>
          <a:xfrm>
            <a:off x="2476500" y="2489200"/>
            <a:ext cx="73533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9200" y="2857500"/>
            <a:ext cx="28702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95500" y="3429000"/>
            <a:ext cx="330200" cy="330200"/>
            <a:chOff x="571500" y="3429000"/>
            <a:chExt cx="330200" cy="330200"/>
          </a:xfrm>
        </p:grpSpPr>
        <p:sp>
          <p:nvSpPr>
            <p:cNvPr id="10" name="object 10"/>
            <p:cNvSpPr/>
            <p:nvPr/>
          </p:nvSpPr>
          <p:spPr>
            <a:xfrm>
              <a:off x="571500" y="3429000"/>
              <a:ext cx="330200" cy="330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22300" y="34417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476500" y="3441700"/>
            <a:ext cx="3111500" cy="266700"/>
            <a:chOff x="952500" y="3441700"/>
            <a:chExt cx="3111500" cy="266700"/>
          </a:xfrm>
        </p:grpSpPr>
        <p:sp>
          <p:nvSpPr>
            <p:cNvPr id="13" name="object 13"/>
            <p:cNvSpPr/>
            <p:nvPr/>
          </p:nvSpPr>
          <p:spPr>
            <a:xfrm>
              <a:off x="952500" y="3441700"/>
              <a:ext cx="2997200" cy="266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949700" y="3467100"/>
              <a:ext cx="114300" cy="1397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53639" y="2400300"/>
            <a:ext cx="7405370" cy="1343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range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magnitude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depends on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number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(n).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8100">
              <a:spcBef>
                <a:spcPts val="1720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combinations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30" baseline="24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400" baseline="2430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16200" y="4102100"/>
            <a:ext cx="114300" cy="12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3339" y="403327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95600" y="4025900"/>
            <a:ext cx="3975100" cy="266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16200" y="4686300"/>
            <a:ext cx="114300" cy="12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3339" y="461747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08300" y="4610100"/>
            <a:ext cx="4546600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16200" y="5270500"/>
            <a:ext cx="114300" cy="12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93339" y="520167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95600" y="5194300"/>
            <a:ext cx="5575300" cy="304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79090" y="3937000"/>
            <a:ext cx="558990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8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256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7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16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65,536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7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32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4,294,967,296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838200"/>
            <a:ext cx="74168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1" y="698500"/>
            <a:ext cx="7469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0" dirty="0"/>
              <a:t>Range </a:t>
            </a:r>
            <a:r>
              <a:rPr spc="-40" dirty="0"/>
              <a:t>of </a:t>
            </a:r>
            <a:r>
              <a:rPr spc="-80" dirty="0"/>
              <a:t>Signed </a:t>
            </a:r>
            <a:r>
              <a:rPr spc="-90" dirty="0"/>
              <a:t>Integer</a:t>
            </a:r>
            <a:r>
              <a:rPr spc="220" dirty="0"/>
              <a:t> </a:t>
            </a:r>
            <a:r>
              <a:rPr spc="-55"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57400" y="1714500"/>
            <a:ext cx="292100" cy="292100"/>
            <a:chOff x="533400" y="1714500"/>
            <a:chExt cx="292100" cy="292100"/>
          </a:xfrm>
        </p:grpSpPr>
        <p:sp>
          <p:nvSpPr>
            <p:cNvPr id="5" name="object 5"/>
            <p:cNvSpPr/>
            <p:nvPr/>
          </p:nvSpPr>
          <p:spPr>
            <a:xfrm>
              <a:off x="533400" y="17145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17145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/>
          <p:nvPr/>
        </p:nvSpPr>
        <p:spPr>
          <a:xfrm>
            <a:off x="2425700" y="1727200"/>
            <a:ext cx="56769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0139" y="1612900"/>
            <a:ext cx="5722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signed</a:t>
            </a:r>
            <a:r>
              <a:rPr sz="280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numbers: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76500" y="24130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4439" y="2356874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9400" y="2349500"/>
            <a:ext cx="1117600" cy="317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13200" y="2336800"/>
            <a:ext cx="787400" cy="342900"/>
            <a:chOff x="2489200" y="2336800"/>
            <a:chExt cx="787400" cy="342900"/>
          </a:xfrm>
        </p:grpSpPr>
        <p:sp>
          <p:nvSpPr>
            <p:cNvPr id="13" name="object 13"/>
            <p:cNvSpPr/>
            <p:nvPr/>
          </p:nvSpPr>
          <p:spPr>
            <a:xfrm>
              <a:off x="2489200" y="2349500"/>
              <a:ext cx="381000" cy="330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857500" y="2336800"/>
              <a:ext cx="330200" cy="190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162300" y="2349500"/>
              <a:ext cx="114300" cy="330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object 16"/>
          <p:cNvSpPr/>
          <p:nvPr/>
        </p:nvSpPr>
        <p:spPr>
          <a:xfrm>
            <a:off x="4864100" y="2362200"/>
            <a:ext cx="292100" cy="254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19700" y="2336800"/>
            <a:ext cx="1130300" cy="342900"/>
            <a:chOff x="3695700" y="2336800"/>
            <a:chExt cx="1130300" cy="342900"/>
          </a:xfrm>
        </p:grpSpPr>
        <p:sp>
          <p:nvSpPr>
            <p:cNvPr id="18" name="object 18"/>
            <p:cNvSpPr/>
            <p:nvPr/>
          </p:nvSpPr>
          <p:spPr>
            <a:xfrm>
              <a:off x="3695700" y="2349500"/>
              <a:ext cx="457200" cy="330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140200" y="2336800"/>
              <a:ext cx="330200" cy="190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445000" y="2349500"/>
              <a:ext cx="381000" cy="330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1" name="object 21"/>
          <p:cNvSpPr/>
          <p:nvPr/>
        </p:nvSpPr>
        <p:spPr>
          <a:xfrm>
            <a:off x="2476500" y="2997200"/>
            <a:ext cx="1905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04439" y="293439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94000" y="2921000"/>
            <a:ext cx="4495800" cy="330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66000" y="2921000"/>
            <a:ext cx="469900" cy="254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12100" y="2921000"/>
            <a:ext cx="1549400" cy="330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64790" y="2054860"/>
            <a:ext cx="6715125" cy="11684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38100">
              <a:spcBef>
                <a:spcPts val="1720"/>
              </a:spcBef>
            </a:pP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Range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73FA41"/>
                </a:solidFill>
                <a:latin typeface="Arial"/>
                <a:cs typeface="Arial"/>
              </a:rPr>
              <a:t>-(2</a:t>
            </a:r>
            <a:r>
              <a:rPr sz="2400" b="1" i="1" spc="-7" baseline="24305" dirty="0">
                <a:solidFill>
                  <a:srgbClr val="73FA41"/>
                </a:solidFill>
                <a:latin typeface="Arial"/>
                <a:cs typeface="Arial"/>
              </a:rPr>
              <a:t>n-1</a:t>
            </a:r>
            <a:r>
              <a:rPr sz="2400" b="1" spc="-5" dirty="0">
                <a:solidFill>
                  <a:srgbClr val="73FA41"/>
                </a:solidFill>
                <a:latin typeface="Arial"/>
                <a:cs typeface="Arial"/>
              </a:rPr>
              <a:t>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2600"/>
                </a:solidFill>
                <a:latin typeface="Arial"/>
                <a:cs typeface="Arial"/>
              </a:rPr>
              <a:t>+(2</a:t>
            </a:r>
            <a:r>
              <a:rPr sz="2400" b="1" i="1" spc="-7" baseline="24305" dirty="0">
                <a:solidFill>
                  <a:srgbClr val="FF2600"/>
                </a:solidFill>
                <a:latin typeface="Arial"/>
                <a:cs typeface="Arial"/>
              </a:rPr>
              <a:t>n-1</a:t>
            </a:r>
            <a:r>
              <a:rPr sz="2400" b="1" spc="-5" dirty="0">
                <a:solidFill>
                  <a:srgbClr val="FF2600"/>
                </a:solidFill>
                <a:latin typeface="Arial"/>
                <a:cs typeface="Arial"/>
              </a:rPr>
              <a:t>-1)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8100">
              <a:spcBef>
                <a:spcPts val="162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where there is one sign bit and </a:t>
            </a:r>
            <a:r>
              <a:rPr sz="2400" b="1" i="1" spc="-5" dirty="0">
                <a:solidFill>
                  <a:srgbClr val="FFFFFF"/>
                </a:solidFill>
                <a:latin typeface="Arial"/>
                <a:cs typeface="Arial"/>
              </a:rPr>
              <a:t>n-1</a:t>
            </a:r>
            <a:r>
              <a:rPr sz="2400" b="1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00300" y="3530600"/>
            <a:ext cx="368300" cy="177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90140" y="3403600"/>
            <a:ext cx="393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FB00"/>
                </a:solidFill>
                <a:latin typeface="Arial"/>
                <a:cs typeface="Arial"/>
              </a:rPr>
              <a:t>ex: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54350" y="3665538"/>
            <a:ext cx="6534150" cy="2370455"/>
            <a:chOff x="1530350" y="3665537"/>
            <a:chExt cx="6534150" cy="2370455"/>
          </a:xfrm>
        </p:grpSpPr>
        <p:sp>
          <p:nvSpPr>
            <p:cNvPr id="30" name="object 30"/>
            <p:cNvSpPr/>
            <p:nvPr/>
          </p:nvSpPr>
          <p:spPr>
            <a:xfrm>
              <a:off x="1530350" y="3665537"/>
              <a:ext cx="6534150" cy="2370455"/>
            </a:xfrm>
            <a:custGeom>
              <a:avLst/>
              <a:gdLst/>
              <a:ahLst/>
              <a:cxnLst/>
              <a:rect l="l" t="t" r="r" b="b"/>
              <a:pathLst>
                <a:path w="6534150" h="2370454">
                  <a:moveTo>
                    <a:pt x="1358900" y="1833562"/>
                  </a:moveTo>
                  <a:lnTo>
                    <a:pt x="0" y="1833562"/>
                  </a:lnTo>
                  <a:lnTo>
                    <a:pt x="0" y="2370137"/>
                  </a:lnTo>
                  <a:lnTo>
                    <a:pt x="1358900" y="2370137"/>
                  </a:lnTo>
                  <a:lnTo>
                    <a:pt x="1358900" y="1833562"/>
                  </a:lnTo>
                  <a:close/>
                </a:path>
                <a:path w="6534150" h="2370454">
                  <a:moveTo>
                    <a:pt x="1358900" y="1276350"/>
                  </a:moveTo>
                  <a:lnTo>
                    <a:pt x="0" y="1276350"/>
                  </a:lnTo>
                  <a:lnTo>
                    <a:pt x="0" y="1808162"/>
                  </a:lnTo>
                  <a:lnTo>
                    <a:pt x="1358900" y="1808162"/>
                  </a:lnTo>
                  <a:lnTo>
                    <a:pt x="1358900" y="1276350"/>
                  </a:lnTo>
                  <a:close/>
                </a:path>
                <a:path w="6534150" h="2370454">
                  <a:moveTo>
                    <a:pt x="1358900" y="720725"/>
                  </a:moveTo>
                  <a:lnTo>
                    <a:pt x="0" y="720725"/>
                  </a:lnTo>
                  <a:lnTo>
                    <a:pt x="0" y="1250950"/>
                  </a:lnTo>
                  <a:lnTo>
                    <a:pt x="1358900" y="1250950"/>
                  </a:lnTo>
                  <a:lnTo>
                    <a:pt x="1358900" y="720725"/>
                  </a:lnTo>
                  <a:close/>
                </a:path>
                <a:path w="6534150" h="2370454">
                  <a:moveTo>
                    <a:pt x="3956050" y="1833562"/>
                  </a:moveTo>
                  <a:lnTo>
                    <a:pt x="1384300" y="1833562"/>
                  </a:lnTo>
                  <a:lnTo>
                    <a:pt x="1384300" y="2370137"/>
                  </a:lnTo>
                  <a:lnTo>
                    <a:pt x="3956050" y="2370137"/>
                  </a:lnTo>
                  <a:lnTo>
                    <a:pt x="3956050" y="1833562"/>
                  </a:lnTo>
                  <a:close/>
                </a:path>
                <a:path w="6534150" h="2370454">
                  <a:moveTo>
                    <a:pt x="3956050" y="1276350"/>
                  </a:moveTo>
                  <a:lnTo>
                    <a:pt x="1384300" y="1276350"/>
                  </a:lnTo>
                  <a:lnTo>
                    <a:pt x="1384300" y="1808162"/>
                  </a:lnTo>
                  <a:lnTo>
                    <a:pt x="3956050" y="1808162"/>
                  </a:lnTo>
                  <a:lnTo>
                    <a:pt x="3956050" y="1276350"/>
                  </a:lnTo>
                  <a:close/>
                </a:path>
                <a:path w="6534150" h="2370454">
                  <a:moveTo>
                    <a:pt x="3956050" y="720725"/>
                  </a:moveTo>
                  <a:lnTo>
                    <a:pt x="1384300" y="720725"/>
                  </a:lnTo>
                  <a:lnTo>
                    <a:pt x="1384300" y="1250950"/>
                  </a:lnTo>
                  <a:lnTo>
                    <a:pt x="3956050" y="1250950"/>
                  </a:lnTo>
                  <a:lnTo>
                    <a:pt x="3956050" y="720725"/>
                  </a:lnTo>
                  <a:close/>
                </a:path>
                <a:path w="6534150" h="2370454">
                  <a:moveTo>
                    <a:pt x="3956050" y="0"/>
                  </a:moveTo>
                  <a:lnTo>
                    <a:pt x="1384300" y="0"/>
                  </a:lnTo>
                  <a:lnTo>
                    <a:pt x="1384300" y="695325"/>
                  </a:lnTo>
                  <a:lnTo>
                    <a:pt x="3956050" y="695325"/>
                  </a:lnTo>
                  <a:lnTo>
                    <a:pt x="3956050" y="0"/>
                  </a:lnTo>
                  <a:close/>
                </a:path>
                <a:path w="6534150" h="2370454">
                  <a:moveTo>
                    <a:pt x="6534150" y="1833562"/>
                  </a:moveTo>
                  <a:lnTo>
                    <a:pt x="3981450" y="1833562"/>
                  </a:lnTo>
                  <a:lnTo>
                    <a:pt x="3981450" y="2370137"/>
                  </a:lnTo>
                  <a:lnTo>
                    <a:pt x="6534150" y="2370137"/>
                  </a:lnTo>
                  <a:lnTo>
                    <a:pt x="6534150" y="1833562"/>
                  </a:lnTo>
                  <a:close/>
                </a:path>
                <a:path w="6534150" h="2370454">
                  <a:moveTo>
                    <a:pt x="6534150" y="1276350"/>
                  </a:moveTo>
                  <a:lnTo>
                    <a:pt x="3981450" y="1276350"/>
                  </a:lnTo>
                  <a:lnTo>
                    <a:pt x="3981450" y="1808162"/>
                  </a:lnTo>
                  <a:lnTo>
                    <a:pt x="6534150" y="1808162"/>
                  </a:lnTo>
                  <a:lnTo>
                    <a:pt x="6534150" y="1276350"/>
                  </a:lnTo>
                  <a:close/>
                </a:path>
                <a:path w="6534150" h="2370454">
                  <a:moveTo>
                    <a:pt x="6534150" y="720725"/>
                  </a:moveTo>
                  <a:lnTo>
                    <a:pt x="3981450" y="720725"/>
                  </a:lnTo>
                  <a:lnTo>
                    <a:pt x="3981450" y="1250950"/>
                  </a:lnTo>
                  <a:lnTo>
                    <a:pt x="6534150" y="1250950"/>
                  </a:lnTo>
                  <a:lnTo>
                    <a:pt x="6534150" y="720725"/>
                  </a:lnTo>
                  <a:close/>
                </a:path>
                <a:path w="6534150" h="2370454">
                  <a:moveTo>
                    <a:pt x="6534150" y="0"/>
                  </a:moveTo>
                  <a:lnTo>
                    <a:pt x="3981450" y="0"/>
                  </a:lnTo>
                  <a:lnTo>
                    <a:pt x="3981450" y="695325"/>
                  </a:lnTo>
                  <a:lnTo>
                    <a:pt x="6534150" y="695325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606800" y="3771900"/>
              <a:ext cx="1244600" cy="2540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606800" y="4089400"/>
              <a:ext cx="1244600" cy="2413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210300" y="3771900"/>
              <a:ext cx="1231900" cy="2159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197600" y="4089400"/>
              <a:ext cx="1244600" cy="2413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778000" y="4572000"/>
              <a:ext cx="914400" cy="2159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492500" y="4584700"/>
              <a:ext cx="457200" cy="2413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949700" y="4572000"/>
              <a:ext cx="101600" cy="1524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4076700" y="4584700"/>
              <a:ext cx="889000" cy="2413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032500" y="4584700"/>
              <a:ext cx="279400" cy="2413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6299200" y="4572000"/>
              <a:ext cx="114300" cy="1524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413500" y="4584700"/>
              <a:ext cx="1206500" cy="2413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778000" y="5130800"/>
              <a:ext cx="914400" cy="2159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340100" y="5143500"/>
              <a:ext cx="457200" cy="2413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797300" y="5130800"/>
              <a:ext cx="101600" cy="1524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924300" y="5143500"/>
              <a:ext cx="1193800" cy="2413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880100" y="5143500"/>
              <a:ext cx="279400" cy="2413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146800" y="5130800"/>
              <a:ext cx="114300" cy="1524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261100" y="5143500"/>
              <a:ext cx="1511300" cy="2413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714500" y="5676900"/>
              <a:ext cx="1054100" cy="2159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060700" y="5689600"/>
              <a:ext cx="457200" cy="2413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517900" y="5689600"/>
              <a:ext cx="215900" cy="15240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746500" y="5689600"/>
              <a:ext cx="1651000" cy="2413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5676900" y="5689600"/>
              <a:ext cx="279400" cy="2413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5956300" y="5689600"/>
              <a:ext cx="203200" cy="15240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6159500" y="5689600"/>
              <a:ext cx="1816100" cy="2413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3041650" y="3652838"/>
          <a:ext cx="6546850" cy="2382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3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7C6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8660" marR="6604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Negative 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Boundary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9135" marR="644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Positive 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Boundary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bits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-(2</a:t>
                      </a:r>
                      <a:r>
                        <a:rPr sz="1950" b="1" baseline="19230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) =</a:t>
                      </a:r>
                      <a:r>
                        <a:rPr sz="2000" b="1" spc="-40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(2</a:t>
                      </a:r>
                      <a:r>
                        <a:rPr sz="1950" b="1" baseline="19230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-1) =</a:t>
                      </a:r>
                      <a:r>
                        <a:rPr sz="2000" b="1" spc="-50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+7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bits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-(2</a:t>
                      </a:r>
                      <a:r>
                        <a:rPr sz="1950" b="1" baseline="19230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) =</a:t>
                      </a:r>
                      <a:r>
                        <a:rPr sz="2000" b="1" spc="-45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-128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(2</a:t>
                      </a:r>
                      <a:r>
                        <a:rPr sz="1950" b="1" baseline="19230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-1) =</a:t>
                      </a:r>
                      <a:r>
                        <a:rPr sz="2000" b="1" spc="-60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+127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-5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bits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5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-(2</a:t>
                      </a:r>
                      <a:r>
                        <a:rPr sz="1950" b="1" spc="7" baseline="19230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2000" b="1" spc="5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85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73FA41"/>
                          </a:solidFill>
                          <a:latin typeface="Courier New"/>
                          <a:cs typeface="Courier New"/>
                        </a:rPr>
                        <a:t>-32,768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(2</a:t>
                      </a:r>
                      <a:r>
                        <a:rPr sz="1950" b="1" baseline="19230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-1) =</a:t>
                      </a:r>
                      <a:r>
                        <a:rPr sz="2000" b="1" spc="-65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+32767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235750"/>
            <a:ext cx="8911687" cy="615553"/>
          </a:xfrm>
        </p:spPr>
        <p:txBody>
          <a:bodyPr anchor="ctr"/>
          <a:lstStyle/>
          <a:p>
            <a:pPr algn="ctr"/>
            <a:r>
              <a:rPr lang="en-SG" dirty="0"/>
              <a:t>End of Part III</a:t>
            </a:r>
          </a:p>
        </p:txBody>
      </p:sp>
    </p:spTree>
    <p:extLst>
      <p:ext uri="{BB962C8B-B14F-4D97-AF65-F5344CB8AC3E}">
        <p14:creationId xmlns:p14="http://schemas.microsoft.com/office/powerpoint/2010/main" val="350704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0" y="800100"/>
            <a:ext cx="68834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1" y="622300"/>
            <a:ext cx="69526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000" spc="-125" dirty="0"/>
              <a:t>1’s </a:t>
            </a:r>
            <a:r>
              <a:rPr sz="5000" spc="-65" dirty="0"/>
              <a:t>and </a:t>
            </a:r>
            <a:r>
              <a:rPr sz="5000" spc="-125" dirty="0"/>
              <a:t>2’s</a:t>
            </a:r>
            <a:r>
              <a:rPr sz="5000" spc="100" dirty="0"/>
              <a:t> </a:t>
            </a:r>
            <a:r>
              <a:rPr sz="5000" spc="-60" dirty="0"/>
              <a:t>Complements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2095500" y="3175000"/>
            <a:ext cx="330200" cy="330200"/>
            <a:chOff x="571500" y="3175000"/>
            <a:chExt cx="330200" cy="330200"/>
          </a:xfrm>
        </p:grpSpPr>
        <p:sp>
          <p:nvSpPr>
            <p:cNvPr id="5" name="object 5"/>
            <p:cNvSpPr/>
            <p:nvPr/>
          </p:nvSpPr>
          <p:spPr>
            <a:xfrm>
              <a:off x="571500" y="3175000"/>
              <a:ext cx="330200" cy="33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31877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/>
          <p:nvPr/>
        </p:nvSpPr>
        <p:spPr>
          <a:xfrm>
            <a:off x="2476500" y="3187700"/>
            <a:ext cx="73660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01900" y="3556000"/>
            <a:ext cx="2679700" cy="330200"/>
            <a:chOff x="977900" y="3556000"/>
            <a:chExt cx="2679700" cy="330200"/>
          </a:xfrm>
        </p:grpSpPr>
        <p:sp>
          <p:nvSpPr>
            <p:cNvPr id="9" name="object 9"/>
            <p:cNvSpPr/>
            <p:nvPr/>
          </p:nvSpPr>
          <p:spPr>
            <a:xfrm>
              <a:off x="977900" y="3556000"/>
              <a:ext cx="2628900" cy="330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594100" y="3746500"/>
              <a:ext cx="63500" cy="63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095500" y="4127500"/>
            <a:ext cx="330200" cy="330200"/>
            <a:chOff x="571500" y="4127500"/>
            <a:chExt cx="330200" cy="330200"/>
          </a:xfrm>
        </p:grpSpPr>
        <p:sp>
          <p:nvSpPr>
            <p:cNvPr id="12" name="object 12"/>
            <p:cNvSpPr/>
            <p:nvPr/>
          </p:nvSpPr>
          <p:spPr>
            <a:xfrm>
              <a:off x="571500" y="4127500"/>
              <a:ext cx="330200" cy="33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22300" y="41402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476500" y="4140200"/>
            <a:ext cx="7239000" cy="736600"/>
            <a:chOff x="952500" y="4140200"/>
            <a:chExt cx="7239000" cy="736600"/>
          </a:xfrm>
        </p:grpSpPr>
        <p:sp>
          <p:nvSpPr>
            <p:cNvPr id="15" name="object 15"/>
            <p:cNvSpPr/>
            <p:nvPr/>
          </p:nvSpPr>
          <p:spPr>
            <a:xfrm>
              <a:off x="952500" y="4140200"/>
              <a:ext cx="7239000" cy="317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77900" y="4508500"/>
              <a:ext cx="2794000" cy="317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733800" y="4432300"/>
              <a:ext cx="3619500" cy="444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162800" y="4699000"/>
              <a:ext cx="63500" cy="63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79040" y="3098800"/>
            <a:ext cx="7342505" cy="171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They are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important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permit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r>
              <a:rPr sz="2400" spc="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sz="2400" b="1" i="1" spc="-5" dirty="0">
                <a:solidFill>
                  <a:srgbClr val="FFFB00"/>
                </a:solidFill>
                <a:latin typeface="Arial"/>
                <a:cs typeface="Arial"/>
              </a:rPr>
              <a:t>negative numbers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23825">
              <a:lnSpc>
                <a:spcPct val="100699"/>
              </a:lnSpc>
              <a:spcBef>
                <a:spcPts val="17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arithmetic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commonly 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computers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handle </a:t>
            </a:r>
            <a:r>
              <a:rPr sz="2400" u="heavy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negative</a:t>
            </a:r>
            <a:r>
              <a:rPr sz="2400" u="heavy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numbers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6300" y="812800"/>
            <a:ext cx="7505700" cy="62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0" y="622300"/>
            <a:ext cx="7564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000" spc="-125" dirty="0"/>
              <a:t>Finding </a:t>
            </a:r>
            <a:r>
              <a:rPr sz="5000" spc="-65" dirty="0"/>
              <a:t>the </a:t>
            </a:r>
            <a:r>
              <a:rPr sz="5000" spc="-125" dirty="0"/>
              <a:t>1’s</a:t>
            </a:r>
            <a:r>
              <a:rPr sz="5000" spc="150" dirty="0"/>
              <a:t> </a:t>
            </a:r>
            <a:r>
              <a:rPr sz="5000" spc="-40" dirty="0"/>
              <a:t>complement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2057400" y="1714500"/>
            <a:ext cx="7658100" cy="368300"/>
            <a:chOff x="533400" y="1714500"/>
            <a:chExt cx="7658100" cy="368300"/>
          </a:xfrm>
        </p:grpSpPr>
        <p:sp>
          <p:nvSpPr>
            <p:cNvPr id="5" name="object 5"/>
            <p:cNvSpPr/>
            <p:nvPr/>
          </p:nvSpPr>
          <p:spPr>
            <a:xfrm>
              <a:off x="533400" y="1714500"/>
              <a:ext cx="292100" cy="29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1714500"/>
              <a:ext cx="266700" cy="26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63600" y="1727200"/>
              <a:ext cx="7327900" cy="355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/>
          <p:nvPr/>
        </p:nvSpPr>
        <p:spPr>
          <a:xfrm>
            <a:off x="2400300" y="2159000"/>
            <a:ext cx="3035300" cy="355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89200" y="3098800"/>
            <a:ext cx="5016500" cy="342900"/>
            <a:chOff x="965200" y="3098800"/>
            <a:chExt cx="5016500" cy="342900"/>
          </a:xfrm>
        </p:grpSpPr>
        <p:sp>
          <p:nvSpPr>
            <p:cNvPr id="10" name="object 10"/>
            <p:cNvSpPr/>
            <p:nvPr/>
          </p:nvSpPr>
          <p:spPr>
            <a:xfrm>
              <a:off x="965200" y="3098800"/>
              <a:ext cx="4851400" cy="317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854700" y="3263900"/>
              <a:ext cx="127000" cy="177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77439" y="1612901"/>
            <a:ext cx="7343140" cy="18090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5400" marR="17780">
              <a:lnSpc>
                <a:spcPct val="101200"/>
              </a:lnSpc>
              <a:spcBef>
                <a:spcPts val="60"/>
              </a:spcBef>
            </a:pP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simple: change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get 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1’s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complement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3650">
              <a:solidFill>
                <a:prstClr val="black"/>
              </a:solidFill>
              <a:latin typeface="Arial"/>
              <a:cs typeface="Arial"/>
            </a:endParaRPr>
          </a:p>
          <a:p>
            <a:pPr marL="106045"/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 </a:t>
            </a:r>
            <a:r>
              <a:rPr sz="2400" spc="-35" dirty="0">
                <a:solidFill>
                  <a:srgbClr val="FFFB00"/>
                </a:solidFill>
                <a:latin typeface="Arial"/>
                <a:cs typeface="Arial"/>
              </a:rPr>
              <a:t>find </a:t>
            </a:r>
            <a:r>
              <a:rPr sz="2400" spc="-65" dirty="0">
                <a:solidFill>
                  <a:srgbClr val="FFFB00"/>
                </a:solidFill>
                <a:latin typeface="Arial"/>
                <a:cs typeface="Arial"/>
              </a:rPr>
              <a:t>1’s </a:t>
            </a:r>
            <a:r>
              <a:rPr sz="2400" spc="-20" dirty="0">
                <a:solidFill>
                  <a:srgbClr val="FFFB00"/>
                </a:solidFill>
                <a:latin typeface="Arial"/>
                <a:cs typeface="Arial"/>
              </a:rPr>
              <a:t>complement </a:t>
            </a:r>
            <a:r>
              <a:rPr sz="2400" spc="-25" dirty="0">
                <a:solidFill>
                  <a:srgbClr val="FFFB00"/>
                </a:solidFill>
                <a:latin typeface="Arial"/>
                <a:cs typeface="Arial"/>
              </a:rPr>
              <a:t>of</a:t>
            </a:r>
            <a:r>
              <a:rPr sz="2400" spc="160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B00"/>
                </a:solidFill>
                <a:latin typeface="Arial"/>
                <a:cs typeface="Arial"/>
              </a:rPr>
              <a:t>11100101</a:t>
            </a:r>
            <a:r>
              <a:rPr sz="2400" spc="-7" baseline="-22569" dirty="0">
                <a:solidFill>
                  <a:srgbClr val="FFFB00"/>
                </a:solidFill>
                <a:latin typeface="Arial"/>
                <a:cs typeface="Arial"/>
              </a:rPr>
              <a:t>2</a:t>
            </a:r>
            <a:endParaRPr sz="2400" baseline="-22569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86013" y="3830637"/>
            <a:ext cx="6924675" cy="1530350"/>
            <a:chOff x="862012" y="3830637"/>
            <a:chExt cx="6924675" cy="1530350"/>
          </a:xfrm>
        </p:grpSpPr>
        <p:sp>
          <p:nvSpPr>
            <p:cNvPr id="14" name="object 14"/>
            <p:cNvSpPr/>
            <p:nvPr/>
          </p:nvSpPr>
          <p:spPr>
            <a:xfrm>
              <a:off x="862012" y="3830637"/>
              <a:ext cx="6924675" cy="1530350"/>
            </a:xfrm>
            <a:custGeom>
              <a:avLst/>
              <a:gdLst/>
              <a:ahLst/>
              <a:cxnLst/>
              <a:rect l="l" t="t" r="r" b="b"/>
              <a:pathLst>
                <a:path w="6924675" h="1530350">
                  <a:moveTo>
                    <a:pt x="6924675" y="0"/>
                  </a:moveTo>
                  <a:lnTo>
                    <a:pt x="6924675" y="0"/>
                  </a:lnTo>
                  <a:lnTo>
                    <a:pt x="0" y="0"/>
                  </a:lnTo>
                  <a:lnTo>
                    <a:pt x="0" y="1530350"/>
                  </a:lnTo>
                  <a:lnTo>
                    <a:pt x="6924675" y="1530350"/>
                  </a:lnTo>
                  <a:lnTo>
                    <a:pt x="6924675" y="0"/>
                  </a:lnTo>
                  <a:close/>
                </a:path>
              </a:pathLst>
            </a:custGeom>
            <a:solidFill>
              <a:srgbClr val="656164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701800" y="4013200"/>
              <a:ext cx="927100" cy="254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23028" y="3919537"/>
            <a:ext cx="927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Binary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28900" y="4000500"/>
            <a:ext cx="6527800" cy="1257300"/>
            <a:chOff x="1104900" y="4000500"/>
            <a:chExt cx="6527800" cy="1257300"/>
          </a:xfrm>
        </p:grpSpPr>
        <p:sp>
          <p:nvSpPr>
            <p:cNvPr id="18" name="object 18"/>
            <p:cNvSpPr/>
            <p:nvPr/>
          </p:nvSpPr>
          <p:spPr>
            <a:xfrm>
              <a:off x="3632200" y="4000500"/>
              <a:ext cx="165100" cy="254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178300" y="4000500"/>
              <a:ext cx="165100" cy="254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724400" y="4000500"/>
              <a:ext cx="165100" cy="254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257800" y="4000500"/>
              <a:ext cx="177800" cy="266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816600" y="4000500"/>
              <a:ext cx="1778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375400" y="4000500"/>
              <a:ext cx="1651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908800" y="4000500"/>
              <a:ext cx="1778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467600" y="4000500"/>
              <a:ext cx="1651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104900" y="5016500"/>
              <a:ext cx="2133600" cy="2413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13328" y="4914900"/>
            <a:ext cx="2146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1’s</a:t>
            </a:r>
            <a:r>
              <a:rPr sz="20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complement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43500" y="4991100"/>
            <a:ext cx="4013200" cy="266700"/>
            <a:chOff x="3619500" y="4991100"/>
            <a:chExt cx="4013200" cy="266700"/>
          </a:xfrm>
        </p:grpSpPr>
        <p:sp>
          <p:nvSpPr>
            <p:cNvPr id="29" name="object 29"/>
            <p:cNvSpPr/>
            <p:nvPr/>
          </p:nvSpPr>
          <p:spPr>
            <a:xfrm>
              <a:off x="3619500" y="4991100"/>
              <a:ext cx="177800" cy="266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165600" y="4991100"/>
              <a:ext cx="177800" cy="266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711700" y="4991100"/>
              <a:ext cx="177800" cy="266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270500" y="4991100"/>
              <a:ext cx="165100" cy="254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829300" y="4991100"/>
              <a:ext cx="1651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362700" y="4991100"/>
              <a:ext cx="1778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921500" y="4991100"/>
              <a:ext cx="1651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454900" y="4991100"/>
              <a:ext cx="1778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120623" y="3856038"/>
            <a:ext cx="4056379" cy="1482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546735" algn="l"/>
                <a:tab pos="1094105" algn="l"/>
                <a:tab pos="1640839" algn="l"/>
                <a:tab pos="2188210" algn="l"/>
                <a:tab pos="2735580" algn="l"/>
                <a:tab pos="3282315" algn="l"/>
                <a:tab pos="3829685" algn="l"/>
              </a:tabLst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1	1	1	0	0	1	0	1</a:t>
            </a:r>
            <a:endParaRPr sz="2800">
              <a:solidFill>
                <a:prstClr val="black"/>
              </a:solidFill>
              <a:latin typeface="Courier New"/>
              <a:cs typeface="Courier New"/>
            </a:endParaRPr>
          </a:p>
          <a:p>
            <a:endParaRPr sz="395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tabLst>
                <a:tab pos="546735" algn="l"/>
                <a:tab pos="1094105" algn="l"/>
                <a:tab pos="1640839" algn="l"/>
                <a:tab pos="2188210" algn="l"/>
                <a:tab pos="2735580" algn="l"/>
                <a:tab pos="3282315" algn="l"/>
                <a:tab pos="3829685" algn="l"/>
              </a:tabLst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0	0	0	1	1	0	1	0</a:t>
            </a:r>
            <a:endParaRPr sz="28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65356" y="4371975"/>
            <a:ext cx="3930650" cy="323850"/>
            <a:chOff x="3641356" y="4371975"/>
            <a:chExt cx="3930650" cy="323850"/>
          </a:xfrm>
        </p:grpSpPr>
        <p:sp>
          <p:nvSpPr>
            <p:cNvPr id="39" name="object 39"/>
            <p:cNvSpPr/>
            <p:nvPr/>
          </p:nvSpPr>
          <p:spPr>
            <a:xfrm>
              <a:off x="37004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27" y="-19050"/>
                  </a:moveTo>
                  <a:lnTo>
                    <a:pt x="527" y="222758"/>
                  </a:lnTo>
                </a:path>
              </a:pathLst>
            </a:custGeom>
            <a:ln w="391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6413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2211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27" y="-19050"/>
                  </a:moveTo>
                  <a:lnTo>
                    <a:pt x="527" y="222758"/>
                  </a:lnTo>
                </a:path>
              </a:pathLst>
            </a:custGeom>
            <a:ln w="391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1620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7926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33" y="-19050"/>
                  </a:moveTo>
                  <a:lnTo>
                    <a:pt x="533" y="222758"/>
                  </a:lnTo>
                </a:path>
              </a:pathLst>
            </a:custGeom>
            <a:ln w="3916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47335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3133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33" y="-19050"/>
                  </a:moveTo>
                  <a:lnTo>
                    <a:pt x="533" y="222758"/>
                  </a:lnTo>
                </a:path>
              </a:pathLst>
            </a:custGeom>
            <a:ln w="3916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2542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8594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27" y="-19050"/>
                  </a:moveTo>
                  <a:lnTo>
                    <a:pt x="527" y="222758"/>
                  </a:lnTo>
                </a:path>
              </a:pathLst>
            </a:custGeom>
            <a:ln w="391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58003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4309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33" y="-19050"/>
                  </a:moveTo>
                  <a:lnTo>
                    <a:pt x="533" y="222758"/>
                  </a:lnTo>
                </a:path>
              </a:pathLst>
            </a:custGeom>
            <a:ln w="3916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63718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1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9516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33" y="-19050"/>
                  </a:moveTo>
                  <a:lnTo>
                    <a:pt x="533" y="222758"/>
                  </a:lnTo>
                </a:path>
              </a:pathLst>
            </a:custGeom>
            <a:ln w="39166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68925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2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7510462" y="4391025"/>
              <a:ext cx="1270" cy="203835"/>
            </a:xfrm>
            <a:custGeom>
              <a:avLst/>
              <a:gdLst/>
              <a:ahLst/>
              <a:cxnLst/>
              <a:rect l="l" t="t" r="r" b="b"/>
              <a:pathLst>
                <a:path w="1270" h="203835">
                  <a:moveTo>
                    <a:pt x="527" y="-19050"/>
                  </a:moveTo>
                  <a:lnTo>
                    <a:pt x="527" y="222758"/>
                  </a:lnTo>
                </a:path>
              </a:pathLst>
            </a:custGeom>
            <a:ln w="391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7451356" y="4575378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142" y="0"/>
                  </a:moveTo>
                  <a:lnTo>
                    <a:pt x="0" y="622"/>
                  </a:lnTo>
                  <a:lnTo>
                    <a:pt x="60693" y="120446"/>
                  </a:lnTo>
                  <a:lnTo>
                    <a:pt x="12014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800" y="5410200"/>
            <a:ext cx="977900" cy="97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11926" y="5518150"/>
            <a:ext cx="757237" cy="768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9800" y="5410200"/>
            <a:ext cx="533400" cy="977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7751" y="5518150"/>
            <a:ext cx="319087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6300" y="800100"/>
            <a:ext cx="7632700" cy="635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5501" y="622300"/>
            <a:ext cx="76815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000" spc="-125" dirty="0"/>
              <a:t>Finding </a:t>
            </a:r>
            <a:r>
              <a:rPr sz="5000" spc="-65" dirty="0"/>
              <a:t>the </a:t>
            </a:r>
            <a:r>
              <a:rPr sz="5000" spc="-125" dirty="0"/>
              <a:t>2’s</a:t>
            </a:r>
            <a:r>
              <a:rPr sz="5000" spc="160" dirty="0"/>
              <a:t> </a:t>
            </a:r>
            <a:r>
              <a:rPr sz="5000" spc="-60" dirty="0"/>
              <a:t>Complement</a:t>
            </a:r>
            <a:endParaRPr sz="5000"/>
          </a:p>
        </p:txBody>
      </p:sp>
      <p:grpSp>
        <p:nvGrpSpPr>
          <p:cNvPr id="8" name="object 8"/>
          <p:cNvGrpSpPr/>
          <p:nvPr/>
        </p:nvGrpSpPr>
        <p:grpSpPr>
          <a:xfrm>
            <a:off x="2159000" y="2057400"/>
            <a:ext cx="254000" cy="254000"/>
            <a:chOff x="635000" y="2057400"/>
            <a:chExt cx="254000" cy="254000"/>
          </a:xfrm>
        </p:grpSpPr>
        <p:sp>
          <p:nvSpPr>
            <p:cNvPr id="9" name="object 9"/>
            <p:cNvSpPr/>
            <p:nvPr/>
          </p:nvSpPr>
          <p:spPr>
            <a:xfrm>
              <a:off x="635000" y="2057400"/>
              <a:ext cx="254000" cy="254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35000" y="2057400"/>
              <a:ext cx="228600" cy="228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/>
          <p:nvPr/>
        </p:nvSpPr>
        <p:spPr>
          <a:xfrm>
            <a:off x="2616200" y="2667000"/>
            <a:ext cx="393700" cy="203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00400" y="2628900"/>
            <a:ext cx="1460500" cy="241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38700" y="2603500"/>
            <a:ext cx="279400" cy="254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08600" y="2628900"/>
            <a:ext cx="1460500" cy="241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89200" y="2057400"/>
            <a:ext cx="7429500" cy="812800"/>
            <a:chOff x="965200" y="2057400"/>
            <a:chExt cx="7429500" cy="812800"/>
          </a:xfrm>
        </p:grpSpPr>
        <p:sp>
          <p:nvSpPr>
            <p:cNvPr id="16" name="object 16"/>
            <p:cNvSpPr/>
            <p:nvPr/>
          </p:nvSpPr>
          <p:spPr>
            <a:xfrm>
              <a:off x="965200" y="2057400"/>
              <a:ext cx="7429500" cy="317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448300" y="2603500"/>
              <a:ext cx="279400" cy="254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918200" y="2628900"/>
              <a:ext cx="1473200" cy="241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159000" y="3162300"/>
            <a:ext cx="254000" cy="254000"/>
            <a:chOff x="635000" y="3162300"/>
            <a:chExt cx="254000" cy="254000"/>
          </a:xfrm>
        </p:grpSpPr>
        <p:sp>
          <p:nvSpPr>
            <p:cNvPr id="20" name="object 20"/>
            <p:cNvSpPr/>
            <p:nvPr/>
          </p:nvSpPr>
          <p:spPr>
            <a:xfrm>
              <a:off x="635000" y="3162300"/>
              <a:ext cx="254000" cy="254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35000" y="3162300"/>
              <a:ext cx="228600" cy="228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/>
          <p:nvPr/>
        </p:nvSpPr>
        <p:spPr>
          <a:xfrm>
            <a:off x="2489200" y="3162300"/>
            <a:ext cx="2971800" cy="266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91739" y="3073400"/>
            <a:ext cx="2978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alternative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method: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28900" y="3784600"/>
            <a:ext cx="114300" cy="127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95600" y="3708400"/>
            <a:ext cx="6642100" cy="660400"/>
            <a:chOff x="1371600" y="3708400"/>
            <a:chExt cx="6642100" cy="660400"/>
          </a:xfrm>
        </p:grpSpPr>
        <p:sp>
          <p:nvSpPr>
            <p:cNvPr id="26" name="object 26"/>
            <p:cNvSpPr/>
            <p:nvPr/>
          </p:nvSpPr>
          <p:spPr>
            <a:xfrm>
              <a:off x="1384300" y="3708400"/>
              <a:ext cx="6629400" cy="3175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371600" y="4051300"/>
              <a:ext cx="5041900" cy="3175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object 28"/>
          <p:cNvSpPr/>
          <p:nvPr/>
        </p:nvSpPr>
        <p:spPr>
          <a:xfrm>
            <a:off x="2628900" y="4673600"/>
            <a:ext cx="114300" cy="127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06039" y="460477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95600" y="4597400"/>
            <a:ext cx="6108700" cy="317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06039" y="3619500"/>
            <a:ext cx="6922134" cy="12801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8450" marR="5080" indent="-285750">
              <a:lnSpc>
                <a:spcPts val="2700"/>
              </a:lnSpc>
              <a:spcBef>
                <a:spcPts val="340"/>
              </a:spcBef>
              <a:buClr>
                <a:srgbClr val="D84800"/>
              </a:buClr>
              <a:buSzPct val="50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Start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right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LSB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bits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including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4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98450">
              <a:spcBef>
                <a:spcPts val="1360"/>
              </a:spcBef>
            </a:pP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remaining</a:t>
            </a:r>
            <a:r>
              <a:rPr sz="2400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bits.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71900" y="5511800"/>
            <a:ext cx="3479800" cy="241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404100" y="5549900"/>
            <a:ext cx="850900" cy="2413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59200" y="6070600"/>
            <a:ext cx="1460500" cy="2413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91200" y="6070600"/>
            <a:ext cx="1460500" cy="2413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16800" y="6121400"/>
            <a:ext cx="1104900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3714750" y="5485209"/>
          <a:ext cx="4818380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4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10110010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2290"/>
                        </a:lnSpc>
                      </a:pPr>
                      <a:r>
                        <a:rPr sz="24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10111000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solidFill>
                            <a:srgbClr val="FFFB00"/>
                          </a:solidFill>
                          <a:latin typeface="Courier New"/>
                          <a:cs typeface="Courier New"/>
                        </a:rPr>
                        <a:t>binary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4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01001110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4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01001000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b="1" spc="-5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2’s</a:t>
                      </a:r>
                      <a:r>
                        <a:rPr sz="1800" b="1" spc="-85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comp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5245100" y="2933700"/>
            <a:ext cx="1727200" cy="2159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27320" y="2851150"/>
            <a:ext cx="17329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solidFill>
                  <a:srgbClr val="73FA41"/>
                </a:solidFill>
                <a:latin typeface="Courier New"/>
                <a:cs typeface="Courier New"/>
              </a:rPr>
              <a:t>1’s</a:t>
            </a:r>
            <a:r>
              <a:rPr sz="1600" b="1" spc="-90" dirty="0">
                <a:solidFill>
                  <a:srgbClr val="73FA41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73FA41"/>
                </a:solidFill>
                <a:latin typeface="Courier New"/>
                <a:cs typeface="Courier New"/>
              </a:rPr>
              <a:t>complement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429500" y="2933700"/>
            <a:ext cx="1727200" cy="2159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06040" y="2514600"/>
            <a:ext cx="6544945" cy="61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  <a:tabLst>
                <a:tab pos="571500" algn="l"/>
                <a:tab pos="2698750" algn="l"/>
                <a:tab pos="4345305" algn="l"/>
                <a:tab pos="4826635" algn="l"/>
              </a:tabLst>
            </a:pPr>
            <a:r>
              <a:rPr sz="2400" spc="-45" dirty="0">
                <a:solidFill>
                  <a:srgbClr val="FFFB00"/>
                </a:solidFill>
                <a:latin typeface="Arial"/>
                <a:cs typeface="Arial"/>
              </a:rPr>
              <a:t>ex:	</a:t>
            </a:r>
            <a:r>
              <a:rPr sz="2400" b="1" spc="-5" dirty="0">
                <a:solidFill>
                  <a:srgbClr val="FFFB00"/>
                </a:solidFill>
                <a:latin typeface="Courier New"/>
                <a:cs typeface="Courier New"/>
              </a:rPr>
              <a:t>10110010</a:t>
            </a:r>
            <a:r>
              <a:rPr sz="2400" b="1" dirty="0">
                <a:solidFill>
                  <a:srgbClr val="FFFB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3FA41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73FA41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73FA41"/>
                </a:solidFill>
                <a:latin typeface="Courier New"/>
                <a:cs typeface="Courier New"/>
              </a:rPr>
              <a:t>01001101	</a:t>
            </a:r>
            <a:r>
              <a:rPr sz="2400" dirty="0">
                <a:solidFill>
                  <a:srgbClr val="FF2600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FF2600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FF2600"/>
                </a:solidFill>
                <a:latin typeface="Courier New"/>
                <a:cs typeface="Courier New"/>
              </a:rPr>
              <a:t>01001110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R="5080" algn="r">
              <a:lnSpc>
                <a:spcPts val="1830"/>
              </a:lnSpc>
            </a:pPr>
            <a:r>
              <a:rPr sz="1600" b="1" spc="-5" dirty="0">
                <a:solidFill>
                  <a:srgbClr val="FF2600"/>
                </a:solidFill>
                <a:latin typeface="Courier New"/>
                <a:cs typeface="Courier New"/>
              </a:rPr>
              <a:t>2’s</a:t>
            </a:r>
            <a:r>
              <a:rPr sz="1600" b="1" spc="-100" dirty="0">
                <a:solidFill>
                  <a:srgbClr val="FF26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2600"/>
                </a:solidFill>
                <a:latin typeface="Courier New"/>
                <a:cs typeface="Courier New"/>
              </a:rPr>
              <a:t>complement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716713" y="2446337"/>
            <a:ext cx="238125" cy="184150"/>
            <a:chOff x="5192712" y="2446337"/>
            <a:chExt cx="238125" cy="184150"/>
          </a:xfrm>
        </p:grpSpPr>
        <p:sp>
          <p:nvSpPr>
            <p:cNvPr id="43" name="object 43"/>
            <p:cNvSpPr/>
            <p:nvPr/>
          </p:nvSpPr>
          <p:spPr>
            <a:xfrm>
              <a:off x="5205412" y="2491536"/>
              <a:ext cx="166370" cy="126364"/>
            </a:xfrm>
            <a:custGeom>
              <a:avLst/>
              <a:gdLst/>
              <a:ahLst/>
              <a:cxnLst/>
              <a:rect l="l" t="t" r="r" b="b"/>
              <a:pathLst>
                <a:path w="166370" h="126364">
                  <a:moveTo>
                    <a:pt x="0" y="126250"/>
                  </a:moveTo>
                  <a:lnTo>
                    <a:pt x="155867" y="7696"/>
                  </a:lnTo>
                  <a:lnTo>
                    <a:pt x="165988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334838" y="2446337"/>
              <a:ext cx="96520" cy="88265"/>
            </a:xfrm>
            <a:custGeom>
              <a:avLst/>
              <a:gdLst/>
              <a:ahLst/>
              <a:cxnLst/>
              <a:rect l="l" t="t" r="r" b="b"/>
              <a:pathLst>
                <a:path w="96520" h="88264">
                  <a:moveTo>
                    <a:pt x="95999" y="0"/>
                  </a:moveTo>
                  <a:lnTo>
                    <a:pt x="0" y="18122"/>
                  </a:lnTo>
                  <a:lnTo>
                    <a:pt x="52895" y="87668"/>
                  </a:lnTo>
                  <a:lnTo>
                    <a:pt x="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010400" y="2400300"/>
            <a:ext cx="552450" cy="230504"/>
            <a:chOff x="5486400" y="2400300"/>
            <a:chExt cx="552450" cy="230504"/>
          </a:xfrm>
        </p:grpSpPr>
        <p:sp>
          <p:nvSpPr>
            <p:cNvPr id="46" name="object 46"/>
            <p:cNvSpPr/>
            <p:nvPr/>
          </p:nvSpPr>
          <p:spPr>
            <a:xfrm>
              <a:off x="5800725" y="2446337"/>
              <a:ext cx="179070" cy="139065"/>
            </a:xfrm>
            <a:custGeom>
              <a:avLst/>
              <a:gdLst/>
              <a:ahLst/>
              <a:cxnLst/>
              <a:rect l="l" t="t" r="r" b="b"/>
              <a:pathLst>
                <a:path w="179070" h="139064">
                  <a:moveTo>
                    <a:pt x="0" y="0"/>
                  </a:moveTo>
                  <a:lnTo>
                    <a:pt x="168998" y="130695"/>
                  </a:lnTo>
                  <a:lnTo>
                    <a:pt x="179057" y="138468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943003" y="2542476"/>
              <a:ext cx="95885" cy="88265"/>
            </a:xfrm>
            <a:custGeom>
              <a:avLst/>
              <a:gdLst/>
              <a:ahLst/>
              <a:cxnLst/>
              <a:rect l="l" t="t" r="r" b="b"/>
              <a:pathLst>
                <a:path w="95885" h="88264">
                  <a:moveTo>
                    <a:pt x="53454" y="0"/>
                  </a:moveTo>
                  <a:lnTo>
                    <a:pt x="0" y="69113"/>
                  </a:lnTo>
                  <a:lnTo>
                    <a:pt x="95846" y="88011"/>
                  </a:lnTo>
                  <a:lnTo>
                    <a:pt x="534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5486400" y="2400300"/>
              <a:ext cx="266700" cy="1651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491740" y="1968500"/>
            <a:ext cx="7439025" cy="62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 1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</a:t>
            </a:r>
            <a:r>
              <a:rPr sz="24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1858645" algn="ctr">
              <a:lnSpc>
                <a:spcPts val="1880"/>
              </a:lnSpc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+1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785" y="2501900"/>
            <a:ext cx="9788312" cy="14773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1’s and 2’s Compliment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Signed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Decimal Value of Signed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Range of Signed Integer Numbers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837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0900" y="800100"/>
            <a:ext cx="45974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0" y="622300"/>
            <a:ext cx="4624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000" spc="-95" dirty="0"/>
              <a:t>Signed</a:t>
            </a:r>
            <a:r>
              <a:rPr sz="5000" spc="-70" dirty="0"/>
              <a:t> Numbers</a:t>
            </a:r>
            <a:endParaRPr sz="5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2146300" y="2413000"/>
            <a:ext cx="254000" cy="254000"/>
            <a:chOff x="622300" y="2413000"/>
            <a:chExt cx="254000" cy="254000"/>
          </a:xfrm>
        </p:grpSpPr>
        <p:sp>
          <p:nvSpPr>
            <p:cNvPr id="5" name="object 5"/>
            <p:cNvSpPr/>
            <p:nvPr/>
          </p:nvSpPr>
          <p:spPr>
            <a:xfrm>
              <a:off x="622300" y="2413000"/>
              <a:ext cx="254000" cy="25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4130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/>
          <p:nvPr/>
        </p:nvSpPr>
        <p:spPr>
          <a:xfrm>
            <a:off x="2501900" y="2413000"/>
            <a:ext cx="67056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01900" y="2781300"/>
            <a:ext cx="5715000" cy="31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95500" y="3352800"/>
            <a:ext cx="330200" cy="330200"/>
            <a:chOff x="571500" y="3352800"/>
            <a:chExt cx="330200" cy="330200"/>
          </a:xfrm>
        </p:grpSpPr>
        <p:sp>
          <p:nvSpPr>
            <p:cNvPr id="10" name="object 10"/>
            <p:cNvSpPr/>
            <p:nvPr/>
          </p:nvSpPr>
          <p:spPr>
            <a:xfrm>
              <a:off x="571500" y="3352800"/>
              <a:ext cx="330200" cy="330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22300" y="33655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/>
          <p:nvPr/>
        </p:nvSpPr>
        <p:spPr>
          <a:xfrm>
            <a:off x="7874000" y="3365500"/>
            <a:ext cx="5715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21700" y="3365500"/>
            <a:ext cx="495300" cy="266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76500" y="3289300"/>
            <a:ext cx="5321300" cy="762000"/>
            <a:chOff x="952500" y="3289300"/>
            <a:chExt cx="5321300" cy="762000"/>
          </a:xfrm>
        </p:grpSpPr>
        <p:sp>
          <p:nvSpPr>
            <p:cNvPr id="15" name="object 15"/>
            <p:cNvSpPr/>
            <p:nvPr/>
          </p:nvSpPr>
          <p:spPr>
            <a:xfrm>
              <a:off x="952500" y="3365500"/>
              <a:ext cx="241300" cy="254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130300" y="3289300"/>
              <a:ext cx="2082800" cy="444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086100" y="3365500"/>
              <a:ext cx="3187700" cy="266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965200" y="3733800"/>
              <a:ext cx="1447800" cy="317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476500" y="3733800"/>
              <a:ext cx="1536700" cy="2667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79039" y="2324100"/>
            <a:ext cx="6720840" cy="17119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Digital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systems,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computer,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handle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72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signed </a:t>
            </a:r>
            <a:r>
              <a:rPr sz="2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binary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consists 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sz="2400" i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information.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65400" y="4381500"/>
            <a:ext cx="190500" cy="203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3339" y="432537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82900" y="4318000"/>
            <a:ext cx="520700" cy="266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67100" y="4318000"/>
            <a:ext cx="584200" cy="317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14800" y="4318000"/>
            <a:ext cx="5384800" cy="3175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5600" y="4686300"/>
            <a:ext cx="1168400" cy="3175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79090" y="4229100"/>
            <a:ext cx="660336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sign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indicates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whether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or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negative.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65400" y="5334000"/>
            <a:ext cx="190500" cy="203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93339" y="527787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82900" y="5270500"/>
            <a:ext cx="520700" cy="266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67100" y="5270500"/>
            <a:ext cx="1447800" cy="317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78400" y="5270500"/>
            <a:ext cx="3441700" cy="2667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79089" y="5181600"/>
            <a:ext cx="5553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magnitude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number.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0900" y="800100"/>
            <a:ext cx="45974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0" y="622300"/>
            <a:ext cx="4624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000" spc="-95" dirty="0"/>
              <a:t>Signed</a:t>
            </a:r>
            <a:r>
              <a:rPr sz="5000" spc="-70" dirty="0"/>
              <a:t> Numbers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2095500" y="2286000"/>
            <a:ext cx="330200" cy="330200"/>
            <a:chOff x="571500" y="2286000"/>
            <a:chExt cx="330200" cy="330200"/>
          </a:xfrm>
        </p:grpSpPr>
        <p:sp>
          <p:nvSpPr>
            <p:cNvPr id="5" name="object 5"/>
            <p:cNvSpPr/>
            <p:nvPr/>
          </p:nvSpPr>
          <p:spPr>
            <a:xfrm>
              <a:off x="571500" y="2286000"/>
              <a:ext cx="330200" cy="33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2300" y="22987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476500" y="2222500"/>
            <a:ext cx="7239000" cy="762000"/>
            <a:chOff x="952500" y="2222500"/>
            <a:chExt cx="7239000" cy="762000"/>
          </a:xfrm>
        </p:grpSpPr>
        <p:sp>
          <p:nvSpPr>
            <p:cNvPr id="8" name="object 8"/>
            <p:cNvSpPr/>
            <p:nvPr/>
          </p:nvSpPr>
          <p:spPr>
            <a:xfrm>
              <a:off x="952500" y="2298700"/>
              <a:ext cx="4457700" cy="317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372100" y="2222500"/>
              <a:ext cx="12700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464300" y="2298700"/>
              <a:ext cx="1727200" cy="266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977900" y="2667000"/>
              <a:ext cx="3238500" cy="317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79040" y="2209800"/>
            <a:ext cx="723582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There are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forms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signed </a:t>
            </a:r>
            <a:r>
              <a:rPr sz="24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integer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can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represented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binary: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16200" y="3327400"/>
            <a:ext cx="114300" cy="127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3339" y="325857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95600" y="3251200"/>
            <a:ext cx="3670300" cy="31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16200" y="3911600"/>
            <a:ext cx="114300" cy="127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3339" y="384277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08300" y="3835400"/>
            <a:ext cx="2095500" cy="317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16200" y="4495800"/>
            <a:ext cx="114300" cy="127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3339" y="4426978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95600" y="4419600"/>
            <a:ext cx="4330700" cy="317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79090" y="3162300"/>
            <a:ext cx="434403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Sign-magnitude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(least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used)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720"/>
              </a:spcBef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1’s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720"/>
              </a:spcBef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2’s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complement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(most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important)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46300" y="5003800"/>
            <a:ext cx="254000" cy="254000"/>
            <a:chOff x="622300" y="5003800"/>
            <a:chExt cx="254000" cy="254000"/>
          </a:xfrm>
        </p:grpSpPr>
        <p:sp>
          <p:nvSpPr>
            <p:cNvPr id="24" name="object 24"/>
            <p:cNvSpPr/>
            <p:nvPr/>
          </p:nvSpPr>
          <p:spPr>
            <a:xfrm>
              <a:off x="622300" y="5003800"/>
              <a:ext cx="254000" cy="254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22300" y="50038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6" name="object 26"/>
          <p:cNvSpPr/>
          <p:nvPr/>
        </p:nvSpPr>
        <p:spPr>
          <a:xfrm>
            <a:off x="2501900" y="5003800"/>
            <a:ext cx="6819900" cy="317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89200" y="5372100"/>
            <a:ext cx="4470400" cy="317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79039" y="4914900"/>
            <a:ext cx="683514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Non-integer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small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expressed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floating-point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format.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500" y="800100"/>
            <a:ext cx="33401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00" y="622300"/>
            <a:ext cx="33426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000" spc="-190" dirty="0"/>
              <a:t>The </a:t>
            </a:r>
            <a:r>
              <a:rPr sz="5000" spc="-120" dirty="0"/>
              <a:t>Sign</a:t>
            </a:r>
            <a:r>
              <a:rPr sz="5000" spc="125" dirty="0"/>
              <a:t> </a:t>
            </a:r>
            <a:r>
              <a:rPr sz="5000" spc="-35" dirty="0"/>
              <a:t>Bit</a:t>
            </a:r>
            <a:endParaRPr sz="5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2006600" y="2044700"/>
            <a:ext cx="330200" cy="330200"/>
            <a:chOff x="482600" y="2044700"/>
            <a:chExt cx="330200" cy="330200"/>
          </a:xfrm>
        </p:grpSpPr>
        <p:sp>
          <p:nvSpPr>
            <p:cNvPr id="5" name="object 5"/>
            <p:cNvSpPr/>
            <p:nvPr/>
          </p:nvSpPr>
          <p:spPr>
            <a:xfrm>
              <a:off x="482600" y="2044700"/>
              <a:ext cx="330200" cy="33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2057400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387600" y="1981200"/>
            <a:ext cx="6426200" cy="444500"/>
            <a:chOff x="863600" y="1981200"/>
            <a:chExt cx="6426200" cy="444500"/>
          </a:xfrm>
        </p:grpSpPr>
        <p:sp>
          <p:nvSpPr>
            <p:cNvPr id="8" name="object 8"/>
            <p:cNvSpPr/>
            <p:nvPr/>
          </p:nvSpPr>
          <p:spPr>
            <a:xfrm>
              <a:off x="863600" y="2057400"/>
              <a:ext cx="2730500" cy="266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543300" y="1981200"/>
              <a:ext cx="32131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578600" y="2057400"/>
              <a:ext cx="711200" cy="266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877300" y="2057400"/>
            <a:ext cx="1168400" cy="330200"/>
            <a:chOff x="7353300" y="2057400"/>
            <a:chExt cx="1168400" cy="330200"/>
          </a:xfrm>
        </p:grpSpPr>
        <p:sp>
          <p:nvSpPr>
            <p:cNvPr id="12" name="object 12"/>
            <p:cNvSpPr/>
            <p:nvPr/>
          </p:nvSpPr>
          <p:spPr>
            <a:xfrm>
              <a:off x="7353300" y="2057400"/>
              <a:ext cx="1117600" cy="330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458200" y="2247900"/>
              <a:ext cx="63500" cy="63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90140" y="1968500"/>
            <a:ext cx="7674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left-most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signed </a:t>
            </a:r>
            <a:r>
              <a:rPr sz="2400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binary </a:t>
            </a:r>
            <a:r>
              <a:rPr sz="2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number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sz="2400" b="1" spc="5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76500" y="2705100"/>
            <a:ext cx="190500" cy="203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04439" y="2648974"/>
            <a:ext cx="139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D84800"/>
                </a:solidFill>
                <a:latin typeface="Wingdings"/>
                <a:cs typeface="Wingdings"/>
              </a:rPr>
              <a:t></a:t>
            </a:r>
            <a:endParaRPr sz="1200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19400" y="2641600"/>
            <a:ext cx="4330700" cy="317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00900" y="2641600"/>
            <a:ext cx="1066800" cy="317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43900" y="2641600"/>
            <a:ext cx="1612900" cy="317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033000" y="2705100"/>
            <a:ext cx="292100" cy="203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06700" y="3009900"/>
            <a:ext cx="1168400" cy="317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51300" y="3009900"/>
            <a:ext cx="1676400" cy="317500"/>
            <a:chOff x="2527300" y="3009900"/>
            <a:chExt cx="1676400" cy="317500"/>
          </a:xfrm>
        </p:grpSpPr>
        <p:sp>
          <p:nvSpPr>
            <p:cNvPr id="23" name="object 23"/>
            <p:cNvSpPr/>
            <p:nvPr/>
          </p:nvSpPr>
          <p:spPr>
            <a:xfrm>
              <a:off x="2527300" y="3009900"/>
              <a:ext cx="1612900" cy="3175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140200" y="3200400"/>
              <a:ext cx="63500" cy="635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790189" y="2552700"/>
            <a:ext cx="751967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tells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whether the number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positive </a:t>
            </a:r>
            <a:r>
              <a:rPr sz="2400" spc="-85" dirty="0">
                <a:solidFill>
                  <a:srgbClr val="FFFB00"/>
                </a:solidFill>
                <a:latin typeface="Arial"/>
                <a:cs typeface="Arial"/>
              </a:rPr>
              <a:t>(sign </a:t>
            </a:r>
            <a:r>
              <a:rPr sz="2400" spc="-5" dirty="0">
                <a:solidFill>
                  <a:srgbClr val="FFFB00"/>
                </a:solidFill>
                <a:latin typeface="Arial"/>
                <a:cs typeface="Arial"/>
              </a:rPr>
              <a:t>bit </a:t>
            </a:r>
            <a:r>
              <a:rPr sz="2400" spc="35" dirty="0">
                <a:solidFill>
                  <a:srgbClr val="FFFB00"/>
                </a:solidFill>
                <a:latin typeface="Arial"/>
                <a:cs typeface="Arial"/>
              </a:rPr>
              <a:t>= </a:t>
            </a:r>
            <a:r>
              <a:rPr sz="2400" spc="-114" dirty="0">
                <a:solidFill>
                  <a:srgbClr val="FFFB00"/>
                </a:solidFill>
                <a:latin typeface="Arial"/>
                <a:cs typeface="Arial"/>
              </a:rPr>
              <a:t>0)</a:t>
            </a:r>
            <a:r>
              <a:rPr sz="2400" spc="-10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2400" spc="-85" dirty="0">
                <a:solidFill>
                  <a:srgbClr val="FFFB00"/>
                </a:solidFill>
                <a:latin typeface="Arial"/>
                <a:cs typeface="Arial"/>
              </a:rPr>
              <a:t>(sign </a:t>
            </a:r>
            <a:r>
              <a:rPr sz="2400" spc="-5" dirty="0">
                <a:solidFill>
                  <a:srgbClr val="FFFB00"/>
                </a:solidFill>
                <a:latin typeface="Arial"/>
                <a:cs typeface="Arial"/>
              </a:rPr>
              <a:t>bit </a:t>
            </a:r>
            <a:r>
              <a:rPr sz="2400" spc="35" dirty="0">
                <a:solidFill>
                  <a:srgbClr val="FFFB00"/>
                </a:solidFill>
                <a:latin typeface="Arial"/>
                <a:cs typeface="Arial"/>
              </a:rPr>
              <a:t>=</a:t>
            </a:r>
            <a:r>
              <a:rPr sz="2400" spc="8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B00"/>
                </a:solidFill>
                <a:latin typeface="Arial"/>
                <a:cs typeface="Arial"/>
              </a:rPr>
              <a:t>1)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1266</Words>
  <Application>Microsoft Office PowerPoint</Application>
  <PresentationFormat>Widescreen</PresentationFormat>
  <Paragraphs>240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Wingdings</vt:lpstr>
      <vt:lpstr>1_Office Theme</vt:lpstr>
      <vt:lpstr>Number Systems &amp;  Operations</vt:lpstr>
      <vt:lpstr>Contents</vt:lpstr>
      <vt:lpstr>1’s and 2’s Complements</vt:lpstr>
      <vt:lpstr>Finding the 1’s complement</vt:lpstr>
      <vt:lpstr>Finding the 2’s Complement</vt:lpstr>
      <vt:lpstr>Contents</vt:lpstr>
      <vt:lpstr>Signed Numbers</vt:lpstr>
      <vt:lpstr>Signed Numbers</vt:lpstr>
      <vt:lpstr>The Sign Bit</vt:lpstr>
      <vt:lpstr>Sign-Magnitude Form</vt:lpstr>
      <vt:lpstr>Sign-Magnitude Form</vt:lpstr>
      <vt:lpstr>1’s Complement Form</vt:lpstr>
      <vt:lpstr>1’s Complement Form</vt:lpstr>
      <vt:lpstr>2’s Complement Form</vt:lpstr>
      <vt:lpstr>2’s Complement Form</vt:lpstr>
      <vt:lpstr>Contents</vt:lpstr>
      <vt:lpstr>Decimal Value of Signed Numbers</vt:lpstr>
      <vt:lpstr>Decimal Value of Signed Numbers</vt:lpstr>
      <vt:lpstr>Decimal Value of Signed Numbers</vt:lpstr>
      <vt:lpstr>Decimal Value of Signed Numbers</vt:lpstr>
      <vt:lpstr>Decimal Value of Signed Numbers</vt:lpstr>
      <vt:lpstr>Decimal Value of Signed Numbers</vt:lpstr>
      <vt:lpstr>Contents</vt:lpstr>
      <vt:lpstr>Range of Signed Integer Numbers</vt:lpstr>
      <vt:lpstr>Range of Signed Integer Numbers</vt:lpstr>
      <vt:lpstr>End of Part 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 &amp;  Operations</dc:title>
  <dc:creator>Satyaki Das</dc:creator>
  <cp:lastModifiedBy>Satyaki Das</cp:lastModifiedBy>
  <cp:revision>14</cp:revision>
  <dcterms:created xsi:type="dcterms:W3CDTF">2020-03-03T16:29:34Z</dcterms:created>
  <dcterms:modified xsi:type="dcterms:W3CDTF">2020-03-03T16:40:56Z</dcterms:modified>
</cp:coreProperties>
</file>