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1DA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1DA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1DA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91895" y="914400"/>
            <a:ext cx="8686800" cy="6096000"/>
          </a:xfrm>
          <a:custGeom>
            <a:avLst/>
            <a:gdLst/>
            <a:ahLst/>
            <a:cxnLst/>
            <a:rect l="l" t="t" r="r" b="b"/>
            <a:pathLst>
              <a:path w="8686800" h="6096000">
                <a:moveTo>
                  <a:pt x="0" y="0"/>
                </a:moveTo>
                <a:lnTo>
                  <a:pt x="8686799" y="0"/>
                </a:lnTo>
                <a:lnTo>
                  <a:pt x="8686799" y="6095999"/>
                </a:lnTo>
                <a:lnTo>
                  <a:pt x="0" y="60959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9339" y="624330"/>
            <a:ext cx="211201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1DA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1456844"/>
            <a:ext cx="8358505" cy="1758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40027" y="7051343"/>
            <a:ext cx="7035165" cy="15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2580" y="7004756"/>
            <a:ext cx="254000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1420" y="1090675"/>
            <a:ext cx="5274945" cy="94805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1456690">
              <a:lnSpc>
                <a:spcPts val="3429"/>
              </a:lnSpc>
              <a:spcBef>
                <a:spcPts val="545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Lecture 11:  Object Oriented</a:t>
            </a:r>
            <a:r>
              <a:rPr sz="3200" spc="-1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Modelling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2295044"/>
            <a:ext cx="4074795" cy="33762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spc="-5" dirty="0">
                <a:latin typeface="Comic Sans MS"/>
                <a:cs typeface="Comic Sans MS"/>
              </a:rPr>
              <a:t>Object Oriented</a:t>
            </a:r>
            <a:r>
              <a:rPr sz="2400" b="1" spc="-409" dirty="0">
                <a:latin typeface="Comic Sans MS"/>
                <a:cs typeface="Comic Sans MS"/>
              </a:rPr>
              <a:t> </a:t>
            </a:r>
            <a:r>
              <a:rPr sz="2400" b="1" spc="-60" dirty="0">
                <a:latin typeface="Comic Sans MS"/>
                <a:cs typeface="Comic Sans MS"/>
              </a:rPr>
              <a:t>Analysis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Rationale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Identifying Classes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Attributes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and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Operations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dirty="0">
                <a:latin typeface="Comic Sans MS"/>
                <a:cs typeface="Comic Sans MS"/>
              </a:rPr>
              <a:t>UML Class</a:t>
            </a:r>
            <a:r>
              <a:rPr sz="2400" b="1" spc="-37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Diagrams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Associations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4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Multiplicity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Aggregation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Composition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Generalization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8035" y="1005331"/>
            <a:ext cx="45561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Association</a:t>
            </a:r>
            <a:r>
              <a:rPr sz="3200" spc="-5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Multiplicity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1533044"/>
            <a:ext cx="8073390" cy="30956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999229" algn="l"/>
              </a:tabLst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spc="-5" dirty="0">
                <a:latin typeface="Comic Sans MS"/>
                <a:cs typeface="Comic Sans MS"/>
              </a:rPr>
              <a:t>Ask questions</a:t>
            </a:r>
            <a:r>
              <a:rPr sz="2400" b="1" spc="-32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about</a:t>
            </a:r>
            <a:r>
              <a:rPr sz="2400" b="1" spc="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the	</a:t>
            </a:r>
            <a:r>
              <a:rPr sz="2400" b="1" dirty="0">
                <a:latin typeface="Comic Sans MS"/>
                <a:cs typeface="Comic Sans MS"/>
              </a:rPr>
              <a:t>associations: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3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Can a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campaign exist without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member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of staff to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manage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it?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45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If yes, then the association is optional at the Staff end - zero or more</a:t>
            </a:r>
            <a:r>
              <a:rPr sz="1400" b="1" spc="4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(0..*)</a:t>
            </a:r>
            <a:endParaRPr sz="14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If no, then it is not optional - </a:t>
            </a:r>
            <a:r>
              <a:rPr sz="1400" b="1" dirty="0">
                <a:solidFill>
                  <a:srgbClr val="4E8F00"/>
                </a:solidFill>
                <a:latin typeface="Comic Sans MS"/>
                <a:cs typeface="Comic Sans MS"/>
              </a:rPr>
              <a:t>one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or more</a:t>
            </a:r>
            <a:r>
              <a:rPr sz="1400" b="1" spc="6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(1..*)</a:t>
            </a:r>
            <a:endParaRPr sz="14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If it must be managed by one and only one member of staff - exactly one</a:t>
            </a:r>
            <a:r>
              <a:rPr sz="1400" b="1" spc="4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(1)</a:t>
            </a:r>
            <a:endParaRPr sz="1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7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8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What about the other end of 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association?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Does every member of staff have to manage exactly one</a:t>
            </a:r>
            <a:r>
              <a:rPr sz="1400" b="1" spc="2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campaign?</a:t>
            </a:r>
            <a:endParaRPr sz="14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No. So the correct multiplicity is zero or</a:t>
            </a:r>
            <a:r>
              <a:rPr sz="1400" b="1" spc="-1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more.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spc="-5" dirty="0">
                <a:latin typeface="Comic Sans MS"/>
                <a:cs typeface="Comic Sans MS"/>
              </a:rPr>
              <a:t>Some examples </a:t>
            </a:r>
            <a:r>
              <a:rPr sz="2400" b="1" dirty="0">
                <a:latin typeface="Comic Sans MS"/>
                <a:cs typeface="Comic Sans MS"/>
              </a:rPr>
              <a:t>of specifying</a:t>
            </a:r>
            <a:r>
              <a:rPr sz="2400" b="1" spc="-42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multiplicity: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0"/>
              </a:spcBef>
              <a:tabLst>
                <a:tab pos="3672840" algn="l"/>
              </a:tabLst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2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Optional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(0 or 1)	0..1</a:t>
            </a:r>
            <a:endParaRPr sz="1600">
              <a:latin typeface="Comic Sans MS"/>
              <a:cs typeface="Comic Sans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78889" y="4606022"/>
          <a:ext cx="4824095" cy="105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309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  <a:spcBef>
                          <a:spcPts val="170"/>
                        </a:spcBef>
                      </a:pPr>
                      <a:r>
                        <a:rPr sz="1600" spc="232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</a:t>
                      </a:r>
                      <a:r>
                        <a:rPr sz="1600" spc="-45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Exactly </a:t>
                      </a:r>
                      <a:r>
                        <a:rPr sz="1600" b="1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one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ts val="1855"/>
                        </a:lnSpc>
                        <a:spcBef>
                          <a:spcPts val="170"/>
                        </a:spcBef>
                      </a:pPr>
                      <a:r>
                        <a:rPr sz="1600" b="1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855"/>
                        </a:lnSpc>
                        <a:spcBef>
                          <a:spcPts val="170"/>
                        </a:spcBef>
                      </a:pPr>
                      <a:r>
                        <a:rPr sz="1600" b="1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1600" b="1" spc="-60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600" b="1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1..1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ts val="1870"/>
                        </a:lnSpc>
                        <a:spcBef>
                          <a:spcPts val="60"/>
                        </a:spcBef>
                      </a:pPr>
                      <a:r>
                        <a:rPr sz="1600" spc="232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</a:t>
                      </a:r>
                      <a:r>
                        <a:rPr sz="1600" spc="-55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Zero </a:t>
                      </a:r>
                      <a:r>
                        <a:rPr sz="1600" b="1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or </a:t>
                      </a:r>
                      <a:r>
                        <a:rPr sz="1600" b="1" spc="-5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more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ts val="1870"/>
                        </a:lnSpc>
                        <a:spcBef>
                          <a:spcPts val="60"/>
                        </a:spcBef>
                      </a:pPr>
                      <a:r>
                        <a:rPr sz="1600" b="1" spc="5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0..*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87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1600" b="1" spc="-10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600" b="1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*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5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  <a:spcBef>
                          <a:spcPts val="70"/>
                        </a:spcBef>
                      </a:pPr>
                      <a:r>
                        <a:rPr sz="1600" spc="232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</a:t>
                      </a:r>
                      <a:r>
                        <a:rPr sz="1600" spc="-65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One or </a:t>
                      </a:r>
                      <a:r>
                        <a:rPr sz="1600" b="1" spc="-5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more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ts val="1855"/>
                        </a:lnSpc>
                        <a:spcBef>
                          <a:spcPts val="70"/>
                        </a:spcBef>
                      </a:pPr>
                      <a:r>
                        <a:rPr sz="1600" b="1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1..*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232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</a:t>
                      </a:r>
                      <a:r>
                        <a:rPr sz="1600" spc="-95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A </a:t>
                      </a:r>
                      <a:r>
                        <a:rPr sz="1600" b="1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range of </a:t>
                      </a:r>
                      <a:r>
                        <a:rPr sz="1600" b="1" spc="-5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values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2..6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University </a:t>
            </a:r>
            <a:r>
              <a:rPr spc="-105" dirty="0"/>
              <a:t>of</a:t>
            </a:r>
            <a:r>
              <a:rPr spc="-165" dirty="0"/>
              <a:t> </a:t>
            </a:r>
            <a:r>
              <a:rPr spc="-70" dirty="0"/>
              <a:t>Toronto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8388" y="1005331"/>
            <a:ext cx="34988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latin typeface="Comic Sans MS"/>
                <a:cs typeface="Comic Sans MS"/>
              </a:rPr>
              <a:t>Class</a:t>
            </a:r>
            <a:r>
              <a:rPr sz="3200" b="1" spc="-75" dirty="0">
                <a:latin typeface="Comic Sans MS"/>
                <a:cs typeface="Comic Sans MS"/>
              </a:rPr>
              <a:t> </a:t>
            </a:r>
            <a:r>
              <a:rPr sz="3200" b="1" spc="-5" dirty="0">
                <a:latin typeface="Comic Sans MS"/>
                <a:cs typeface="Comic Sans MS"/>
              </a:rPr>
              <a:t>associations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4353" y="3111753"/>
            <a:ext cx="1704339" cy="1399540"/>
            <a:chOff x="1054353" y="3111753"/>
            <a:chExt cx="1704339" cy="1399540"/>
          </a:xfrm>
        </p:grpSpPr>
        <p:sp>
          <p:nvSpPr>
            <p:cNvPr id="8" name="object 8"/>
            <p:cNvSpPr/>
            <p:nvPr/>
          </p:nvSpPr>
          <p:spPr>
            <a:xfrm>
              <a:off x="1066799" y="3124199"/>
              <a:ext cx="1676400" cy="1371600"/>
            </a:xfrm>
            <a:custGeom>
              <a:avLst/>
              <a:gdLst/>
              <a:ahLst/>
              <a:cxnLst/>
              <a:rect l="l" t="t" r="r" b="b"/>
              <a:pathLst>
                <a:path w="1676400" h="1371600">
                  <a:moveTo>
                    <a:pt x="16764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676400" y="13716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E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8323" y="3125723"/>
              <a:ext cx="1676400" cy="1371600"/>
            </a:xfrm>
            <a:custGeom>
              <a:avLst/>
              <a:gdLst/>
              <a:ahLst/>
              <a:cxnLst/>
              <a:rect l="l" t="t" r="r" b="b"/>
              <a:pathLst>
                <a:path w="1676400" h="1371600">
                  <a:moveTo>
                    <a:pt x="0" y="0"/>
                  </a:moveTo>
                  <a:lnTo>
                    <a:pt x="1676399" y="0"/>
                  </a:lnTo>
                  <a:lnTo>
                    <a:pt x="1676399" y="1371599"/>
                  </a:lnTo>
                  <a:lnTo>
                    <a:pt x="0" y="1371599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8323" y="3125723"/>
            <a:ext cx="1676400" cy="381000"/>
          </a:xfrm>
          <a:prstGeom prst="rect">
            <a:avLst/>
          </a:prstGeom>
          <a:solidFill>
            <a:srgbClr val="FEFED5"/>
          </a:solidFill>
          <a:ln w="27431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:StaffMember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8323" y="3506723"/>
            <a:ext cx="1676400" cy="762000"/>
          </a:xfrm>
          <a:prstGeom prst="rect">
            <a:avLst/>
          </a:prstGeom>
          <a:solidFill>
            <a:srgbClr val="FEFED5"/>
          </a:solidFill>
          <a:ln w="27431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04775" marR="320675">
              <a:lnSpc>
                <a:spcPct val="90600"/>
              </a:lnSpc>
              <a:spcBef>
                <a:spcPts val="390"/>
              </a:spcBef>
            </a:pPr>
            <a:r>
              <a:rPr sz="1600" spc="-5" dirty="0">
                <a:latin typeface="Arial"/>
                <a:cs typeface="Arial"/>
              </a:rPr>
              <a:t>staffName  staff#  staffStartDat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97953" y="2883153"/>
            <a:ext cx="2009139" cy="1856739"/>
            <a:chOff x="6997953" y="2883153"/>
            <a:chExt cx="2009139" cy="1856739"/>
          </a:xfrm>
        </p:grpSpPr>
        <p:sp>
          <p:nvSpPr>
            <p:cNvPr id="13" name="object 13"/>
            <p:cNvSpPr/>
            <p:nvPr/>
          </p:nvSpPr>
          <p:spPr>
            <a:xfrm>
              <a:off x="7010399" y="2895599"/>
              <a:ext cx="1981200" cy="1828800"/>
            </a:xfrm>
            <a:custGeom>
              <a:avLst/>
              <a:gdLst/>
              <a:ahLst/>
              <a:cxnLst/>
              <a:rect l="l" t="t" r="r" b="b"/>
              <a:pathLst>
                <a:path w="1981200" h="1828800">
                  <a:moveTo>
                    <a:pt x="19812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1981200" y="18288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E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1923" y="2897123"/>
              <a:ext cx="1981200" cy="1828800"/>
            </a:xfrm>
            <a:custGeom>
              <a:avLst/>
              <a:gdLst/>
              <a:ahLst/>
              <a:cxnLst/>
              <a:rect l="l" t="t" r="r" b="b"/>
              <a:pathLst>
                <a:path w="1981200" h="1828800">
                  <a:moveTo>
                    <a:pt x="0" y="0"/>
                  </a:moveTo>
                  <a:lnTo>
                    <a:pt x="1981199" y="0"/>
                  </a:lnTo>
                  <a:lnTo>
                    <a:pt x="1981199" y="1828799"/>
                  </a:lnTo>
                  <a:lnTo>
                    <a:pt x="0" y="1828799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11923" y="2897123"/>
            <a:ext cx="1981200" cy="396240"/>
          </a:xfrm>
          <a:prstGeom prst="rect">
            <a:avLst/>
          </a:prstGeom>
          <a:solidFill>
            <a:srgbClr val="FEFED5"/>
          </a:solidFill>
          <a:ln w="27431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:Client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1923" y="3293364"/>
            <a:ext cx="1981200" cy="1195070"/>
          </a:xfrm>
          <a:prstGeom prst="rect">
            <a:avLst/>
          </a:prstGeom>
          <a:solidFill>
            <a:srgbClr val="FEFED5"/>
          </a:solidFill>
          <a:ln w="27431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04775" marR="82550">
              <a:lnSpc>
                <a:spcPct val="90600"/>
              </a:lnSpc>
              <a:spcBef>
                <a:spcPts val="390"/>
              </a:spcBef>
            </a:pPr>
            <a:r>
              <a:rPr sz="1600" spc="-5" dirty="0">
                <a:latin typeface="Arial"/>
                <a:cs typeface="Arial"/>
              </a:rPr>
              <a:t>companyAddress  companyEmail  companyFax  companyName  companyTelephon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59963" y="3887723"/>
            <a:ext cx="4236720" cy="0"/>
          </a:xfrm>
          <a:custGeom>
            <a:avLst/>
            <a:gdLst/>
            <a:ahLst/>
            <a:cxnLst/>
            <a:rect l="l" t="t" r="r" b="b"/>
            <a:pathLst>
              <a:path w="4236720">
                <a:moveTo>
                  <a:pt x="0" y="0"/>
                </a:moveTo>
                <a:lnTo>
                  <a:pt x="423671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34639" y="3519931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68440" y="3519931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0..*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0040" y="3596131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liaises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73523" y="3927347"/>
            <a:ext cx="242570" cy="228600"/>
            <a:chOff x="4573523" y="3927347"/>
            <a:chExt cx="242570" cy="228600"/>
          </a:xfrm>
        </p:grpSpPr>
        <p:sp>
          <p:nvSpPr>
            <p:cNvPr id="22" name="object 22"/>
            <p:cNvSpPr/>
            <p:nvPr/>
          </p:nvSpPr>
          <p:spPr>
            <a:xfrm>
              <a:off x="4802123" y="40401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3523" y="3927347"/>
              <a:ext cx="231775" cy="228600"/>
            </a:xfrm>
            <a:custGeom>
              <a:avLst/>
              <a:gdLst/>
              <a:ahLst/>
              <a:cxnLst/>
              <a:rect l="l" t="t" r="r" b="b"/>
              <a:pathLst>
                <a:path w="231775" h="228600">
                  <a:moveTo>
                    <a:pt x="0" y="0"/>
                  </a:moveTo>
                  <a:lnTo>
                    <a:pt x="0" y="228600"/>
                  </a:lnTo>
                  <a:lnTo>
                    <a:pt x="231648" y="1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34639" y="3925315"/>
            <a:ext cx="668655" cy="5175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>
              <a:lnSpc>
                <a:spcPct val="101299"/>
              </a:lnSpc>
              <a:spcBef>
                <a:spcPts val="80"/>
              </a:spcBef>
            </a:pPr>
            <a:r>
              <a:rPr sz="1600" spc="-5" dirty="0">
                <a:latin typeface="Arial"/>
                <a:cs typeface="Arial"/>
              </a:rPr>
              <a:t>contac</a:t>
            </a:r>
            <a:r>
              <a:rPr sz="1600" dirty="0">
                <a:latin typeface="Arial"/>
                <a:cs typeface="Arial"/>
              </a:rPr>
              <a:t>t  </a:t>
            </a:r>
            <a:r>
              <a:rPr sz="1600" spc="-5" dirty="0">
                <a:latin typeface="Arial"/>
                <a:cs typeface="Arial"/>
              </a:rPr>
              <a:t>person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11240" y="3903979"/>
            <a:ext cx="84899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ClientList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9740" y="2312923"/>
            <a:ext cx="1066165" cy="7099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34950" marR="226695" indent="-60325" algn="ctr">
              <a:lnSpc>
                <a:spcPts val="1730"/>
              </a:lnSpc>
              <a:spcBef>
                <a:spcPts val="325"/>
              </a:spcBef>
            </a:pPr>
            <a:r>
              <a:rPr sz="1600" u="sng" spc="-5" dirty="0">
                <a:solidFill>
                  <a:srgbClr val="941200"/>
                </a:solidFill>
                <a:uFill>
                  <a:solidFill>
                    <a:srgbClr val="941200"/>
                  </a:solidFill>
                </a:uFill>
                <a:latin typeface="Comic Sans MS"/>
                <a:cs typeface="Comic Sans MS"/>
              </a:rPr>
              <a:t>Name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of</a:t>
            </a:r>
            <a:r>
              <a:rPr sz="1600" spc="-10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the</a:t>
            </a:r>
            <a:endParaRPr sz="1600">
              <a:latin typeface="Comic Sans MS"/>
              <a:cs typeface="Comic Sans MS"/>
            </a:endParaRPr>
          </a:p>
          <a:p>
            <a:pPr algn="ctr">
              <a:lnSpc>
                <a:spcPts val="1700"/>
              </a:lnSpc>
            </a:pP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association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91276" y="1526539"/>
            <a:ext cx="11036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sng" spc="-5" dirty="0">
                <a:solidFill>
                  <a:srgbClr val="941200"/>
                </a:solidFill>
                <a:uFill>
                  <a:solidFill>
                    <a:srgbClr val="941200"/>
                  </a:solidFill>
                </a:uFill>
                <a:latin typeface="Comic Sans MS"/>
                <a:cs typeface="Comic Sans MS"/>
              </a:rPr>
              <a:t>Multiplicity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6540" y="1749043"/>
            <a:ext cx="2214880" cy="7124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indent="-62865" algn="ctr">
              <a:lnSpc>
                <a:spcPct val="90600"/>
              </a:lnSpc>
              <a:spcBef>
                <a:spcPts val="285"/>
              </a:spcBef>
            </a:pPr>
            <a:r>
              <a:rPr sz="1600" spc="5" dirty="0">
                <a:solidFill>
                  <a:srgbClr val="941200"/>
                </a:solidFill>
                <a:latin typeface="Comic Sans MS"/>
                <a:cs typeface="Comic Sans MS"/>
              </a:rPr>
              <a:t>A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staff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member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has  zero or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more clients</a:t>
            </a:r>
            <a:r>
              <a:rPr sz="1600" spc="-6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on 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His/her</a:t>
            </a:r>
            <a:r>
              <a:rPr sz="1600" spc="-3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clientList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91004" y="1550923"/>
            <a:ext cx="11036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sng" spc="-5" dirty="0">
                <a:solidFill>
                  <a:srgbClr val="941200"/>
                </a:solidFill>
                <a:uFill>
                  <a:solidFill>
                    <a:srgbClr val="941200"/>
                  </a:solidFill>
                </a:uFill>
                <a:latin typeface="Comic Sans MS"/>
                <a:cs typeface="Comic Sans MS"/>
              </a:rPr>
              <a:t>Multiplicity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9188" y="1770379"/>
            <a:ext cx="11468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941200"/>
                </a:solidFill>
                <a:latin typeface="Comic Sans MS"/>
                <a:cs typeface="Comic Sans MS"/>
              </a:rPr>
              <a:t>A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client</a:t>
            </a:r>
            <a:r>
              <a:rPr sz="1600" spc="-85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has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26539" y="1989835"/>
            <a:ext cx="2433955" cy="4933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5910" marR="5080" indent="-283845">
              <a:lnSpc>
                <a:spcPts val="1750"/>
              </a:lnSpc>
              <a:spcBef>
                <a:spcPts val="305"/>
              </a:spcBef>
            </a:pP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exactly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one</a:t>
            </a:r>
            <a:r>
              <a:rPr sz="1600" spc="-6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staffmember  as a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contact</a:t>
            </a:r>
            <a:r>
              <a:rPr sz="1600" spc="-4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person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79340" y="5869939"/>
            <a:ext cx="1719580" cy="935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835"/>
              </a:lnSpc>
              <a:spcBef>
                <a:spcPts val="105"/>
              </a:spcBef>
            </a:pPr>
            <a:r>
              <a:rPr sz="1600" u="sng" dirty="0">
                <a:solidFill>
                  <a:srgbClr val="941200"/>
                </a:solidFill>
                <a:uFill>
                  <a:solidFill>
                    <a:srgbClr val="941200"/>
                  </a:solidFill>
                </a:uFill>
                <a:latin typeface="Comic Sans MS"/>
                <a:cs typeface="Comic Sans MS"/>
              </a:rPr>
              <a:t>Role</a:t>
            </a:r>
            <a:endParaRPr sz="1600">
              <a:latin typeface="Comic Sans MS"/>
              <a:cs typeface="Comic Sans MS"/>
            </a:endParaRPr>
          </a:p>
          <a:p>
            <a:pPr marL="12700" marR="5080" indent="8255" algn="ctr">
              <a:lnSpc>
                <a:spcPct val="90600"/>
              </a:lnSpc>
              <a:spcBef>
                <a:spcPts val="100"/>
              </a:spcBef>
            </a:pP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The clients’ role 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in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this</a:t>
            </a:r>
            <a:r>
              <a:rPr sz="1600" spc="-45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association 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is as a</a:t>
            </a:r>
            <a:r>
              <a:rPr sz="1600" spc="-7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clientList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00223" y="4726939"/>
            <a:ext cx="3248660" cy="9353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399540" marR="196215" indent="381000">
              <a:lnSpc>
                <a:spcPts val="1750"/>
              </a:lnSpc>
              <a:spcBef>
                <a:spcPts val="305"/>
              </a:spcBef>
            </a:pPr>
            <a:r>
              <a:rPr sz="1600" u="sng" spc="-5" dirty="0">
                <a:solidFill>
                  <a:srgbClr val="941200"/>
                </a:solidFill>
                <a:uFill>
                  <a:solidFill>
                    <a:srgbClr val="941200"/>
                  </a:solidFill>
                </a:uFill>
                <a:latin typeface="Comic Sans MS"/>
                <a:cs typeface="Comic Sans MS"/>
              </a:rPr>
              <a:t>Direction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 The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“liaises</a:t>
            </a:r>
            <a:r>
              <a:rPr sz="1600" spc="-6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with”</a:t>
            </a:r>
            <a:endParaRPr sz="1600">
              <a:latin typeface="Comic Sans MS"/>
              <a:cs typeface="Comic Sans MS"/>
            </a:endParaRPr>
          </a:p>
          <a:p>
            <a:pPr marL="1223010">
              <a:lnSpc>
                <a:spcPts val="1614"/>
              </a:lnSpc>
            </a:pP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association should</a:t>
            </a:r>
            <a:r>
              <a:rPr sz="1600" spc="-3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be</a:t>
            </a:r>
            <a:endParaRPr sz="1600">
              <a:latin typeface="Comic Sans MS"/>
              <a:cs typeface="Comic Sans MS"/>
            </a:endParaRPr>
          </a:p>
          <a:p>
            <a:pPr marL="25400">
              <a:lnSpc>
                <a:spcPts val="1835"/>
              </a:lnSpc>
              <a:tabLst>
                <a:tab pos="1219835" algn="l"/>
              </a:tabLst>
            </a:pPr>
            <a:r>
              <a:rPr sz="2400" u="sng" baseline="-46875" dirty="0">
                <a:solidFill>
                  <a:srgbClr val="941200"/>
                </a:solidFill>
                <a:uFill>
                  <a:solidFill>
                    <a:srgbClr val="941200"/>
                  </a:solidFill>
                </a:uFill>
                <a:latin typeface="Comic Sans MS"/>
                <a:cs typeface="Comic Sans MS"/>
              </a:rPr>
              <a:t>Role</a:t>
            </a:r>
            <a:r>
              <a:rPr sz="2400" baseline="-46875" dirty="0">
                <a:solidFill>
                  <a:srgbClr val="941200"/>
                </a:solidFill>
                <a:latin typeface="Comic Sans MS"/>
                <a:cs typeface="Comic Sans MS"/>
              </a:rPr>
              <a:t>	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read in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this</a:t>
            </a:r>
            <a:r>
              <a:rPr sz="1600" spc="-55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direction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0339" y="5787643"/>
            <a:ext cx="2152015" cy="7124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indent="-3175" algn="ctr">
              <a:lnSpc>
                <a:spcPct val="90600"/>
              </a:lnSpc>
              <a:spcBef>
                <a:spcPts val="285"/>
              </a:spcBef>
            </a:pP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The staffmember’s  role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in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this</a:t>
            </a:r>
            <a:r>
              <a:rPr sz="1600" spc="-25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association 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is as a </a:t>
            </a:r>
            <a:r>
              <a:rPr sz="1600" spc="-5" dirty="0">
                <a:solidFill>
                  <a:srgbClr val="941200"/>
                </a:solidFill>
                <a:latin typeface="Comic Sans MS"/>
                <a:cs typeface="Comic Sans MS"/>
              </a:rPr>
              <a:t>contact</a:t>
            </a:r>
            <a:r>
              <a:rPr sz="1600" spc="-75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941200"/>
                </a:solidFill>
                <a:latin typeface="Comic Sans MS"/>
                <a:cs typeface="Comic Sans MS"/>
              </a:rPr>
              <a:t>person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23744" y="2496311"/>
            <a:ext cx="4265930" cy="3377565"/>
            <a:chOff x="2523744" y="2496311"/>
            <a:chExt cx="4265930" cy="3377565"/>
          </a:xfrm>
        </p:grpSpPr>
        <p:sp>
          <p:nvSpPr>
            <p:cNvPr id="36" name="object 36"/>
            <p:cNvSpPr/>
            <p:nvPr/>
          </p:nvSpPr>
          <p:spPr>
            <a:xfrm>
              <a:off x="2744724" y="2522219"/>
              <a:ext cx="152400" cy="881380"/>
            </a:xfrm>
            <a:custGeom>
              <a:avLst/>
              <a:gdLst/>
              <a:ahLst/>
              <a:cxnLst/>
              <a:rect l="l" t="t" r="r" b="b"/>
              <a:pathLst>
                <a:path w="152400" h="881379">
                  <a:moveTo>
                    <a:pt x="0" y="0"/>
                  </a:moveTo>
                  <a:lnTo>
                    <a:pt x="952" y="67147"/>
                  </a:lnTo>
                  <a:lnTo>
                    <a:pt x="3691" y="133182"/>
                  </a:lnTo>
                  <a:lnTo>
                    <a:pt x="8037" y="196991"/>
                  </a:lnTo>
                  <a:lnTo>
                    <a:pt x="13813" y="257460"/>
                  </a:lnTo>
                  <a:lnTo>
                    <a:pt x="20839" y="313479"/>
                  </a:lnTo>
                  <a:lnTo>
                    <a:pt x="28936" y="363932"/>
                  </a:lnTo>
                  <a:lnTo>
                    <a:pt x="37927" y="407708"/>
                  </a:lnTo>
                  <a:lnTo>
                    <a:pt x="57873" y="470775"/>
                  </a:lnTo>
                  <a:lnTo>
                    <a:pt x="79247" y="493775"/>
                  </a:lnTo>
                  <a:lnTo>
                    <a:pt x="90767" y="501907"/>
                  </a:lnTo>
                  <a:lnTo>
                    <a:pt x="113377" y="561605"/>
                  </a:lnTo>
                  <a:lnTo>
                    <a:pt x="123824" y="609599"/>
                  </a:lnTo>
                  <a:lnTo>
                    <a:pt x="133272" y="667309"/>
                  </a:lnTo>
                  <a:lnTo>
                    <a:pt x="141398" y="732948"/>
                  </a:lnTo>
                  <a:lnTo>
                    <a:pt x="147881" y="804731"/>
                  </a:lnTo>
                  <a:lnTo>
                    <a:pt x="152399" y="880871"/>
                  </a:lnTo>
                </a:path>
              </a:pathLst>
            </a:custGeom>
            <a:ln w="9143">
              <a:solidFill>
                <a:srgbClr val="94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48356" y="340614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83" y="0"/>
                  </a:moveTo>
                  <a:lnTo>
                    <a:pt x="0" y="3048"/>
                  </a:lnTo>
                  <a:lnTo>
                    <a:pt x="54863" y="100584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941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44211" y="3064763"/>
              <a:ext cx="60960" cy="417830"/>
            </a:xfrm>
            <a:custGeom>
              <a:avLst/>
              <a:gdLst/>
              <a:ahLst/>
              <a:cxnLst/>
              <a:rect l="l" t="t" r="r" b="b"/>
              <a:pathLst>
                <a:path w="60960" h="417829">
                  <a:moveTo>
                    <a:pt x="60959" y="0"/>
                  </a:moveTo>
                  <a:lnTo>
                    <a:pt x="59253" y="76102"/>
                  </a:lnTo>
                  <a:lnTo>
                    <a:pt x="54620" y="146499"/>
                  </a:lnTo>
                  <a:lnTo>
                    <a:pt x="47792" y="204752"/>
                  </a:lnTo>
                  <a:lnTo>
                    <a:pt x="39502" y="244425"/>
                  </a:lnTo>
                  <a:lnTo>
                    <a:pt x="21431" y="271414"/>
                  </a:lnTo>
                  <a:lnTo>
                    <a:pt x="12953" y="305180"/>
                  </a:lnTo>
                  <a:lnTo>
                    <a:pt x="5619" y="355520"/>
                  </a:lnTo>
                  <a:lnTo>
                    <a:pt x="0" y="417575"/>
                  </a:lnTo>
                </a:path>
              </a:pathLst>
            </a:custGeom>
            <a:ln w="9143">
              <a:solidFill>
                <a:srgbClr val="94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95444" y="3482340"/>
              <a:ext cx="100965" cy="104139"/>
            </a:xfrm>
            <a:custGeom>
              <a:avLst/>
              <a:gdLst/>
              <a:ahLst/>
              <a:cxnLst/>
              <a:rect l="l" t="t" r="r" b="b"/>
              <a:pathLst>
                <a:path w="100964" h="104139">
                  <a:moveTo>
                    <a:pt x="0" y="0"/>
                  </a:moveTo>
                  <a:lnTo>
                    <a:pt x="48767" y="103632"/>
                  </a:lnTo>
                  <a:lnTo>
                    <a:pt x="100583" y="3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1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4995" y="2500883"/>
              <a:ext cx="292735" cy="905510"/>
            </a:xfrm>
            <a:custGeom>
              <a:avLst/>
              <a:gdLst/>
              <a:ahLst/>
              <a:cxnLst/>
              <a:rect l="l" t="t" r="r" b="b"/>
              <a:pathLst>
                <a:path w="292734" h="905510">
                  <a:moveTo>
                    <a:pt x="0" y="0"/>
                  </a:moveTo>
                  <a:lnTo>
                    <a:pt x="1483" y="62399"/>
                  </a:lnTo>
                  <a:lnTo>
                    <a:pt x="5771" y="124036"/>
                  </a:lnTo>
                  <a:lnTo>
                    <a:pt x="12620" y="184022"/>
                  </a:lnTo>
                  <a:lnTo>
                    <a:pt x="21787" y="241469"/>
                  </a:lnTo>
                  <a:lnTo>
                    <a:pt x="33028" y="295486"/>
                  </a:lnTo>
                  <a:lnTo>
                    <a:pt x="46100" y="345185"/>
                  </a:lnTo>
                  <a:lnTo>
                    <a:pt x="60760" y="389678"/>
                  </a:lnTo>
                  <a:lnTo>
                    <a:pt x="76764" y="428074"/>
                  </a:lnTo>
                  <a:lnTo>
                    <a:pt x="111830" y="483023"/>
                  </a:lnTo>
                  <a:lnTo>
                    <a:pt x="149351" y="502919"/>
                  </a:lnTo>
                  <a:lnTo>
                    <a:pt x="170621" y="509693"/>
                  </a:lnTo>
                  <a:lnTo>
                    <a:pt x="211553" y="559815"/>
                  </a:lnTo>
                  <a:lnTo>
                    <a:pt x="230414" y="600455"/>
                  </a:lnTo>
                  <a:lnTo>
                    <a:pt x="247669" y="649675"/>
                  </a:lnTo>
                  <a:lnTo>
                    <a:pt x="262918" y="706119"/>
                  </a:lnTo>
                  <a:lnTo>
                    <a:pt x="275758" y="768434"/>
                  </a:lnTo>
                  <a:lnTo>
                    <a:pt x="285788" y="835264"/>
                  </a:lnTo>
                  <a:lnTo>
                    <a:pt x="292607" y="905255"/>
                  </a:lnTo>
                </a:path>
              </a:pathLst>
            </a:custGeom>
            <a:ln w="9143">
              <a:solidFill>
                <a:srgbClr val="94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8835" y="340614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84" y="0"/>
                  </a:moveTo>
                  <a:lnTo>
                    <a:pt x="0" y="3048"/>
                  </a:lnTo>
                  <a:lnTo>
                    <a:pt x="54864" y="100584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941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28316" y="4591811"/>
              <a:ext cx="631190" cy="972819"/>
            </a:xfrm>
            <a:custGeom>
              <a:avLst/>
              <a:gdLst/>
              <a:ahLst/>
              <a:cxnLst/>
              <a:rect l="l" t="t" r="r" b="b"/>
              <a:pathLst>
                <a:path w="631189" h="972820">
                  <a:moveTo>
                    <a:pt x="0" y="972311"/>
                  </a:moveTo>
                  <a:lnTo>
                    <a:pt x="2067" y="918746"/>
                  </a:lnTo>
                  <a:lnTo>
                    <a:pt x="8084" y="865658"/>
                  </a:lnTo>
                  <a:lnTo>
                    <a:pt x="17775" y="813523"/>
                  </a:lnTo>
                  <a:lnTo>
                    <a:pt x="30864" y="762819"/>
                  </a:lnTo>
                  <a:lnTo>
                    <a:pt x="47074" y="714022"/>
                  </a:lnTo>
                  <a:lnTo>
                    <a:pt x="66129" y="667609"/>
                  </a:lnTo>
                  <a:lnTo>
                    <a:pt x="87752" y="624057"/>
                  </a:lnTo>
                  <a:lnTo>
                    <a:pt x="111667" y="583844"/>
                  </a:lnTo>
                  <a:lnTo>
                    <a:pt x="137598" y="547445"/>
                  </a:lnTo>
                  <a:lnTo>
                    <a:pt x="165269" y="515337"/>
                  </a:lnTo>
                  <a:lnTo>
                    <a:pt x="194402" y="487998"/>
                  </a:lnTo>
                  <a:lnTo>
                    <a:pt x="255953" y="449533"/>
                  </a:lnTo>
                  <a:lnTo>
                    <a:pt x="320039" y="435863"/>
                  </a:lnTo>
                  <a:lnTo>
                    <a:pt x="354970" y="431711"/>
                  </a:lnTo>
                  <a:lnTo>
                    <a:pt x="423052" y="400335"/>
                  </a:lnTo>
                  <a:lnTo>
                    <a:pt x="455506" y="374339"/>
                  </a:lnTo>
                  <a:lnTo>
                    <a:pt x="486436" y="342289"/>
                  </a:lnTo>
                  <a:lnTo>
                    <a:pt x="515492" y="304799"/>
                  </a:lnTo>
                  <a:lnTo>
                    <a:pt x="542327" y="262484"/>
                  </a:lnTo>
                  <a:lnTo>
                    <a:pt x="566589" y="215956"/>
                  </a:lnTo>
                  <a:lnTo>
                    <a:pt x="587930" y="165830"/>
                  </a:lnTo>
                  <a:lnTo>
                    <a:pt x="606001" y="112719"/>
                  </a:lnTo>
                  <a:lnTo>
                    <a:pt x="620453" y="57238"/>
                  </a:lnTo>
                  <a:lnTo>
                    <a:pt x="630935" y="0"/>
                  </a:lnTo>
                </a:path>
              </a:pathLst>
            </a:custGeom>
            <a:ln w="9143">
              <a:solidFill>
                <a:srgbClr val="94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10484" y="449427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54864" y="0"/>
                  </a:moveTo>
                  <a:lnTo>
                    <a:pt x="0" y="94487"/>
                  </a:lnTo>
                  <a:lnTo>
                    <a:pt x="100584" y="100584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941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24755" y="4290059"/>
              <a:ext cx="119380" cy="436245"/>
            </a:xfrm>
            <a:custGeom>
              <a:avLst/>
              <a:gdLst/>
              <a:ahLst/>
              <a:cxnLst/>
              <a:rect l="l" t="t" r="r" b="b"/>
              <a:pathLst>
                <a:path w="119379" h="436245">
                  <a:moveTo>
                    <a:pt x="0" y="435863"/>
                  </a:moveTo>
                  <a:lnTo>
                    <a:pt x="2398" y="369428"/>
                  </a:lnTo>
                  <a:lnTo>
                    <a:pt x="9031" y="306719"/>
                  </a:lnTo>
                  <a:lnTo>
                    <a:pt x="19049" y="251459"/>
                  </a:lnTo>
                  <a:lnTo>
                    <a:pt x="31608" y="207376"/>
                  </a:lnTo>
                  <a:lnTo>
                    <a:pt x="60959" y="167639"/>
                  </a:lnTo>
                  <a:lnTo>
                    <a:pt x="79009" y="154733"/>
                  </a:lnTo>
                  <a:lnTo>
                    <a:pt x="95630" y="119252"/>
                  </a:lnTo>
                  <a:lnTo>
                    <a:pt x="109394" y="66055"/>
                  </a:lnTo>
                  <a:lnTo>
                    <a:pt x="118871" y="0"/>
                  </a:lnTo>
                </a:path>
              </a:pathLst>
            </a:custGeom>
            <a:ln w="9143">
              <a:solidFill>
                <a:srgbClr val="94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94860" y="419557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57912" y="0"/>
                  </a:moveTo>
                  <a:lnTo>
                    <a:pt x="0" y="94487"/>
                  </a:lnTo>
                  <a:lnTo>
                    <a:pt x="100584" y="100583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941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40907" y="4320539"/>
              <a:ext cx="786765" cy="1548765"/>
            </a:xfrm>
            <a:custGeom>
              <a:avLst/>
              <a:gdLst/>
              <a:ahLst/>
              <a:cxnLst/>
              <a:rect l="l" t="t" r="r" b="b"/>
              <a:pathLst>
                <a:path w="786765" h="1548764">
                  <a:moveTo>
                    <a:pt x="0" y="1548383"/>
                  </a:moveTo>
                  <a:lnTo>
                    <a:pt x="1326" y="1489645"/>
                  </a:lnTo>
                  <a:lnTo>
                    <a:pt x="5219" y="1431173"/>
                  </a:lnTo>
                  <a:lnTo>
                    <a:pt x="11552" y="1373235"/>
                  </a:lnTo>
                  <a:lnTo>
                    <a:pt x="20194" y="1316096"/>
                  </a:lnTo>
                  <a:lnTo>
                    <a:pt x="31019" y="1260023"/>
                  </a:lnTo>
                  <a:lnTo>
                    <a:pt x="43898" y="1205284"/>
                  </a:lnTo>
                  <a:lnTo>
                    <a:pt x="58702" y="1152143"/>
                  </a:lnTo>
                  <a:lnTo>
                    <a:pt x="75303" y="1100870"/>
                  </a:lnTo>
                  <a:lnTo>
                    <a:pt x="93572" y="1051728"/>
                  </a:lnTo>
                  <a:lnTo>
                    <a:pt x="113382" y="1004986"/>
                  </a:lnTo>
                  <a:lnTo>
                    <a:pt x="134604" y="960910"/>
                  </a:lnTo>
                  <a:lnTo>
                    <a:pt x="157109" y="919767"/>
                  </a:lnTo>
                  <a:lnTo>
                    <a:pt x="180770" y="881822"/>
                  </a:lnTo>
                  <a:lnTo>
                    <a:pt x="205457" y="847343"/>
                  </a:lnTo>
                  <a:lnTo>
                    <a:pt x="231043" y="816597"/>
                  </a:lnTo>
                  <a:lnTo>
                    <a:pt x="284397" y="767367"/>
                  </a:lnTo>
                  <a:lnTo>
                    <a:pt x="339805" y="736265"/>
                  </a:lnTo>
                  <a:lnTo>
                    <a:pt x="396239" y="725423"/>
                  </a:lnTo>
                  <a:lnTo>
                    <a:pt x="424636" y="722558"/>
                  </a:lnTo>
                  <a:lnTo>
                    <a:pt x="481027" y="700491"/>
                  </a:lnTo>
                  <a:lnTo>
                    <a:pt x="535957" y="658544"/>
                  </a:lnTo>
                  <a:lnTo>
                    <a:pt x="562527" y="630829"/>
                  </a:lnTo>
                  <a:lnTo>
                    <a:pt x="588316" y="599000"/>
                  </a:lnTo>
                  <a:lnTo>
                    <a:pt x="613186" y="563342"/>
                  </a:lnTo>
                  <a:lnTo>
                    <a:pt x="636996" y="524141"/>
                  </a:lnTo>
                  <a:lnTo>
                    <a:pt x="659610" y="481681"/>
                  </a:lnTo>
                  <a:lnTo>
                    <a:pt x="680888" y="436249"/>
                  </a:lnTo>
                  <a:lnTo>
                    <a:pt x="700691" y="388129"/>
                  </a:lnTo>
                  <a:lnTo>
                    <a:pt x="718881" y="337606"/>
                  </a:lnTo>
                  <a:lnTo>
                    <a:pt x="735320" y="284967"/>
                  </a:lnTo>
                  <a:lnTo>
                    <a:pt x="749868" y="230496"/>
                  </a:lnTo>
                  <a:lnTo>
                    <a:pt x="762387" y="174478"/>
                  </a:lnTo>
                  <a:lnTo>
                    <a:pt x="772738" y="117199"/>
                  </a:lnTo>
                  <a:lnTo>
                    <a:pt x="780783" y="58945"/>
                  </a:lnTo>
                  <a:lnTo>
                    <a:pt x="786383" y="0"/>
                  </a:lnTo>
                </a:path>
              </a:pathLst>
            </a:custGeom>
            <a:ln w="9143">
              <a:solidFill>
                <a:srgbClr val="94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78523" y="422605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1816" y="0"/>
                  </a:moveTo>
                  <a:lnTo>
                    <a:pt x="0" y="97536"/>
                  </a:lnTo>
                  <a:lnTo>
                    <a:pt x="100583" y="100584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941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14420" y="1005331"/>
            <a:ext cx="29851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More</a:t>
            </a:r>
            <a:r>
              <a:rPr sz="3200" spc="-7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Examples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4381" y="1958720"/>
            <a:ext cx="7058398" cy="1235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9549" y="3626184"/>
            <a:ext cx="7040460" cy="14152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4706" y="5562598"/>
            <a:ext cx="7094273" cy="1012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9035" y="1005331"/>
            <a:ext cx="37979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Association</a:t>
            </a:r>
            <a:r>
              <a:rPr sz="3200" spc="-7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Classes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614295" algn="l"/>
              </a:tabLst>
            </a:pPr>
            <a:r>
              <a:rPr sz="1800" b="0" spc="420" dirty="0">
                <a:latin typeface="Arial"/>
                <a:cs typeface="Arial"/>
              </a:rPr>
              <a:t></a:t>
            </a:r>
            <a:r>
              <a:rPr sz="1800" b="0" spc="85" dirty="0">
                <a:latin typeface="Arial"/>
                <a:cs typeface="Arial"/>
              </a:rPr>
              <a:t> </a:t>
            </a:r>
            <a:r>
              <a:rPr spc="-5" dirty="0"/>
              <a:t>Sometimes</a:t>
            </a:r>
            <a:r>
              <a:rPr spc="5" dirty="0"/>
              <a:t> </a:t>
            </a:r>
            <a:r>
              <a:rPr spc="-5" dirty="0"/>
              <a:t>the	</a:t>
            </a:r>
            <a:r>
              <a:rPr dirty="0"/>
              <a:t>association </a:t>
            </a:r>
            <a:r>
              <a:rPr spc="-5" dirty="0"/>
              <a:t>is itself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class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439"/>
              </a:spcBef>
            </a:pPr>
            <a:r>
              <a:rPr sz="1600" b="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b="0" spc="-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48AA"/>
                </a:solidFill>
              </a:rPr>
              <a:t>…because </a:t>
            </a:r>
            <a:r>
              <a:rPr sz="1600" dirty="0">
                <a:solidFill>
                  <a:srgbClr val="0048AA"/>
                </a:solidFill>
              </a:rPr>
              <a:t>we need to </a:t>
            </a:r>
            <a:r>
              <a:rPr sz="1600" spc="-5" dirty="0">
                <a:solidFill>
                  <a:srgbClr val="0048AA"/>
                </a:solidFill>
              </a:rPr>
              <a:t>retain information </a:t>
            </a:r>
            <a:r>
              <a:rPr sz="1600" dirty="0">
                <a:solidFill>
                  <a:srgbClr val="0048AA"/>
                </a:solidFill>
              </a:rPr>
              <a:t>about the </a:t>
            </a:r>
            <a:r>
              <a:rPr sz="1600" spc="-5" dirty="0">
                <a:solidFill>
                  <a:srgbClr val="0048AA"/>
                </a:solidFill>
              </a:rPr>
              <a:t>association</a:t>
            </a:r>
            <a:endParaRPr sz="1600">
              <a:latin typeface="Times New Roman"/>
              <a:cs typeface="Times New Roman"/>
            </a:endParaRPr>
          </a:p>
          <a:p>
            <a:pPr marL="640080" marR="5080" indent="-228600">
              <a:lnSpc>
                <a:spcPct val="101299"/>
              </a:lnSpc>
              <a:spcBef>
                <a:spcPts val="355"/>
              </a:spcBef>
            </a:pPr>
            <a:r>
              <a:rPr sz="1600" b="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b="0" spc="1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48AA"/>
                </a:solidFill>
              </a:rPr>
              <a:t>…and </a:t>
            </a:r>
            <a:r>
              <a:rPr sz="1600" dirty="0">
                <a:solidFill>
                  <a:srgbClr val="0048AA"/>
                </a:solidFill>
              </a:rPr>
              <a:t>that </a:t>
            </a:r>
            <a:r>
              <a:rPr sz="1600" spc="-5" dirty="0">
                <a:solidFill>
                  <a:srgbClr val="0048AA"/>
                </a:solidFill>
              </a:rPr>
              <a:t>information </a:t>
            </a:r>
            <a:r>
              <a:rPr sz="1600" dirty="0">
                <a:solidFill>
                  <a:srgbClr val="0048AA"/>
                </a:solidFill>
              </a:rPr>
              <a:t>doesn’t </a:t>
            </a:r>
            <a:r>
              <a:rPr sz="1600" spc="-5" dirty="0">
                <a:solidFill>
                  <a:srgbClr val="0048AA"/>
                </a:solidFill>
              </a:rPr>
              <a:t>naturally live </a:t>
            </a:r>
            <a:r>
              <a:rPr sz="1600" dirty="0">
                <a:solidFill>
                  <a:srgbClr val="0048AA"/>
                </a:solidFill>
              </a:rPr>
              <a:t>in the </a:t>
            </a:r>
            <a:r>
              <a:rPr sz="1600" spc="-5" dirty="0">
                <a:solidFill>
                  <a:srgbClr val="0048AA"/>
                </a:solidFill>
              </a:rPr>
              <a:t>classes </a:t>
            </a:r>
            <a:r>
              <a:rPr sz="1600" dirty="0">
                <a:solidFill>
                  <a:srgbClr val="0048AA"/>
                </a:solidFill>
              </a:rPr>
              <a:t>at the ends of  </a:t>
            </a:r>
            <a:r>
              <a:rPr sz="1600" spc="-795" dirty="0">
                <a:solidFill>
                  <a:srgbClr val="0048AA"/>
                </a:solidFill>
              </a:rPr>
              <a:t>the</a:t>
            </a:r>
            <a:r>
              <a:rPr sz="1600" dirty="0">
                <a:solidFill>
                  <a:srgbClr val="0048AA"/>
                </a:solidFill>
              </a:rPr>
              <a:t> </a:t>
            </a:r>
            <a:r>
              <a:rPr sz="1600" spc="-5" dirty="0">
                <a:solidFill>
                  <a:srgbClr val="0048AA"/>
                </a:solidFill>
              </a:rPr>
              <a:t>association</a:t>
            </a:r>
            <a:endParaRPr sz="1600">
              <a:latin typeface="Times New Roman"/>
              <a:cs typeface="Times New Roman"/>
            </a:endParaRPr>
          </a:p>
          <a:p>
            <a:pPr marL="984885" marR="664210" indent="-228600">
              <a:lnSpc>
                <a:spcPct val="100000"/>
              </a:lnSpc>
              <a:spcBef>
                <a:spcPts val="155"/>
              </a:spcBef>
              <a:buFont typeface="Wingdings"/>
              <a:buChar char=""/>
              <a:tabLst>
                <a:tab pos="985519" algn="l"/>
              </a:tabLst>
            </a:pPr>
            <a:r>
              <a:rPr sz="1400" spc="-5" dirty="0">
                <a:solidFill>
                  <a:srgbClr val="4E8F00"/>
                </a:solidFill>
              </a:rPr>
              <a:t>E.g. a </a:t>
            </a:r>
            <a:r>
              <a:rPr sz="1400" dirty="0">
                <a:solidFill>
                  <a:srgbClr val="4E8F00"/>
                </a:solidFill>
              </a:rPr>
              <a:t>“title” </a:t>
            </a:r>
            <a:r>
              <a:rPr sz="1400" spc="-5" dirty="0">
                <a:solidFill>
                  <a:srgbClr val="4E8F00"/>
                </a:solidFill>
              </a:rPr>
              <a:t>is an object that represents information about the relationship  between an owner and her</a:t>
            </a:r>
            <a:r>
              <a:rPr sz="1400" spc="10" dirty="0">
                <a:solidFill>
                  <a:srgbClr val="4E8F00"/>
                </a:solidFill>
              </a:rPr>
              <a:t> </a:t>
            </a:r>
            <a:r>
              <a:rPr sz="1400" spc="-5" dirty="0">
                <a:solidFill>
                  <a:srgbClr val="4E8F00"/>
                </a:solidFill>
              </a:rPr>
              <a:t>car</a:t>
            </a:r>
            <a:endParaRPr sz="1400"/>
          </a:p>
        </p:txBody>
      </p:sp>
      <p:grpSp>
        <p:nvGrpSpPr>
          <p:cNvPr id="8" name="object 8"/>
          <p:cNvGrpSpPr/>
          <p:nvPr/>
        </p:nvGrpSpPr>
        <p:grpSpPr>
          <a:xfrm>
            <a:off x="901953" y="3873753"/>
            <a:ext cx="2085339" cy="1399540"/>
            <a:chOff x="901953" y="3873753"/>
            <a:chExt cx="2085339" cy="1399540"/>
          </a:xfrm>
        </p:grpSpPr>
        <p:sp>
          <p:nvSpPr>
            <p:cNvPr id="9" name="object 9"/>
            <p:cNvSpPr/>
            <p:nvPr/>
          </p:nvSpPr>
          <p:spPr>
            <a:xfrm>
              <a:off x="914399" y="3886199"/>
              <a:ext cx="2057400" cy="1371600"/>
            </a:xfrm>
            <a:custGeom>
              <a:avLst/>
              <a:gdLst/>
              <a:ahLst/>
              <a:cxnLst/>
              <a:rect l="l" t="t" r="r" b="b"/>
              <a:pathLst>
                <a:path w="2057400" h="1371600">
                  <a:moveTo>
                    <a:pt x="20574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2057400" y="13716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E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923" y="3887723"/>
              <a:ext cx="2057400" cy="1371600"/>
            </a:xfrm>
            <a:custGeom>
              <a:avLst/>
              <a:gdLst/>
              <a:ahLst/>
              <a:cxnLst/>
              <a:rect l="l" t="t" r="r" b="b"/>
              <a:pathLst>
                <a:path w="2057400" h="1371600">
                  <a:moveTo>
                    <a:pt x="0" y="0"/>
                  </a:moveTo>
                  <a:lnTo>
                    <a:pt x="2057399" y="0"/>
                  </a:lnTo>
                  <a:lnTo>
                    <a:pt x="2057399" y="1371599"/>
                  </a:lnTo>
                  <a:lnTo>
                    <a:pt x="0" y="1371599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5924" y="3887723"/>
            <a:ext cx="2057400" cy="381000"/>
          </a:xfrm>
          <a:prstGeom prst="rect">
            <a:avLst/>
          </a:prstGeom>
          <a:solidFill>
            <a:srgbClr val="FEFED5"/>
          </a:solidFill>
          <a:ln w="27431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:car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924" y="4268723"/>
            <a:ext cx="2057400" cy="762000"/>
          </a:xfrm>
          <a:prstGeom prst="rect">
            <a:avLst/>
          </a:prstGeom>
          <a:solidFill>
            <a:srgbClr val="FEFED5"/>
          </a:solidFill>
          <a:ln w="27431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04775" marR="38100">
              <a:lnSpc>
                <a:spcPts val="1730"/>
              </a:lnSpc>
              <a:spcBef>
                <a:spcPts val="425"/>
              </a:spcBef>
            </a:pPr>
            <a:r>
              <a:rPr sz="1600" spc="-5" dirty="0">
                <a:latin typeface="Arial"/>
                <a:cs typeface="Arial"/>
              </a:rPr>
              <a:t>VIN(</a:t>
            </a:r>
            <a:r>
              <a:rPr sz="1400" spc="-5" dirty="0">
                <a:latin typeface="Arial"/>
                <a:cs typeface="Arial"/>
              </a:rPr>
              <a:t>vehicle Id Number</a:t>
            </a:r>
            <a:r>
              <a:rPr sz="1600" spc="-5" dirty="0">
                <a:latin typeface="Arial"/>
                <a:cs typeface="Arial"/>
              </a:rPr>
              <a:t>)  YearMade</a:t>
            </a:r>
            <a:endParaRPr sz="1600">
              <a:latin typeface="Arial"/>
              <a:cs typeface="Arial"/>
            </a:endParaRPr>
          </a:p>
          <a:p>
            <a:pPr marL="104775">
              <a:lnSpc>
                <a:spcPts val="1725"/>
              </a:lnSpc>
            </a:pPr>
            <a:r>
              <a:rPr sz="1600" spc="-5" dirty="0">
                <a:latin typeface="Arial"/>
                <a:cs typeface="Arial"/>
              </a:rPr>
              <a:t>Mileage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21753" y="3645153"/>
            <a:ext cx="2313940" cy="1856739"/>
            <a:chOff x="6921753" y="3645153"/>
            <a:chExt cx="2313940" cy="1856739"/>
          </a:xfrm>
        </p:grpSpPr>
        <p:sp>
          <p:nvSpPr>
            <p:cNvPr id="14" name="object 14"/>
            <p:cNvSpPr/>
            <p:nvPr/>
          </p:nvSpPr>
          <p:spPr>
            <a:xfrm>
              <a:off x="6934199" y="3657599"/>
              <a:ext cx="2286000" cy="1828800"/>
            </a:xfrm>
            <a:custGeom>
              <a:avLst/>
              <a:gdLst/>
              <a:ahLst/>
              <a:cxnLst/>
              <a:rect l="l" t="t" r="r" b="b"/>
              <a:pathLst>
                <a:path w="2286000" h="1828800">
                  <a:moveTo>
                    <a:pt x="22860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2286000" y="18288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E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35723" y="3659123"/>
              <a:ext cx="2286000" cy="1828800"/>
            </a:xfrm>
            <a:custGeom>
              <a:avLst/>
              <a:gdLst/>
              <a:ahLst/>
              <a:cxnLst/>
              <a:rect l="l" t="t" r="r" b="b"/>
              <a:pathLst>
                <a:path w="2286000" h="1828800">
                  <a:moveTo>
                    <a:pt x="0" y="0"/>
                  </a:moveTo>
                  <a:lnTo>
                    <a:pt x="2285999" y="0"/>
                  </a:lnTo>
                  <a:lnTo>
                    <a:pt x="2285999" y="1828799"/>
                  </a:lnTo>
                  <a:lnTo>
                    <a:pt x="0" y="1828799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35723" y="3659123"/>
            <a:ext cx="2286000" cy="396240"/>
          </a:xfrm>
          <a:prstGeom prst="rect">
            <a:avLst/>
          </a:prstGeom>
          <a:solidFill>
            <a:srgbClr val="FEFED5"/>
          </a:solidFill>
          <a:ln w="27431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:person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5723" y="4055364"/>
            <a:ext cx="2286000" cy="1195070"/>
          </a:xfrm>
          <a:prstGeom prst="rect">
            <a:avLst/>
          </a:prstGeom>
          <a:solidFill>
            <a:srgbClr val="FEFED5"/>
          </a:solidFill>
          <a:ln w="27431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04775" marR="1426845">
              <a:lnSpc>
                <a:spcPts val="1750"/>
              </a:lnSpc>
              <a:spcBef>
                <a:spcPts val="409"/>
              </a:spcBef>
            </a:pPr>
            <a:r>
              <a:rPr sz="1600" spc="-5" dirty="0">
                <a:latin typeface="Arial"/>
                <a:cs typeface="Arial"/>
              </a:rPr>
              <a:t>Name  Addres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04775">
              <a:lnSpc>
                <a:spcPts val="1605"/>
              </a:lnSpc>
            </a:pPr>
            <a:r>
              <a:rPr sz="1600" spc="-5" dirty="0">
                <a:latin typeface="Arial"/>
                <a:cs typeface="Arial"/>
              </a:rPr>
              <a:t>DriversLicenceNumber</a:t>
            </a:r>
            <a:endParaRPr sz="1600">
              <a:latin typeface="Arial"/>
              <a:cs typeface="Arial"/>
            </a:endParaRPr>
          </a:p>
          <a:p>
            <a:pPr marL="104775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PermittedVehicles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88563" y="4649723"/>
            <a:ext cx="393192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1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63239" y="4281931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0..*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20840" y="4281931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06240" y="4358131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owns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02353" y="4689347"/>
            <a:ext cx="2085339" cy="2260600"/>
            <a:chOff x="4102353" y="4689347"/>
            <a:chExt cx="2085339" cy="2260600"/>
          </a:xfrm>
        </p:grpSpPr>
        <p:sp>
          <p:nvSpPr>
            <p:cNvPr id="23" name="object 23"/>
            <p:cNvSpPr/>
            <p:nvPr/>
          </p:nvSpPr>
          <p:spPr>
            <a:xfrm>
              <a:off x="4344923" y="48021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47971" y="468934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115824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4799" y="5410199"/>
              <a:ext cx="2057400" cy="1524000"/>
            </a:xfrm>
            <a:custGeom>
              <a:avLst/>
              <a:gdLst/>
              <a:ahLst/>
              <a:cxnLst/>
              <a:rect l="l" t="t" r="r" b="b"/>
              <a:pathLst>
                <a:path w="2057400" h="1524000">
                  <a:moveTo>
                    <a:pt x="20574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2057400" y="15240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E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16323" y="5411723"/>
              <a:ext cx="2057400" cy="1524000"/>
            </a:xfrm>
            <a:custGeom>
              <a:avLst/>
              <a:gdLst/>
              <a:ahLst/>
              <a:cxnLst/>
              <a:rect l="l" t="t" r="r" b="b"/>
              <a:pathLst>
                <a:path w="2057400" h="1524000">
                  <a:moveTo>
                    <a:pt x="0" y="0"/>
                  </a:moveTo>
                  <a:lnTo>
                    <a:pt x="2057399" y="0"/>
                  </a:lnTo>
                  <a:lnTo>
                    <a:pt x="2057399" y="1523999"/>
                  </a:lnTo>
                  <a:lnTo>
                    <a:pt x="0" y="1523999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50940" y="4665979"/>
            <a:ext cx="5797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owne</a:t>
            </a: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6323" y="5411723"/>
            <a:ext cx="2057400" cy="304800"/>
          </a:xfrm>
          <a:prstGeom prst="rect">
            <a:avLst/>
          </a:prstGeom>
          <a:solidFill>
            <a:srgbClr val="FEFED5"/>
          </a:solidFill>
          <a:ln w="27431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:title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16323" y="5716523"/>
            <a:ext cx="2057400" cy="966469"/>
          </a:xfrm>
          <a:prstGeom prst="rect">
            <a:avLst/>
          </a:prstGeom>
          <a:solidFill>
            <a:srgbClr val="FEFED5"/>
          </a:solidFill>
          <a:ln w="27431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4775" marR="666115">
              <a:lnSpc>
                <a:spcPct val="90400"/>
              </a:lnSpc>
              <a:spcBef>
                <a:spcPts val="395"/>
              </a:spcBef>
            </a:pPr>
            <a:r>
              <a:rPr sz="1600" spc="-5" dirty="0">
                <a:latin typeface="Arial"/>
                <a:cs typeface="Arial"/>
              </a:rPr>
              <a:t>yearbought  initialMileage  PricePaid  LicencePlat</a:t>
            </a:r>
            <a:r>
              <a:rPr sz="1600" dirty="0">
                <a:latin typeface="Arial"/>
                <a:cs typeface="Arial"/>
              </a:rPr>
              <a:t>e#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06923" y="4649723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8539" y="1005331"/>
            <a:ext cx="56349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Aggregation and</a:t>
            </a:r>
            <a:r>
              <a:rPr sz="3200" spc="-6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Composition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1533044"/>
            <a:ext cx="6048375" cy="21056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420" dirty="0">
                <a:latin typeface="Arial"/>
                <a:cs typeface="Arial"/>
              </a:rPr>
              <a:t>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Aggregation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This </a:t>
            </a:r>
            <a:r>
              <a:rPr sz="1600" b="1" spc="10" dirty="0">
                <a:solidFill>
                  <a:srgbClr val="0048AA"/>
                </a:solidFill>
                <a:latin typeface="Comic Sans MS"/>
                <a:cs typeface="Comic Sans MS"/>
              </a:rPr>
              <a:t>is </a:t>
            </a:r>
            <a:r>
              <a:rPr sz="1600" b="1" spc="5" dirty="0">
                <a:solidFill>
                  <a:srgbClr val="0048AA"/>
                </a:solidFill>
                <a:latin typeface="Comic Sans MS"/>
                <a:cs typeface="Comic Sans MS"/>
              </a:rPr>
              <a:t>the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“</a:t>
            </a:r>
            <a:r>
              <a:rPr sz="1600" b="1" dirty="0">
                <a:solidFill>
                  <a:srgbClr val="941200"/>
                </a:solidFill>
                <a:latin typeface="Comic Sans MS"/>
                <a:cs typeface="Comic Sans MS"/>
              </a:rPr>
              <a:t>Has-a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” or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“</a:t>
            </a:r>
            <a:r>
              <a:rPr sz="1600" b="1" spc="-5" dirty="0">
                <a:solidFill>
                  <a:srgbClr val="941200"/>
                </a:solidFill>
                <a:latin typeface="Comic Sans MS"/>
                <a:cs typeface="Comic Sans MS"/>
              </a:rPr>
              <a:t>Whole/part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” relationship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spc="420" dirty="0">
                <a:latin typeface="Arial"/>
                <a:cs typeface="Arial"/>
              </a:rPr>
              <a:t>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Composition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Strong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form of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aggregation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that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implies </a:t>
            </a:r>
            <a:r>
              <a:rPr sz="1600" b="1" spc="-50" dirty="0">
                <a:solidFill>
                  <a:srgbClr val="0048AA"/>
                </a:solidFill>
                <a:latin typeface="Comic Sans MS"/>
                <a:cs typeface="Comic Sans MS"/>
              </a:rPr>
              <a:t>ownership: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if the whole is removed from the model, so is the</a:t>
            </a:r>
            <a:r>
              <a:rPr sz="1400" b="1" spc="1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part.</a:t>
            </a:r>
            <a:endParaRPr sz="14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the whole is responsible for the disposition of its</a:t>
            </a:r>
            <a:r>
              <a:rPr sz="1400" b="1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parts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40123" y="4268723"/>
            <a:ext cx="1122045" cy="670560"/>
          </a:xfrm>
          <a:custGeom>
            <a:avLst/>
            <a:gdLst/>
            <a:ahLst/>
            <a:cxnLst/>
            <a:rect l="l" t="t" r="r" b="b"/>
            <a:pathLst>
              <a:path w="1122045" h="670560">
                <a:moveTo>
                  <a:pt x="0" y="0"/>
                </a:moveTo>
                <a:lnTo>
                  <a:pt x="1121663" y="0"/>
                </a:lnTo>
                <a:lnTo>
                  <a:pt x="1121663" y="670559"/>
                </a:lnTo>
                <a:lnTo>
                  <a:pt x="0" y="670559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40123" y="4268723"/>
            <a:ext cx="1122045" cy="38100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2260"/>
              </a:lnSpc>
            </a:pPr>
            <a:r>
              <a:rPr sz="2000" spc="-5" dirty="0">
                <a:latin typeface="Arial"/>
                <a:cs typeface="Arial"/>
              </a:rPr>
              <a:t>:Engine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21123" y="6173723"/>
            <a:ext cx="1122045" cy="670560"/>
          </a:xfrm>
          <a:custGeom>
            <a:avLst/>
            <a:gdLst/>
            <a:ahLst/>
            <a:cxnLst/>
            <a:rect l="l" t="t" r="r" b="b"/>
            <a:pathLst>
              <a:path w="1122045" h="670559">
                <a:moveTo>
                  <a:pt x="0" y="0"/>
                </a:moveTo>
                <a:lnTo>
                  <a:pt x="1121663" y="0"/>
                </a:lnTo>
                <a:lnTo>
                  <a:pt x="1121663" y="670559"/>
                </a:lnTo>
                <a:lnTo>
                  <a:pt x="0" y="670559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1123" y="6143244"/>
            <a:ext cx="1122045" cy="38862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Arial"/>
                <a:cs typeface="Arial"/>
              </a:rPr>
              <a:t>:Person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51505" y="4590033"/>
            <a:ext cx="1768475" cy="1932939"/>
            <a:chOff x="2651505" y="4590033"/>
            <a:chExt cx="1768475" cy="1932939"/>
          </a:xfrm>
        </p:grpSpPr>
        <p:sp>
          <p:nvSpPr>
            <p:cNvPr id="13" name="object 13"/>
            <p:cNvSpPr/>
            <p:nvPr/>
          </p:nvSpPr>
          <p:spPr>
            <a:xfrm>
              <a:off x="3064763" y="4604003"/>
              <a:ext cx="960119" cy="1094740"/>
            </a:xfrm>
            <a:custGeom>
              <a:avLst/>
              <a:gdLst/>
              <a:ahLst/>
              <a:cxnLst/>
              <a:rect l="l" t="t" r="r" b="b"/>
              <a:pathLst>
                <a:path w="960120" h="1094739">
                  <a:moveTo>
                    <a:pt x="0" y="1094231"/>
                  </a:moveTo>
                  <a:lnTo>
                    <a:pt x="478535" y="1094231"/>
                  </a:lnTo>
                  <a:lnTo>
                    <a:pt x="478535" y="0"/>
                  </a:lnTo>
                  <a:lnTo>
                    <a:pt x="960119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68523" y="5564123"/>
              <a:ext cx="381000" cy="265430"/>
            </a:xfrm>
            <a:custGeom>
              <a:avLst/>
              <a:gdLst/>
              <a:ahLst/>
              <a:cxnLst/>
              <a:rect l="l" t="t" r="r" b="b"/>
              <a:pathLst>
                <a:path w="381000" h="265429">
                  <a:moveTo>
                    <a:pt x="188975" y="265175"/>
                  </a:moveTo>
                  <a:lnTo>
                    <a:pt x="0" y="134111"/>
                  </a:lnTo>
                  <a:lnTo>
                    <a:pt x="188975" y="0"/>
                  </a:lnTo>
                  <a:lnTo>
                    <a:pt x="380999" y="134111"/>
                  </a:lnTo>
                  <a:lnTo>
                    <a:pt x="188975" y="265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8523" y="5564123"/>
              <a:ext cx="381000" cy="265430"/>
            </a:xfrm>
            <a:custGeom>
              <a:avLst/>
              <a:gdLst/>
              <a:ahLst/>
              <a:cxnLst/>
              <a:rect l="l" t="t" r="r" b="b"/>
              <a:pathLst>
                <a:path w="381000" h="265429">
                  <a:moveTo>
                    <a:pt x="188975" y="0"/>
                  </a:moveTo>
                  <a:lnTo>
                    <a:pt x="0" y="134111"/>
                  </a:lnTo>
                  <a:lnTo>
                    <a:pt x="188975" y="265175"/>
                  </a:lnTo>
                  <a:lnTo>
                    <a:pt x="380999" y="134111"/>
                  </a:lnTo>
                  <a:lnTo>
                    <a:pt x="188975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61715" y="6112763"/>
              <a:ext cx="1344295" cy="396240"/>
            </a:xfrm>
            <a:custGeom>
              <a:avLst/>
              <a:gdLst/>
              <a:ahLst/>
              <a:cxnLst/>
              <a:rect l="l" t="t" r="r" b="b"/>
              <a:pathLst>
                <a:path w="1344295" h="396240">
                  <a:moveTo>
                    <a:pt x="0" y="0"/>
                  </a:moveTo>
                  <a:lnTo>
                    <a:pt x="670559" y="0"/>
                  </a:lnTo>
                  <a:lnTo>
                    <a:pt x="670559" y="396239"/>
                  </a:lnTo>
                  <a:lnTo>
                    <a:pt x="1344167" y="396239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5475" y="5990843"/>
              <a:ext cx="381000" cy="241300"/>
            </a:xfrm>
            <a:custGeom>
              <a:avLst/>
              <a:gdLst/>
              <a:ahLst/>
              <a:cxnLst/>
              <a:rect l="l" t="t" r="r" b="b"/>
              <a:pathLst>
                <a:path w="381000" h="241300">
                  <a:moveTo>
                    <a:pt x="188975" y="0"/>
                  </a:moveTo>
                  <a:lnTo>
                    <a:pt x="0" y="121919"/>
                  </a:lnTo>
                  <a:lnTo>
                    <a:pt x="188975" y="240791"/>
                  </a:lnTo>
                  <a:lnTo>
                    <a:pt x="380999" y="121919"/>
                  </a:lnTo>
                  <a:lnTo>
                    <a:pt x="188975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541009" y="5626353"/>
            <a:ext cx="1866264" cy="896619"/>
            <a:chOff x="5541009" y="5626353"/>
            <a:chExt cx="1866264" cy="896619"/>
          </a:xfrm>
        </p:grpSpPr>
        <p:sp>
          <p:nvSpPr>
            <p:cNvPr id="19" name="object 19"/>
            <p:cNvSpPr/>
            <p:nvPr/>
          </p:nvSpPr>
          <p:spPr>
            <a:xfrm>
              <a:off x="5554979" y="6225539"/>
              <a:ext cx="1442085" cy="283845"/>
            </a:xfrm>
            <a:custGeom>
              <a:avLst/>
              <a:gdLst/>
              <a:ahLst/>
              <a:cxnLst/>
              <a:rect l="l" t="t" r="r" b="b"/>
              <a:pathLst>
                <a:path w="1442084" h="283845">
                  <a:moveTo>
                    <a:pt x="0" y="283463"/>
                  </a:moveTo>
                  <a:lnTo>
                    <a:pt x="722375" y="283463"/>
                  </a:lnTo>
                  <a:lnTo>
                    <a:pt x="722375" y="0"/>
                  </a:lnTo>
                  <a:lnTo>
                    <a:pt x="1441703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1923" y="5640323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188975" y="292607"/>
                  </a:moveTo>
                  <a:lnTo>
                    <a:pt x="0" y="146303"/>
                  </a:lnTo>
                  <a:lnTo>
                    <a:pt x="188975" y="0"/>
                  </a:lnTo>
                  <a:lnTo>
                    <a:pt x="380999" y="146303"/>
                  </a:lnTo>
                  <a:lnTo>
                    <a:pt x="188975" y="2926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1923" y="5640323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188975" y="0"/>
                  </a:moveTo>
                  <a:lnTo>
                    <a:pt x="0" y="146303"/>
                  </a:lnTo>
                  <a:lnTo>
                    <a:pt x="188975" y="292607"/>
                  </a:lnTo>
                  <a:lnTo>
                    <a:pt x="380999" y="146303"/>
                  </a:lnTo>
                  <a:lnTo>
                    <a:pt x="188975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11923" y="6097523"/>
              <a:ext cx="381000" cy="253365"/>
            </a:xfrm>
            <a:custGeom>
              <a:avLst/>
              <a:gdLst/>
              <a:ahLst/>
              <a:cxnLst/>
              <a:rect l="l" t="t" r="r" b="b"/>
              <a:pathLst>
                <a:path w="381000" h="253364">
                  <a:moveTo>
                    <a:pt x="188975" y="252983"/>
                  </a:moveTo>
                  <a:lnTo>
                    <a:pt x="0" y="128015"/>
                  </a:lnTo>
                  <a:lnTo>
                    <a:pt x="188975" y="0"/>
                  </a:lnTo>
                  <a:lnTo>
                    <a:pt x="380999" y="128015"/>
                  </a:lnTo>
                  <a:lnTo>
                    <a:pt x="188975" y="2529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11923" y="6097523"/>
              <a:ext cx="381000" cy="253365"/>
            </a:xfrm>
            <a:custGeom>
              <a:avLst/>
              <a:gdLst/>
              <a:ahLst/>
              <a:cxnLst/>
              <a:rect l="l" t="t" r="r" b="b"/>
              <a:pathLst>
                <a:path w="381000" h="253364">
                  <a:moveTo>
                    <a:pt x="188975" y="0"/>
                  </a:moveTo>
                  <a:lnTo>
                    <a:pt x="0" y="128015"/>
                  </a:lnTo>
                  <a:lnTo>
                    <a:pt x="188975" y="252983"/>
                  </a:lnTo>
                  <a:lnTo>
                    <a:pt x="380999" y="128015"/>
                  </a:lnTo>
                  <a:lnTo>
                    <a:pt x="188975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514536" y="5257736"/>
            <a:ext cx="285115" cy="425450"/>
            <a:chOff x="2514536" y="5257736"/>
            <a:chExt cx="285115" cy="425450"/>
          </a:xfrm>
        </p:grpSpPr>
        <p:sp>
          <p:nvSpPr>
            <p:cNvPr id="25" name="object 25"/>
            <p:cNvSpPr/>
            <p:nvPr/>
          </p:nvSpPr>
          <p:spPr>
            <a:xfrm>
              <a:off x="2516123" y="5259323"/>
              <a:ext cx="231775" cy="341630"/>
            </a:xfrm>
            <a:custGeom>
              <a:avLst/>
              <a:gdLst/>
              <a:ahLst/>
              <a:cxnLst/>
              <a:rect l="l" t="t" r="r" b="b"/>
              <a:pathLst>
                <a:path w="231775" h="341629">
                  <a:moveTo>
                    <a:pt x="0" y="0"/>
                  </a:moveTo>
                  <a:lnTo>
                    <a:pt x="231647" y="341375"/>
                  </a:lnTo>
                </a:path>
              </a:pathLst>
            </a:custGeom>
            <a:ln w="3175">
              <a:solidFill>
                <a:srgbClr val="FF2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05099" y="5570220"/>
              <a:ext cx="94615" cy="113030"/>
            </a:xfrm>
            <a:custGeom>
              <a:avLst/>
              <a:gdLst/>
              <a:ahLst/>
              <a:cxnLst/>
              <a:rect l="l" t="t" r="r" b="b"/>
              <a:pathLst>
                <a:path w="94614" h="113029">
                  <a:moveTo>
                    <a:pt x="82295" y="0"/>
                  </a:moveTo>
                  <a:lnTo>
                    <a:pt x="0" y="54863"/>
                  </a:lnTo>
                  <a:lnTo>
                    <a:pt x="94487" y="112775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FF2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667000" y="4636007"/>
            <a:ext cx="2889885" cy="2072639"/>
            <a:chOff x="2667000" y="4636007"/>
            <a:chExt cx="2889885" cy="2072639"/>
          </a:xfrm>
        </p:grpSpPr>
        <p:sp>
          <p:nvSpPr>
            <p:cNvPr id="28" name="object 28"/>
            <p:cNvSpPr/>
            <p:nvPr/>
          </p:nvSpPr>
          <p:spPr>
            <a:xfrm>
              <a:off x="2668523" y="6192011"/>
              <a:ext cx="106680" cy="515620"/>
            </a:xfrm>
            <a:custGeom>
              <a:avLst/>
              <a:gdLst/>
              <a:ahLst/>
              <a:cxnLst/>
              <a:rect l="l" t="t" r="r" b="b"/>
              <a:pathLst>
                <a:path w="106680" h="515620">
                  <a:moveTo>
                    <a:pt x="0" y="515111"/>
                  </a:moveTo>
                  <a:lnTo>
                    <a:pt x="106679" y="0"/>
                  </a:lnTo>
                </a:path>
              </a:pathLst>
            </a:custGeom>
            <a:ln w="3175">
              <a:solidFill>
                <a:srgbClr val="FF2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26436" y="6097523"/>
              <a:ext cx="100965" cy="109855"/>
            </a:xfrm>
            <a:custGeom>
              <a:avLst/>
              <a:gdLst/>
              <a:ahLst/>
              <a:cxnLst/>
              <a:rect l="l" t="t" r="r" b="b"/>
              <a:pathLst>
                <a:path w="100964" h="109854">
                  <a:moveTo>
                    <a:pt x="73151" y="0"/>
                  </a:moveTo>
                  <a:lnTo>
                    <a:pt x="0" y="88391"/>
                  </a:lnTo>
                  <a:lnTo>
                    <a:pt x="100583" y="1097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2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40123" y="4649723"/>
              <a:ext cx="1503045" cy="2042160"/>
            </a:xfrm>
            <a:custGeom>
              <a:avLst/>
              <a:gdLst/>
              <a:ahLst/>
              <a:cxnLst/>
              <a:rect l="l" t="t" r="r" b="b"/>
              <a:pathLst>
                <a:path w="1503045" h="2042159">
                  <a:moveTo>
                    <a:pt x="0" y="0"/>
                  </a:moveTo>
                  <a:lnTo>
                    <a:pt x="1121663" y="0"/>
                  </a:lnTo>
                  <a:lnTo>
                    <a:pt x="1121663" y="137159"/>
                  </a:lnTo>
                  <a:lnTo>
                    <a:pt x="0" y="137159"/>
                  </a:lnTo>
                  <a:lnTo>
                    <a:pt x="0" y="0"/>
                  </a:lnTo>
                  <a:close/>
                </a:path>
                <a:path w="1503045" h="2042159">
                  <a:moveTo>
                    <a:pt x="380999" y="1904999"/>
                  </a:moveTo>
                  <a:lnTo>
                    <a:pt x="1502663" y="1904999"/>
                  </a:lnTo>
                  <a:lnTo>
                    <a:pt x="1502663" y="2042159"/>
                  </a:lnTo>
                  <a:lnTo>
                    <a:pt x="380999" y="2042159"/>
                  </a:lnTo>
                  <a:lnTo>
                    <a:pt x="380999" y="1904999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511808" y="5550407"/>
          <a:ext cx="1163320" cy="69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marL="318135">
                        <a:lnSpc>
                          <a:spcPts val="226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:Car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379207" y="5626607"/>
          <a:ext cx="1163320" cy="69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marL="236220">
                        <a:lnSpc>
                          <a:spcPts val="226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:Train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3050539" y="6116827"/>
            <a:ext cx="3219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0..1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08140" y="6193027"/>
            <a:ext cx="3219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0..1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69940" y="6497827"/>
            <a:ext cx="94424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passengers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83940" y="6497827"/>
            <a:ext cx="733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1665" algn="l"/>
              </a:tabLst>
            </a:pPr>
            <a:r>
              <a:rPr sz="1400" spc="-5" dirty="0">
                <a:latin typeface="Arial"/>
                <a:cs typeface="Arial"/>
              </a:rPr>
              <a:t>driver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12540" y="4364227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65140" y="6269227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0..*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31339" y="4971434"/>
            <a:ext cx="1343025" cy="697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i="1" spc="-5" dirty="0">
                <a:solidFill>
                  <a:srgbClr val="FF2833"/>
                </a:solidFill>
                <a:latin typeface="Comic Sans MS"/>
                <a:cs typeface="Comic Sans MS"/>
              </a:rPr>
              <a:t>composition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59939" y="6647834"/>
            <a:ext cx="10109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i="1" spc="-5" dirty="0">
                <a:solidFill>
                  <a:srgbClr val="FF2833"/>
                </a:solidFill>
                <a:latin typeface="Comic Sans MS"/>
                <a:cs typeface="Comic Sans MS"/>
              </a:rPr>
              <a:t>aggregation</a:t>
            </a:r>
            <a:endParaRPr sz="1400">
              <a:latin typeface="Comic Sans MS"/>
              <a:cs typeface="Comic Sans MS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4483607" y="5093207"/>
          <a:ext cx="2541270" cy="707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marL="38100">
                        <a:lnSpc>
                          <a:spcPts val="226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:Locomotive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9535" marR="2159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1..*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0..1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60237" y="1226632"/>
            <a:ext cx="5942258" cy="3879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2532" y="1005331"/>
            <a:ext cx="2791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Generalization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0739" y="4657244"/>
            <a:ext cx="8366125" cy="20935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420" dirty="0">
                <a:latin typeface="Arial"/>
                <a:cs typeface="Arial"/>
              </a:rPr>
              <a:t>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Notes: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7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Subclasses inherit attributes, associations, </a:t>
            </a:r>
            <a:r>
              <a:rPr sz="1600" b="1" spc="5" dirty="0">
                <a:solidFill>
                  <a:srgbClr val="0048AA"/>
                </a:solidFill>
                <a:latin typeface="Comic Sans MS"/>
                <a:cs typeface="Comic Sans MS"/>
              </a:rPr>
              <a:t>&amp;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operations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from the </a:t>
            </a:r>
            <a:r>
              <a:rPr sz="1600" b="1" spc="-235" dirty="0">
                <a:solidFill>
                  <a:srgbClr val="0048AA"/>
                </a:solidFill>
                <a:latin typeface="Comic Sans MS"/>
                <a:cs typeface="Comic Sans MS"/>
              </a:rPr>
              <a:t>superclass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6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48AA"/>
                </a:solidFill>
                <a:latin typeface="Comic Sans MS"/>
                <a:cs typeface="Comic Sans MS"/>
              </a:rPr>
              <a:t>A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subclass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may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override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an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inherited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aspect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75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e.g. AdminStaff </a:t>
            </a:r>
            <a:r>
              <a:rPr sz="1400" b="1" spc="-10" dirty="0">
                <a:solidFill>
                  <a:srgbClr val="4E8F00"/>
                </a:solidFill>
                <a:latin typeface="Comic Sans MS"/>
                <a:cs typeface="Comic Sans MS"/>
              </a:rPr>
              <a:t>&amp;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CreativeStaff </a:t>
            </a:r>
            <a:r>
              <a:rPr sz="1400" b="1" dirty="0">
                <a:solidFill>
                  <a:srgbClr val="4E8F00"/>
                </a:solidFill>
                <a:latin typeface="Comic Sans MS"/>
                <a:cs typeface="Comic Sans MS"/>
              </a:rPr>
              <a:t>have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different methods for calculating</a:t>
            </a:r>
            <a:r>
              <a:rPr sz="1400" b="1" spc="8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bonuses</a:t>
            </a:r>
            <a:endParaRPr sz="1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7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5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Superclasses </a:t>
            </a:r>
            <a:r>
              <a:rPr sz="1600" b="1" spc="5" dirty="0">
                <a:solidFill>
                  <a:srgbClr val="0048AA"/>
                </a:solidFill>
                <a:latin typeface="Comic Sans MS"/>
                <a:cs typeface="Comic Sans MS"/>
              </a:rPr>
              <a:t>may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be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declared </a:t>
            </a:r>
            <a:r>
              <a:rPr sz="1600" b="1" dirty="0">
                <a:solidFill>
                  <a:srgbClr val="941200"/>
                </a:solidFill>
                <a:latin typeface="Comic Sans MS"/>
                <a:cs typeface="Comic Sans MS"/>
              </a:rPr>
              <a:t>{abstract}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,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meaning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they have no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instances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Implies that the subclasses cover all</a:t>
            </a:r>
            <a:r>
              <a:rPr sz="1400" b="1" spc="1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possibilities</a:t>
            </a:r>
            <a:endParaRPr sz="14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e.g. there are no other staff than AdminStaff and</a:t>
            </a:r>
            <a:r>
              <a:rPr sz="1400" b="1" spc="4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CreativeStaff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4988" y="1005331"/>
            <a:ext cx="45650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More on</a:t>
            </a:r>
            <a:r>
              <a:rPr sz="3200" spc="-6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Generalization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1533044"/>
            <a:ext cx="8187055" cy="50406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dirty="0">
                <a:latin typeface="Comic Sans MS"/>
                <a:cs typeface="Comic Sans MS"/>
              </a:rPr>
              <a:t>Usefulness of</a:t>
            </a:r>
            <a:r>
              <a:rPr sz="2400" b="1" spc="-34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generalization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5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Can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easily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add new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subclasses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if 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organization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changes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5011420" algn="l"/>
              </a:tabLst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dirty="0">
                <a:latin typeface="Comic Sans MS"/>
                <a:cs typeface="Comic Sans MS"/>
              </a:rPr>
              <a:t>Look </a:t>
            </a:r>
            <a:r>
              <a:rPr sz="2400" b="1" spc="-5" dirty="0">
                <a:latin typeface="Comic Sans MS"/>
                <a:cs typeface="Comic Sans MS"/>
              </a:rPr>
              <a:t>for </a:t>
            </a:r>
            <a:r>
              <a:rPr sz="2400" b="1" dirty="0">
                <a:latin typeface="Comic Sans MS"/>
                <a:cs typeface="Comic Sans MS"/>
              </a:rPr>
              <a:t>generalizations</a:t>
            </a:r>
            <a:r>
              <a:rPr sz="2400" b="1" spc="-32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in</a:t>
            </a:r>
            <a:r>
              <a:rPr sz="2400" b="1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two	ways: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Top Down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You have a class, and discover it can be</a:t>
            </a:r>
            <a:r>
              <a:rPr sz="1400" b="1" spc="2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subdivided</a:t>
            </a:r>
            <a:endParaRPr sz="14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Or you have an association that expresses a “kind of”</a:t>
            </a:r>
            <a:r>
              <a:rPr sz="1400" b="1" spc="7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relationship</a:t>
            </a:r>
            <a:endParaRPr sz="1400">
              <a:latin typeface="Comic Sans MS"/>
              <a:cs typeface="Comic Sans MS"/>
            </a:endParaRPr>
          </a:p>
          <a:p>
            <a:pPr marL="1155065" marR="213360" indent="-228600">
              <a:lnSpc>
                <a:spcPts val="1660"/>
              </a:lnSpc>
              <a:spcBef>
                <a:spcPts val="7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i="1" spc="-5" dirty="0">
                <a:solidFill>
                  <a:srgbClr val="4E8F00"/>
                </a:solidFill>
                <a:latin typeface="Comic Sans MS"/>
                <a:cs typeface="Comic Sans MS"/>
              </a:rPr>
              <a:t>E.g. </a:t>
            </a:r>
            <a:r>
              <a:rPr sz="1400" b="1" i="1" dirty="0">
                <a:solidFill>
                  <a:srgbClr val="4E8F00"/>
                </a:solidFill>
                <a:latin typeface="Comic Sans MS"/>
                <a:cs typeface="Comic Sans MS"/>
              </a:rPr>
              <a:t>“Most </a:t>
            </a:r>
            <a:r>
              <a:rPr sz="1400" b="1" i="1" spc="-5" dirty="0">
                <a:solidFill>
                  <a:srgbClr val="4E8F00"/>
                </a:solidFill>
                <a:latin typeface="Comic Sans MS"/>
                <a:cs typeface="Comic Sans MS"/>
              </a:rPr>
              <a:t>of our work is on advertising for the press, </a:t>
            </a:r>
            <a:r>
              <a:rPr sz="1400" b="1" i="1" dirty="0">
                <a:solidFill>
                  <a:srgbClr val="4E8F00"/>
                </a:solidFill>
                <a:latin typeface="Comic Sans MS"/>
                <a:cs typeface="Comic Sans MS"/>
              </a:rPr>
              <a:t>that’s </a:t>
            </a:r>
            <a:r>
              <a:rPr sz="1400" b="1" i="1" spc="-5" dirty="0">
                <a:solidFill>
                  <a:srgbClr val="4E8F00"/>
                </a:solidFill>
                <a:latin typeface="Comic Sans MS"/>
                <a:cs typeface="Comic Sans MS"/>
              </a:rPr>
              <a:t>newspapers and  magazines, also for advertising hoardings, as well as for</a:t>
            </a:r>
            <a:r>
              <a:rPr sz="1400" b="1" i="1" spc="3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i="1" spc="-5" dirty="0">
                <a:solidFill>
                  <a:srgbClr val="4E8F00"/>
                </a:solidFill>
                <a:latin typeface="Comic Sans MS"/>
                <a:cs typeface="Comic Sans MS"/>
              </a:rPr>
              <a:t>videos”</a:t>
            </a:r>
            <a:endParaRPr sz="1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Bottom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Up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ts val="1670"/>
              </a:lnSpc>
              <a:spcBef>
                <a:spcPts val="1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You notice similarities between classes you have</a:t>
            </a:r>
            <a:r>
              <a:rPr sz="1400" b="1" spc="2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identified</a:t>
            </a:r>
            <a:endParaRPr sz="1400">
              <a:latin typeface="Comic Sans MS"/>
              <a:cs typeface="Comic Sans MS"/>
            </a:endParaRPr>
          </a:p>
          <a:p>
            <a:pPr marL="1155065" marR="213995" indent="-228600">
              <a:lnSpc>
                <a:spcPts val="1680"/>
              </a:lnSpc>
              <a:spcBef>
                <a:spcPts val="45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E.g. </a:t>
            </a:r>
            <a:r>
              <a:rPr sz="1400" b="1" i="1" spc="5" dirty="0">
                <a:solidFill>
                  <a:srgbClr val="4E8F00"/>
                </a:solidFill>
                <a:latin typeface="Comic Sans MS"/>
                <a:cs typeface="Comic Sans MS"/>
              </a:rPr>
              <a:t>“We </a:t>
            </a:r>
            <a:r>
              <a:rPr sz="1400" b="1" i="1" spc="-5" dirty="0">
                <a:solidFill>
                  <a:srgbClr val="4E8F00"/>
                </a:solidFill>
                <a:latin typeface="Comic Sans MS"/>
                <a:cs typeface="Comic Sans MS"/>
              </a:rPr>
              <a:t>have books and we have CDs in the collection, but they are all filed  using the Dewey system, and they can all be lent out and</a:t>
            </a:r>
            <a:r>
              <a:rPr sz="1400" b="1" i="1" spc="3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i="1" spc="-5" dirty="0">
                <a:solidFill>
                  <a:srgbClr val="4E8F00"/>
                </a:solidFill>
                <a:latin typeface="Comic Sans MS"/>
                <a:cs typeface="Comic Sans MS"/>
              </a:rPr>
              <a:t>reserved”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5307330" algn="l"/>
              </a:tabLst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spc="-5" dirty="0">
                <a:latin typeface="Comic Sans MS"/>
                <a:cs typeface="Comic Sans MS"/>
              </a:rPr>
              <a:t>But don’t </a:t>
            </a:r>
            <a:r>
              <a:rPr sz="2400" b="1" dirty="0">
                <a:latin typeface="Comic Sans MS"/>
                <a:cs typeface="Comic Sans MS"/>
              </a:rPr>
              <a:t>generalize </a:t>
            </a:r>
            <a:r>
              <a:rPr sz="2400" b="1" spc="-5" dirty="0">
                <a:latin typeface="Comic Sans MS"/>
                <a:cs typeface="Comic Sans MS"/>
              </a:rPr>
              <a:t>just</a:t>
            </a:r>
            <a:r>
              <a:rPr sz="2400" b="1" spc="-28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for</a:t>
            </a:r>
            <a:r>
              <a:rPr sz="2400" b="1" spc="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the	</a:t>
            </a:r>
            <a:r>
              <a:rPr sz="2400" b="1" dirty="0">
                <a:latin typeface="Comic Sans MS"/>
                <a:cs typeface="Comic Sans MS"/>
              </a:rPr>
              <a:t>sake of</a:t>
            </a:r>
            <a:r>
              <a:rPr sz="2400" b="1" spc="-20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it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Be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sure that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everything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about 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superclass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applies to 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subclasses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8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Be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sure that the superclass </a:t>
            </a:r>
            <a:r>
              <a:rPr sz="1600" b="1" spc="5" dirty="0">
                <a:solidFill>
                  <a:srgbClr val="0048AA"/>
                </a:solidFill>
                <a:latin typeface="Comic Sans MS"/>
                <a:cs typeface="Comic Sans MS"/>
              </a:rPr>
              <a:t>is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useful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as a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class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in its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own right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I.e. not one that we would discard using our tests for useful</a:t>
            </a:r>
            <a:r>
              <a:rPr sz="1400" b="1" spc="3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classes</a:t>
            </a:r>
            <a:endParaRPr sz="1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1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Don’t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add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subclasses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or superclasses that are not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relevant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to your </a:t>
            </a:r>
            <a:r>
              <a:rPr sz="1600" b="1" spc="-300" dirty="0">
                <a:solidFill>
                  <a:srgbClr val="0048AA"/>
                </a:solidFill>
                <a:latin typeface="Comic Sans MS"/>
                <a:cs typeface="Comic Sans MS"/>
              </a:rPr>
              <a:t>analysis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University </a:t>
            </a:r>
            <a:r>
              <a:rPr spc="-105" dirty="0"/>
              <a:t>of</a:t>
            </a:r>
            <a:r>
              <a:rPr spc="-165" dirty="0"/>
              <a:t> </a:t>
            </a:r>
            <a:r>
              <a:rPr spc="-70" dirty="0"/>
              <a:t>Toronto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166937" y="2188273"/>
            <a:ext cx="5904865" cy="2948305"/>
            <a:chOff x="2166937" y="2188273"/>
            <a:chExt cx="5904865" cy="2948305"/>
          </a:xfrm>
        </p:grpSpPr>
        <p:sp>
          <p:nvSpPr>
            <p:cNvPr id="7" name="object 7"/>
            <p:cNvSpPr/>
            <p:nvPr/>
          </p:nvSpPr>
          <p:spPr>
            <a:xfrm>
              <a:off x="7487411" y="3793235"/>
              <a:ext cx="481965" cy="1118870"/>
            </a:xfrm>
            <a:custGeom>
              <a:avLst/>
              <a:gdLst/>
              <a:ahLst/>
              <a:cxnLst/>
              <a:rect l="l" t="t" r="r" b="b"/>
              <a:pathLst>
                <a:path w="481965" h="1118870">
                  <a:moveTo>
                    <a:pt x="0" y="0"/>
                  </a:moveTo>
                  <a:lnTo>
                    <a:pt x="481583" y="1118615"/>
                  </a:lnTo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98891" y="4884419"/>
              <a:ext cx="158750" cy="238125"/>
            </a:xfrm>
            <a:custGeom>
              <a:avLst/>
              <a:gdLst/>
              <a:ahLst/>
              <a:cxnLst/>
              <a:rect l="l" t="t" r="r" b="b"/>
              <a:pathLst>
                <a:path w="158750" h="238125">
                  <a:moveTo>
                    <a:pt x="158495" y="237743"/>
                  </a:moveTo>
                  <a:lnTo>
                    <a:pt x="0" y="57911"/>
                  </a:lnTo>
                  <a:lnTo>
                    <a:pt x="140207" y="0"/>
                  </a:lnTo>
                  <a:lnTo>
                    <a:pt x="158495" y="237743"/>
                  </a:lnTo>
                  <a:close/>
                </a:path>
              </a:pathLst>
            </a:custGeom>
            <a:solidFill>
              <a:srgbClr val="FCF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98891" y="4884419"/>
              <a:ext cx="158750" cy="238125"/>
            </a:xfrm>
            <a:custGeom>
              <a:avLst/>
              <a:gdLst/>
              <a:ahLst/>
              <a:cxnLst/>
              <a:rect l="l" t="t" r="r" b="b"/>
              <a:pathLst>
                <a:path w="158750" h="238125">
                  <a:moveTo>
                    <a:pt x="158495" y="237743"/>
                  </a:moveTo>
                  <a:lnTo>
                    <a:pt x="0" y="57911"/>
                  </a:lnTo>
                  <a:lnTo>
                    <a:pt x="140207" y="0"/>
                  </a:lnTo>
                  <a:lnTo>
                    <a:pt x="158495" y="237743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6940" y="2208276"/>
              <a:ext cx="1066800" cy="1600200"/>
            </a:xfrm>
            <a:custGeom>
              <a:avLst/>
              <a:gdLst/>
              <a:ahLst/>
              <a:cxnLst/>
              <a:rect l="l" t="t" r="r" b="b"/>
              <a:pathLst>
                <a:path w="1066800" h="1600200">
                  <a:moveTo>
                    <a:pt x="0" y="0"/>
                  </a:moveTo>
                  <a:lnTo>
                    <a:pt x="0" y="1600200"/>
                  </a:lnTo>
                  <a:lnTo>
                    <a:pt x="1066800" y="1600200"/>
                  </a:lnTo>
                  <a:lnTo>
                    <a:pt x="1066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6940" y="2208275"/>
              <a:ext cx="1066800" cy="1600200"/>
            </a:xfrm>
            <a:custGeom>
              <a:avLst/>
              <a:gdLst/>
              <a:ahLst/>
              <a:cxnLst/>
              <a:rect l="l" t="t" r="r" b="b"/>
              <a:pathLst>
                <a:path w="1066800" h="1600200">
                  <a:moveTo>
                    <a:pt x="0" y="0"/>
                  </a:moveTo>
                  <a:lnTo>
                    <a:pt x="0" y="1600199"/>
                  </a:lnTo>
                  <a:lnTo>
                    <a:pt x="1066799" y="1600199"/>
                  </a:lnTo>
                  <a:lnTo>
                    <a:pt x="1066799" y="0"/>
                  </a:lnTo>
                  <a:lnTo>
                    <a:pt x="0" y="0"/>
                  </a:lnTo>
                  <a:close/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86939" y="2208275"/>
            <a:ext cx="1066800" cy="304800"/>
          </a:xfrm>
          <a:prstGeom prst="rect">
            <a:avLst/>
          </a:prstGeom>
          <a:ln w="39623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90"/>
              </a:spcBef>
            </a:pPr>
            <a:r>
              <a:rPr sz="1400" b="1" spc="-5" dirty="0">
                <a:latin typeface="Comic Sans MS"/>
                <a:cs typeface="Comic Sans MS"/>
              </a:rPr>
              <a:t>:patient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6939" y="2513075"/>
            <a:ext cx="1066800" cy="990600"/>
          </a:xfrm>
          <a:prstGeom prst="rect">
            <a:avLst/>
          </a:prstGeom>
          <a:solidFill>
            <a:srgbClr val="FCFAD3"/>
          </a:solidFill>
          <a:ln w="39623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latin typeface="Comic Sans MS"/>
                <a:cs typeface="Comic Sans MS"/>
              </a:rPr>
              <a:t>Name</a:t>
            </a:r>
            <a:endParaRPr sz="1200">
              <a:latin typeface="Comic Sans MS"/>
              <a:cs typeface="Comic Sans MS"/>
            </a:endParaRPr>
          </a:p>
          <a:p>
            <a:pPr marL="89535" marR="5080">
              <a:lnSpc>
                <a:spcPct val="100000"/>
              </a:lnSpc>
            </a:pPr>
            <a:r>
              <a:rPr sz="1200" dirty="0">
                <a:latin typeface="Comic Sans MS"/>
                <a:cs typeface="Comic Sans MS"/>
              </a:rPr>
              <a:t>Date of</a:t>
            </a:r>
            <a:r>
              <a:rPr sz="1200" spc="-9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Birth  Height  </a:t>
            </a:r>
            <a:r>
              <a:rPr sz="1200" dirty="0">
                <a:latin typeface="Comic Sans MS"/>
                <a:cs typeface="Comic Sans MS"/>
              </a:rPr>
              <a:t>Weight</a:t>
            </a:r>
            <a:endParaRPr sz="1200">
              <a:latin typeface="Comic Sans MS"/>
              <a:cs typeface="Comic Sans M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24711" y="4934711"/>
          <a:ext cx="1202690" cy="16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Comic Sans MS"/>
                          <a:cs typeface="Comic Sans MS"/>
                        </a:rPr>
                        <a:t>:In-patient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marL="89535" marR="4019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Comic Sans MS"/>
                          <a:cs typeface="Comic Sans MS"/>
                        </a:rPr>
                        <a:t>Room  Bed  </a:t>
                      </a:r>
                      <a:r>
                        <a:rPr sz="1200" dirty="0">
                          <a:latin typeface="Comic Sans MS"/>
                          <a:cs typeface="Comic Sans MS"/>
                        </a:rPr>
                        <a:t>Physician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983991" y="4931664"/>
          <a:ext cx="1278890" cy="16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5" dirty="0">
                          <a:latin typeface="Comic Sans MS"/>
                          <a:cs typeface="Comic Sans MS"/>
                        </a:rPr>
                        <a:t>:Out-patient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68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marL="92710" marR="443230" algn="just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Last </a:t>
                      </a:r>
                      <a:r>
                        <a:rPr sz="1200" spc="-5" dirty="0">
                          <a:latin typeface="Comic Sans MS"/>
                          <a:cs typeface="Comic Sans MS"/>
                        </a:rPr>
                        <a:t>visit  next</a:t>
                      </a:r>
                      <a:r>
                        <a:rPr sz="1200" spc="-9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spc="-5" dirty="0">
                          <a:latin typeface="Comic Sans MS"/>
                          <a:cs typeface="Comic Sans MS"/>
                        </a:rPr>
                        <a:t>visit  </a:t>
                      </a:r>
                      <a:r>
                        <a:rPr sz="1200" dirty="0">
                          <a:latin typeface="Comic Sans MS"/>
                          <a:cs typeface="Comic Sans MS"/>
                        </a:rPr>
                        <a:t>physician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49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8150161" y="1197673"/>
            <a:ext cx="1106805" cy="1640205"/>
            <a:chOff x="8150161" y="1197673"/>
            <a:chExt cx="1106805" cy="1640205"/>
          </a:xfrm>
        </p:grpSpPr>
        <p:sp>
          <p:nvSpPr>
            <p:cNvPr id="17" name="object 17"/>
            <p:cNvSpPr/>
            <p:nvPr/>
          </p:nvSpPr>
          <p:spPr>
            <a:xfrm>
              <a:off x="8170164" y="1217676"/>
              <a:ext cx="1066800" cy="1600200"/>
            </a:xfrm>
            <a:custGeom>
              <a:avLst/>
              <a:gdLst/>
              <a:ahLst/>
              <a:cxnLst/>
              <a:rect l="l" t="t" r="r" b="b"/>
              <a:pathLst>
                <a:path w="1066800" h="1600200">
                  <a:moveTo>
                    <a:pt x="0" y="0"/>
                  </a:moveTo>
                  <a:lnTo>
                    <a:pt x="0" y="1600200"/>
                  </a:lnTo>
                  <a:lnTo>
                    <a:pt x="1066800" y="1600200"/>
                  </a:lnTo>
                  <a:lnTo>
                    <a:pt x="1066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70163" y="1217676"/>
              <a:ext cx="1066800" cy="1600200"/>
            </a:xfrm>
            <a:custGeom>
              <a:avLst/>
              <a:gdLst/>
              <a:ahLst/>
              <a:cxnLst/>
              <a:rect l="l" t="t" r="r" b="b"/>
              <a:pathLst>
                <a:path w="1066800" h="1600200">
                  <a:moveTo>
                    <a:pt x="0" y="0"/>
                  </a:moveTo>
                  <a:lnTo>
                    <a:pt x="0" y="1600199"/>
                  </a:lnTo>
                  <a:lnTo>
                    <a:pt x="1066799" y="1600199"/>
                  </a:lnTo>
                  <a:lnTo>
                    <a:pt x="1066799" y="0"/>
                  </a:lnTo>
                  <a:lnTo>
                    <a:pt x="0" y="0"/>
                  </a:lnTo>
                  <a:close/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170164" y="1217675"/>
            <a:ext cx="1066800" cy="304800"/>
          </a:xfrm>
          <a:prstGeom prst="rect">
            <a:avLst/>
          </a:prstGeom>
          <a:solidFill>
            <a:srgbClr val="FCFAD3"/>
          </a:solidFill>
          <a:ln w="39623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290"/>
              </a:spcBef>
            </a:pPr>
            <a:r>
              <a:rPr sz="1400" b="1" spc="-5" dirty="0">
                <a:latin typeface="Comic Sans MS"/>
                <a:cs typeface="Comic Sans MS"/>
              </a:rPr>
              <a:t>:eye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70164" y="1522475"/>
            <a:ext cx="1066800" cy="990600"/>
          </a:xfrm>
          <a:prstGeom prst="rect">
            <a:avLst/>
          </a:prstGeom>
          <a:solidFill>
            <a:srgbClr val="FCFAD3"/>
          </a:solidFill>
          <a:ln w="39623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9535" marR="213360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latin typeface="Comic Sans MS"/>
                <a:cs typeface="Comic Sans MS"/>
              </a:rPr>
              <a:t>Colour  Diameter  Correction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57809" y="2264473"/>
            <a:ext cx="1106805" cy="1640205"/>
            <a:chOff x="6857809" y="2264473"/>
            <a:chExt cx="1106805" cy="1640205"/>
          </a:xfrm>
        </p:grpSpPr>
        <p:sp>
          <p:nvSpPr>
            <p:cNvPr id="22" name="object 22"/>
            <p:cNvSpPr/>
            <p:nvPr/>
          </p:nvSpPr>
          <p:spPr>
            <a:xfrm>
              <a:off x="6877812" y="2284476"/>
              <a:ext cx="1066800" cy="1600200"/>
            </a:xfrm>
            <a:custGeom>
              <a:avLst/>
              <a:gdLst/>
              <a:ahLst/>
              <a:cxnLst/>
              <a:rect l="l" t="t" r="r" b="b"/>
              <a:pathLst>
                <a:path w="1066800" h="1600200">
                  <a:moveTo>
                    <a:pt x="0" y="0"/>
                  </a:moveTo>
                  <a:lnTo>
                    <a:pt x="0" y="1600200"/>
                  </a:lnTo>
                  <a:lnTo>
                    <a:pt x="1066800" y="1600200"/>
                  </a:lnTo>
                  <a:lnTo>
                    <a:pt x="1066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7811" y="2284475"/>
              <a:ext cx="1066800" cy="1600200"/>
            </a:xfrm>
            <a:custGeom>
              <a:avLst/>
              <a:gdLst/>
              <a:ahLst/>
              <a:cxnLst/>
              <a:rect l="l" t="t" r="r" b="b"/>
              <a:pathLst>
                <a:path w="1066800" h="1600200">
                  <a:moveTo>
                    <a:pt x="0" y="0"/>
                  </a:moveTo>
                  <a:lnTo>
                    <a:pt x="0" y="1600199"/>
                  </a:lnTo>
                  <a:lnTo>
                    <a:pt x="1066799" y="1600199"/>
                  </a:lnTo>
                  <a:lnTo>
                    <a:pt x="1066799" y="0"/>
                  </a:lnTo>
                  <a:lnTo>
                    <a:pt x="0" y="0"/>
                  </a:lnTo>
                  <a:close/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77812" y="2569463"/>
              <a:ext cx="1066800" cy="1030605"/>
            </a:xfrm>
            <a:custGeom>
              <a:avLst/>
              <a:gdLst/>
              <a:ahLst/>
              <a:cxnLst/>
              <a:rect l="l" t="t" r="r" b="b"/>
              <a:pathLst>
                <a:path w="1066800" h="1030604">
                  <a:moveTo>
                    <a:pt x="1066800" y="990600"/>
                  </a:moveTo>
                  <a:lnTo>
                    <a:pt x="0" y="990600"/>
                  </a:lnTo>
                  <a:lnTo>
                    <a:pt x="0" y="1030224"/>
                  </a:lnTo>
                  <a:lnTo>
                    <a:pt x="1066800" y="1030224"/>
                  </a:lnTo>
                  <a:lnTo>
                    <a:pt x="1066800" y="990600"/>
                  </a:lnTo>
                  <a:close/>
                </a:path>
                <a:path w="1066800" h="1030604">
                  <a:moveTo>
                    <a:pt x="1066800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1066800" y="39624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015988" y="2309875"/>
            <a:ext cx="6432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mic Sans MS"/>
                <a:cs typeface="Comic Sans MS"/>
              </a:rPr>
              <a:t>:kidney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36740" y="2617723"/>
            <a:ext cx="937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Operational?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21964" y="2016251"/>
            <a:ext cx="4630420" cy="576580"/>
          </a:xfrm>
          <a:custGeom>
            <a:avLst/>
            <a:gdLst/>
            <a:ahLst/>
            <a:cxnLst/>
            <a:rect l="l" t="t" r="r" b="b"/>
            <a:pathLst>
              <a:path w="4630420" h="576580">
                <a:moveTo>
                  <a:pt x="4629911" y="0"/>
                </a:moveTo>
                <a:lnTo>
                  <a:pt x="2316479" y="0"/>
                </a:lnTo>
                <a:lnTo>
                  <a:pt x="2316479" y="576071"/>
                </a:lnTo>
                <a:lnTo>
                  <a:pt x="0" y="576071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4540" y="3980834"/>
            <a:ext cx="1209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i="1" spc="-5" dirty="0">
                <a:solidFill>
                  <a:srgbClr val="FF2833"/>
                </a:solidFill>
                <a:latin typeface="Comic Sans MS"/>
                <a:cs typeface="Comic Sans MS"/>
              </a:rPr>
              <a:t>generalization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81721" y="3921252"/>
            <a:ext cx="785495" cy="139065"/>
            <a:chOff x="1581721" y="3921252"/>
            <a:chExt cx="785495" cy="139065"/>
          </a:xfrm>
        </p:grpSpPr>
        <p:sp>
          <p:nvSpPr>
            <p:cNvPr id="30" name="object 30"/>
            <p:cNvSpPr/>
            <p:nvPr/>
          </p:nvSpPr>
          <p:spPr>
            <a:xfrm>
              <a:off x="1601723" y="3973068"/>
              <a:ext cx="655320" cy="67310"/>
            </a:xfrm>
            <a:custGeom>
              <a:avLst/>
              <a:gdLst/>
              <a:ahLst/>
              <a:cxnLst/>
              <a:rect l="l" t="t" r="r" b="b"/>
              <a:pathLst>
                <a:path w="655319" h="67310">
                  <a:moveTo>
                    <a:pt x="0" y="67055"/>
                  </a:moveTo>
                  <a:lnTo>
                    <a:pt x="655319" y="0"/>
                  </a:lnTo>
                </a:path>
              </a:pathLst>
            </a:custGeom>
            <a:ln w="39623">
              <a:solidFill>
                <a:srgbClr val="FF2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53995" y="3921252"/>
              <a:ext cx="113030" cy="106680"/>
            </a:xfrm>
            <a:custGeom>
              <a:avLst/>
              <a:gdLst/>
              <a:ahLst/>
              <a:cxnLst/>
              <a:rect l="l" t="t" r="r" b="b"/>
              <a:pathLst>
                <a:path w="113030" h="106679">
                  <a:moveTo>
                    <a:pt x="0" y="0"/>
                  </a:moveTo>
                  <a:lnTo>
                    <a:pt x="9143" y="106680"/>
                  </a:lnTo>
                  <a:lnTo>
                    <a:pt x="112776" y="42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126739" y="892671"/>
            <a:ext cx="3465829" cy="89408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96570" algn="ctr">
              <a:lnSpc>
                <a:spcPct val="100000"/>
              </a:lnSpc>
              <a:spcBef>
                <a:spcPts val="980"/>
              </a:spcBef>
            </a:pPr>
            <a:r>
              <a:rPr sz="3200" b="1" spc="-5" dirty="0">
                <a:latin typeface="Comic Sans MS"/>
                <a:cs typeface="Comic Sans MS"/>
              </a:rPr>
              <a:t>Class</a:t>
            </a:r>
            <a:r>
              <a:rPr sz="3200" b="1" spc="-75" dirty="0">
                <a:latin typeface="Comic Sans MS"/>
                <a:cs typeface="Comic Sans MS"/>
              </a:rPr>
              <a:t> </a:t>
            </a:r>
            <a:r>
              <a:rPr sz="3200" b="1" spc="-5" dirty="0">
                <a:latin typeface="Comic Sans MS"/>
                <a:cs typeface="Comic Sans MS"/>
              </a:rPr>
              <a:t>Diagrams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i="1" spc="-5" dirty="0">
                <a:solidFill>
                  <a:srgbClr val="FF2833"/>
                </a:solidFill>
                <a:latin typeface="Comic Sans MS"/>
                <a:cs typeface="Comic Sans MS"/>
              </a:rPr>
              <a:t>aggregation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4163" y="1466234"/>
            <a:ext cx="962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i="1" spc="-5" dirty="0">
                <a:solidFill>
                  <a:srgbClr val="FF2833"/>
                </a:solidFill>
                <a:latin typeface="Comic Sans MS"/>
                <a:cs typeface="Comic Sans MS"/>
              </a:rPr>
              <a:t>Class</a:t>
            </a:r>
            <a:r>
              <a:rPr sz="1400" b="1" i="1" spc="-75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1400" b="1" i="1" spc="-5" dirty="0">
                <a:solidFill>
                  <a:srgbClr val="FF2833"/>
                </a:solidFill>
                <a:latin typeface="Comic Sans MS"/>
                <a:cs typeface="Comic Sans MS"/>
              </a:rPr>
              <a:t>name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83601" y="1734121"/>
            <a:ext cx="1166495" cy="633095"/>
            <a:chOff x="1383601" y="1734121"/>
            <a:chExt cx="1166495" cy="633095"/>
          </a:xfrm>
        </p:grpSpPr>
        <p:sp>
          <p:nvSpPr>
            <p:cNvPr id="35" name="object 35"/>
            <p:cNvSpPr/>
            <p:nvPr/>
          </p:nvSpPr>
          <p:spPr>
            <a:xfrm>
              <a:off x="1403603" y="1754123"/>
              <a:ext cx="1051560" cy="561340"/>
            </a:xfrm>
            <a:custGeom>
              <a:avLst/>
              <a:gdLst/>
              <a:ahLst/>
              <a:cxnLst/>
              <a:rect l="l" t="t" r="r" b="b"/>
              <a:pathLst>
                <a:path w="1051560" h="561339">
                  <a:moveTo>
                    <a:pt x="0" y="0"/>
                  </a:moveTo>
                  <a:lnTo>
                    <a:pt x="1051559" y="560831"/>
                  </a:lnTo>
                </a:path>
              </a:pathLst>
            </a:custGeom>
            <a:ln w="39623">
              <a:solidFill>
                <a:srgbClr val="FF2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27732" y="2269236"/>
              <a:ext cx="121920" cy="97790"/>
            </a:xfrm>
            <a:custGeom>
              <a:avLst/>
              <a:gdLst/>
              <a:ahLst/>
              <a:cxnLst/>
              <a:rect l="l" t="t" r="r" b="b"/>
              <a:pathLst>
                <a:path w="121919" h="97789">
                  <a:moveTo>
                    <a:pt x="48768" y="0"/>
                  </a:moveTo>
                  <a:lnTo>
                    <a:pt x="0" y="94487"/>
                  </a:lnTo>
                  <a:lnTo>
                    <a:pt x="121919" y="97536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F2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40739" y="2456834"/>
            <a:ext cx="894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i="1" spc="-5" dirty="0">
                <a:solidFill>
                  <a:srgbClr val="FF2833"/>
                </a:solidFill>
                <a:latin typeface="Comic Sans MS"/>
                <a:cs typeface="Comic Sans MS"/>
              </a:rPr>
              <a:t>attributes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276921" y="1810321"/>
            <a:ext cx="2402205" cy="1123950"/>
            <a:chOff x="1276921" y="1810321"/>
            <a:chExt cx="2402205" cy="1123950"/>
          </a:xfrm>
        </p:grpSpPr>
        <p:sp>
          <p:nvSpPr>
            <p:cNvPr id="39" name="object 39"/>
            <p:cNvSpPr/>
            <p:nvPr/>
          </p:nvSpPr>
          <p:spPr>
            <a:xfrm>
              <a:off x="3464051" y="1830323"/>
              <a:ext cx="195580" cy="588645"/>
            </a:xfrm>
            <a:custGeom>
              <a:avLst/>
              <a:gdLst/>
              <a:ahLst/>
              <a:cxnLst/>
              <a:rect l="l" t="t" r="r" b="b"/>
              <a:pathLst>
                <a:path w="195579" h="588644">
                  <a:moveTo>
                    <a:pt x="195071" y="0"/>
                  </a:moveTo>
                  <a:lnTo>
                    <a:pt x="0" y="588263"/>
                  </a:lnTo>
                </a:path>
              </a:pathLst>
            </a:custGeom>
            <a:ln w="39623">
              <a:solidFill>
                <a:srgbClr val="FF2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15283" y="2397252"/>
              <a:ext cx="100965" cy="121920"/>
            </a:xfrm>
            <a:custGeom>
              <a:avLst/>
              <a:gdLst/>
              <a:ahLst/>
              <a:cxnLst/>
              <a:rect l="l" t="t" r="r" b="b"/>
              <a:pathLst>
                <a:path w="100964" h="121919">
                  <a:moveTo>
                    <a:pt x="0" y="0"/>
                  </a:moveTo>
                  <a:lnTo>
                    <a:pt x="18287" y="121920"/>
                  </a:lnTo>
                  <a:lnTo>
                    <a:pt x="100583" y="36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96923" y="2744723"/>
              <a:ext cx="810895" cy="134620"/>
            </a:xfrm>
            <a:custGeom>
              <a:avLst/>
              <a:gdLst/>
              <a:ahLst/>
              <a:cxnLst/>
              <a:rect l="l" t="t" r="r" b="b"/>
              <a:pathLst>
                <a:path w="810894" h="134619">
                  <a:moveTo>
                    <a:pt x="0" y="0"/>
                  </a:moveTo>
                  <a:lnTo>
                    <a:pt x="810767" y="134111"/>
                  </a:lnTo>
                </a:path>
              </a:pathLst>
            </a:custGeom>
            <a:ln w="39623">
              <a:solidFill>
                <a:srgbClr val="FF2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98547" y="2827019"/>
              <a:ext cx="116205" cy="106680"/>
            </a:xfrm>
            <a:custGeom>
              <a:avLst/>
              <a:gdLst/>
              <a:ahLst/>
              <a:cxnLst/>
              <a:rect l="l" t="t" r="r" b="b"/>
              <a:pathLst>
                <a:path w="116205" h="106680">
                  <a:moveTo>
                    <a:pt x="18287" y="0"/>
                  </a:moveTo>
                  <a:lnTo>
                    <a:pt x="0" y="106679"/>
                  </a:lnTo>
                  <a:lnTo>
                    <a:pt x="115824" y="70103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FF2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43788" y="3218834"/>
            <a:ext cx="709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i="1" spc="-5" dirty="0">
                <a:solidFill>
                  <a:srgbClr val="FF2833"/>
                </a:solidFill>
                <a:latin typeface="Comic Sans MS"/>
                <a:cs typeface="Comic Sans MS"/>
              </a:rPr>
              <a:t>services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276921" y="2502153"/>
            <a:ext cx="5600065" cy="2466340"/>
            <a:chOff x="1276921" y="2502153"/>
            <a:chExt cx="5600065" cy="2466340"/>
          </a:xfrm>
        </p:grpSpPr>
        <p:sp>
          <p:nvSpPr>
            <p:cNvPr id="45" name="object 45"/>
            <p:cNvSpPr/>
            <p:nvPr/>
          </p:nvSpPr>
          <p:spPr>
            <a:xfrm>
              <a:off x="1296923" y="3506723"/>
              <a:ext cx="1036319" cy="137160"/>
            </a:xfrm>
            <a:custGeom>
              <a:avLst/>
              <a:gdLst/>
              <a:ahLst/>
              <a:cxnLst/>
              <a:rect l="l" t="t" r="r" b="b"/>
              <a:pathLst>
                <a:path w="1036319" h="137160">
                  <a:moveTo>
                    <a:pt x="0" y="0"/>
                  </a:moveTo>
                  <a:lnTo>
                    <a:pt x="1036319" y="137159"/>
                  </a:lnTo>
                </a:path>
              </a:pathLst>
            </a:custGeom>
            <a:ln w="39623">
              <a:solidFill>
                <a:srgbClr val="FF2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27147" y="3592067"/>
              <a:ext cx="113030" cy="106680"/>
            </a:xfrm>
            <a:custGeom>
              <a:avLst/>
              <a:gdLst/>
              <a:ahLst/>
              <a:cxnLst/>
              <a:rect l="l" t="t" r="r" b="b"/>
              <a:pathLst>
                <a:path w="113030" h="106679">
                  <a:moveTo>
                    <a:pt x="15239" y="0"/>
                  </a:moveTo>
                  <a:lnTo>
                    <a:pt x="0" y="106680"/>
                  </a:lnTo>
                  <a:lnTo>
                    <a:pt x="112775" y="670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2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57171" y="3997451"/>
              <a:ext cx="762000" cy="951230"/>
            </a:xfrm>
            <a:custGeom>
              <a:avLst/>
              <a:gdLst/>
              <a:ahLst/>
              <a:cxnLst/>
              <a:rect l="l" t="t" r="r" b="b"/>
              <a:pathLst>
                <a:path w="762000" h="951229">
                  <a:moveTo>
                    <a:pt x="0" y="950975"/>
                  </a:moveTo>
                  <a:lnTo>
                    <a:pt x="761999" y="0"/>
                  </a:lnTo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7543" y="3803903"/>
              <a:ext cx="228599" cy="2529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67227" y="3997451"/>
              <a:ext cx="762000" cy="951230"/>
            </a:xfrm>
            <a:custGeom>
              <a:avLst/>
              <a:gdLst/>
              <a:ahLst/>
              <a:cxnLst/>
              <a:rect l="l" t="t" r="r" b="b"/>
              <a:pathLst>
                <a:path w="762000" h="951229">
                  <a:moveTo>
                    <a:pt x="761999" y="950975"/>
                  </a:moveTo>
                  <a:lnTo>
                    <a:pt x="0" y="0"/>
                  </a:lnTo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10255" y="3803903"/>
              <a:ext cx="228599" cy="2529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78123" y="2516123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112775" y="152399"/>
                  </a:moveTo>
                  <a:lnTo>
                    <a:pt x="0" y="76199"/>
                  </a:lnTo>
                  <a:lnTo>
                    <a:pt x="112775" y="0"/>
                  </a:lnTo>
                  <a:lnTo>
                    <a:pt x="228599" y="76199"/>
                  </a:lnTo>
                  <a:lnTo>
                    <a:pt x="112775" y="152399"/>
                  </a:lnTo>
                  <a:close/>
                </a:path>
              </a:pathLst>
            </a:custGeom>
            <a:solidFill>
              <a:srgbClr val="FCF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78123" y="2516123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112775" y="0"/>
                  </a:moveTo>
                  <a:lnTo>
                    <a:pt x="0" y="76199"/>
                  </a:lnTo>
                  <a:lnTo>
                    <a:pt x="112775" y="152399"/>
                  </a:lnTo>
                  <a:lnTo>
                    <a:pt x="228599" y="76199"/>
                  </a:lnTo>
                  <a:lnTo>
                    <a:pt x="112775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21963" y="3049523"/>
              <a:ext cx="3335020" cy="33655"/>
            </a:xfrm>
            <a:custGeom>
              <a:avLst/>
              <a:gdLst/>
              <a:ahLst/>
              <a:cxnLst/>
              <a:rect l="l" t="t" r="r" b="b"/>
              <a:pathLst>
                <a:path w="3335020" h="33655">
                  <a:moveTo>
                    <a:pt x="3334511" y="33527"/>
                  </a:moveTo>
                  <a:lnTo>
                    <a:pt x="1670303" y="33527"/>
                  </a:lnTo>
                  <a:lnTo>
                    <a:pt x="1670303" y="0"/>
                  </a:lnTo>
                  <a:lnTo>
                    <a:pt x="0" y="0"/>
                  </a:lnTo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507740" y="3242563"/>
            <a:ext cx="3962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mic Sans MS"/>
                <a:cs typeface="Comic Sans MS"/>
              </a:rPr>
              <a:t>0..1</a:t>
            </a:r>
            <a:endParaRPr sz="1400">
              <a:latin typeface="Comic Sans MS"/>
              <a:cs typeface="Comic Sans MS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3502152" y="3486911"/>
          <a:ext cx="3302635" cy="17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3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Comic Sans MS"/>
                          <a:cs typeface="Comic Sans MS"/>
                        </a:rPr>
                        <a:t>:heart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 marR="12001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Normal</a:t>
                      </a:r>
                      <a:r>
                        <a:rPr sz="1200" spc="-10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dirty="0">
                          <a:latin typeface="Comic Sans MS"/>
                          <a:cs typeface="Comic Sans MS"/>
                        </a:rPr>
                        <a:t>bpm  </a:t>
                      </a:r>
                      <a:r>
                        <a:rPr sz="1200" spc="-5" dirty="0">
                          <a:latin typeface="Comic Sans MS"/>
                          <a:cs typeface="Comic Sans MS"/>
                        </a:rPr>
                        <a:t>Blood</a:t>
                      </a:r>
                      <a:r>
                        <a:rPr sz="1200" spc="-3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spc="-5" dirty="0">
                          <a:latin typeface="Comic Sans MS"/>
                          <a:cs typeface="Comic Sans MS"/>
                        </a:rPr>
                        <a:t>type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23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6327140" y="3166363"/>
            <a:ext cx="3962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mic Sans MS"/>
                <a:cs typeface="Comic Sans MS"/>
              </a:rPr>
              <a:t>1..2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07740" y="2785363"/>
            <a:ext cx="3962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mic Sans MS"/>
                <a:cs typeface="Comic Sans MS"/>
              </a:rPr>
              <a:t>0..1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13980" y="1715515"/>
            <a:ext cx="3962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mic Sans MS"/>
                <a:cs typeface="Comic Sans MS"/>
              </a:rPr>
              <a:t>0..2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83940" y="2328163"/>
            <a:ext cx="3962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mic Sans MS"/>
                <a:cs typeface="Comic Sans MS"/>
              </a:rPr>
              <a:t>0..1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01388" y="2075834"/>
            <a:ext cx="1092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i="1" spc="-5" dirty="0">
                <a:solidFill>
                  <a:srgbClr val="FF2833"/>
                </a:solidFill>
                <a:latin typeface="Comic Sans MS"/>
                <a:cs typeface="Comic Sans MS"/>
              </a:rPr>
              <a:t>multiplicities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264153" y="2343721"/>
            <a:ext cx="1482090" cy="1253490"/>
            <a:chOff x="3264153" y="2343721"/>
            <a:chExt cx="1482090" cy="1253490"/>
          </a:xfrm>
        </p:grpSpPr>
        <p:sp>
          <p:nvSpPr>
            <p:cNvPr id="62" name="object 62"/>
            <p:cNvSpPr/>
            <p:nvPr/>
          </p:nvSpPr>
          <p:spPr>
            <a:xfrm>
              <a:off x="4021835" y="2363723"/>
              <a:ext cx="704215" cy="984885"/>
            </a:xfrm>
            <a:custGeom>
              <a:avLst/>
              <a:gdLst/>
              <a:ahLst/>
              <a:cxnLst/>
              <a:rect l="l" t="t" r="r" b="b"/>
              <a:pathLst>
                <a:path w="704214" h="984885">
                  <a:moveTo>
                    <a:pt x="704087" y="0"/>
                  </a:moveTo>
                  <a:lnTo>
                    <a:pt x="0" y="984503"/>
                  </a:lnTo>
                </a:path>
              </a:pathLst>
            </a:custGeom>
            <a:ln w="39623">
              <a:solidFill>
                <a:srgbClr val="FF2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63923" y="3311652"/>
              <a:ext cx="106680" cy="121920"/>
            </a:xfrm>
            <a:custGeom>
              <a:avLst/>
              <a:gdLst/>
              <a:ahLst/>
              <a:cxnLst/>
              <a:rect l="l" t="t" r="r" b="b"/>
              <a:pathLst>
                <a:path w="106679" h="121920">
                  <a:moveTo>
                    <a:pt x="21336" y="0"/>
                  </a:moveTo>
                  <a:lnTo>
                    <a:pt x="0" y="121920"/>
                  </a:lnTo>
                  <a:lnTo>
                    <a:pt x="106679" y="64008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2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970019" y="2363723"/>
              <a:ext cx="756285" cy="548640"/>
            </a:xfrm>
            <a:custGeom>
              <a:avLst/>
              <a:gdLst/>
              <a:ahLst/>
              <a:cxnLst/>
              <a:rect l="l" t="t" r="r" b="b"/>
              <a:pathLst>
                <a:path w="756285" h="548639">
                  <a:moveTo>
                    <a:pt x="755903" y="0"/>
                  </a:moveTo>
                  <a:lnTo>
                    <a:pt x="0" y="548639"/>
                  </a:lnTo>
                </a:path>
              </a:pathLst>
            </a:custGeom>
            <a:ln w="39623">
              <a:solidFill>
                <a:srgbClr val="FF2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90771" y="2866644"/>
              <a:ext cx="116205" cy="109855"/>
            </a:xfrm>
            <a:custGeom>
              <a:avLst/>
              <a:gdLst/>
              <a:ahLst/>
              <a:cxnLst/>
              <a:rect l="l" t="t" r="r" b="b"/>
              <a:pathLst>
                <a:path w="116204" h="109855">
                  <a:moveTo>
                    <a:pt x="51815" y="0"/>
                  </a:moveTo>
                  <a:lnTo>
                    <a:pt x="0" y="109727"/>
                  </a:lnTo>
                  <a:lnTo>
                    <a:pt x="115824" y="85343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2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78123" y="2973323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112775" y="152399"/>
                  </a:moveTo>
                  <a:lnTo>
                    <a:pt x="0" y="76199"/>
                  </a:lnTo>
                  <a:lnTo>
                    <a:pt x="112775" y="0"/>
                  </a:lnTo>
                  <a:lnTo>
                    <a:pt x="228599" y="76199"/>
                  </a:lnTo>
                  <a:lnTo>
                    <a:pt x="112775" y="152399"/>
                  </a:lnTo>
                  <a:close/>
                </a:path>
              </a:pathLst>
            </a:custGeom>
            <a:solidFill>
              <a:srgbClr val="FCF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78123" y="2973323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112775" y="0"/>
                  </a:moveTo>
                  <a:lnTo>
                    <a:pt x="0" y="76199"/>
                  </a:lnTo>
                  <a:lnTo>
                    <a:pt x="112775" y="152399"/>
                  </a:lnTo>
                  <a:lnTo>
                    <a:pt x="228599" y="76199"/>
                  </a:lnTo>
                  <a:lnTo>
                    <a:pt x="112775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278123" y="3430523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112775" y="152399"/>
                  </a:moveTo>
                  <a:lnTo>
                    <a:pt x="0" y="76199"/>
                  </a:lnTo>
                  <a:lnTo>
                    <a:pt x="112775" y="0"/>
                  </a:lnTo>
                  <a:lnTo>
                    <a:pt x="228599" y="76199"/>
                  </a:lnTo>
                  <a:lnTo>
                    <a:pt x="112775" y="152399"/>
                  </a:lnTo>
                  <a:close/>
                </a:path>
              </a:pathLst>
            </a:custGeom>
            <a:solidFill>
              <a:srgbClr val="FCF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278123" y="3430523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112775" y="0"/>
                  </a:moveTo>
                  <a:lnTo>
                    <a:pt x="0" y="76199"/>
                  </a:lnTo>
                  <a:lnTo>
                    <a:pt x="112775" y="152399"/>
                  </a:lnTo>
                  <a:lnTo>
                    <a:pt x="228599" y="76199"/>
                  </a:lnTo>
                  <a:lnTo>
                    <a:pt x="112775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64507" y="2363723"/>
              <a:ext cx="661670" cy="131445"/>
            </a:xfrm>
            <a:custGeom>
              <a:avLst/>
              <a:gdLst/>
              <a:ahLst/>
              <a:cxnLst/>
              <a:rect l="l" t="t" r="r" b="b"/>
              <a:pathLst>
                <a:path w="661670" h="131444">
                  <a:moveTo>
                    <a:pt x="661415" y="0"/>
                  </a:moveTo>
                  <a:lnTo>
                    <a:pt x="0" y="131063"/>
                  </a:lnTo>
                </a:path>
              </a:pathLst>
            </a:custGeom>
            <a:ln w="39623">
              <a:solidFill>
                <a:srgbClr val="FF2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63923" y="2442972"/>
              <a:ext cx="119380" cy="106680"/>
            </a:xfrm>
            <a:custGeom>
              <a:avLst/>
              <a:gdLst/>
              <a:ahLst/>
              <a:cxnLst/>
              <a:rect l="l" t="t" r="r" b="b"/>
              <a:pathLst>
                <a:path w="119379" h="106680">
                  <a:moveTo>
                    <a:pt x="97536" y="0"/>
                  </a:moveTo>
                  <a:lnTo>
                    <a:pt x="0" y="76200"/>
                  </a:lnTo>
                  <a:lnTo>
                    <a:pt x="118872" y="106679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FF2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7555991" y="5160263"/>
          <a:ext cx="1278890" cy="16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5" dirty="0">
                          <a:latin typeface="Comic Sans MS"/>
                          <a:cs typeface="Comic Sans MS"/>
                        </a:rPr>
                        <a:t>:organ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68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marL="92710" marR="1143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Natural/</a:t>
                      </a:r>
                      <a:r>
                        <a:rPr sz="1200" spc="20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1200" spc="-5" dirty="0">
                          <a:latin typeface="Comic Sans MS"/>
                          <a:cs typeface="Comic Sans MS"/>
                        </a:rPr>
                        <a:t>rti</a:t>
                      </a:r>
                      <a:r>
                        <a:rPr sz="1200" spc="-10" dirty="0">
                          <a:latin typeface="Comic Sans MS"/>
                          <a:cs typeface="Comic Sans MS"/>
                        </a:rPr>
                        <a:t>f</a:t>
                      </a:r>
                      <a:r>
                        <a:rPr sz="1200" dirty="0">
                          <a:latin typeface="Comic Sans MS"/>
                          <a:cs typeface="Comic Sans MS"/>
                        </a:rPr>
                        <a:t>.  </a:t>
                      </a:r>
                      <a:r>
                        <a:rPr sz="1200" spc="-5" dirty="0">
                          <a:latin typeface="Comic Sans MS"/>
                          <a:cs typeface="Comic Sans MS"/>
                        </a:rPr>
                        <a:t>Orig/implant  donor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49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3" name="object 73"/>
          <p:cNvGrpSpPr/>
          <p:nvPr/>
        </p:nvGrpSpPr>
        <p:grpSpPr>
          <a:xfrm>
            <a:off x="6742176" y="2810255"/>
            <a:ext cx="1914525" cy="2380615"/>
            <a:chOff x="6742176" y="2810255"/>
            <a:chExt cx="1914525" cy="2380615"/>
          </a:xfrm>
        </p:grpSpPr>
        <p:sp>
          <p:nvSpPr>
            <p:cNvPr id="74" name="object 74"/>
            <p:cNvSpPr/>
            <p:nvPr/>
          </p:nvSpPr>
          <p:spPr>
            <a:xfrm>
              <a:off x="8401811" y="2830067"/>
              <a:ext cx="234950" cy="2118360"/>
            </a:xfrm>
            <a:custGeom>
              <a:avLst/>
              <a:gdLst/>
              <a:ahLst/>
              <a:cxnLst/>
              <a:rect l="l" t="t" r="r" b="b"/>
              <a:pathLst>
                <a:path w="234950" h="2118360">
                  <a:moveTo>
                    <a:pt x="234695" y="0"/>
                  </a:moveTo>
                  <a:lnTo>
                    <a:pt x="0" y="2118359"/>
                  </a:lnTo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25612" y="4942331"/>
              <a:ext cx="152400" cy="234950"/>
            </a:xfrm>
            <a:custGeom>
              <a:avLst/>
              <a:gdLst/>
              <a:ahLst/>
              <a:cxnLst/>
              <a:rect l="l" t="t" r="r" b="b"/>
              <a:pathLst>
                <a:path w="152400" h="234950">
                  <a:moveTo>
                    <a:pt x="48767" y="234695"/>
                  </a:moveTo>
                  <a:lnTo>
                    <a:pt x="0" y="0"/>
                  </a:lnTo>
                  <a:lnTo>
                    <a:pt x="152399" y="18287"/>
                  </a:lnTo>
                  <a:lnTo>
                    <a:pt x="48767" y="234695"/>
                  </a:lnTo>
                  <a:close/>
                </a:path>
              </a:pathLst>
            </a:custGeom>
            <a:solidFill>
              <a:srgbClr val="FCF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25612" y="4942331"/>
              <a:ext cx="152400" cy="234950"/>
            </a:xfrm>
            <a:custGeom>
              <a:avLst/>
              <a:gdLst/>
              <a:ahLst/>
              <a:cxnLst/>
              <a:rect l="l" t="t" r="r" b="b"/>
              <a:pathLst>
                <a:path w="152400" h="234950">
                  <a:moveTo>
                    <a:pt x="48767" y="234695"/>
                  </a:moveTo>
                  <a:lnTo>
                    <a:pt x="0" y="0"/>
                  </a:lnTo>
                  <a:lnTo>
                    <a:pt x="152399" y="18287"/>
                  </a:lnTo>
                  <a:lnTo>
                    <a:pt x="48767" y="234695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61988" y="4140707"/>
              <a:ext cx="868680" cy="856615"/>
            </a:xfrm>
            <a:custGeom>
              <a:avLst/>
              <a:gdLst/>
              <a:ahLst/>
              <a:cxnLst/>
              <a:rect l="l" t="t" r="r" b="b"/>
              <a:pathLst>
                <a:path w="868679" h="856614">
                  <a:moveTo>
                    <a:pt x="0" y="0"/>
                  </a:moveTo>
                  <a:lnTo>
                    <a:pt x="868679" y="856487"/>
                  </a:lnTo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65136" y="4925567"/>
              <a:ext cx="243839" cy="243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08779" y="1005331"/>
            <a:ext cx="17951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Summary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1685444"/>
            <a:ext cx="8039100" cy="48552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734310" algn="l"/>
                <a:tab pos="4949190" algn="l"/>
              </a:tabLst>
            </a:pPr>
            <a:r>
              <a:rPr sz="1800" spc="420" dirty="0">
                <a:latin typeface="Arial"/>
                <a:cs typeface="Arial"/>
              </a:rPr>
              <a:t>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Understand</a:t>
            </a:r>
            <a:r>
              <a:rPr sz="2400" b="1" spc="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the	</a:t>
            </a:r>
            <a:r>
              <a:rPr sz="2400" b="1" dirty="0">
                <a:latin typeface="Comic Sans MS"/>
                <a:cs typeface="Comic Sans MS"/>
              </a:rPr>
              <a:t>objects</a:t>
            </a:r>
            <a:r>
              <a:rPr sz="2400" b="1" spc="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in the	</a:t>
            </a:r>
            <a:r>
              <a:rPr sz="2400" b="1" dirty="0">
                <a:latin typeface="Comic Sans MS"/>
                <a:cs typeface="Comic Sans MS"/>
              </a:rPr>
              <a:t>application</a:t>
            </a:r>
            <a:r>
              <a:rPr sz="2400" b="1" spc="-20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domain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Identify all objects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that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stakeholders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refer to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3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Decide which objects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are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important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for your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analysis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Class diagrams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good for: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Visualizing relationships between domain</a:t>
            </a:r>
            <a:r>
              <a:rPr sz="1400" b="1" spc="1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objects</a:t>
            </a:r>
            <a:endParaRPr sz="14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Exploring business rules and assumptions via</a:t>
            </a:r>
            <a:r>
              <a:rPr sz="1400" b="1" spc="2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multiplicities</a:t>
            </a:r>
            <a:endParaRPr sz="14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Specifying the structure of information to be (eventually)</a:t>
            </a:r>
            <a:r>
              <a:rPr sz="1400" b="1" spc="2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stored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3493770" algn="l"/>
                <a:tab pos="6884034" algn="l"/>
              </a:tabLst>
            </a:pPr>
            <a:r>
              <a:rPr sz="1800" spc="420" dirty="0">
                <a:latin typeface="Arial"/>
                <a:cs typeface="Arial"/>
              </a:rPr>
              <a:t>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O</a:t>
            </a:r>
            <a:r>
              <a:rPr sz="2400" b="1" dirty="0">
                <a:latin typeface="Comic Sans MS"/>
                <a:cs typeface="Comic Sans MS"/>
              </a:rPr>
              <a:t>O</a:t>
            </a:r>
            <a:r>
              <a:rPr sz="2400" b="1" spc="-5" dirty="0">
                <a:latin typeface="Comic Sans MS"/>
                <a:cs typeface="Comic Sans MS"/>
              </a:rPr>
              <a:t> i</a:t>
            </a:r>
            <a:r>
              <a:rPr sz="2400" b="1" dirty="0">
                <a:latin typeface="Comic Sans MS"/>
                <a:cs typeface="Comic Sans MS"/>
              </a:rPr>
              <a:t>s</a:t>
            </a:r>
            <a:r>
              <a:rPr sz="2400" b="1" spc="-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a good </a:t>
            </a:r>
            <a:r>
              <a:rPr sz="2400" b="1" spc="-5" dirty="0">
                <a:latin typeface="Comic Sans MS"/>
                <a:cs typeface="Comic Sans MS"/>
              </a:rPr>
              <a:t>wa</a:t>
            </a:r>
            <a:r>
              <a:rPr sz="2400" b="1" dirty="0">
                <a:latin typeface="Comic Sans MS"/>
                <a:cs typeface="Comic Sans MS"/>
              </a:rPr>
              <a:t>y </a:t>
            </a:r>
            <a:r>
              <a:rPr sz="2400" b="1" spc="-5" dirty="0">
                <a:latin typeface="Comic Sans MS"/>
                <a:cs typeface="Comic Sans MS"/>
              </a:rPr>
              <a:t>t</a:t>
            </a:r>
            <a:r>
              <a:rPr sz="2400" b="1" dirty="0">
                <a:latin typeface="Comic Sans MS"/>
                <a:cs typeface="Comic Sans MS"/>
              </a:rPr>
              <a:t>o	</a:t>
            </a:r>
            <a:r>
              <a:rPr sz="2400" b="1" spc="-5" dirty="0">
                <a:latin typeface="Comic Sans MS"/>
                <a:cs typeface="Comic Sans MS"/>
              </a:rPr>
              <a:t>explor</a:t>
            </a:r>
            <a:r>
              <a:rPr sz="2400" b="1" dirty="0">
                <a:latin typeface="Comic Sans MS"/>
                <a:cs typeface="Comic Sans MS"/>
              </a:rPr>
              <a:t>e</a:t>
            </a:r>
            <a:r>
              <a:rPr sz="2400" b="1" spc="5" dirty="0">
                <a:latin typeface="Comic Sans MS"/>
                <a:cs typeface="Comic Sans MS"/>
              </a:rPr>
              <a:t> </a:t>
            </a:r>
            <a:r>
              <a:rPr sz="2400" b="1" spc="15" dirty="0">
                <a:solidFill>
                  <a:srgbClr val="941200"/>
                </a:solidFill>
                <a:latin typeface="Comic Sans MS"/>
                <a:cs typeface="Comic Sans MS"/>
              </a:rPr>
              <a:t>d</a:t>
            </a:r>
            <a:r>
              <a:rPr sz="2400" b="1" spc="-5" dirty="0">
                <a:solidFill>
                  <a:srgbClr val="941200"/>
                </a:solidFill>
                <a:latin typeface="Comic Sans MS"/>
                <a:cs typeface="Comic Sans MS"/>
              </a:rPr>
              <a:t>etail</a:t>
            </a:r>
            <a:r>
              <a:rPr sz="2400" b="1" dirty="0">
                <a:solidFill>
                  <a:srgbClr val="941200"/>
                </a:solidFill>
                <a:latin typeface="Comic Sans MS"/>
                <a:cs typeface="Comic Sans MS"/>
              </a:rPr>
              <a:t>s </a:t>
            </a:r>
            <a:r>
              <a:rPr sz="2400" b="1" dirty="0">
                <a:latin typeface="Comic Sans MS"/>
                <a:cs typeface="Comic Sans MS"/>
              </a:rPr>
              <a:t>of </a:t>
            </a:r>
            <a:r>
              <a:rPr sz="2400" b="1" spc="-5" dirty="0">
                <a:latin typeface="Comic Sans MS"/>
                <a:cs typeface="Comic Sans MS"/>
              </a:rPr>
              <a:t>th</a:t>
            </a:r>
            <a:r>
              <a:rPr sz="2400" b="1" dirty="0">
                <a:latin typeface="Comic Sans MS"/>
                <a:cs typeface="Comic Sans MS"/>
              </a:rPr>
              <a:t>e	problem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1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3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Avoids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fragmentary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nature of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structured analysis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3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provides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coherent way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of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understanding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world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spc="-5" dirty="0">
                <a:latin typeface="Comic Sans MS"/>
                <a:cs typeface="Comic Sans MS"/>
              </a:rPr>
              <a:t>But</a:t>
            </a:r>
            <a:r>
              <a:rPr sz="2400" b="1" spc="-34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beware…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6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temptation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to do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design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rather than problem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analysis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In RE, class diagrams DO NOT represent programming (e.g. Java)</a:t>
            </a:r>
            <a:r>
              <a:rPr sz="1400" b="1" spc="6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classes</a:t>
            </a:r>
            <a:endParaRPr sz="1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7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2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For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analysis,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use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UML diagrams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as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sketches,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not as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blueprints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7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But may become blueprints when used in a</a:t>
            </a:r>
            <a:r>
              <a:rPr sz="1400" b="1" spc="2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specification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78408" y="2276855"/>
            <a:ext cx="8101965" cy="1137285"/>
            <a:chOff x="978408" y="2276855"/>
            <a:chExt cx="8101965" cy="1137285"/>
          </a:xfrm>
        </p:grpSpPr>
        <p:sp>
          <p:nvSpPr>
            <p:cNvPr id="7" name="object 7"/>
            <p:cNvSpPr/>
            <p:nvPr/>
          </p:nvSpPr>
          <p:spPr>
            <a:xfrm>
              <a:off x="990600" y="2289048"/>
              <a:ext cx="5072380" cy="1112520"/>
            </a:xfrm>
            <a:custGeom>
              <a:avLst/>
              <a:gdLst/>
              <a:ahLst/>
              <a:cxnLst/>
              <a:rect l="l" t="t" r="r" b="b"/>
              <a:pathLst>
                <a:path w="5072380" h="1112520">
                  <a:moveTo>
                    <a:pt x="2535936" y="1112520"/>
                  </a:moveTo>
                  <a:lnTo>
                    <a:pt x="2313263" y="1110405"/>
                  </a:lnTo>
                  <a:lnTo>
                    <a:pt x="2095959" y="1104177"/>
                  </a:lnTo>
                  <a:lnTo>
                    <a:pt x="1884827" y="1094014"/>
                  </a:lnTo>
                  <a:lnTo>
                    <a:pt x="1747897" y="1085138"/>
                  </a:lnTo>
                  <a:lnTo>
                    <a:pt x="1614305" y="1074644"/>
                  </a:lnTo>
                  <a:lnTo>
                    <a:pt x="1484288" y="1062583"/>
                  </a:lnTo>
                  <a:lnTo>
                    <a:pt x="1358085" y="1049007"/>
                  </a:lnTo>
                  <a:lnTo>
                    <a:pt x="1235933" y="1033968"/>
                  </a:lnTo>
                  <a:lnTo>
                    <a:pt x="1118069" y="1017519"/>
                  </a:lnTo>
                  <a:lnTo>
                    <a:pt x="1004733" y="999712"/>
                  </a:lnTo>
                  <a:lnTo>
                    <a:pt x="896161" y="980599"/>
                  </a:lnTo>
                  <a:lnTo>
                    <a:pt x="843737" y="970569"/>
                  </a:lnTo>
                  <a:lnTo>
                    <a:pt x="792592" y="960232"/>
                  </a:lnTo>
                  <a:lnTo>
                    <a:pt x="742758" y="949595"/>
                  </a:lnTo>
                  <a:lnTo>
                    <a:pt x="694263" y="938664"/>
                  </a:lnTo>
                  <a:lnTo>
                    <a:pt x="647138" y="927445"/>
                  </a:lnTo>
                  <a:lnTo>
                    <a:pt x="601413" y="915946"/>
                  </a:lnTo>
                  <a:lnTo>
                    <a:pt x="557116" y="904172"/>
                  </a:lnTo>
                  <a:lnTo>
                    <a:pt x="514278" y="892130"/>
                  </a:lnTo>
                  <a:lnTo>
                    <a:pt x="472929" y="879827"/>
                  </a:lnTo>
                  <a:lnTo>
                    <a:pt x="433097" y="867270"/>
                  </a:lnTo>
                  <a:lnTo>
                    <a:pt x="394814" y="854464"/>
                  </a:lnTo>
                  <a:lnTo>
                    <a:pt x="358109" y="841416"/>
                  </a:lnTo>
                  <a:lnTo>
                    <a:pt x="289549" y="814622"/>
                  </a:lnTo>
                  <a:lnTo>
                    <a:pt x="227657" y="786939"/>
                  </a:lnTo>
                  <a:lnTo>
                    <a:pt x="172671" y="758420"/>
                  </a:lnTo>
                  <a:lnTo>
                    <a:pt x="124827" y="729117"/>
                  </a:lnTo>
                  <a:lnTo>
                    <a:pt x="84364" y="699081"/>
                  </a:lnTo>
                  <a:lnTo>
                    <a:pt x="51521" y="668365"/>
                  </a:lnTo>
                  <a:lnTo>
                    <a:pt x="26534" y="637022"/>
                  </a:lnTo>
                  <a:lnTo>
                    <a:pt x="4304" y="588944"/>
                  </a:lnTo>
                  <a:lnTo>
                    <a:pt x="0" y="556260"/>
                  </a:lnTo>
                  <a:lnTo>
                    <a:pt x="1081" y="539858"/>
                  </a:lnTo>
                  <a:lnTo>
                    <a:pt x="17061" y="491388"/>
                  </a:lnTo>
                  <a:lnTo>
                    <a:pt x="51521" y="444154"/>
                  </a:lnTo>
                  <a:lnTo>
                    <a:pt x="84364" y="413438"/>
                  </a:lnTo>
                  <a:lnTo>
                    <a:pt x="124827" y="383402"/>
                  </a:lnTo>
                  <a:lnTo>
                    <a:pt x="172671" y="354099"/>
                  </a:lnTo>
                  <a:lnTo>
                    <a:pt x="227657" y="325580"/>
                  </a:lnTo>
                  <a:lnTo>
                    <a:pt x="289549" y="297897"/>
                  </a:lnTo>
                  <a:lnTo>
                    <a:pt x="358109" y="271103"/>
                  </a:lnTo>
                  <a:lnTo>
                    <a:pt x="394814" y="258055"/>
                  </a:lnTo>
                  <a:lnTo>
                    <a:pt x="433097" y="245249"/>
                  </a:lnTo>
                  <a:lnTo>
                    <a:pt x="472929" y="232692"/>
                  </a:lnTo>
                  <a:lnTo>
                    <a:pt x="514278" y="220389"/>
                  </a:lnTo>
                  <a:lnTo>
                    <a:pt x="557116" y="208347"/>
                  </a:lnTo>
                  <a:lnTo>
                    <a:pt x="601413" y="196573"/>
                  </a:lnTo>
                  <a:lnTo>
                    <a:pt x="647138" y="185074"/>
                  </a:lnTo>
                  <a:lnTo>
                    <a:pt x="694263" y="173855"/>
                  </a:lnTo>
                  <a:lnTo>
                    <a:pt x="742758" y="162924"/>
                  </a:lnTo>
                  <a:lnTo>
                    <a:pt x="792592" y="152287"/>
                  </a:lnTo>
                  <a:lnTo>
                    <a:pt x="843737" y="141950"/>
                  </a:lnTo>
                  <a:lnTo>
                    <a:pt x="896161" y="131920"/>
                  </a:lnTo>
                  <a:lnTo>
                    <a:pt x="1004733" y="112807"/>
                  </a:lnTo>
                  <a:lnTo>
                    <a:pt x="1118069" y="95000"/>
                  </a:lnTo>
                  <a:lnTo>
                    <a:pt x="1235933" y="78551"/>
                  </a:lnTo>
                  <a:lnTo>
                    <a:pt x="1358085" y="63512"/>
                  </a:lnTo>
                  <a:lnTo>
                    <a:pt x="1484288" y="49936"/>
                  </a:lnTo>
                  <a:lnTo>
                    <a:pt x="1614305" y="37875"/>
                  </a:lnTo>
                  <a:lnTo>
                    <a:pt x="1747897" y="27381"/>
                  </a:lnTo>
                  <a:lnTo>
                    <a:pt x="1884827" y="18505"/>
                  </a:lnTo>
                  <a:lnTo>
                    <a:pt x="2095959" y="8342"/>
                  </a:lnTo>
                  <a:lnTo>
                    <a:pt x="2313263" y="2114"/>
                  </a:lnTo>
                  <a:lnTo>
                    <a:pt x="2535936" y="0"/>
                  </a:lnTo>
                  <a:lnTo>
                    <a:pt x="2758608" y="2114"/>
                  </a:lnTo>
                  <a:lnTo>
                    <a:pt x="2975912" y="8342"/>
                  </a:lnTo>
                  <a:lnTo>
                    <a:pt x="3187044" y="18505"/>
                  </a:lnTo>
                  <a:lnTo>
                    <a:pt x="3323973" y="27381"/>
                  </a:lnTo>
                  <a:lnTo>
                    <a:pt x="3457565" y="37875"/>
                  </a:lnTo>
                  <a:lnTo>
                    <a:pt x="3587582" y="49936"/>
                  </a:lnTo>
                  <a:lnTo>
                    <a:pt x="3713785" y="63512"/>
                  </a:lnTo>
                  <a:lnTo>
                    <a:pt x="3835937" y="78551"/>
                  </a:lnTo>
                  <a:lnTo>
                    <a:pt x="3953800" y="95000"/>
                  </a:lnTo>
                  <a:lnTo>
                    <a:pt x="4067137" y="112807"/>
                  </a:lnTo>
                  <a:lnTo>
                    <a:pt x="4175709" y="131920"/>
                  </a:lnTo>
                  <a:lnTo>
                    <a:pt x="4228133" y="141950"/>
                  </a:lnTo>
                  <a:lnTo>
                    <a:pt x="4279278" y="152287"/>
                  </a:lnTo>
                  <a:lnTo>
                    <a:pt x="4329112" y="162924"/>
                  </a:lnTo>
                  <a:lnTo>
                    <a:pt x="4377607" y="173855"/>
                  </a:lnTo>
                  <a:lnTo>
                    <a:pt x="4424732" y="185074"/>
                  </a:lnTo>
                  <a:lnTo>
                    <a:pt x="4470457" y="196573"/>
                  </a:lnTo>
                  <a:lnTo>
                    <a:pt x="4514754" y="208347"/>
                  </a:lnTo>
                  <a:lnTo>
                    <a:pt x="4557592" y="220389"/>
                  </a:lnTo>
                  <a:lnTo>
                    <a:pt x="4598942" y="232692"/>
                  </a:lnTo>
                  <a:lnTo>
                    <a:pt x="4638773" y="245249"/>
                  </a:lnTo>
                  <a:lnTo>
                    <a:pt x="4677056" y="258055"/>
                  </a:lnTo>
                  <a:lnTo>
                    <a:pt x="4713762" y="271103"/>
                  </a:lnTo>
                  <a:lnTo>
                    <a:pt x="4782321" y="297897"/>
                  </a:lnTo>
                  <a:lnTo>
                    <a:pt x="4844213" y="325580"/>
                  </a:lnTo>
                  <a:lnTo>
                    <a:pt x="4899200" y="354099"/>
                  </a:lnTo>
                  <a:lnTo>
                    <a:pt x="4947044" y="383402"/>
                  </a:lnTo>
                  <a:lnTo>
                    <a:pt x="4987506" y="413438"/>
                  </a:lnTo>
                  <a:lnTo>
                    <a:pt x="5020350" y="444154"/>
                  </a:lnTo>
                  <a:lnTo>
                    <a:pt x="5045338" y="475497"/>
                  </a:lnTo>
                  <a:lnTo>
                    <a:pt x="5067567" y="523575"/>
                  </a:lnTo>
                  <a:lnTo>
                    <a:pt x="5071872" y="556260"/>
                  </a:lnTo>
                  <a:lnTo>
                    <a:pt x="5070790" y="572661"/>
                  </a:lnTo>
                  <a:lnTo>
                    <a:pt x="5054811" y="621131"/>
                  </a:lnTo>
                  <a:lnTo>
                    <a:pt x="5020350" y="668365"/>
                  </a:lnTo>
                  <a:lnTo>
                    <a:pt x="4987506" y="699081"/>
                  </a:lnTo>
                  <a:lnTo>
                    <a:pt x="4947044" y="729117"/>
                  </a:lnTo>
                  <a:lnTo>
                    <a:pt x="4899200" y="758420"/>
                  </a:lnTo>
                  <a:lnTo>
                    <a:pt x="4844213" y="786939"/>
                  </a:lnTo>
                  <a:lnTo>
                    <a:pt x="4782321" y="814622"/>
                  </a:lnTo>
                  <a:lnTo>
                    <a:pt x="4713762" y="841416"/>
                  </a:lnTo>
                  <a:lnTo>
                    <a:pt x="4677056" y="854464"/>
                  </a:lnTo>
                  <a:lnTo>
                    <a:pt x="4638773" y="867270"/>
                  </a:lnTo>
                  <a:lnTo>
                    <a:pt x="4598942" y="879827"/>
                  </a:lnTo>
                  <a:lnTo>
                    <a:pt x="4557592" y="892130"/>
                  </a:lnTo>
                  <a:lnTo>
                    <a:pt x="4514754" y="904172"/>
                  </a:lnTo>
                  <a:lnTo>
                    <a:pt x="4470457" y="915946"/>
                  </a:lnTo>
                  <a:lnTo>
                    <a:pt x="4424732" y="927445"/>
                  </a:lnTo>
                  <a:lnTo>
                    <a:pt x="4377607" y="938664"/>
                  </a:lnTo>
                  <a:lnTo>
                    <a:pt x="4329112" y="949595"/>
                  </a:lnTo>
                  <a:lnTo>
                    <a:pt x="4279278" y="960232"/>
                  </a:lnTo>
                  <a:lnTo>
                    <a:pt x="4228133" y="970569"/>
                  </a:lnTo>
                  <a:lnTo>
                    <a:pt x="4175709" y="980599"/>
                  </a:lnTo>
                  <a:lnTo>
                    <a:pt x="4067137" y="999712"/>
                  </a:lnTo>
                  <a:lnTo>
                    <a:pt x="3953800" y="1017519"/>
                  </a:lnTo>
                  <a:lnTo>
                    <a:pt x="3835937" y="1033968"/>
                  </a:lnTo>
                  <a:lnTo>
                    <a:pt x="3713785" y="1049007"/>
                  </a:lnTo>
                  <a:lnTo>
                    <a:pt x="3587582" y="1062583"/>
                  </a:lnTo>
                  <a:lnTo>
                    <a:pt x="3457565" y="1074644"/>
                  </a:lnTo>
                  <a:lnTo>
                    <a:pt x="3323973" y="1085138"/>
                  </a:lnTo>
                  <a:lnTo>
                    <a:pt x="3187044" y="1094014"/>
                  </a:lnTo>
                  <a:lnTo>
                    <a:pt x="2975912" y="1104177"/>
                  </a:lnTo>
                  <a:lnTo>
                    <a:pt x="2758608" y="1110405"/>
                  </a:lnTo>
                  <a:lnTo>
                    <a:pt x="2535936" y="1112520"/>
                  </a:lnTo>
                  <a:close/>
                </a:path>
              </a:pathLst>
            </a:custGeom>
            <a:solidFill>
              <a:srgbClr val="DEE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0600" y="2289047"/>
              <a:ext cx="5072380" cy="1112520"/>
            </a:xfrm>
            <a:custGeom>
              <a:avLst/>
              <a:gdLst/>
              <a:ahLst/>
              <a:cxnLst/>
              <a:rect l="l" t="t" r="r" b="b"/>
              <a:pathLst>
                <a:path w="5072380" h="1112520">
                  <a:moveTo>
                    <a:pt x="5071871" y="556259"/>
                  </a:moveTo>
                  <a:lnTo>
                    <a:pt x="5062230" y="605103"/>
                  </a:lnTo>
                  <a:lnTo>
                    <a:pt x="5033841" y="652769"/>
                  </a:lnTo>
                  <a:lnTo>
                    <a:pt x="5004895" y="683805"/>
                  </a:lnTo>
                  <a:lnTo>
                    <a:pt x="4968212" y="714187"/>
                  </a:lnTo>
                  <a:lnTo>
                    <a:pt x="4924030" y="743863"/>
                  </a:lnTo>
                  <a:lnTo>
                    <a:pt x="4872585" y="772781"/>
                  </a:lnTo>
                  <a:lnTo>
                    <a:pt x="4814115" y="800889"/>
                  </a:lnTo>
                  <a:lnTo>
                    <a:pt x="4748860" y="828134"/>
                  </a:lnTo>
                  <a:lnTo>
                    <a:pt x="4677056" y="854464"/>
                  </a:lnTo>
                  <a:lnTo>
                    <a:pt x="4638773" y="867270"/>
                  </a:lnTo>
                  <a:lnTo>
                    <a:pt x="4598941" y="879827"/>
                  </a:lnTo>
                  <a:lnTo>
                    <a:pt x="4557592" y="892130"/>
                  </a:lnTo>
                  <a:lnTo>
                    <a:pt x="4514754" y="904172"/>
                  </a:lnTo>
                  <a:lnTo>
                    <a:pt x="4470457" y="915946"/>
                  </a:lnTo>
                  <a:lnTo>
                    <a:pt x="4424731" y="927445"/>
                  </a:lnTo>
                  <a:lnTo>
                    <a:pt x="4377606" y="938664"/>
                  </a:lnTo>
                  <a:lnTo>
                    <a:pt x="4329112" y="949595"/>
                  </a:lnTo>
                  <a:lnTo>
                    <a:pt x="4279278" y="960232"/>
                  </a:lnTo>
                  <a:lnTo>
                    <a:pt x="4228133" y="970569"/>
                  </a:lnTo>
                  <a:lnTo>
                    <a:pt x="4175708" y="980599"/>
                  </a:lnTo>
                  <a:lnTo>
                    <a:pt x="4122033" y="990315"/>
                  </a:lnTo>
                  <a:lnTo>
                    <a:pt x="4067137" y="999712"/>
                  </a:lnTo>
                  <a:lnTo>
                    <a:pt x="4011049" y="1008782"/>
                  </a:lnTo>
                  <a:lnTo>
                    <a:pt x="3953800" y="1017519"/>
                  </a:lnTo>
                  <a:lnTo>
                    <a:pt x="3895420" y="1025917"/>
                  </a:lnTo>
                  <a:lnTo>
                    <a:pt x="3835937" y="1033968"/>
                  </a:lnTo>
                  <a:lnTo>
                    <a:pt x="3775382" y="1041667"/>
                  </a:lnTo>
                  <a:lnTo>
                    <a:pt x="3713785" y="1049006"/>
                  </a:lnTo>
                  <a:lnTo>
                    <a:pt x="3651175" y="1055981"/>
                  </a:lnTo>
                  <a:lnTo>
                    <a:pt x="3587581" y="1062583"/>
                  </a:lnTo>
                  <a:lnTo>
                    <a:pt x="3523035" y="1068806"/>
                  </a:lnTo>
                  <a:lnTo>
                    <a:pt x="3457565" y="1074644"/>
                  </a:lnTo>
                  <a:lnTo>
                    <a:pt x="3391201" y="1080090"/>
                  </a:lnTo>
                  <a:lnTo>
                    <a:pt x="3323973" y="1085138"/>
                  </a:lnTo>
                  <a:lnTo>
                    <a:pt x="3255911" y="1089782"/>
                  </a:lnTo>
                  <a:lnTo>
                    <a:pt x="3187043" y="1094014"/>
                  </a:lnTo>
                  <a:lnTo>
                    <a:pt x="3117401" y="1097828"/>
                  </a:lnTo>
                  <a:lnTo>
                    <a:pt x="3047014" y="1101218"/>
                  </a:lnTo>
                  <a:lnTo>
                    <a:pt x="2975911" y="1104177"/>
                  </a:lnTo>
                  <a:lnTo>
                    <a:pt x="2904123" y="1106699"/>
                  </a:lnTo>
                  <a:lnTo>
                    <a:pt x="2831679" y="1108777"/>
                  </a:lnTo>
                  <a:lnTo>
                    <a:pt x="2758608" y="1110405"/>
                  </a:lnTo>
                  <a:lnTo>
                    <a:pt x="2684941" y="1111575"/>
                  </a:lnTo>
                  <a:lnTo>
                    <a:pt x="2610707" y="1112282"/>
                  </a:lnTo>
                  <a:lnTo>
                    <a:pt x="2535935" y="1112519"/>
                  </a:lnTo>
                  <a:lnTo>
                    <a:pt x="2461164" y="1112282"/>
                  </a:lnTo>
                  <a:lnTo>
                    <a:pt x="2386930" y="1111575"/>
                  </a:lnTo>
                  <a:lnTo>
                    <a:pt x="2313263" y="1110405"/>
                  </a:lnTo>
                  <a:lnTo>
                    <a:pt x="2240192" y="1108777"/>
                  </a:lnTo>
                  <a:lnTo>
                    <a:pt x="2167747" y="1106699"/>
                  </a:lnTo>
                  <a:lnTo>
                    <a:pt x="2095959" y="1104177"/>
                  </a:lnTo>
                  <a:lnTo>
                    <a:pt x="2024856" y="1101218"/>
                  </a:lnTo>
                  <a:lnTo>
                    <a:pt x="1954469" y="1097828"/>
                  </a:lnTo>
                  <a:lnTo>
                    <a:pt x="1884826" y="1094014"/>
                  </a:lnTo>
                  <a:lnTo>
                    <a:pt x="1815959" y="1089782"/>
                  </a:lnTo>
                  <a:lnTo>
                    <a:pt x="1747897" y="1085138"/>
                  </a:lnTo>
                  <a:lnTo>
                    <a:pt x="1680669" y="1080090"/>
                  </a:lnTo>
                  <a:lnTo>
                    <a:pt x="1614305" y="1074644"/>
                  </a:lnTo>
                  <a:lnTo>
                    <a:pt x="1548835" y="1068806"/>
                  </a:lnTo>
                  <a:lnTo>
                    <a:pt x="1484288" y="1062583"/>
                  </a:lnTo>
                  <a:lnTo>
                    <a:pt x="1420695" y="1055981"/>
                  </a:lnTo>
                  <a:lnTo>
                    <a:pt x="1358085" y="1049006"/>
                  </a:lnTo>
                  <a:lnTo>
                    <a:pt x="1296487" y="1041667"/>
                  </a:lnTo>
                  <a:lnTo>
                    <a:pt x="1235933" y="1033968"/>
                  </a:lnTo>
                  <a:lnTo>
                    <a:pt x="1176450" y="1025917"/>
                  </a:lnTo>
                  <a:lnTo>
                    <a:pt x="1118069" y="1017519"/>
                  </a:lnTo>
                  <a:lnTo>
                    <a:pt x="1060821" y="1008782"/>
                  </a:lnTo>
                  <a:lnTo>
                    <a:pt x="1004733" y="999712"/>
                  </a:lnTo>
                  <a:lnTo>
                    <a:pt x="949837" y="990315"/>
                  </a:lnTo>
                  <a:lnTo>
                    <a:pt x="896161" y="980599"/>
                  </a:lnTo>
                  <a:lnTo>
                    <a:pt x="843737" y="970569"/>
                  </a:lnTo>
                  <a:lnTo>
                    <a:pt x="792592" y="960232"/>
                  </a:lnTo>
                  <a:lnTo>
                    <a:pt x="742758" y="949595"/>
                  </a:lnTo>
                  <a:lnTo>
                    <a:pt x="694263" y="938664"/>
                  </a:lnTo>
                  <a:lnTo>
                    <a:pt x="647138" y="927445"/>
                  </a:lnTo>
                  <a:lnTo>
                    <a:pt x="601413" y="915946"/>
                  </a:lnTo>
                  <a:lnTo>
                    <a:pt x="557116" y="904172"/>
                  </a:lnTo>
                  <a:lnTo>
                    <a:pt x="514278" y="892130"/>
                  </a:lnTo>
                  <a:lnTo>
                    <a:pt x="472929" y="879827"/>
                  </a:lnTo>
                  <a:lnTo>
                    <a:pt x="433097" y="867270"/>
                  </a:lnTo>
                  <a:lnTo>
                    <a:pt x="394814" y="854464"/>
                  </a:lnTo>
                  <a:lnTo>
                    <a:pt x="358109" y="841416"/>
                  </a:lnTo>
                  <a:lnTo>
                    <a:pt x="289549" y="814622"/>
                  </a:lnTo>
                  <a:lnTo>
                    <a:pt x="227657" y="786939"/>
                  </a:lnTo>
                  <a:lnTo>
                    <a:pt x="172671" y="758420"/>
                  </a:lnTo>
                  <a:lnTo>
                    <a:pt x="124827" y="729117"/>
                  </a:lnTo>
                  <a:lnTo>
                    <a:pt x="84364" y="699081"/>
                  </a:lnTo>
                  <a:lnTo>
                    <a:pt x="51521" y="668365"/>
                  </a:lnTo>
                  <a:lnTo>
                    <a:pt x="26534" y="637022"/>
                  </a:lnTo>
                  <a:lnTo>
                    <a:pt x="4304" y="588944"/>
                  </a:lnTo>
                  <a:lnTo>
                    <a:pt x="0" y="556259"/>
                  </a:lnTo>
                  <a:lnTo>
                    <a:pt x="1081" y="539858"/>
                  </a:lnTo>
                  <a:lnTo>
                    <a:pt x="17061" y="491388"/>
                  </a:lnTo>
                  <a:lnTo>
                    <a:pt x="51521" y="444154"/>
                  </a:lnTo>
                  <a:lnTo>
                    <a:pt x="84364" y="413438"/>
                  </a:lnTo>
                  <a:lnTo>
                    <a:pt x="124827" y="383402"/>
                  </a:lnTo>
                  <a:lnTo>
                    <a:pt x="172671" y="354099"/>
                  </a:lnTo>
                  <a:lnTo>
                    <a:pt x="227657" y="325580"/>
                  </a:lnTo>
                  <a:lnTo>
                    <a:pt x="289549" y="297897"/>
                  </a:lnTo>
                  <a:lnTo>
                    <a:pt x="358109" y="271103"/>
                  </a:lnTo>
                  <a:lnTo>
                    <a:pt x="394814" y="258055"/>
                  </a:lnTo>
                  <a:lnTo>
                    <a:pt x="433097" y="245249"/>
                  </a:lnTo>
                  <a:lnTo>
                    <a:pt x="472929" y="232692"/>
                  </a:lnTo>
                  <a:lnTo>
                    <a:pt x="514278" y="220389"/>
                  </a:lnTo>
                  <a:lnTo>
                    <a:pt x="557116" y="208347"/>
                  </a:lnTo>
                  <a:lnTo>
                    <a:pt x="601413" y="196573"/>
                  </a:lnTo>
                  <a:lnTo>
                    <a:pt x="647138" y="185074"/>
                  </a:lnTo>
                  <a:lnTo>
                    <a:pt x="694263" y="173855"/>
                  </a:lnTo>
                  <a:lnTo>
                    <a:pt x="742758" y="162924"/>
                  </a:lnTo>
                  <a:lnTo>
                    <a:pt x="792592" y="152287"/>
                  </a:lnTo>
                  <a:lnTo>
                    <a:pt x="843737" y="141950"/>
                  </a:lnTo>
                  <a:lnTo>
                    <a:pt x="896161" y="131920"/>
                  </a:lnTo>
                  <a:lnTo>
                    <a:pt x="949837" y="122204"/>
                  </a:lnTo>
                  <a:lnTo>
                    <a:pt x="1004733" y="112807"/>
                  </a:lnTo>
                  <a:lnTo>
                    <a:pt x="1060821" y="103737"/>
                  </a:lnTo>
                  <a:lnTo>
                    <a:pt x="1118069" y="95000"/>
                  </a:lnTo>
                  <a:lnTo>
                    <a:pt x="1176450" y="86602"/>
                  </a:lnTo>
                  <a:lnTo>
                    <a:pt x="1235933" y="78551"/>
                  </a:lnTo>
                  <a:lnTo>
                    <a:pt x="1296487" y="70852"/>
                  </a:lnTo>
                  <a:lnTo>
                    <a:pt x="1358085" y="63512"/>
                  </a:lnTo>
                  <a:lnTo>
                    <a:pt x="1420695" y="56538"/>
                  </a:lnTo>
                  <a:lnTo>
                    <a:pt x="1484288" y="49936"/>
                  </a:lnTo>
                  <a:lnTo>
                    <a:pt x="1548835" y="43713"/>
                  </a:lnTo>
                  <a:lnTo>
                    <a:pt x="1614305" y="37875"/>
                  </a:lnTo>
                  <a:lnTo>
                    <a:pt x="1680669" y="32429"/>
                  </a:lnTo>
                  <a:lnTo>
                    <a:pt x="1747897" y="27381"/>
                  </a:lnTo>
                  <a:lnTo>
                    <a:pt x="1815959" y="22737"/>
                  </a:lnTo>
                  <a:lnTo>
                    <a:pt x="1884826" y="18505"/>
                  </a:lnTo>
                  <a:lnTo>
                    <a:pt x="1954469" y="14691"/>
                  </a:lnTo>
                  <a:lnTo>
                    <a:pt x="2024856" y="11301"/>
                  </a:lnTo>
                  <a:lnTo>
                    <a:pt x="2095959" y="8342"/>
                  </a:lnTo>
                  <a:lnTo>
                    <a:pt x="2167747" y="5820"/>
                  </a:lnTo>
                  <a:lnTo>
                    <a:pt x="2240192" y="3742"/>
                  </a:lnTo>
                  <a:lnTo>
                    <a:pt x="2313263" y="2114"/>
                  </a:lnTo>
                  <a:lnTo>
                    <a:pt x="2386930" y="944"/>
                  </a:lnTo>
                  <a:lnTo>
                    <a:pt x="2461164" y="237"/>
                  </a:lnTo>
                  <a:lnTo>
                    <a:pt x="2535935" y="0"/>
                  </a:lnTo>
                  <a:lnTo>
                    <a:pt x="2610707" y="237"/>
                  </a:lnTo>
                  <a:lnTo>
                    <a:pt x="2684941" y="944"/>
                  </a:lnTo>
                  <a:lnTo>
                    <a:pt x="2758608" y="2114"/>
                  </a:lnTo>
                  <a:lnTo>
                    <a:pt x="2831679" y="3742"/>
                  </a:lnTo>
                  <a:lnTo>
                    <a:pt x="2904123" y="5820"/>
                  </a:lnTo>
                  <a:lnTo>
                    <a:pt x="2975911" y="8342"/>
                  </a:lnTo>
                  <a:lnTo>
                    <a:pt x="3047014" y="11301"/>
                  </a:lnTo>
                  <a:lnTo>
                    <a:pt x="3117401" y="14691"/>
                  </a:lnTo>
                  <a:lnTo>
                    <a:pt x="3187043" y="18505"/>
                  </a:lnTo>
                  <a:lnTo>
                    <a:pt x="3255911" y="22737"/>
                  </a:lnTo>
                  <a:lnTo>
                    <a:pt x="3323973" y="27381"/>
                  </a:lnTo>
                  <a:lnTo>
                    <a:pt x="3391201" y="32429"/>
                  </a:lnTo>
                  <a:lnTo>
                    <a:pt x="3457565" y="37875"/>
                  </a:lnTo>
                  <a:lnTo>
                    <a:pt x="3523035" y="43713"/>
                  </a:lnTo>
                  <a:lnTo>
                    <a:pt x="3587581" y="49936"/>
                  </a:lnTo>
                  <a:lnTo>
                    <a:pt x="3651175" y="56538"/>
                  </a:lnTo>
                  <a:lnTo>
                    <a:pt x="3713785" y="63512"/>
                  </a:lnTo>
                  <a:lnTo>
                    <a:pt x="3775382" y="70852"/>
                  </a:lnTo>
                  <a:lnTo>
                    <a:pt x="3835937" y="78551"/>
                  </a:lnTo>
                  <a:lnTo>
                    <a:pt x="3895420" y="86602"/>
                  </a:lnTo>
                  <a:lnTo>
                    <a:pt x="3953800" y="95000"/>
                  </a:lnTo>
                  <a:lnTo>
                    <a:pt x="4011049" y="103737"/>
                  </a:lnTo>
                  <a:lnTo>
                    <a:pt x="4067137" y="112807"/>
                  </a:lnTo>
                  <a:lnTo>
                    <a:pt x="4122033" y="122204"/>
                  </a:lnTo>
                  <a:lnTo>
                    <a:pt x="4175708" y="131920"/>
                  </a:lnTo>
                  <a:lnTo>
                    <a:pt x="4228133" y="141950"/>
                  </a:lnTo>
                  <a:lnTo>
                    <a:pt x="4279278" y="152287"/>
                  </a:lnTo>
                  <a:lnTo>
                    <a:pt x="4329112" y="162924"/>
                  </a:lnTo>
                  <a:lnTo>
                    <a:pt x="4377606" y="173855"/>
                  </a:lnTo>
                  <a:lnTo>
                    <a:pt x="4424731" y="185074"/>
                  </a:lnTo>
                  <a:lnTo>
                    <a:pt x="4470457" y="196573"/>
                  </a:lnTo>
                  <a:lnTo>
                    <a:pt x="4514754" y="208347"/>
                  </a:lnTo>
                  <a:lnTo>
                    <a:pt x="4557592" y="220389"/>
                  </a:lnTo>
                  <a:lnTo>
                    <a:pt x="4598941" y="232692"/>
                  </a:lnTo>
                  <a:lnTo>
                    <a:pt x="4638773" y="245249"/>
                  </a:lnTo>
                  <a:lnTo>
                    <a:pt x="4677056" y="258055"/>
                  </a:lnTo>
                  <a:lnTo>
                    <a:pt x="4713762" y="271103"/>
                  </a:lnTo>
                  <a:lnTo>
                    <a:pt x="4782321" y="297897"/>
                  </a:lnTo>
                  <a:lnTo>
                    <a:pt x="4844213" y="325580"/>
                  </a:lnTo>
                  <a:lnTo>
                    <a:pt x="4899200" y="354099"/>
                  </a:lnTo>
                  <a:lnTo>
                    <a:pt x="4947044" y="383402"/>
                  </a:lnTo>
                  <a:lnTo>
                    <a:pt x="4987506" y="413438"/>
                  </a:lnTo>
                  <a:lnTo>
                    <a:pt x="5020350" y="444154"/>
                  </a:lnTo>
                  <a:lnTo>
                    <a:pt x="5045337" y="475497"/>
                  </a:lnTo>
                  <a:lnTo>
                    <a:pt x="5067566" y="523575"/>
                  </a:lnTo>
                  <a:lnTo>
                    <a:pt x="5071871" y="55625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2944" y="2289048"/>
              <a:ext cx="5325110" cy="1079500"/>
            </a:xfrm>
            <a:custGeom>
              <a:avLst/>
              <a:gdLst/>
              <a:ahLst/>
              <a:cxnLst/>
              <a:rect l="l" t="t" r="r" b="b"/>
              <a:pathLst>
                <a:path w="5325109" h="1079500">
                  <a:moveTo>
                    <a:pt x="2662428" y="1078992"/>
                  </a:moveTo>
                  <a:lnTo>
                    <a:pt x="2587905" y="1078784"/>
                  </a:lnTo>
                  <a:lnTo>
                    <a:pt x="2513889" y="1078166"/>
                  </a:lnTo>
                  <a:lnTo>
                    <a:pt x="2295147" y="1073900"/>
                  </a:lnTo>
                  <a:lnTo>
                    <a:pt x="2081926" y="1066130"/>
                  </a:lnTo>
                  <a:lnTo>
                    <a:pt x="1874944" y="1055003"/>
                  </a:lnTo>
                  <a:lnTo>
                    <a:pt x="1674924" y="1040664"/>
                  </a:lnTo>
                  <a:lnTo>
                    <a:pt x="1482586" y="1023260"/>
                  </a:lnTo>
                  <a:lnTo>
                    <a:pt x="1358984" y="1010026"/>
                  </a:lnTo>
                  <a:lnTo>
                    <a:pt x="1239330" y="995538"/>
                  </a:lnTo>
                  <a:lnTo>
                    <a:pt x="1123837" y="979839"/>
                  </a:lnTo>
                  <a:lnTo>
                    <a:pt x="1012720" y="962972"/>
                  </a:lnTo>
                  <a:lnTo>
                    <a:pt x="906191" y="944981"/>
                  </a:lnTo>
                  <a:lnTo>
                    <a:pt x="804464" y="925908"/>
                  </a:lnTo>
                  <a:lnTo>
                    <a:pt x="755468" y="915980"/>
                  </a:lnTo>
                  <a:lnTo>
                    <a:pt x="707752" y="905798"/>
                  </a:lnTo>
                  <a:lnTo>
                    <a:pt x="661344" y="895367"/>
                  </a:lnTo>
                  <a:lnTo>
                    <a:pt x="616270" y="884693"/>
                  </a:lnTo>
                  <a:lnTo>
                    <a:pt x="572557" y="873781"/>
                  </a:lnTo>
                  <a:lnTo>
                    <a:pt x="530230" y="862636"/>
                  </a:lnTo>
                  <a:lnTo>
                    <a:pt x="489318" y="851264"/>
                  </a:lnTo>
                  <a:lnTo>
                    <a:pt x="449847" y="839671"/>
                  </a:lnTo>
                  <a:lnTo>
                    <a:pt x="411843" y="827862"/>
                  </a:lnTo>
                  <a:lnTo>
                    <a:pt x="375333" y="815842"/>
                  </a:lnTo>
                  <a:lnTo>
                    <a:pt x="306902" y="791190"/>
                  </a:lnTo>
                  <a:lnTo>
                    <a:pt x="244768" y="765761"/>
                  </a:lnTo>
                  <a:lnTo>
                    <a:pt x="189144" y="739596"/>
                  </a:lnTo>
                  <a:lnTo>
                    <a:pt x="140244" y="712740"/>
                  </a:lnTo>
                  <a:lnTo>
                    <a:pt x="98281" y="685235"/>
                  </a:lnTo>
                  <a:lnTo>
                    <a:pt x="63469" y="657124"/>
                  </a:lnTo>
                  <a:lnTo>
                    <a:pt x="36021" y="628452"/>
                  </a:lnTo>
                  <a:lnTo>
                    <a:pt x="9125" y="584484"/>
                  </a:lnTo>
                  <a:lnTo>
                    <a:pt x="0" y="539496"/>
                  </a:lnTo>
                  <a:lnTo>
                    <a:pt x="1022" y="524395"/>
                  </a:lnTo>
                  <a:lnTo>
                    <a:pt x="16152" y="479730"/>
                  </a:lnTo>
                  <a:lnTo>
                    <a:pt x="48811" y="436135"/>
                  </a:lnTo>
                  <a:lnTo>
                    <a:pt x="79968" y="407738"/>
                  </a:lnTo>
                  <a:lnTo>
                    <a:pt x="118382" y="379925"/>
                  </a:lnTo>
                  <a:lnTo>
                    <a:pt x="163840" y="352738"/>
                  </a:lnTo>
                  <a:lnTo>
                    <a:pt x="216129" y="326222"/>
                  </a:lnTo>
                  <a:lnTo>
                    <a:pt x="275035" y="300420"/>
                  </a:lnTo>
                  <a:lnTo>
                    <a:pt x="340344" y="275374"/>
                  </a:lnTo>
                  <a:lnTo>
                    <a:pt x="411843" y="251128"/>
                  </a:lnTo>
                  <a:lnTo>
                    <a:pt x="449847" y="239318"/>
                  </a:lnTo>
                  <a:lnTo>
                    <a:pt x="489318" y="227725"/>
                  </a:lnTo>
                  <a:lnTo>
                    <a:pt x="530230" y="216354"/>
                  </a:lnTo>
                  <a:lnTo>
                    <a:pt x="572557" y="205209"/>
                  </a:lnTo>
                  <a:lnTo>
                    <a:pt x="616270" y="194297"/>
                  </a:lnTo>
                  <a:lnTo>
                    <a:pt x="661344" y="183623"/>
                  </a:lnTo>
                  <a:lnTo>
                    <a:pt x="707752" y="173192"/>
                  </a:lnTo>
                  <a:lnTo>
                    <a:pt x="755468" y="163010"/>
                  </a:lnTo>
                  <a:lnTo>
                    <a:pt x="804464" y="153082"/>
                  </a:lnTo>
                  <a:lnTo>
                    <a:pt x="854714" y="143413"/>
                  </a:lnTo>
                  <a:lnTo>
                    <a:pt x="958868" y="124876"/>
                  </a:lnTo>
                  <a:lnTo>
                    <a:pt x="1067718" y="107441"/>
                  </a:lnTo>
                  <a:lnTo>
                    <a:pt x="1181050" y="91153"/>
                  </a:lnTo>
                  <a:lnTo>
                    <a:pt x="1298650" y="76054"/>
                  </a:lnTo>
                  <a:lnTo>
                    <a:pt x="1420305" y="62188"/>
                  </a:lnTo>
                  <a:lnTo>
                    <a:pt x="1609922" y="43794"/>
                  </a:lnTo>
                  <a:lnTo>
                    <a:pt x="1807462" y="28417"/>
                  </a:lnTo>
                  <a:lnTo>
                    <a:pt x="2012203" y="16204"/>
                  </a:lnTo>
                  <a:lnTo>
                    <a:pt x="2223425" y="7299"/>
                  </a:lnTo>
                  <a:lnTo>
                    <a:pt x="2440406" y="1849"/>
                  </a:lnTo>
                  <a:lnTo>
                    <a:pt x="2513889" y="825"/>
                  </a:lnTo>
                  <a:lnTo>
                    <a:pt x="2587905" y="207"/>
                  </a:lnTo>
                  <a:lnTo>
                    <a:pt x="2662428" y="0"/>
                  </a:lnTo>
                  <a:lnTo>
                    <a:pt x="2884449" y="1849"/>
                  </a:lnTo>
                  <a:lnTo>
                    <a:pt x="3101431" y="7299"/>
                  </a:lnTo>
                  <a:lnTo>
                    <a:pt x="3312652" y="16204"/>
                  </a:lnTo>
                  <a:lnTo>
                    <a:pt x="3517393" y="28417"/>
                  </a:lnTo>
                  <a:lnTo>
                    <a:pt x="3714933" y="43794"/>
                  </a:lnTo>
                  <a:lnTo>
                    <a:pt x="3904550" y="62188"/>
                  </a:lnTo>
                  <a:lnTo>
                    <a:pt x="4026205" y="76054"/>
                  </a:lnTo>
                  <a:lnTo>
                    <a:pt x="4143805" y="91153"/>
                  </a:lnTo>
                  <a:lnTo>
                    <a:pt x="4257137" y="107441"/>
                  </a:lnTo>
                  <a:lnTo>
                    <a:pt x="4365987" y="124876"/>
                  </a:lnTo>
                  <a:lnTo>
                    <a:pt x="4470141" y="143413"/>
                  </a:lnTo>
                  <a:lnTo>
                    <a:pt x="4520391" y="153082"/>
                  </a:lnTo>
                  <a:lnTo>
                    <a:pt x="4569387" y="163010"/>
                  </a:lnTo>
                  <a:lnTo>
                    <a:pt x="4617103" y="173192"/>
                  </a:lnTo>
                  <a:lnTo>
                    <a:pt x="4663511" y="183623"/>
                  </a:lnTo>
                  <a:lnTo>
                    <a:pt x="4708585" y="194297"/>
                  </a:lnTo>
                  <a:lnTo>
                    <a:pt x="4752299" y="205209"/>
                  </a:lnTo>
                  <a:lnTo>
                    <a:pt x="4794625" y="216354"/>
                  </a:lnTo>
                  <a:lnTo>
                    <a:pt x="4835537" y="227725"/>
                  </a:lnTo>
                  <a:lnTo>
                    <a:pt x="4875008" y="239318"/>
                  </a:lnTo>
                  <a:lnTo>
                    <a:pt x="4913012" y="251128"/>
                  </a:lnTo>
                  <a:lnTo>
                    <a:pt x="4949522" y="263148"/>
                  </a:lnTo>
                  <a:lnTo>
                    <a:pt x="5017953" y="287799"/>
                  </a:lnTo>
                  <a:lnTo>
                    <a:pt x="5080087" y="313229"/>
                  </a:lnTo>
                  <a:lnTo>
                    <a:pt x="5135711" y="339394"/>
                  </a:lnTo>
                  <a:lnTo>
                    <a:pt x="5184611" y="366250"/>
                  </a:lnTo>
                  <a:lnTo>
                    <a:pt x="5226574" y="393755"/>
                  </a:lnTo>
                  <a:lnTo>
                    <a:pt x="5261386" y="421866"/>
                  </a:lnTo>
                  <a:lnTo>
                    <a:pt x="5288834" y="450538"/>
                  </a:lnTo>
                  <a:lnTo>
                    <a:pt x="5315730" y="494506"/>
                  </a:lnTo>
                  <a:lnTo>
                    <a:pt x="5324856" y="539496"/>
                  </a:lnTo>
                  <a:lnTo>
                    <a:pt x="5323833" y="554596"/>
                  </a:lnTo>
                  <a:lnTo>
                    <a:pt x="5308704" y="599261"/>
                  </a:lnTo>
                  <a:lnTo>
                    <a:pt x="5276044" y="642856"/>
                  </a:lnTo>
                  <a:lnTo>
                    <a:pt x="5244887" y="671252"/>
                  </a:lnTo>
                  <a:lnTo>
                    <a:pt x="5206473" y="699065"/>
                  </a:lnTo>
                  <a:lnTo>
                    <a:pt x="5161015" y="726252"/>
                  </a:lnTo>
                  <a:lnTo>
                    <a:pt x="5108726" y="752768"/>
                  </a:lnTo>
                  <a:lnTo>
                    <a:pt x="5049821" y="778570"/>
                  </a:lnTo>
                  <a:lnTo>
                    <a:pt x="4984511" y="803616"/>
                  </a:lnTo>
                  <a:lnTo>
                    <a:pt x="4913012" y="827862"/>
                  </a:lnTo>
                  <a:lnTo>
                    <a:pt x="4875008" y="839671"/>
                  </a:lnTo>
                  <a:lnTo>
                    <a:pt x="4835537" y="851264"/>
                  </a:lnTo>
                  <a:lnTo>
                    <a:pt x="4794625" y="862636"/>
                  </a:lnTo>
                  <a:lnTo>
                    <a:pt x="4752299" y="873781"/>
                  </a:lnTo>
                  <a:lnTo>
                    <a:pt x="4708585" y="884693"/>
                  </a:lnTo>
                  <a:lnTo>
                    <a:pt x="4663511" y="895367"/>
                  </a:lnTo>
                  <a:lnTo>
                    <a:pt x="4617103" y="905798"/>
                  </a:lnTo>
                  <a:lnTo>
                    <a:pt x="4569387" y="915980"/>
                  </a:lnTo>
                  <a:lnTo>
                    <a:pt x="4520391" y="925908"/>
                  </a:lnTo>
                  <a:lnTo>
                    <a:pt x="4418664" y="944981"/>
                  </a:lnTo>
                  <a:lnTo>
                    <a:pt x="4312135" y="962972"/>
                  </a:lnTo>
                  <a:lnTo>
                    <a:pt x="4201018" y="979839"/>
                  </a:lnTo>
                  <a:lnTo>
                    <a:pt x="4085525" y="995538"/>
                  </a:lnTo>
                  <a:lnTo>
                    <a:pt x="3965871" y="1010026"/>
                  </a:lnTo>
                  <a:lnTo>
                    <a:pt x="3842269" y="1023260"/>
                  </a:lnTo>
                  <a:lnTo>
                    <a:pt x="3649931" y="1040664"/>
                  </a:lnTo>
                  <a:lnTo>
                    <a:pt x="3449911" y="1055003"/>
                  </a:lnTo>
                  <a:lnTo>
                    <a:pt x="3242930" y="1066130"/>
                  </a:lnTo>
                  <a:lnTo>
                    <a:pt x="3029708" y="1073900"/>
                  </a:lnTo>
                  <a:lnTo>
                    <a:pt x="2810966" y="1078166"/>
                  </a:lnTo>
                  <a:lnTo>
                    <a:pt x="2662428" y="1078992"/>
                  </a:lnTo>
                  <a:close/>
                </a:path>
              </a:pathLst>
            </a:custGeom>
            <a:solidFill>
              <a:srgbClr val="FCFAD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2943" y="2289047"/>
              <a:ext cx="5325110" cy="1079500"/>
            </a:xfrm>
            <a:custGeom>
              <a:avLst/>
              <a:gdLst/>
              <a:ahLst/>
              <a:cxnLst/>
              <a:rect l="l" t="t" r="r" b="b"/>
              <a:pathLst>
                <a:path w="5325109" h="1079500">
                  <a:moveTo>
                    <a:pt x="5324855" y="539495"/>
                  </a:moveTo>
                  <a:lnTo>
                    <a:pt x="5315730" y="584484"/>
                  </a:lnTo>
                  <a:lnTo>
                    <a:pt x="5288833" y="628452"/>
                  </a:lnTo>
                  <a:lnTo>
                    <a:pt x="5261386" y="657124"/>
                  </a:lnTo>
                  <a:lnTo>
                    <a:pt x="5226574" y="685234"/>
                  </a:lnTo>
                  <a:lnTo>
                    <a:pt x="5184611" y="712740"/>
                  </a:lnTo>
                  <a:lnTo>
                    <a:pt x="5135711" y="739596"/>
                  </a:lnTo>
                  <a:lnTo>
                    <a:pt x="5080087" y="765761"/>
                  </a:lnTo>
                  <a:lnTo>
                    <a:pt x="5017953" y="791190"/>
                  </a:lnTo>
                  <a:lnTo>
                    <a:pt x="4949522" y="815842"/>
                  </a:lnTo>
                  <a:lnTo>
                    <a:pt x="4913012" y="827862"/>
                  </a:lnTo>
                  <a:lnTo>
                    <a:pt x="4875008" y="839671"/>
                  </a:lnTo>
                  <a:lnTo>
                    <a:pt x="4835537" y="851264"/>
                  </a:lnTo>
                  <a:lnTo>
                    <a:pt x="4794625" y="862636"/>
                  </a:lnTo>
                  <a:lnTo>
                    <a:pt x="4752298" y="873781"/>
                  </a:lnTo>
                  <a:lnTo>
                    <a:pt x="4708585" y="884693"/>
                  </a:lnTo>
                  <a:lnTo>
                    <a:pt x="4663511" y="895367"/>
                  </a:lnTo>
                  <a:lnTo>
                    <a:pt x="4617102" y="905798"/>
                  </a:lnTo>
                  <a:lnTo>
                    <a:pt x="4569387" y="915980"/>
                  </a:lnTo>
                  <a:lnTo>
                    <a:pt x="4520391" y="925908"/>
                  </a:lnTo>
                  <a:lnTo>
                    <a:pt x="4470141" y="935577"/>
                  </a:lnTo>
                  <a:lnTo>
                    <a:pt x="4418664" y="944981"/>
                  </a:lnTo>
                  <a:lnTo>
                    <a:pt x="4365986" y="954114"/>
                  </a:lnTo>
                  <a:lnTo>
                    <a:pt x="4312135" y="962972"/>
                  </a:lnTo>
                  <a:lnTo>
                    <a:pt x="4257136" y="971549"/>
                  </a:lnTo>
                  <a:lnTo>
                    <a:pt x="4201017" y="979839"/>
                  </a:lnTo>
                  <a:lnTo>
                    <a:pt x="4143805" y="987837"/>
                  </a:lnTo>
                  <a:lnTo>
                    <a:pt x="4085525" y="995538"/>
                  </a:lnTo>
                  <a:lnTo>
                    <a:pt x="4026205" y="1002936"/>
                  </a:lnTo>
                  <a:lnTo>
                    <a:pt x="3965871" y="1010026"/>
                  </a:lnTo>
                  <a:lnTo>
                    <a:pt x="3904550" y="1016803"/>
                  </a:lnTo>
                  <a:lnTo>
                    <a:pt x="3842269" y="1023260"/>
                  </a:lnTo>
                  <a:lnTo>
                    <a:pt x="3779054" y="1029393"/>
                  </a:lnTo>
                  <a:lnTo>
                    <a:pt x="3714933" y="1035196"/>
                  </a:lnTo>
                  <a:lnTo>
                    <a:pt x="3649931" y="1040664"/>
                  </a:lnTo>
                  <a:lnTo>
                    <a:pt x="3584075" y="1045792"/>
                  </a:lnTo>
                  <a:lnTo>
                    <a:pt x="3517393" y="1050573"/>
                  </a:lnTo>
                  <a:lnTo>
                    <a:pt x="3449911" y="1055003"/>
                  </a:lnTo>
                  <a:lnTo>
                    <a:pt x="3381655" y="1059076"/>
                  </a:lnTo>
                  <a:lnTo>
                    <a:pt x="3312652" y="1062787"/>
                  </a:lnTo>
                  <a:lnTo>
                    <a:pt x="3242929" y="1066130"/>
                  </a:lnTo>
                  <a:lnTo>
                    <a:pt x="3172513" y="1069101"/>
                  </a:lnTo>
                  <a:lnTo>
                    <a:pt x="3101430" y="1071692"/>
                  </a:lnTo>
                  <a:lnTo>
                    <a:pt x="3029708" y="1073900"/>
                  </a:lnTo>
                  <a:lnTo>
                    <a:pt x="2957371" y="1075719"/>
                  </a:lnTo>
                  <a:lnTo>
                    <a:pt x="2884449" y="1077142"/>
                  </a:lnTo>
                  <a:lnTo>
                    <a:pt x="2810966" y="1078166"/>
                  </a:lnTo>
                  <a:lnTo>
                    <a:pt x="2736950" y="1078784"/>
                  </a:lnTo>
                  <a:lnTo>
                    <a:pt x="2662427" y="1078991"/>
                  </a:lnTo>
                  <a:lnTo>
                    <a:pt x="2587905" y="1078784"/>
                  </a:lnTo>
                  <a:lnTo>
                    <a:pt x="2513889" y="1078166"/>
                  </a:lnTo>
                  <a:lnTo>
                    <a:pt x="2440406" y="1077142"/>
                  </a:lnTo>
                  <a:lnTo>
                    <a:pt x="2367483" y="1075719"/>
                  </a:lnTo>
                  <a:lnTo>
                    <a:pt x="2295147" y="1073900"/>
                  </a:lnTo>
                  <a:lnTo>
                    <a:pt x="2223424" y="1071692"/>
                  </a:lnTo>
                  <a:lnTo>
                    <a:pt x="2152342" y="1069101"/>
                  </a:lnTo>
                  <a:lnTo>
                    <a:pt x="2081925" y="1066130"/>
                  </a:lnTo>
                  <a:lnTo>
                    <a:pt x="2012203" y="1062787"/>
                  </a:lnTo>
                  <a:lnTo>
                    <a:pt x="1943200" y="1059076"/>
                  </a:lnTo>
                  <a:lnTo>
                    <a:pt x="1874944" y="1055003"/>
                  </a:lnTo>
                  <a:lnTo>
                    <a:pt x="1807462" y="1050573"/>
                  </a:lnTo>
                  <a:lnTo>
                    <a:pt x="1740780" y="1045792"/>
                  </a:lnTo>
                  <a:lnTo>
                    <a:pt x="1674924" y="1040664"/>
                  </a:lnTo>
                  <a:lnTo>
                    <a:pt x="1609922" y="1035196"/>
                  </a:lnTo>
                  <a:lnTo>
                    <a:pt x="1545801" y="1029393"/>
                  </a:lnTo>
                  <a:lnTo>
                    <a:pt x="1482586" y="1023260"/>
                  </a:lnTo>
                  <a:lnTo>
                    <a:pt x="1420305" y="1016803"/>
                  </a:lnTo>
                  <a:lnTo>
                    <a:pt x="1358984" y="1010026"/>
                  </a:lnTo>
                  <a:lnTo>
                    <a:pt x="1298650" y="1002936"/>
                  </a:lnTo>
                  <a:lnTo>
                    <a:pt x="1239330" y="995538"/>
                  </a:lnTo>
                  <a:lnTo>
                    <a:pt x="1181050" y="987837"/>
                  </a:lnTo>
                  <a:lnTo>
                    <a:pt x="1123837" y="979839"/>
                  </a:lnTo>
                  <a:lnTo>
                    <a:pt x="1067718" y="971549"/>
                  </a:lnTo>
                  <a:lnTo>
                    <a:pt x="1012720" y="962972"/>
                  </a:lnTo>
                  <a:lnTo>
                    <a:pt x="958868" y="954114"/>
                  </a:lnTo>
                  <a:lnTo>
                    <a:pt x="906191" y="944981"/>
                  </a:lnTo>
                  <a:lnTo>
                    <a:pt x="854714" y="935577"/>
                  </a:lnTo>
                  <a:lnTo>
                    <a:pt x="804464" y="925908"/>
                  </a:lnTo>
                  <a:lnTo>
                    <a:pt x="755468" y="915980"/>
                  </a:lnTo>
                  <a:lnTo>
                    <a:pt x="707752" y="905798"/>
                  </a:lnTo>
                  <a:lnTo>
                    <a:pt x="661344" y="895367"/>
                  </a:lnTo>
                  <a:lnTo>
                    <a:pt x="616270" y="884693"/>
                  </a:lnTo>
                  <a:lnTo>
                    <a:pt x="572557" y="873781"/>
                  </a:lnTo>
                  <a:lnTo>
                    <a:pt x="530230" y="862636"/>
                  </a:lnTo>
                  <a:lnTo>
                    <a:pt x="489318" y="851264"/>
                  </a:lnTo>
                  <a:lnTo>
                    <a:pt x="449847" y="839671"/>
                  </a:lnTo>
                  <a:lnTo>
                    <a:pt x="411843" y="827862"/>
                  </a:lnTo>
                  <a:lnTo>
                    <a:pt x="375333" y="815842"/>
                  </a:lnTo>
                  <a:lnTo>
                    <a:pt x="306902" y="791190"/>
                  </a:lnTo>
                  <a:lnTo>
                    <a:pt x="244768" y="765761"/>
                  </a:lnTo>
                  <a:lnTo>
                    <a:pt x="189144" y="739596"/>
                  </a:lnTo>
                  <a:lnTo>
                    <a:pt x="140244" y="712740"/>
                  </a:lnTo>
                  <a:lnTo>
                    <a:pt x="98281" y="685234"/>
                  </a:lnTo>
                  <a:lnTo>
                    <a:pt x="63469" y="657124"/>
                  </a:lnTo>
                  <a:lnTo>
                    <a:pt x="36021" y="628452"/>
                  </a:lnTo>
                  <a:lnTo>
                    <a:pt x="9125" y="584484"/>
                  </a:lnTo>
                  <a:lnTo>
                    <a:pt x="0" y="539495"/>
                  </a:lnTo>
                  <a:lnTo>
                    <a:pt x="1022" y="524395"/>
                  </a:lnTo>
                  <a:lnTo>
                    <a:pt x="16152" y="479730"/>
                  </a:lnTo>
                  <a:lnTo>
                    <a:pt x="48811" y="436135"/>
                  </a:lnTo>
                  <a:lnTo>
                    <a:pt x="79968" y="407738"/>
                  </a:lnTo>
                  <a:lnTo>
                    <a:pt x="118382" y="379924"/>
                  </a:lnTo>
                  <a:lnTo>
                    <a:pt x="163840" y="352738"/>
                  </a:lnTo>
                  <a:lnTo>
                    <a:pt x="216129" y="326222"/>
                  </a:lnTo>
                  <a:lnTo>
                    <a:pt x="275035" y="300420"/>
                  </a:lnTo>
                  <a:lnTo>
                    <a:pt x="340344" y="275374"/>
                  </a:lnTo>
                  <a:lnTo>
                    <a:pt x="411843" y="251128"/>
                  </a:lnTo>
                  <a:lnTo>
                    <a:pt x="449847" y="239318"/>
                  </a:lnTo>
                  <a:lnTo>
                    <a:pt x="489318" y="227725"/>
                  </a:lnTo>
                  <a:lnTo>
                    <a:pt x="530230" y="216354"/>
                  </a:lnTo>
                  <a:lnTo>
                    <a:pt x="572557" y="205209"/>
                  </a:lnTo>
                  <a:lnTo>
                    <a:pt x="616270" y="194297"/>
                  </a:lnTo>
                  <a:lnTo>
                    <a:pt x="661344" y="183623"/>
                  </a:lnTo>
                  <a:lnTo>
                    <a:pt x="707752" y="173192"/>
                  </a:lnTo>
                  <a:lnTo>
                    <a:pt x="755468" y="163010"/>
                  </a:lnTo>
                  <a:lnTo>
                    <a:pt x="804464" y="153082"/>
                  </a:lnTo>
                  <a:lnTo>
                    <a:pt x="854714" y="143413"/>
                  </a:lnTo>
                  <a:lnTo>
                    <a:pt x="906191" y="134009"/>
                  </a:lnTo>
                  <a:lnTo>
                    <a:pt x="958868" y="124876"/>
                  </a:lnTo>
                  <a:lnTo>
                    <a:pt x="1012720" y="116018"/>
                  </a:lnTo>
                  <a:lnTo>
                    <a:pt x="1067718" y="107441"/>
                  </a:lnTo>
                  <a:lnTo>
                    <a:pt x="1123837" y="99151"/>
                  </a:lnTo>
                  <a:lnTo>
                    <a:pt x="1181050" y="91153"/>
                  </a:lnTo>
                  <a:lnTo>
                    <a:pt x="1239330" y="83452"/>
                  </a:lnTo>
                  <a:lnTo>
                    <a:pt x="1298650" y="76054"/>
                  </a:lnTo>
                  <a:lnTo>
                    <a:pt x="1358984" y="68964"/>
                  </a:lnTo>
                  <a:lnTo>
                    <a:pt x="1420305" y="62188"/>
                  </a:lnTo>
                  <a:lnTo>
                    <a:pt x="1482586" y="55730"/>
                  </a:lnTo>
                  <a:lnTo>
                    <a:pt x="1545801" y="49597"/>
                  </a:lnTo>
                  <a:lnTo>
                    <a:pt x="1609922" y="43794"/>
                  </a:lnTo>
                  <a:lnTo>
                    <a:pt x="1674924" y="38326"/>
                  </a:lnTo>
                  <a:lnTo>
                    <a:pt x="1740780" y="33199"/>
                  </a:lnTo>
                  <a:lnTo>
                    <a:pt x="1807462" y="28417"/>
                  </a:lnTo>
                  <a:lnTo>
                    <a:pt x="1874944" y="23988"/>
                  </a:lnTo>
                  <a:lnTo>
                    <a:pt x="1943200" y="19914"/>
                  </a:lnTo>
                  <a:lnTo>
                    <a:pt x="2012203" y="16204"/>
                  </a:lnTo>
                  <a:lnTo>
                    <a:pt x="2081925" y="12860"/>
                  </a:lnTo>
                  <a:lnTo>
                    <a:pt x="2152342" y="9890"/>
                  </a:lnTo>
                  <a:lnTo>
                    <a:pt x="2223424" y="7299"/>
                  </a:lnTo>
                  <a:lnTo>
                    <a:pt x="2295147" y="5091"/>
                  </a:lnTo>
                  <a:lnTo>
                    <a:pt x="2367483" y="3272"/>
                  </a:lnTo>
                  <a:lnTo>
                    <a:pt x="2440406" y="1849"/>
                  </a:lnTo>
                  <a:lnTo>
                    <a:pt x="2513889" y="825"/>
                  </a:lnTo>
                  <a:lnTo>
                    <a:pt x="2587905" y="207"/>
                  </a:lnTo>
                  <a:lnTo>
                    <a:pt x="2662427" y="0"/>
                  </a:lnTo>
                  <a:lnTo>
                    <a:pt x="2736950" y="207"/>
                  </a:lnTo>
                  <a:lnTo>
                    <a:pt x="2810966" y="825"/>
                  </a:lnTo>
                  <a:lnTo>
                    <a:pt x="2884449" y="1849"/>
                  </a:lnTo>
                  <a:lnTo>
                    <a:pt x="2957371" y="3272"/>
                  </a:lnTo>
                  <a:lnTo>
                    <a:pt x="3029708" y="5091"/>
                  </a:lnTo>
                  <a:lnTo>
                    <a:pt x="3101430" y="7299"/>
                  </a:lnTo>
                  <a:lnTo>
                    <a:pt x="3172513" y="9890"/>
                  </a:lnTo>
                  <a:lnTo>
                    <a:pt x="3242929" y="12860"/>
                  </a:lnTo>
                  <a:lnTo>
                    <a:pt x="3312652" y="16204"/>
                  </a:lnTo>
                  <a:lnTo>
                    <a:pt x="3381655" y="19914"/>
                  </a:lnTo>
                  <a:lnTo>
                    <a:pt x="3449911" y="23988"/>
                  </a:lnTo>
                  <a:lnTo>
                    <a:pt x="3517393" y="28417"/>
                  </a:lnTo>
                  <a:lnTo>
                    <a:pt x="3584075" y="33199"/>
                  </a:lnTo>
                  <a:lnTo>
                    <a:pt x="3649931" y="38326"/>
                  </a:lnTo>
                  <a:lnTo>
                    <a:pt x="3714933" y="43794"/>
                  </a:lnTo>
                  <a:lnTo>
                    <a:pt x="3779054" y="49597"/>
                  </a:lnTo>
                  <a:lnTo>
                    <a:pt x="3842269" y="55730"/>
                  </a:lnTo>
                  <a:lnTo>
                    <a:pt x="3904550" y="62188"/>
                  </a:lnTo>
                  <a:lnTo>
                    <a:pt x="3965871" y="68964"/>
                  </a:lnTo>
                  <a:lnTo>
                    <a:pt x="4026205" y="76054"/>
                  </a:lnTo>
                  <a:lnTo>
                    <a:pt x="4085525" y="83452"/>
                  </a:lnTo>
                  <a:lnTo>
                    <a:pt x="4143805" y="91153"/>
                  </a:lnTo>
                  <a:lnTo>
                    <a:pt x="4201017" y="99151"/>
                  </a:lnTo>
                  <a:lnTo>
                    <a:pt x="4257136" y="107441"/>
                  </a:lnTo>
                  <a:lnTo>
                    <a:pt x="4312135" y="116018"/>
                  </a:lnTo>
                  <a:lnTo>
                    <a:pt x="4365986" y="124876"/>
                  </a:lnTo>
                  <a:lnTo>
                    <a:pt x="4418664" y="134009"/>
                  </a:lnTo>
                  <a:lnTo>
                    <a:pt x="4470141" y="143413"/>
                  </a:lnTo>
                  <a:lnTo>
                    <a:pt x="4520391" y="153082"/>
                  </a:lnTo>
                  <a:lnTo>
                    <a:pt x="4569387" y="163010"/>
                  </a:lnTo>
                  <a:lnTo>
                    <a:pt x="4617102" y="173192"/>
                  </a:lnTo>
                  <a:lnTo>
                    <a:pt x="4663511" y="183623"/>
                  </a:lnTo>
                  <a:lnTo>
                    <a:pt x="4708585" y="194297"/>
                  </a:lnTo>
                  <a:lnTo>
                    <a:pt x="4752298" y="205209"/>
                  </a:lnTo>
                  <a:lnTo>
                    <a:pt x="4794625" y="216354"/>
                  </a:lnTo>
                  <a:lnTo>
                    <a:pt x="4835537" y="227725"/>
                  </a:lnTo>
                  <a:lnTo>
                    <a:pt x="4875008" y="239318"/>
                  </a:lnTo>
                  <a:lnTo>
                    <a:pt x="4913012" y="251128"/>
                  </a:lnTo>
                  <a:lnTo>
                    <a:pt x="4949522" y="263148"/>
                  </a:lnTo>
                  <a:lnTo>
                    <a:pt x="5017953" y="287799"/>
                  </a:lnTo>
                  <a:lnTo>
                    <a:pt x="5080087" y="313229"/>
                  </a:lnTo>
                  <a:lnTo>
                    <a:pt x="5135711" y="339394"/>
                  </a:lnTo>
                  <a:lnTo>
                    <a:pt x="5184611" y="366250"/>
                  </a:lnTo>
                  <a:lnTo>
                    <a:pt x="5226574" y="393755"/>
                  </a:lnTo>
                  <a:lnTo>
                    <a:pt x="5261386" y="421866"/>
                  </a:lnTo>
                  <a:lnTo>
                    <a:pt x="5288833" y="450538"/>
                  </a:lnTo>
                  <a:lnTo>
                    <a:pt x="5315730" y="494506"/>
                  </a:lnTo>
                  <a:lnTo>
                    <a:pt x="5324855" y="539495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752" y="2752343"/>
              <a:ext cx="131063" cy="1310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5487" y="2700527"/>
              <a:ext cx="70485" cy="55244"/>
            </a:xfrm>
            <a:custGeom>
              <a:avLst/>
              <a:gdLst/>
              <a:ahLst/>
              <a:cxnLst/>
              <a:rect l="l" t="t" r="r" b="b"/>
              <a:pathLst>
                <a:path w="70485" h="55244">
                  <a:moveTo>
                    <a:pt x="15239" y="54863"/>
                  </a:moveTo>
                  <a:lnTo>
                    <a:pt x="0" y="24383"/>
                  </a:lnTo>
                  <a:lnTo>
                    <a:pt x="54863" y="0"/>
                  </a:lnTo>
                  <a:lnTo>
                    <a:pt x="70103" y="27431"/>
                  </a:lnTo>
                  <a:lnTo>
                    <a:pt x="15239" y="54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85487" y="2700527"/>
              <a:ext cx="70485" cy="55244"/>
            </a:xfrm>
            <a:custGeom>
              <a:avLst/>
              <a:gdLst/>
              <a:ahLst/>
              <a:cxnLst/>
              <a:rect l="l" t="t" r="r" b="b"/>
              <a:pathLst>
                <a:path w="70485" h="55244">
                  <a:moveTo>
                    <a:pt x="0" y="24383"/>
                  </a:moveTo>
                  <a:lnTo>
                    <a:pt x="54863" y="0"/>
                  </a:lnTo>
                  <a:lnTo>
                    <a:pt x="70103" y="27431"/>
                  </a:lnTo>
                  <a:lnTo>
                    <a:pt x="15239" y="54863"/>
                  </a:lnTo>
                  <a:lnTo>
                    <a:pt x="0" y="24383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6552" y="2606040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30480" y="76200"/>
                  </a:moveTo>
                  <a:lnTo>
                    <a:pt x="24384" y="76200"/>
                  </a:lnTo>
                  <a:lnTo>
                    <a:pt x="18288" y="73152"/>
                  </a:lnTo>
                  <a:lnTo>
                    <a:pt x="6096" y="60960"/>
                  </a:lnTo>
                  <a:lnTo>
                    <a:pt x="0" y="48768"/>
                  </a:lnTo>
                  <a:lnTo>
                    <a:pt x="0" y="42672"/>
                  </a:lnTo>
                  <a:lnTo>
                    <a:pt x="26670" y="12192"/>
                  </a:lnTo>
                  <a:lnTo>
                    <a:pt x="64960" y="523"/>
                  </a:lnTo>
                  <a:lnTo>
                    <a:pt x="70104" y="0"/>
                  </a:lnTo>
                  <a:lnTo>
                    <a:pt x="76200" y="0"/>
                  </a:lnTo>
                  <a:lnTo>
                    <a:pt x="88392" y="6096"/>
                  </a:lnTo>
                  <a:lnTo>
                    <a:pt x="94488" y="6096"/>
                  </a:lnTo>
                  <a:lnTo>
                    <a:pt x="97536" y="12192"/>
                  </a:lnTo>
                  <a:lnTo>
                    <a:pt x="103632" y="18288"/>
                  </a:lnTo>
                  <a:lnTo>
                    <a:pt x="81686" y="27432"/>
                  </a:lnTo>
                  <a:lnTo>
                    <a:pt x="48768" y="27432"/>
                  </a:lnTo>
                  <a:lnTo>
                    <a:pt x="42672" y="30480"/>
                  </a:lnTo>
                  <a:lnTo>
                    <a:pt x="39624" y="30480"/>
                  </a:lnTo>
                  <a:lnTo>
                    <a:pt x="39624" y="33528"/>
                  </a:lnTo>
                  <a:lnTo>
                    <a:pt x="36576" y="36576"/>
                  </a:lnTo>
                  <a:lnTo>
                    <a:pt x="36623" y="39671"/>
                  </a:lnTo>
                  <a:lnTo>
                    <a:pt x="42672" y="45720"/>
                  </a:lnTo>
                  <a:lnTo>
                    <a:pt x="109728" y="45720"/>
                  </a:lnTo>
                  <a:lnTo>
                    <a:pt x="115824" y="48768"/>
                  </a:lnTo>
                  <a:lnTo>
                    <a:pt x="121920" y="60960"/>
                  </a:lnTo>
                  <a:lnTo>
                    <a:pt x="121920" y="70104"/>
                  </a:lnTo>
                  <a:lnTo>
                    <a:pt x="70104" y="70104"/>
                  </a:lnTo>
                  <a:lnTo>
                    <a:pt x="60960" y="73152"/>
                  </a:lnTo>
                  <a:lnTo>
                    <a:pt x="50625" y="73628"/>
                  </a:lnTo>
                  <a:lnTo>
                    <a:pt x="42291" y="74676"/>
                  </a:lnTo>
                  <a:lnTo>
                    <a:pt x="35671" y="75723"/>
                  </a:lnTo>
                  <a:lnTo>
                    <a:pt x="30480" y="76200"/>
                  </a:lnTo>
                  <a:close/>
                </a:path>
                <a:path w="121920" h="120650">
                  <a:moveTo>
                    <a:pt x="67056" y="33528"/>
                  </a:moveTo>
                  <a:lnTo>
                    <a:pt x="64008" y="30480"/>
                  </a:lnTo>
                  <a:lnTo>
                    <a:pt x="64008" y="27432"/>
                  </a:lnTo>
                  <a:lnTo>
                    <a:pt x="81686" y="27432"/>
                  </a:lnTo>
                  <a:lnTo>
                    <a:pt x="67056" y="33528"/>
                  </a:lnTo>
                  <a:close/>
                </a:path>
                <a:path w="121920" h="120650">
                  <a:moveTo>
                    <a:pt x="109728" y="45720"/>
                  </a:moveTo>
                  <a:lnTo>
                    <a:pt x="51816" y="45720"/>
                  </a:lnTo>
                  <a:lnTo>
                    <a:pt x="60960" y="42672"/>
                  </a:lnTo>
                  <a:lnTo>
                    <a:pt x="70008" y="40909"/>
                  </a:lnTo>
                  <a:lnTo>
                    <a:pt x="78486" y="40005"/>
                  </a:lnTo>
                  <a:lnTo>
                    <a:pt x="85820" y="39671"/>
                  </a:lnTo>
                  <a:lnTo>
                    <a:pt x="91440" y="39624"/>
                  </a:lnTo>
                  <a:lnTo>
                    <a:pt x="100584" y="39624"/>
                  </a:lnTo>
                  <a:lnTo>
                    <a:pt x="106680" y="42672"/>
                  </a:lnTo>
                  <a:lnTo>
                    <a:pt x="109728" y="45720"/>
                  </a:lnTo>
                  <a:close/>
                </a:path>
                <a:path w="121920" h="120650">
                  <a:moveTo>
                    <a:pt x="115824" y="91440"/>
                  </a:moveTo>
                  <a:lnTo>
                    <a:pt x="73152" y="91440"/>
                  </a:lnTo>
                  <a:lnTo>
                    <a:pt x="79248" y="88392"/>
                  </a:lnTo>
                  <a:lnTo>
                    <a:pt x="82296" y="88392"/>
                  </a:lnTo>
                  <a:lnTo>
                    <a:pt x="85344" y="85344"/>
                  </a:lnTo>
                  <a:lnTo>
                    <a:pt x="85344" y="82296"/>
                  </a:lnTo>
                  <a:lnTo>
                    <a:pt x="88392" y="79248"/>
                  </a:lnTo>
                  <a:lnTo>
                    <a:pt x="85344" y="76200"/>
                  </a:lnTo>
                  <a:lnTo>
                    <a:pt x="85344" y="73152"/>
                  </a:lnTo>
                  <a:lnTo>
                    <a:pt x="82296" y="73152"/>
                  </a:lnTo>
                  <a:lnTo>
                    <a:pt x="79248" y="70104"/>
                  </a:lnTo>
                  <a:lnTo>
                    <a:pt x="121920" y="70104"/>
                  </a:lnTo>
                  <a:lnTo>
                    <a:pt x="121920" y="79248"/>
                  </a:lnTo>
                  <a:lnTo>
                    <a:pt x="115824" y="91440"/>
                  </a:lnTo>
                  <a:close/>
                </a:path>
                <a:path w="121920" h="120650">
                  <a:moveTo>
                    <a:pt x="44529" y="120062"/>
                  </a:moveTo>
                  <a:lnTo>
                    <a:pt x="12192" y="100584"/>
                  </a:lnTo>
                  <a:lnTo>
                    <a:pt x="51816" y="85344"/>
                  </a:lnTo>
                  <a:lnTo>
                    <a:pt x="57912" y="91440"/>
                  </a:lnTo>
                  <a:lnTo>
                    <a:pt x="115824" y="91440"/>
                  </a:lnTo>
                  <a:lnTo>
                    <a:pt x="79248" y="112776"/>
                  </a:lnTo>
                  <a:lnTo>
                    <a:pt x="54483" y="119253"/>
                  </a:lnTo>
                  <a:lnTo>
                    <a:pt x="44529" y="120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6552" y="2606039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12191" y="100583"/>
                  </a:moveTo>
                  <a:lnTo>
                    <a:pt x="51815" y="85343"/>
                  </a:lnTo>
                  <a:lnTo>
                    <a:pt x="54863" y="88391"/>
                  </a:lnTo>
                  <a:lnTo>
                    <a:pt x="57911" y="91439"/>
                  </a:lnTo>
                  <a:lnTo>
                    <a:pt x="60959" y="91439"/>
                  </a:lnTo>
                  <a:lnTo>
                    <a:pt x="64007" y="91439"/>
                  </a:lnTo>
                  <a:lnTo>
                    <a:pt x="70103" y="91439"/>
                  </a:lnTo>
                  <a:lnTo>
                    <a:pt x="73151" y="91439"/>
                  </a:lnTo>
                  <a:lnTo>
                    <a:pt x="79247" y="88391"/>
                  </a:lnTo>
                  <a:lnTo>
                    <a:pt x="82295" y="88391"/>
                  </a:lnTo>
                  <a:lnTo>
                    <a:pt x="85343" y="85343"/>
                  </a:lnTo>
                  <a:lnTo>
                    <a:pt x="85343" y="82295"/>
                  </a:lnTo>
                  <a:lnTo>
                    <a:pt x="88391" y="79247"/>
                  </a:lnTo>
                  <a:lnTo>
                    <a:pt x="85343" y="76199"/>
                  </a:lnTo>
                  <a:lnTo>
                    <a:pt x="85343" y="73151"/>
                  </a:lnTo>
                  <a:lnTo>
                    <a:pt x="82295" y="73151"/>
                  </a:lnTo>
                  <a:lnTo>
                    <a:pt x="79247" y="70103"/>
                  </a:lnTo>
                  <a:lnTo>
                    <a:pt x="76199" y="70103"/>
                  </a:lnTo>
                  <a:lnTo>
                    <a:pt x="70103" y="70103"/>
                  </a:lnTo>
                  <a:lnTo>
                    <a:pt x="60959" y="73151"/>
                  </a:lnTo>
                  <a:lnTo>
                    <a:pt x="50625" y="73628"/>
                  </a:lnTo>
                  <a:lnTo>
                    <a:pt x="42290" y="74675"/>
                  </a:lnTo>
                  <a:lnTo>
                    <a:pt x="35671" y="75723"/>
                  </a:lnTo>
                  <a:lnTo>
                    <a:pt x="30479" y="76199"/>
                  </a:lnTo>
                  <a:lnTo>
                    <a:pt x="24383" y="76199"/>
                  </a:lnTo>
                  <a:lnTo>
                    <a:pt x="18287" y="73151"/>
                  </a:lnTo>
                  <a:lnTo>
                    <a:pt x="15239" y="70103"/>
                  </a:lnTo>
                  <a:lnTo>
                    <a:pt x="9143" y="64007"/>
                  </a:lnTo>
                  <a:lnTo>
                    <a:pt x="6095" y="60959"/>
                  </a:lnTo>
                  <a:lnTo>
                    <a:pt x="3047" y="54863"/>
                  </a:lnTo>
                  <a:lnTo>
                    <a:pt x="0" y="48767"/>
                  </a:lnTo>
                  <a:lnTo>
                    <a:pt x="0" y="42671"/>
                  </a:lnTo>
                  <a:lnTo>
                    <a:pt x="3047" y="33527"/>
                  </a:lnTo>
                  <a:lnTo>
                    <a:pt x="6095" y="27431"/>
                  </a:lnTo>
                  <a:lnTo>
                    <a:pt x="9143" y="24383"/>
                  </a:lnTo>
                  <a:lnTo>
                    <a:pt x="15239" y="18287"/>
                  </a:lnTo>
                  <a:lnTo>
                    <a:pt x="51244" y="3857"/>
                  </a:lnTo>
                  <a:lnTo>
                    <a:pt x="58673" y="1904"/>
                  </a:lnTo>
                  <a:lnTo>
                    <a:pt x="64960" y="523"/>
                  </a:lnTo>
                  <a:lnTo>
                    <a:pt x="70103" y="0"/>
                  </a:lnTo>
                  <a:lnTo>
                    <a:pt x="76199" y="0"/>
                  </a:lnTo>
                  <a:lnTo>
                    <a:pt x="82295" y="3047"/>
                  </a:lnTo>
                  <a:lnTo>
                    <a:pt x="88391" y="6095"/>
                  </a:lnTo>
                  <a:lnTo>
                    <a:pt x="94487" y="6095"/>
                  </a:lnTo>
                  <a:lnTo>
                    <a:pt x="97535" y="12191"/>
                  </a:lnTo>
                  <a:lnTo>
                    <a:pt x="103631" y="18287"/>
                  </a:lnTo>
                  <a:lnTo>
                    <a:pt x="67055" y="33527"/>
                  </a:lnTo>
                  <a:lnTo>
                    <a:pt x="64007" y="30479"/>
                  </a:lnTo>
                  <a:lnTo>
                    <a:pt x="64007" y="27431"/>
                  </a:lnTo>
                  <a:lnTo>
                    <a:pt x="60959" y="27431"/>
                  </a:lnTo>
                  <a:lnTo>
                    <a:pt x="54863" y="27431"/>
                  </a:lnTo>
                  <a:lnTo>
                    <a:pt x="51815" y="27431"/>
                  </a:lnTo>
                  <a:lnTo>
                    <a:pt x="48767" y="27431"/>
                  </a:lnTo>
                  <a:lnTo>
                    <a:pt x="42671" y="30479"/>
                  </a:lnTo>
                  <a:lnTo>
                    <a:pt x="39623" y="30479"/>
                  </a:lnTo>
                  <a:lnTo>
                    <a:pt x="39623" y="33527"/>
                  </a:lnTo>
                  <a:lnTo>
                    <a:pt x="36575" y="36575"/>
                  </a:lnTo>
                  <a:lnTo>
                    <a:pt x="36575" y="39623"/>
                  </a:lnTo>
                  <a:lnTo>
                    <a:pt x="39623" y="42671"/>
                  </a:lnTo>
                  <a:lnTo>
                    <a:pt x="42671" y="45719"/>
                  </a:lnTo>
                  <a:lnTo>
                    <a:pt x="45719" y="45719"/>
                  </a:lnTo>
                  <a:lnTo>
                    <a:pt x="51815" y="45719"/>
                  </a:lnTo>
                  <a:lnTo>
                    <a:pt x="60959" y="42671"/>
                  </a:lnTo>
                  <a:lnTo>
                    <a:pt x="70008" y="40909"/>
                  </a:lnTo>
                  <a:lnTo>
                    <a:pt x="78485" y="40004"/>
                  </a:lnTo>
                  <a:lnTo>
                    <a:pt x="85820" y="39671"/>
                  </a:lnTo>
                  <a:lnTo>
                    <a:pt x="91439" y="39623"/>
                  </a:lnTo>
                  <a:lnTo>
                    <a:pt x="100583" y="39623"/>
                  </a:lnTo>
                  <a:lnTo>
                    <a:pt x="106679" y="42671"/>
                  </a:lnTo>
                  <a:lnTo>
                    <a:pt x="109727" y="45719"/>
                  </a:lnTo>
                  <a:lnTo>
                    <a:pt x="115823" y="48767"/>
                  </a:lnTo>
                  <a:lnTo>
                    <a:pt x="118871" y="54863"/>
                  </a:lnTo>
                  <a:lnTo>
                    <a:pt x="121919" y="60959"/>
                  </a:lnTo>
                  <a:lnTo>
                    <a:pt x="121919" y="67055"/>
                  </a:lnTo>
                  <a:lnTo>
                    <a:pt x="121919" y="73151"/>
                  </a:lnTo>
                  <a:lnTo>
                    <a:pt x="121919" y="79247"/>
                  </a:lnTo>
                  <a:lnTo>
                    <a:pt x="118871" y="85343"/>
                  </a:lnTo>
                  <a:lnTo>
                    <a:pt x="87868" y="109966"/>
                  </a:lnTo>
                  <a:lnTo>
                    <a:pt x="44529" y="120062"/>
                  </a:lnTo>
                  <a:lnTo>
                    <a:pt x="36575" y="118871"/>
                  </a:lnTo>
                  <a:lnTo>
                    <a:pt x="29765" y="116014"/>
                  </a:lnTo>
                  <a:lnTo>
                    <a:pt x="23240" y="112013"/>
                  </a:lnTo>
                  <a:lnTo>
                    <a:pt x="17287" y="106870"/>
                  </a:lnTo>
                  <a:lnTo>
                    <a:pt x="12191" y="100583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1519" y="2571369"/>
              <a:ext cx="128270" cy="165735"/>
            </a:xfrm>
            <a:custGeom>
              <a:avLst/>
              <a:gdLst/>
              <a:ahLst/>
              <a:cxnLst/>
              <a:rect l="l" t="t" r="r" b="b"/>
              <a:pathLst>
                <a:path w="128270" h="165735">
                  <a:moveTo>
                    <a:pt x="117652" y="25527"/>
                  </a:moveTo>
                  <a:lnTo>
                    <a:pt x="39624" y="25527"/>
                  </a:lnTo>
                  <a:lnTo>
                    <a:pt x="42672" y="19431"/>
                  </a:lnTo>
                  <a:lnTo>
                    <a:pt x="51816" y="10287"/>
                  </a:lnTo>
                  <a:lnTo>
                    <a:pt x="70104" y="1143"/>
                  </a:lnTo>
                  <a:lnTo>
                    <a:pt x="80962" y="0"/>
                  </a:lnTo>
                  <a:lnTo>
                    <a:pt x="90678" y="1143"/>
                  </a:lnTo>
                  <a:lnTo>
                    <a:pt x="99250" y="4572"/>
                  </a:lnTo>
                  <a:lnTo>
                    <a:pt x="106680" y="10287"/>
                  </a:lnTo>
                  <a:lnTo>
                    <a:pt x="112966" y="17716"/>
                  </a:lnTo>
                  <a:lnTo>
                    <a:pt x="117652" y="25527"/>
                  </a:lnTo>
                  <a:close/>
                </a:path>
                <a:path w="128270" h="165735">
                  <a:moveTo>
                    <a:pt x="30480" y="165735"/>
                  </a:moveTo>
                  <a:lnTo>
                    <a:pt x="0" y="19431"/>
                  </a:lnTo>
                  <a:lnTo>
                    <a:pt x="36576" y="10287"/>
                  </a:lnTo>
                  <a:lnTo>
                    <a:pt x="39624" y="25527"/>
                  </a:lnTo>
                  <a:lnTo>
                    <a:pt x="117652" y="25527"/>
                  </a:lnTo>
                  <a:lnTo>
                    <a:pt x="118110" y="26289"/>
                  </a:lnTo>
                  <a:lnTo>
                    <a:pt x="120306" y="31623"/>
                  </a:lnTo>
                  <a:lnTo>
                    <a:pt x="67056" y="31623"/>
                  </a:lnTo>
                  <a:lnTo>
                    <a:pt x="64008" y="34671"/>
                  </a:lnTo>
                  <a:lnTo>
                    <a:pt x="57912" y="34671"/>
                  </a:lnTo>
                  <a:lnTo>
                    <a:pt x="54864" y="37719"/>
                  </a:lnTo>
                  <a:lnTo>
                    <a:pt x="51816" y="43815"/>
                  </a:lnTo>
                  <a:lnTo>
                    <a:pt x="48768" y="46863"/>
                  </a:lnTo>
                  <a:lnTo>
                    <a:pt x="48768" y="52959"/>
                  </a:lnTo>
                  <a:lnTo>
                    <a:pt x="51816" y="62103"/>
                  </a:lnTo>
                  <a:lnTo>
                    <a:pt x="51816" y="71247"/>
                  </a:lnTo>
                  <a:lnTo>
                    <a:pt x="54864" y="77343"/>
                  </a:lnTo>
                  <a:lnTo>
                    <a:pt x="60960" y="80391"/>
                  </a:lnTo>
                  <a:lnTo>
                    <a:pt x="64008" y="83439"/>
                  </a:lnTo>
                  <a:lnTo>
                    <a:pt x="70104" y="86487"/>
                  </a:lnTo>
                  <a:lnTo>
                    <a:pt x="123416" y="86487"/>
                  </a:lnTo>
                  <a:lnTo>
                    <a:pt x="121920" y="89535"/>
                  </a:lnTo>
                  <a:lnTo>
                    <a:pt x="116776" y="97583"/>
                  </a:lnTo>
                  <a:lnTo>
                    <a:pt x="110490" y="103632"/>
                  </a:lnTo>
                  <a:lnTo>
                    <a:pt x="108530" y="104775"/>
                  </a:lnTo>
                  <a:lnTo>
                    <a:pt x="60960" y="104775"/>
                  </a:lnTo>
                  <a:lnTo>
                    <a:pt x="70104" y="156591"/>
                  </a:lnTo>
                  <a:lnTo>
                    <a:pt x="30480" y="165735"/>
                  </a:lnTo>
                  <a:close/>
                </a:path>
                <a:path w="128270" h="165735">
                  <a:moveTo>
                    <a:pt x="123416" y="86487"/>
                  </a:moveTo>
                  <a:lnTo>
                    <a:pt x="70104" y="86487"/>
                  </a:lnTo>
                  <a:lnTo>
                    <a:pt x="76200" y="83439"/>
                  </a:lnTo>
                  <a:lnTo>
                    <a:pt x="79248" y="83439"/>
                  </a:lnTo>
                  <a:lnTo>
                    <a:pt x="82296" y="80391"/>
                  </a:lnTo>
                  <a:lnTo>
                    <a:pt x="85344" y="74295"/>
                  </a:lnTo>
                  <a:lnTo>
                    <a:pt x="88392" y="71247"/>
                  </a:lnTo>
                  <a:lnTo>
                    <a:pt x="88392" y="65151"/>
                  </a:lnTo>
                  <a:lnTo>
                    <a:pt x="85344" y="56007"/>
                  </a:lnTo>
                  <a:lnTo>
                    <a:pt x="85344" y="46863"/>
                  </a:lnTo>
                  <a:lnTo>
                    <a:pt x="82296" y="40767"/>
                  </a:lnTo>
                  <a:lnTo>
                    <a:pt x="76200" y="37719"/>
                  </a:lnTo>
                  <a:lnTo>
                    <a:pt x="73152" y="34671"/>
                  </a:lnTo>
                  <a:lnTo>
                    <a:pt x="67056" y="31623"/>
                  </a:lnTo>
                  <a:lnTo>
                    <a:pt x="120306" y="31623"/>
                  </a:lnTo>
                  <a:lnTo>
                    <a:pt x="122110" y="36004"/>
                  </a:lnTo>
                  <a:lnTo>
                    <a:pt x="124968" y="46863"/>
                  </a:lnTo>
                  <a:lnTo>
                    <a:pt x="127920" y="59959"/>
                  </a:lnTo>
                  <a:lnTo>
                    <a:pt x="128016" y="71628"/>
                  </a:lnTo>
                  <a:lnTo>
                    <a:pt x="125825" y="81581"/>
                  </a:lnTo>
                  <a:lnTo>
                    <a:pt x="123416" y="86487"/>
                  </a:lnTo>
                  <a:close/>
                </a:path>
                <a:path w="128270" h="165735">
                  <a:moveTo>
                    <a:pt x="88392" y="113919"/>
                  </a:moveTo>
                  <a:lnTo>
                    <a:pt x="82296" y="113919"/>
                  </a:lnTo>
                  <a:lnTo>
                    <a:pt x="76200" y="110871"/>
                  </a:lnTo>
                  <a:lnTo>
                    <a:pt x="70104" y="110871"/>
                  </a:lnTo>
                  <a:lnTo>
                    <a:pt x="64008" y="107823"/>
                  </a:lnTo>
                  <a:lnTo>
                    <a:pt x="60960" y="104775"/>
                  </a:lnTo>
                  <a:lnTo>
                    <a:pt x="108530" y="104775"/>
                  </a:lnTo>
                  <a:lnTo>
                    <a:pt x="103060" y="107965"/>
                  </a:lnTo>
                  <a:lnTo>
                    <a:pt x="94488" y="110871"/>
                  </a:lnTo>
                  <a:lnTo>
                    <a:pt x="88392" y="113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41519" y="2571368"/>
              <a:ext cx="128270" cy="165735"/>
            </a:xfrm>
            <a:custGeom>
              <a:avLst/>
              <a:gdLst/>
              <a:ahLst/>
              <a:cxnLst/>
              <a:rect l="l" t="t" r="r" b="b"/>
              <a:pathLst>
                <a:path w="128270" h="165735">
                  <a:moveTo>
                    <a:pt x="30479" y="165734"/>
                  </a:moveTo>
                  <a:lnTo>
                    <a:pt x="0" y="19430"/>
                  </a:lnTo>
                  <a:lnTo>
                    <a:pt x="36575" y="10286"/>
                  </a:lnTo>
                  <a:lnTo>
                    <a:pt x="39623" y="25526"/>
                  </a:lnTo>
                  <a:lnTo>
                    <a:pt x="42671" y="19430"/>
                  </a:lnTo>
                  <a:lnTo>
                    <a:pt x="48767" y="13334"/>
                  </a:lnTo>
                  <a:lnTo>
                    <a:pt x="51815" y="10286"/>
                  </a:lnTo>
                  <a:lnTo>
                    <a:pt x="57911" y="7238"/>
                  </a:lnTo>
                  <a:lnTo>
                    <a:pt x="64007" y="4190"/>
                  </a:lnTo>
                  <a:lnTo>
                    <a:pt x="70103" y="1142"/>
                  </a:lnTo>
                  <a:lnTo>
                    <a:pt x="80962" y="0"/>
                  </a:lnTo>
                  <a:lnTo>
                    <a:pt x="118109" y="26288"/>
                  </a:lnTo>
                  <a:lnTo>
                    <a:pt x="128015" y="71627"/>
                  </a:lnTo>
                  <a:lnTo>
                    <a:pt x="125825" y="81581"/>
                  </a:lnTo>
                  <a:lnTo>
                    <a:pt x="94487" y="110870"/>
                  </a:lnTo>
                  <a:lnTo>
                    <a:pt x="88391" y="113918"/>
                  </a:lnTo>
                  <a:lnTo>
                    <a:pt x="82295" y="113918"/>
                  </a:lnTo>
                  <a:lnTo>
                    <a:pt x="76199" y="110870"/>
                  </a:lnTo>
                  <a:lnTo>
                    <a:pt x="70103" y="110870"/>
                  </a:lnTo>
                  <a:lnTo>
                    <a:pt x="64007" y="107822"/>
                  </a:lnTo>
                  <a:lnTo>
                    <a:pt x="60959" y="104774"/>
                  </a:lnTo>
                  <a:lnTo>
                    <a:pt x="70103" y="156590"/>
                  </a:lnTo>
                  <a:lnTo>
                    <a:pt x="30479" y="165734"/>
                  </a:lnTo>
                  <a:close/>
                </a:path>
                <a:path w="128270" h="165735">
                  <a:moveTo>
                    <a:pt x="51815" y="62102"/>
                  </a:moveTo>
                  <a:lnTo>
                    <a:pt x="51815" y="71246"/>
                  </a:lnTo>
                  <a:lnTo>
                    <a:pt x="54863" y="77342"/>
                  </a:lnTo>
                  <a:lnTo>
                    <a:pt x="60959" y="80390"/>
                  </a:lnTo>
                  <a:lnTo>
                    <a:pt x="64007" y="83438"/>
                  </a:lnTo>
                  <a:lnTo>
                    <a:pt x="70103" y="86486"/>
                  </a:lnTo>
                  <a:lnTo>
                    <a:pt x="76199" y="83438"/>
                  </a:lnTo>
                  <a:lnTo>
                    <a:pt x="79247" y="83438"/>
                  </a:lnTo>
                  <a:lnTo>
                    <a:pt x="82295" y="80390"/>
                  </a:lnTo>
                  <a:lnTo>
                    <a:pt x="85343" y="74294"/>
                  </a:lnTo>
                  <a:lnTo>
                    <a:pt x="88391" y="71246"/>
                  </a:lnTo>
                  <a:lnTo>
                    <a:pt x="88391" y="65150"/>
                  </a:lnTo>
                  <a:lnTo>
                    <a:pt x="85343" y="56006"/>
                  </a:lnTo>
                  <a:lnTo>
                    <a:pt x="85343" y="46862"/>
                  </a:lnTo>
                  <a:lnTo>
                    <a:pt x="82295" y="40766"/>
                  </a:lnTo>
                  <a:lnTo>
                    <a:pt x="76199" y="37718"/>
                  </a:lnTo>
                  <a:lnTo>
                    <a:pt x="73151" y="34670"/>
                  </a:lnTo>
                  <a:lnTo>
                    <a:pt x="67055" y="31622"/>
                  </a:lnTo>
                  <a:lnTo>
                    <a:pt x="64007" y="34670"/>
                  </a:lnTo>
                  <a:lnTo>
                    <a:pt x="57911" y="34670"/>
                  </a:lnTo>
                  <a:lnTo>
                    <a:pt x="54863" y="37718"/>
                  </a:lnTo>
                  <a:lnTo>
                    <a:pt x="51815" y="43814"/>
                  </a:lnTo>
                  <a:lnTo>
                    <a:pt x="48767" y="46862"/>
                  </a:lnTo>
                  <a:lnTo>
                    <a:pt x="48767" y="52958"/>
                  </a:lnTo>
                  <a:lnTo>
                    <a:pt x="51815" y="6210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83633" y="2551176"/>
              <a:ext cx="123189" cy="113030"/>
            </a:xfrm>
            <a:custGeom>
              <a:avLst/>
              <a:gdLst/>
              <a:ahLst/>
              <a:cxnLst/>
              <a:rect l="l" t="t" r="r" b="b"/>
              <a:pathLst>
                <a:path w="123189" h="113030">
                  <a:moveTo>
                    <a:pt x="68199" y="112776"/>
                  </a:moveTo>
                  <a:lnTo>
                    <a:pt x="28289" y="106918"/>
                  </a:lnTo>
                  <a:lnTo>
                    <a:pt x="16668" y="99012"/>
                  </a:lnTo>
                  <a:lnTo>
                    <a:pt x="10287" y="94488"/>
                  </a:lnTo>
                  <a:lnTo>
                    <a:pt x="6286" y="87582"/>
                  </a:lnTo>
                  <a:lnTo>
                    <a:pt x="3429" y="80391"/>
                  </a:lnTo>
                  <a:lnTo>
                    <a:pt x="1714" y="72628"/>
                  </a:lnTo>
                  <a:lnTo>
                    <a:pt x="1143" y="64008"/>
                  </a:lnTo>
                  <a:lnTo>
                    <a:pt x="0" y="52625"/>
                  </a:lnTo>
                  <a:lnTo>
                    <a:pt x="18240" y="13287"/>
                  </a:lnTo>
                  <a:lnTo>
                    <a:pt x="52959" y="0"/>
                  </a:lnTo>
                  <a:lnTo>
                    <a:pt x="63817" y="47"/>
                  </a:lnTo>
                  <a:lnTo>
                    <a:pt x="102870" y="9906"/>
                  </a:lnTo>
                  <a:lnTo>
                    <a:pt x="115378" y="24384"/>
                  </a:lnTo>
                  <a:lnTo>
                    <a:pt x="49911" y="24384"/>
                  </a:lnTo>
                  <a:lnTo>
                    <a:pt x="46863" y="27432"/>
                  </a:lnTo>
                  <a:lnTo>
                    <a:pt x="43815" y="33528"/>
                  </a:lnTo>
                  <a:lnTo>
                    <a:pt x="40767" y="36576"/>
                  </a:lnTo>
                  <a:lnTo>
                    <a:pt x="40767" y="48768"/>
                  </a:lnTo>
                  <a:lnTo>
                    <a:pt x="122499" y="48768"/>
                  </a:lnTo>
                  <a:lnTo>
                    <a:pt x="123063" y="54864"/>
                  </a:lnTo>
                  <a:lnTo>
                    <a:pt x="123063" y="57912"/>
                  </a:lnTo>
                  <a:lnTo>
                    <a:pt x="43815" y="70104"/>
                  </a:lnTo>
                  <a:lnTo>
                    <a:pt x="43815" y="76200"/>
                  </a:lnTo>
                  <a:lnTo>
                    <a:pt x="49911" y="82296"/>
                  </a:lnTo>
                  <a:lnTo>
                    <a:pt x="52959" y="88392"/>
                  </a:lnTo>
                  <a:lnTo>
                    <a:pt x="116615" y="88392"/>
                  </a:lnTo>
                  <a:lnTo>
                    <a:pt x="79057" y="110442"/>
                  </a:lnTo>
                  <a:lnTo>
                    <a:pt x="68199" y="112776"/>
                  </a:lnTo>
                  <a:close/>
                </a:path>
                <a:path w="123189" h="113030">
                  <a:moveTo>
                    <a:pt x="122499" y="48768"/>
                  </a:moveTo>
                  <a:lnTo>
                    <a:pt x="40767" y="48768"/>
                  </a:lnTo>
                  <a:lnTo>
                    <a:pt x="80391" y="42672"/>
                  </a:lnTo>
                  <a:lnTo>
                    <a:pt x="74295" y="30480"/>
                  </a:lnTo>
                  <a:lnTo>
                    <a:pt x="68199" y="24384"/>
                  </a:lnTo>
                  <a:lnTo>
                    <a:pt x="115378" y="24384"/>
                  </a:lnTo>
                  <a:lnTo>
                    <a:pt x="116633" y="27003"/>
                  </a:lnTo>
                  <a:lnTo>
                    <a:pt x="119634" y="34671"/>
                  </a:lnTo>
                  <a:lnTo>
                    <a:pt x="122062" y="44053"/>
                  </a:lnTo>
                  <a:lnTo>
                    <a:pt x="122499" y="48768"/>
                  </a:lnTo>
                  <a:close/>
                </a:path>
                <a:path w="123189" h="113030">
                  <a:moveTo>
                    <a:pt x="116615" y="88392"/>
                  </a:moveTo>
                  <a:lnTo>
                    <a:pt x="71247" y="88392"/>
                  </a:lnTo>
                  <a:lnTo>
                    <a:pt x="77343" y="82296"/>
                  </a:lnTo>
                  <a:lnTo>
                    <a:pt x="80391" y="82296"/>
                  </a:lnTo>
                  <a:lnTo>
                    <a:pt x="80391" y="79248"/>
                  </a:lnTo>
                  <a:lnTo>
                    <a:pt x="83439" y="76200"/>
                  </a:lnTo>
                  <a:lnTo>
                    <a:pt x="123063" y="73152"/>
                  </a:lnTo>
                  <a:lnTo>
                    <a:pt x="120205" y="81724"/>
                  </a:lnTo>
                  <a:lnTo>
                    <a:pt x="116615" y="8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83633" y="2551175"/>
              <a:ext cx="123189" cy="113030"/>
            </a:xfrm>
            <a:custGeom>
              <a:avLst/>
              <a:gdLst/>
              <a:ahLst/>
              <a:cxnLst/>
              <a:rect l="l" t="t" r="r" b="b"/>
              <a:pathLst>
                <a:path w="123189" h="113030">
                  <a:moveTo>
                    <a:pt x="123062" y="57911"/>
                  </a:moveTo>
                  <a:lnTo>
                    <a:pt x="43814" y="70103"/>
                  </a:lnTo>
                  <a:lnTo>
                    <a:pt x="43814" y="76199"/>
                  </a:lnTo>
                  <a:lnTo>
                    <a:pt x="46862" y="79247"/>
                  </a:lnTo>
                  <a:lnTo>
                    <a:pt x="49910" y="82295"/>
                  </a:lnTo>
                  <a:lnTo>
                    <a:pt x="52958" y="88391"/>
                  </a:lnTo>
                  <a:lnTo>
                    <a:pt x="59054" y="88391"/>
                  </a:lnTo>
                  <a:lnTo>
                    <a:pt x="65150" y="88391"/>
                  </a:lnTo>
                  <a:lnTo>
                    <a:pt x="71246" y="88391"/>
                  </a:lnTo>
                  <a:lnTo>
                    <a:pt x="74294" y="85343"/>
                  </a:lnTo>
                  <a:lnTo>
                    <a:pt x="77342" y="82295"/>
                  </a:lnTo>
                  <a:lnTo>
                    <a:pt x="80390" y="82295"/>
                  </a:lnTo>
                  <a:lnTo>
                    <a:pt x="80390" y="79247"/>
                  </a:lnTo>
                  <a:lnTo>
                    <a:pt x="83438" y="76199"/>
                  </a:lnTo>
                  <a:lnTo>
                    <a:pt x="123062" y="73151"/>
                  </a:lnTo>
                  <a:lnTo>
                    <a:pt x="120205" y="81724"/>
                  </a:lnTo>
                  <a:lnTo>
                    <a:pt x="116204" y="89153"/>
                  </a:lnTo>
                  <a:lnTo>
                    <a:pt x="79057" y="110442"/>
                  </a:lnTo>
                  <a:lnTo>
                    <a:pt x="68198" y="112775"/>
                  </a:lnTo>
                  <a:lnTo>
                    <a:pt x="57816" y="112728"/>
                  </a:lnTo>
                  <a:lnTo>
                    <a:pt x="16668" y="99012"/>
                  </a:lnTo>
                  <a:lnTo>
                    <a:pt x="10286" y="94487"/>
                  </a:lnTo>
                  <a:lnTo>
                    <a:pt x="6286" y="87582"/>
                  </a:lnTo>
                  <a:lnTo>
                    <a:pt x="3428" y="80390"/>
                  </a:lnTo>
                  <a:lnTo>
                    <a:pt x="1714" y="72628"/>
                  </a:lnTo>
                  <a:lnTo>
                    <a:pt x="1142" y="64007"/>
                  </a:lnTo>
                  <a:lnTo>
                    <a:pt x="0" y="52625"/>
                  </a:lnTo>
                  <a:lnTo>
                    <a:pt x="18240" y="13287"/>
                  </a:lnTo>
                  <a:lnTo>
                    <a:pt x="52958" y="0"/>
                  </a:lnTo>
                  <a:lnTo>
                    <a:pt x="63817" y="47"/>
                  </a:lnTo>
                  <a:lnTo>
                    <a:pt x="102869" y="9905"/>
                  </a:lnTo>
                  <a:lnTo>
                    <a:pt x="122062" y="44053"/>
                  </a:lnTo>
                  <a:lnTo>
                    <a:pt x="123062" y="54863"/>
                  </a:lnTo>
                  <a:lnTo>
                    <a:pt x="123062" y="57911"/>
                  </a:lnTo>
                  <a:close/>
                </a:path>
                <a:path w="123189" h="113030">
                  <a:moveTo>
                    <a:pt x="80390" y="42671"/>
                  </a:moveTo>
                  <a:lnTo>
                    <a:pt x="77342" y="36575"/>
                  </a:lnTo>
                  <a:lnTo>
                    <a:pt x="74294" y="30479"/>
                  </a:lnTo>
                  <a:lnTo>
                    <a:pt x="71246" y="27431"/>
                  </a:lnTo>
                  <a:lnTo>
                    <a:pt x="68198" y="24383"/>
                  </a:lnTo>
                  <a:lnTo>
                    <a:pt x="62102" y="24383"/>
                  </a:lnTo>
                  <a:lnTo>
                    <a:pt x="56006" y="24383"/>
                  </a:lnTo>
                  <a:lnTo>
                    <a:pt x="49910" y="24383"/>
                  </a:lnTo>
                  <a:lnTo>
                    <a:pt x="46862" y="27431"/>
                  </a:lnTo>
                  <a:lnTo>
                    <a:pt x="43814" y="33527"/>
                  </a:lnTo>
                  <a:lnTo>
                    <a:pt x="40766" y="36575"/>
                  </a:lnTo>
                  <a:lnTo>
                    <a:pt x="40766" y="42671"/>
                  </a:lnTo>
                  <a:lnTo>
                    <a:pt x="40766" y="48767"/>
                  </a:lnTo>
                  <a:lnTo>
                    <a:pt x="80390" y="42671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21935" y="2538983"/>
              <a:ext cx="125095" cy="113030"/>
            </a:xfrm>
            <a:custGeom>
              <a:avLst/>
              <a:gdLst/>
              <a:ahLst/>
              <a:cxnLst/>
              <a:rect l="l" t="t" r="r" b="b"/>
              <a:pathLst>
                <a:path w="125095" h="113030">
                  <a:moveTo>
                    <a:pt x="67055" y="112775"/>
                  </a:moveTo>
                  <a:lnTo>
                    <a:pt x="60197" y="112728"/>
                  </a:lnTo>
                  <a:lnTo>
                    <a:pt x="53339" y="112394"/>
                  </a:lnTo>
                  <a:lnTo>
                    <a:pt x="46481" y="111490"/>
                  </a:lnTo>
                  <a:lnTo>
                    <a:pt x="39623" y="109727"/>
                  </a:lnTo>
                  <a:lnTo>
                    <a:pt x="33527" y="109727"/>
                  </a:lnTo>
                  <a:lnTo>
                    <a:pt x="24383" y="106679"/>
                  </a:lnTo>
                  <a:lnTo>
                    <a:pt x="9143" y="91439"/>
                  </a:lnTo>
                  <a:lnTo>
                    <a:pt x="3047" y="79247"/>
                  </a:lnTo>
                  <a:lnTo>
                    <a:pt x="0" y="70103"/>
                  </a:lnTo>
                  <a:lnTo>
                    <a:pt x="47" y="52339"/>
                  </a:lnTo>
                  <a:lnTo>
                    <a:pt x="380" y="44576"/>
                  </a:lnTo>
                  <a:lnTo>
                    <a:pt x="1285" y="37385"/>
                  </a:lnTo>
                  <a:lnTo>
                    <a:pt x="3047" y="30479"/>
                  </a:lnTo>
                  <a:lnTo>
                    <a:pt x="6095" y="27431"/>
                  </a:lnTo>
                  <a:lnTo>
                    <a:pt x="9143" y="21335"/>
                  </a:lnTo>
                  <a:lnTo>
                    <a:pt x="42290" y="1904"/>
                  </a:lnTo>
                  <a:lnTo>
                    <a:pt x="60959" y="0"/>
                  </a:lnTo>
                  <a:lnTo>
                    <a:pt x="72294" y="95"/>
                  </a:lnTo>
                  <a:lnTo>
                    <a:pt x="112394" y="17525"/>
                  </a:lnTo>
                  <a:lnTo>
                    <a:pt x="121919" y="33527"/>
                  </a:lnTo>
                  <a:lnTo>
                    <a:pt x="82295" y="39623"/>
                  </a:lnTo>
                  <a:lnTo>
                    <a:pt x="82295" y="36575"/>
                  </a:lnTo>
                  <a:lnTo>
                    <a:pt x="73151" y="27431"/>
                  </a:lnTo>
                  <a:lnTo>
                    <a:pt x="54863" y="27431"/>
                  </a:lnTo>
                  <a:lnTo>
                    <a:pt x="48767" y="30479"/>
                  </a:lnTo>
                  <a:lnTo>
                    <a:pt x="39623" y="48767"/>
                  </a:lnTo>
                  <a:lnTo>
                    <a:pt x="39623" y="57911"/>
                  </a:lnTo>
                  <a:lnTo>
                    <a:pt x="42671" y="67055"/>
                  </a:lnTo>
                  <a:lnTo>
                    <a:pt x="42671" y="73151"/>
                  </a:lnTo>
                  <a:lnTo>
                    <a:pt x="51815" y="82295"/>
                  </a:lnTo>
                  <a:lnTo>
                    <a:pt x="57911" y="85343"/>
                  </a:lnTo>
                  <a:lnTo>
                    <a:pt x="70103" y="85343"/>
                  </a:lnTo>
                  <a:lnTo>
                    <a:pt x="73151" y="82295"/>
                  </a:lnTo>
                  <a:lnTo>
                    <a:pt x="79247" y="79247"/>
                  </a:lnTo>
                  <a:lnTo>
                    <a:pt x="85343" y="73151"/>
                  </a:lnTo>
                  <a:lnTo>
                    <a:pt x="85343" y="67055"/>
                  </a:lnTo>
                  <a:lnTo>
                    <a:pt x="124967" y="70103"/>
                  </a:lnTo>
                  <a:lnTo>
                    <a:pt x="121919" y="76199"/>
                  </a:lnTo>
                  <a:lnTo>
                    <a:pt x="118871" y="85343"/>
                  </a:lnTo>
                  <a:lnTo>
                    <a:pt x="115823" y="91439"/>
                  </a:lnTo>
                  <a:lnTo>
                    <a:pt x="109727" y="97535"/>
                  </a:lnTo>
                  <a:lnTo>
                    <a:pt x="103631" y="100583"/>
                  </a:lnTo>
                  <a:lnTo>
                    <a:pt x="97535" y="106679"/>
                  </a:lnTo>
                  <a:lnTo>
                    <a:pt x="90630" y="108918"/>
                  </a:lnTo>
                  <a:lnTo>
                    <a:pt x="83438" y="110870"/>
                  </a:lnTo>
                  <a:lnTo>
                    <a:pt x="75676" y="112252"/>
                  </a:lnTo>
                  <a:lnTo>
                    <a:pt x="67055" y="112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21935" y="2538983"/>
              <a:ext cx="125095" cy="113030"/>
            </a:xfrm>
            <a:custGeom>
              <a:avLst/>
              <a:gdLst/>
              <a:ahLst/>
              <a:cxnLst/>
              <a:rect l="l" t="t" r="r" b="b"/>
              <a:pathLst>
                <a:path w="125095" h="113030">
                  <a:moveTo>
                    <a:pt x="85343" y="67055"/>
                  </a:moveTo>
                  <a:lnTo>
                    <a:pt x="124967" y="70103"/>
                  </a:lnTo>
                  <a:lnTo>
                    <a:pt x="121919" y="76199"/>
                  </a:lnTo>
                  <a:lnTo>
                    <a:pt x="118871" y="85343"/>
                  </a:lnTo>
                  <a:lnTo>
                    <a:pt x="115823" y="91439"/>
                  </a:lnTo>
                  <a:lnTo>
                    <a:pt x="109727" y="97535"/>
                  </a:lnTo>
                  <a:lnTo>
                    <a:pt x="103631" y="100583"/>
                  </a:lnTo>
                  <a:lnTo>
                    <a:pt x="97535" y="106679"/>
                  </a:lnTo>
                  <a:lnTo>
                    <a:pt x="90630" y="108918"/>
                  </a:lnTo>
                  <a:lnTo>
                    <a:pt x="83438" y="110870"/>
                  </a:lnTo>
                  <a:lnTo>
                    <a:pt x="75676" y="112252"/>
                  </a:lnTo>
                  <a:lnTo>
                    <a:pt x="67055" y="112775"/>
                  </a:lnTo>
                  <a:lnTo>
                    <a:pt x="60197" y="112728"/>
                  </a:lnTo>
                  <a:lnTo>
                    <a:pt x="53339" y="112394"/>
                  </a:lnTo>
                  <a:lnTo>
                    <a:pt x="46481" y="111490"/>
                  </a:lnTo>
                  <a:lnTo>
                    <a:pt x="39623" y="109727"/>
                  </a:lnTo>
                  <a:lnTo>
                    <a:pt x="33527" y="109727"/>
                  </a:lnTo>
                  <a:lnTo>
                    <a:pt x="24383" y="106679"/>
                  </a:lnTo>
                  <a:lnTo>
                    <a:pt x="18287" y="100583"/>
                  </a:lnTo>
                  <a:lnTo>
                    <a:pt x="15239" y="97535"/>
                  </a:lnTo>
                  <a:lnTo>
                    <a:pt x="9143" y="91439"/>
                  </a:lnTo>
                  <a:lnTo>
                    <a:pt x="6095" y="85343"/>
                  </a:lnTo>
                  <a:lnTo>
                    <a:pt x="3047" y="79247"/>
                  </a:lnTo>
                  <a:lnTo>
                    <a:pt x="0" y="70103"/>
                  </a:lnTo>
                  <a:lnTo>
                    <a:pt x="0" y="60959"/>
                  </a:lnTo>
                  <a:lnTo>
                    <a:pt x="6095" y="27431"/>
                  </a:lnTo>
                  <a:lnTo>
                    <a:pt x="9143" y="21335"/>
                  </a:lnTo>
                  <a:lnTo>
                    <a:pt x="15239" y="15239"/>
                  </a:lnTo>
                  <a:lnTo>
                    <a:pt x="18287" y="12191"/>
                  </a:lnTo>
                  <a:lnTo>
                    <a:pt x="24383" y="9143"/>
                  </a:lnTo>
                  <a:lnTo>
                    <a:pt x="60959" y="0"/>
                  </a:lnTo>
                  <a:lnTo>
                    <a:pt x="72294" y="95"/>
                  </a:lnTo>
                  <a:lnTo>
                    <a:pt x="112394" y="17525"/>
                  </a:lnTo>
                  <a:lnTo>
                    <a:pt x="121919" y="33527"/>
                  </a:lnTo>
                  <a:lnTo>
                    <a:pt x="82295" y="39623"/>
                  </a:lnTo>
                  <a:lnTo>
                    <a:pt x="82295" y="36575"/>
                  </a:lnTo>
                  <a:lnTo>
                    <a:pt x="79247" y="33527"/>
                  </a:lnTo>
                  <a:lnTo>
                    <a:pt x="76199" y="30479"/>
                  </a:lnTo>
                  <a:lnTo>
                    <a:pt x="73151" y="27431"/>
                  </a:lnTo>
                  <a:lnTo>
                    <a:pt x="67055" y="27431"/>
                  </a:lnTo>
                  <a:lnTo>
                    <a:pt x="60959" y="27431"/>
                  </a:lnTo>
                  <a:lnTo>
                    <a:pt x="54863" y="27431"/>
                  </a:lnTo>
                  <a:lnTo>
                    <a:pt x="48767" y="30479"/>
                  </a:lnTo>
                  <a:lnTo>
                    <a:pt x="45719" y="36575"/>
                  </a:lnTo>
                  <a:lnTo>
                    <a:pt x="42671" y="42671"/>
                  </a:lnTo>
                  <a:lnTo>
                    <a:pt x="39623" y="48767"/>
                  </a:lnTo>
                  <a:lnTo>
                    <a:pt x="39623" y="57911"/>
                  </a:lnTo>
                  <a:lnTo>
                    <a:pt x="42671" y="67055"/>
                  </a:lnTo>
                  <a:lnTo>
                    <a:pt x="42671" y="73151"/>
                  </a:lnTo>
                  <a:lnTo>
                    <a:pt x="48767" y="79247"/>
                  </a:lnTo>
                  <a:lnTo>
                    <a:pt x="51815" y="82295"/>
                  </a:lnTo>
                  <a:lnTo>
                    <a:pt x="57911" y="85343"/>
                  </a:lnTo>
                  <a:lnTo>
                    <a:pt x="64007" y="85343"/>
                  </a:lnTo>
                  <a:lnTo>
                    <a:pt x="70103" y="85343"/>
                  </a:lnTo>
                  <a:lnTo>
                    <a:pt x="73151" y="82295"/>
                  </a:lnTo>
                  <a:lnTo>
                    <a:pt x="79247" y="79247"/>
                  </a:lnTo>
                  <a:lnTo>
                    <a:pt x="82295" y="76199"/>
                  </a:lnTo>
                  <a:lnTo>
                    <a:pt x="85343" y="73151"/>
                  </a:lnTo>
                  <a:lnTo>
                    <a:pt x="85343" y="67055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68240" y="2496312"/>
              <a:ext cx="40005" cy="149860"/>
            </a:xfrm>
            <a:custGeom>
              <a:avLst/>
              <a:gdLst/>
              <a:ahLst/>
              <a:cxnLst/>
              <a:rect l="l" t="t" r="r" b="b"/>
              <a:pathLst>
                <a:path w="40004" h="149860">
                  <a:moveTo>
                    <a:pt x="39624" y="30480"/>
                  </a:moveTo>
                  <a:lnTo>
                    <a:pt x="0" y="30480"/>
                  </a:lnTo>
                  <a:lnTo>
                    <a:pt x="0" y="0"/>
                  </a:lnTo>
                  <a:lnTo>
                    <a:pt x="39624" y="3048"/>
                  </a:lnTo>
                  <a:lnTo>
                    <a:pt x="39624" y="30480"/>
                  </a:lnTo>
                  <a:close/>
                </a:path>
                <a:path w="40004" h="149860">
                  <a:moveTo>
                    <a:pt x="39624" y="149352"/>
                  </a:moveTo>
                  <a:lnTo>
                    <a:pt x="0" y="149352"/>
                  </a:lnTo>
                  <a:lnTo>
                    <a:pt x="0" y="42672"/>
                  </a:lnTo>
                  <a:lnTo>
                    <a:pt x="39624" y="42672"/>
                  </a:lnTo>
                  <a:lnTo>
                    <a:pt x="39624" y="149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68240" y="2496311"/>
              <a:ext cx="40005" cy="149860"/>
            </a:xfrm>
            <a:custGeom>
              <a:avLst/>
              <a:gdLst/>
              <a:ahLst/>
              <a:cxnLst/>
              <a:rect l="l" t="t" r="r" b="b"/>
              <a:pathLst>
                <a:path w="40004" h="149860">
                  <a:moveTo>
                    <a:pt x="0" y="0"/>
                  </a:moveTo>
                  <a:lnTo>
                    <a:pt x="39623" y="3047"/>
                  </a:lnTo>
                  <a:lnTo>
                    <a:pt x="39623" y="30479"/>
                  </a:lnTo>
                  <a:lnTo>
                    <a:pt x="0" y="30479"/>
                  </a:lnTo>
                  <a:lnTo>
                    <a:pt x="0" y="0"/>
                  </a:lnTo>
                  <a:close/>
                </a:path>
                <a:path w="40004" h="149860">
                  <a:moveTo>
                    <a:pt x="0" y="42671"/>
                  </a:moveTo>
                  <a:lnTo>
                    <a:pt x="39623" y="42671"/>
                  </a:lnTo>
                  <a:lnTo>
                    <a:pt x="39623" y="149351"/>
                  </a:lnTo>
                  <a:lnTo>
                    <a:pt x="0" y="149351"/>
                  </a:lnTo>
                  <a:lnTo>
                    <a:pt x="0" y="42671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26152" y="2496312"/>
              <a:ext cx="88900" cy="152400"/>
            </a:xfrm>
            <a:custGeom>
              <a:avLst/>
              <a:gdLst/>
              <a:ahLst/>
              <a:cxnLst/>
              <a:rect l="l" t="t" r="r" b="b"/>
              <a:pathLst>
                <a:path w="88900" h="152400">
                  <a:moveTo>
                    <a:pt x="51816" y="152400"/>
                  </a:moveTo>
                  <a:lnTo>
                    <a:pt x="12192" y="149352"/>
                  </a:lnTo>
                  <a:lnTo>
                    <a:pt x="15240" y="73152"/>
                  </a:lnTo>
                  <a:lnTo>
                    <a:pt x="0" y="73152"/>
                  </a:lnTo>
                  <a:lnTo>
                    <a:pt x="0" y="42672"/>
                  </a:lnTo>
                  <a:lnTo>
                    <a:pt x="15240" y="42672"/>
                  </a:lnTo>
                  <a:lnTo>
                    <a:pt x="15240" y="33528"/>
                  </a:lnTo>
                  <a:lnTo>
                    <a:pt x="18288" y="30480"/>
                  </a:lnTo>
                  <a:lnTo>
                    <a:pt x="18288" y="18288"/>
                  </a:lnTo>
                  <a:lnTo>
                    <a:pt x="30480" y="6096"/>
                  </a:lnTo>
                  <a:lnTo>
                    <a:pt x="36576" y="3048"/>
                  </a:lnTo>
                  <a:lnTo>
                    <a:pt x="39624" y="3048"/>
                  </a:lnTo>
                  <a:lnTo>
                    <a:pt x="48768" y="0"/>
                  </a:lnTo>
                  <a:lnTo>
                    <a:pt x="54864" y="3048"/>
                  </a:lnTo>
                  <a:lnTo>
                    <a:pt x="61817" y="3095"/>
                  </a:lnTo>
                  <a:lnTo>
                    <a:pt x="69342" y="3429"/>
                  </a:lnTo>
                  <a:lnTo>
                    <a:pt x="78009" y="4333"/>
                  </a:lnTo>
                  <a:lnTo>
                    <a:pt x="88392" y="6096"/>
                  </a:lnTo>
                  <a:lnTo>
                    <a:pt x="83058" y="27432"/>
                  </a:lnTo>
                  <a:lnTo>
                    <a:pt x="64008" y="27432"/>
                  </a:lnTo>
                  <a:lnTo>
                    <a:pt x="57912" y="33528"/>
                  </a:lnTo>
                  <a:lnTo>
                    <a:pt x="57912" y="45720"/>
                  </a:lnTo>
                  <a:lnTo>
                    <a:pt x="76200" y="45720"/>
                  </a:lnTo>
                  <a:lnTo>
                    <a:pt x="76200" y="76200"/>
                  </a:lnTo>
                  <a:lnTo>
                    <a:pt x="54864" y="76200"/>
                  </a:lnTo>
                  <a:lnTo>
                    <a:pt x="51816" y="152400"/>
                  </a:lnTo>
                  <a:close/>
                </a:path>
                <a:path w="88900" h="152400">
                  <a:moveTo>
                    <a:pt x="82296" y="30480"/>
                  </a:moveTo>
                  <a:lnTo>
                    <a:pt x="76200" y="30480"/>
                  </a:lnTo>
                  <a:lnTo>
                    <a:pt x="73152" y="27432"/>
                  </a:lnTo>
                  <a:lnTo>
                    <a:pt x="83058" y="27432"/>
                  </a:lnTo>
                  <a:lnTo>
                    <a:pt x="82296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26152" y="2496311"/>
              <a:ext cx="88900" cy="152400"/>
            </a:xfrm>
            <a:custGeom>
              <a:avLst/>
              <a:gdLst/>
              <a:ahLst/>
              <a:cxnLst/>
              <a:rect l="l" t="t" r="r" b="b"/>
              <a:pathLst>
                <a:path w="88900" h="152400">
                  <a:moveTo>
                    <a:pt x="57911" y="45719"/>
                  </a:moveTo>
                  <a:lnTo>
                    <a:pt x="76199" y="45719"/>
                  </a:lnTo>
                  <a:lnTo>
                    <a:pt x="76199" y="76199"/>
                  </a:lnTo>
                  <a:lnTo>
                    <a:pt x="54863" y="76199"/>
                  </a:lnTo>
                  <a:lnTo>
                    <a:pt x="51815" y="152399"/>
                  </a:lnTo>
                  <a:lnTo>
                    <a:pt x="12191" y="149351"/>
                  </a:lnTo>
                  <a:lnTo>
                    <a:pt x="15239" y="73151"/>
                  </a:lnTo>
                  <a:lnTo>
                    <a:pt x="0" y="73151"/>
                  </a:lnTo>
                  <a:lnTo>
                    <a:pt x="0" y="42671"/>
                  </a:lnTo>
                  <a:lnTo>
                    <a:pt x="15239" y="42671"/>
                  </a:lnTo>
                  <a:lnTo>
                    <a:pt x="15239" y="39623"/>
                  </a:lnTo>
                  <a:lnTo>
                    <a:pt x="15239" y="33527"/>
                  </a:lnTo>
                  <a:lnTo>
                    <a:pt x="18287" y="30479"/>
                  </a:lnTo>
                  <a:lnTo>
                    <a:pt x="18287" y="24383"/>
                  </a:lnTo>
                  <a:lnTo>
                    <a:pt x="18287" y="18287"/>
                  </a:lnTo>
                  <a:lnTo>
                    <a:pt x="21335" y="15239"/>
                  </a:lnTo>
                  <a:lnTo>
                    <a:pt x="24383" y="12191"/>
                  </a:lnTo>
                  <a:lnTo>
                    <a:pt x="27431" y="9143"/>
                  </a:lnTo>
                  <a:lnTo>
                    <a:pt x="30479" y="6095"/>
                  </a:lnTo>
                  <a:lnTo>
                    <a:pt x="36575" y="3047"/>
                  </a:lnTo>
                  <a:lnTo>
                    <a:pt x="39623" y="3047"/>
                  </a:lnTo>
                  <a:lnTo>
                    <a:pt x="48767" y="0"/>
                  </a:lnTo>
                  <a:lnTo>
                    <a:pt x="54863" y="3047"/>
                  </a:lnTo>
                  <a:lnTo>
                    <a:pt x="61817" y="3095"/>
                  </a:lnTo>
                  <a:lnTo>
                    <a:pt x="69341" y="3428"/>
                  </a:lnTo>
                  <a:lnTo>
                    <a:pt x="78009" y="4333"/>
                  </a:lnTo>
                  <a:lnTo>
                    <a:pt x="88391" y="6095"/>
                  </a:lnTo>
                  <a:lnTo>
                    <a:pt x="82295" y="30479"/>
                  </a:lnTo>
                  <a:lnTo>
                    <a:pt x="76199" y="30479"/>
                  </a:lnTo>
                  <a:lnTo>
                    <a:pt x="73151" y="27431"/>
                  </a:lnTo>
                  <a:lnTo>
                    <a:pt x="70103" y="27431"/>
                  </a:lnTo>
                  <a:lnTo>
                    <a:pt x="67055" y="27431"/>
                  </a:lnTo>
                  <a:lnTo>
                    <a:pt x="64007" y="27431"/>
                  </a:lnTo>
                  <a:lnTo>
                    <a:pt x="60959" y="30479"/>
                  </a:lnTo>
                  <a:lnTo>
                    <a:pt x="57911" y="33527"/>
                  </a:lnTo>
                  <a:lnTo>
                    <a:pt x="57911" y="36575"/>
                  </a:lnTo>
                  <a:lnTo>
                    <a:pt x="57911" y="39623"/>
                  </a:lnTo>
                  <a:lnTo>
                    <a:pt x="57911" y="45719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14544" y="2502408"/>
              <a:ext cx="52069" cy="152400"/>
            </a:xfrm>
            <a:custGeom>
              <a:avLst/>
              <a:gdLst/>
              <a:ahLst/>
              <a:cxnLst/>
              <a:rect l="l" t="t" r="r" b="b"/>
              <a:pathLst>
                <a:path w="52070" h="152400">
                  <a:moveTo>
                    <a:pt x="48768" y="33528"/>
                  </a:moveTo>
                  <a:lnTo>
                    <a:pt x="9144" y="27432"/>
                  </a:lnTo>
                  <a:lnTo>
                    <a:pt x="12192" y="0"/>
                  </a:lnTo>
                  <a:lnTo>
                    <a:pt x="51816" y="3048"/>
                  </a:lnTo>
                  <a:lnTo>
                    <a:pt x="48768" y="33528"/>
                  </a:lnTo>
                  <a:close/>
                </a:path>
                <a:path w="52070" h="152400">
                  <a:moveTo>
                    <a:pt x="39624" y="152400"/>
                  </a:moveTo>
                  <a:lnTo>
                    <a:pt x="0" y="149352"/>
                  </a:lnTo>
                  <a:lnTo>
                    <a:pt x="9144" y="42672"/>
                  </a:lnTo>
                  <a:lnTo>
                    <a:pt x="48768" y="45720"/>
                  </a:lnTo>
                  <a:lnTo>
                    <a:pt x="39624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14543" y="2502407"/>
              <a:ext cx="52069" cy="152400"/>
            </a:xfrm>
            <a:custGeom>
              <a:avLst/>
              <a:gdLst/>
              <a:ahLst/>
              <a:cxnLst/>
              <a:rect l="l" t="t" r="r" b="b"/>
              <a:pathLst>
                <a:path w="52070" h="152400">
                  <a:moveTo>
                    <a:pt x="12191" y="0"/>
                  </a:moveTo>
                  <a:lnTo>
                    <a:pt x="51815" y="3047"/>
                  </a:lnTo>
                  <a:lnTo>
                    <a:pt x="48767" y="33527"/>
                  </a:lnTo>
                  <a:lnTo>
                    <a:pt x="9143" y="27431"/>
                  </a:lnTo>
                  <a:lnTo>
                    <a:pt x="12191" y="0"/>
                  </a:lnTo>
                  <a:close/>
                </a:path>
                <a:path w="52070" h="152400">
                  <a:moveTo>
                    <a:pt x="9143" y="42671"/>
                  </a:moveTo>
                  <a:lnTo>
                    <a:pt x="48767" y="45719"/>
                  </a:lnTo>
                  <a:lnTo>
                    <a:pt x="39623" y="152399"/>
                  </a:lnTo>
                  <a:lnTo>
                    <a:pt x="0" y="149351"/>
                  </a:lnTo>
                  <a:lnTo>
                    <a:pt x="9143" y="42671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78552" y="2554985"/>
              <a:ext cx="125095" cy="114300"/>
            </a:xfrm>
            <a:custGeom>
              <a:avLst/>
              <a:gdLst/>
              <a:ahLst/>
              <a:cxnLst/>
              <a:rect l="l" t="t" r="r" b="b"/>
              <a:pathLst>
                <a:path w="125095" h="114300">
                  <a:moveTo>
                    <a:pt x="75437" y="114299"/>
                  </a:moveTo>
                  <a:lnTo>
                    <a:pt x="66960" y="113728"/>
                  </a:lnTo>
                  <a:lnTo>
                    <a:pt x="57911" y="112013"/>
                  </a:lnTo>
                  <a:lnTo>
                    <a:pt x="51053" y="111490"/>
                  </a:lnTo>
                  <a:lnTo>
                    <a:pt x="15239" y="90677"/>
                  </a:lnTo>
                  <a:lnTo>
                    <a:pt x="9143" y="87629"/>
                  </a:lnTo>
                  <a:lnTo>
                    <a:pt x="6095" y="81533"/>
                  </a:lnTo>
                  <a:lnTo>
                    <a:pt x="3047" y="72389"/>
                  </a:lnTo>
                  <a:lnTo>
                    <a:pt x="0" y="66293"/>
                  </a:lnTo>
                  <a:lnTo>
                    <a:pt x="0" y="57149"/>
                  </a:lnTo>
                  <a:lnTo>
                    <a:pt x="3047" y="48005"/>
                  </a:lnTo>
                  <a:lnTo>
                    <a:pt x="3619" y="39433"/>
                  </a:lnTo>
                  <a:lnTo>
                    <a:pt x="36575" y="2285"/>
                  </a:lnTo>
                  <a:lnTo>
                    <a:pt x="42671" y="2285"/>
                  </a:lnTo>
                  <a:lnTo>
                    <a:pt x="48291" y="571"/>
                  </a:lnTo>
                  <a:lnTo>
                    <a:pt x="55625" y="0"/>
                  </a:lnTo>
                  <a:lnTo>
                    <a:pt x="64103" y="571"/>
                  </a:lnTo>
                  <a:lnTo>
                    <a:pt x="73151" y="2285"/>
                  </a:lnTo>
                  <a:lnTo>
                    <a:pt x="85724" y="3333"/>
                  </a:lnTo>
                  <a:lnTo>
                    <a:pt x="120776" y="28574"/>
                  </a:lnTo>
                  <a:lnTo>
                    <a:pt x="124967" y="44957"/>
                  </a:lnTo>
                  <a:lnTo>
                    <a:pt x="88391" y="44957"/>
                  </a:lnTo>
                  <a:lnTo>
                    <a:pt x="85343" y="41909"/>
                  </a:lnTo>
                  <a:lnTo>
                    <a:pt x="85343" y="35813"/>
                  </a:lnTo>
                  <a:lnTo>
                    <a:pt x="82295" y="32765"/>
                  </a:lnTo>
                  <a:lnTo>
                    <a:pt x="79247" y="32765"/>
                  </a:lnTo>
                  <a:lnTo>
                    <a:pt x="76199" y="29717"/>
                  </a:lnTo>
                  <a:lnTo>
                    <a:pt x="70103" y="29717"/>
                  </a:lnTo>
                  <a:lnTo>
                    <a:pt x="64007" y="26669"/>
                  </a:lnTo>
                  <a:lnTo>
                    <a:pt x="51815" y="32765"/>
                  </a:lnTo>
                  <a:lnTo>
                    <a:pt x="45719" y="44957"/>
                  </a:lnTo>
                  <a:lnTo>
                    <a:pt x="42671" y="54101"/>
                  </a:lnTo>
                  <a:lnTo>
                    <a:pt x="42671" y="69341"/>
                  </a:lnTo>
                  <a:lnTo>
                    <a:pt x="48767" y="81533"/>
                  </a:lnTo>
                  <a:lnTo>
                    <a:pt x="54863" y="84581"/>
                  </a:lnTo>
                  <a:lnTo>
                    <a:pt x="70103" y="84581"/>
                  </a:lnTo>
                  <a:lnTo>
                    <a:pt x="76199" y="81533"/>
                  </a:lnTo>
                  <a:lnTo>
                    <a:pt x="79247" y="81533"/>
                  </a:lnTo>
                  <a:lnTo>
                    <a:pt x="82295" y="75437"/>
                  </a:lnTo>
                  <a:lnTo>
                    <a:pt x="85343" y="72389"/>
                  </a:lnTo>
                  <a:lnTo>
                    <a:pt x="121919" y="81533"/>
                  </a:lnTo>
                  <a:lnTo>
                    <a:pt x="118871" y="90677"/>
                  </a:lnTo>
                  <a:lnTo>
                    <a:pt x="115823" y="96773"/>
                  </a:lnTo>
                  <a:lnTo>
                    <a:pt x="109727" y="99821"/>
                  </a:lnTo>
                  <a:lnTo>
                    <a:pt x="103631" y="105917"/>
                  </a:lnTo>
                  <a:lnTo>
                    <a:pt x="97535" y="108965"/>
                  </a:lnTo>
                  <a:lnTo>
                    <a:pt x="88391" y="112013"/>
                  </a:lnTo>
                  <a:lnTo>
                    <a:pt x="82772" y="113728"/>
                  </a:lnTo>
                  <a:lnTo>
                    <a:pt x="75437" y="114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78552" y="2554985"/>
              <a:ext cx="125095" cy="114300"/>
            </a:xfrm>
            <a:custGeom>
              <a:avLst/>
              <a:gdLst/>
              <a:ahLst/>
              <a:cxnLst/>
              <a:rect l="l" t="t" r="r" b="b"/>
              <a:pathLst>
                <a:path w="125095" h="114300">
                  <a:moveTo>
                    <a:pt x="85343" y="72389"/>
                  </a:moveTo>
                  <a:lnTo>
                    <a:pt x="121919" y="81533"/>
                  </a:lnTo>
                  <a:lnTo>
                    <a:pt x="118871" y="90677"/>
                  </a:lnTo>
                  <a:lnTo>
                    <a:pt x="115823" y="96773"/>
                  </a:lnTo>
                  <a:lnTo>
                    <a:pt x="109727" y="99821"/>
                  </a:lnTo>
                  <a:lnTo>
                    <a:pt x="103631" y="105917"/>
                  </a:lnTo>
                  <a:lnTo>
                    <a:pt x="97535" y="108965"/>
                  </a:lnTo>
                  <a:lnTo>
                    <a:pt x="88391" y="112013"/>
                  </a:lnTo>
                  <a:lnTo>
                    <a:pt x="82772" y="113728"/>
                  </a:lnTo>
                  <a:lnTo>
                    <a:pt x="75437" y="114299"/>
                  </a:lnTo>
                  <a:lnTo>
                    <a:pt x="66960" y="113728"/>
                  </a:lnTo>
                  <a:lnTo>
                    <a:pt x="57911" y="112013"/>
                  </a:lnTo>
                  <a:lnTo>
                    <a:pt x="51053" y="111490"/>
                  </a:lnTo>
                  <a:lnTo>
                    <a:pt x="15239" y="90677"/>
                  </a:lnTo>
                  <a:lnTo>
                    <a:pt x="9143" y="87629"/>
                  </a:lnTo>
                  <a:lnTo>
                    <a:pt x="6095" y="81533"/>
                  </a:lnTo>
                  <a:lnTo>
                    <a:pt x="3047" y="72389"/>
                  </a:lnTo>
                  <a:lnTo>
                    <a:pt x="0" y="66293"/>
                  </a:lnTo>
                  <a:lnTo>
                    <a:pt x="0" y="57149"/>
                  </a:lnTo>
                  <a:lnTo>
                    <a:pt x="3047" y="48005"/>
                  </a:lnTo>
                  <a:lnTo>
                    <a:pt x="3619" y="39433"/>
                  </a:lnTo>
                  <a:lnTo>
                    <a:pt x="5333" y="32003"/>
                  </a:lnTo>
                  <a:lnTo>
                    <a:pt x="8191" y="25717"/>
                  </a:lnTo>
                  <a:lnTo>
                    <a:pt x="12191" y="20573"/>
                  </a:lnTo>
                  <a:lnTo>
                    <a:pt x="15239" y="17525"/>
                  </a:lnTo>
                  <a:lnTo>
                    <a:pt x="21335" y="11429"/>
                  </a:lnTo>
                  <a:lnTo>
                    <a:pt x="24383" y="8381"/>
                  </a:lnTo>
                  <a:lnTo>
                    <a:pt x="30479" y="5333"/>
                  </a:lnTo>
                  <a:lnTo>
                    <a:pt x="36575" y="2285"/>
                  </a:lnTo>
                  <a:lnTo>
                    <a:pt x="42671" y="2285"/>
                  </a:lnTo>
                  <a:lnTo>
                    <a:pt x="48291" y="571"/>
                  </a:lnTo>
                  <a:lnTo>
                    <a:pt x="55625" y="0"/>
                  </a:lnTo>
                  <a:lnTo>
                    <a:pt x="64103" y="571"/>
                  </a:lnTo>
                  <a:lnTo>
                    <a:pt x="73151" y="2285"/>
                  </a:lnTo>
                  <a:lnTo>
                    <a:pt x="85724" y="3333"/>
                  </a:lnTo>
                  <a:lnTo>
                    <a:pt x="120776" y="28574"/>
                  </a:lnTo>
                  <a:lnTo>
                    <a:pt x="124967" y="44957"/>
                  </a:lnTo>
                  <a:lnTo>
                    <a:pt x="88391" y="44957"/>
                  </a:lnTo>
                  <a:lnTo>
                    <a:pt x="85343" y="41909"/>
                  </a:lnTo>
                  <a:lnTo>
                    <a:pt x="85343" y="35813"/>
                  </a:lnTo>
                  <a:lnTo>
                    <a:pt x="82295" y="32765"/>
                  </a:lnTo>
                  <a:lnTo>
                    <a:pt x="79247" y="32765"/>
                  </a:lnTo>
                  <a:lnTo>
                    <a:pt x="76199" y="29717"/>
                  </a:lnTo>
                  <a:lnTo>
                    <a:pt x="70103" y="29717"/>
                  </a:lnTo>
                  <a:lnTo>
                    <a:pt x="64007" y="26669"/>
                  </a:lnTo>
                  <a:lnTo>
                    <a:pt x="57911" y="29717"/>
                  </a:lnTo>
                  <a:lnTo>
                    <a:pt x="51815" y="32765"/>
                  </a:lnTo>
                  <a:lnTo>
                    <a:pt x="48767" y="38861"/>
                  </a:lnTo>
                  <a:lnTo>
                    <a:pt x="45719" y="44957"/>
                  </a:lnTo>
                  <a:lnTo>
                    <a:pt x="42671" y="54101"/>
                  </a:lnTo>
                  <a:lnTo>
                    <a:pt x="42671" y="63245"/>
                  </a:lnTo>
                  <a:lnTo>
                    <a:pt x="42671" y="69341"/>
                  </a:lnTo>
                  <a:lnTo>
                    <a:pt x="45719" y="75437"/>
                  </a:lnTo>
                  <a:lnTo>
                    <a:pt x="48767" y="81533"/>
                  </a:lnTo>
                  <a:lnTo>
                    <a:pt x="54863" y="84581"/>
                  </a:lnTo>
                  <a:lnTo>
                    <a:pt x="60959" y="84581"/>
                  </a:lnTo>
                  <a:lnTo>
                    <a:pt x="67055" y="84581"/>
                  </a:lnTo>
                  <a:lnTo>
                    <a:pt x="70103" y="84581"/>
                  </a:lnTo>
                  <a:lnTo>
                    <a:pt x="76199" y="81533"/>
                  </a:lnTo>
                  <a:lnTo>
                    <a:pt x="79247" y="81533"/>
                  </a:lnTo>
                  <a:lnTo>
                    <a:pt x="82295" y="75437"/>
                  </a:lnTo>
                  <a:lnTo>
                    <a:pt x="85343" y="72389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12663" y="2578608"/>
              <a:ext cx="128270" cy="125095"/>
            </a:xfrm>
            <a:custGeom>
              <a:avLst/>
              <a:gdLst/>
              <a:ahLst/>
              <a:cxnLst/>
              <a:rect l="l" t="t" r="r" b="b"/>
              <a:pathLst>
                <a:path w="128270" h="125094">
                  <a:moveTo>
                    <a:pt x="51816" y="36576"/>
                  </a:moveTo>
                  <a:lnTo>
                    <a:pt x="15240" y="21336"/>
                  </a:lnTo>
                  <a:lnTo>
                    <a:pt x="18288" y="15240"/>
                  </a:lnTo>
                  <a:lnTo>
                    <a:pt x="27432" y="6096"/>
                  </a:lnTo>
                  <a:lnTo>
                    <a:pt x="39624" y="0"/>
                  </a:lnTo>
                  <a:lnTo>
                    <a:pt x="60960" y="0"/>
                  </a:lnTo>
                  <a:lnTo>
                    <a:pt x="70104" y="3048"/>
                  </a:lnTo>
                  <a:lnTo>
                    <a:pt x="76200" y="3048"/>
                  </a:lnTo>
                  <a:lnTo>
                    <a:pt x="84772" y="5334"/>
                  </a:lnTo>
                  <a:lnTo>
                    <a:pt x="92202" y="7620"/>
                  </a:lnTo>
                  <a:lnTo>
                    <a:pt x="98488" y="9906"/>
                  </a:lnTo>
                  <a:lnTo>
                    <a:pt x="103632" y="12192"/>
                  </a:lnTo>
                  <a:lnTo>
                    <a:pt x="112776" y="15240"/>
                  </a:lnTo>
                  <a:lnTo>
                    <a:pt x="118872" y="18288"/>
                  </a:lnTo>
                  <a:lnTo>
                    <a:pt x="121920" y="24384"/>
                  </a:lnTo>
                  <a:lnTo>
                    <a:pt x="124968" y="27432"/>
                  </a:lnTo>
                  <a:lnTo>
                    <a:pt x="60960" y="27432"/>
                  </a:lnTo>
                  <a:lnTo>
                    <a:pt x="57912" y="30480"/>
                  </a:lnTo>
                  <a:lnTo>
                    <a:pt x="54864" y="30480"/>
                  </a:lnTo>
                  <a:lnTo>
                    <a:pt x="51816" y="36576"/>
                  </a:lnTo>
                  <a:close/>
                </a:path>
                <a:path w="128270" h="125094">
                  <a:moveTo>
                    <a:pt x="64008" y="109728"/>
                  </a:moveTo>
                  <a:lnTo>
                    <a:pt x="30480" y="109728"/>
                  </a:lnTo>
                  <a:lnTo>
                    <a:pt x="21955" y="106870"/>
                  </a:lnTo>
                  <a:lnTo>
                    <a:pt x="14859" y="102870"/>
                  </a:lnTo>
                  <a:lnTo>
                    <a:pt x="9477" y="97726"/>
                  </a:lnTo>
                  <a:lnTo>
                    <a:pt x="6096" y="91440"/>
                  </a:lnTo>
                  <a:lnTo>
                    <a:pt x="0" y="85344"/>
                  </a:lnTo>
                  <a:lnTo>
                    <a:pt x="0" y="70104"/>
                  </a:lnTo>
                  <a:lnTo>
                    <a:pt x="3048" y="60960"/>
                  </a:lnTo>
                  <a:lnTo>
                    <a:pt x="6096" y="54864"/>
                  </a:lnTo>
                  <a:lnTo>
                    <a:pt x="12192" y="51816"/>
                  </a:lnTo>
                  <a:lnTo>
                    <a:pt x="17335" y="48291"/>
                  </a:lnTo>
                  <a:lnTo>
                    <a:pt x="23622" y="46482"/>
                  </a:lnTo>
                  <a:lnTo>
                    <a:pt x="31051" y="45815"/>
                  </a:lnTo>
                  <a:lnTo>
                    <a:pt x="39624" y="45720"/>
                  </a:lnTo>
                  <a:lnTo>
                    <a:pt x="88392" y="45720"/>
                  </a:lnTo>
                  <a:lnTo>
                    <a:pt x="88392" y="36576"/>
                  </a:lnTo>
                  <a:lnTo>
                    <a:pt x="85344" y="33528"/>
                  </a:lnTo>
                  <a:lnTo>
                    <a:pt x="85344" y="30480"/>
                  </a:lnTo>
                  <a:lnTo>
                    <a:pt x="82296" y="30480"/>
                  </a:lnTo>
                  <a:lnTo>
                    <a:pt x="76200" y="27432"/>
                  </a:lnTo>
                  <a:lnTo>
                    <a:pt x="124968" y="27432"/>
                  </a:lnTo>
                  <a:lnTo>
                    <a:pt x="124968" y="33528"/>
                  </a:lnTo>
                  <a:lnTo>
                    <a:pt x="128016" y="39624"/>
                  </a:lnTo>
                  <a:lnTo>
                    <a:pt x="128016" y="51816"/>
                  </a:lnTo>
                  <a:lnTo>
                    <a:pt x="124968" y="54864"/>
                  </a:lnTo>
                  <a:lnTo>
                    <a:pt x="123139" y="64008"/>
                  </a:lnTo>
                  <a:lnTo>
                    <a:pt x="82296" y="64008"/>
                  </a:lnTo>
                  <a:lnTo>
                    <a:pt x="76200" y="67056"/>
                  </a:lnTo>
                  <a:lnTo>
                    <a:pt x="48768" y="67056"/>
                  </a:lnTo>
                  <a:lnTo>
                    <a:pt x="45720" y="70104"/>
                  </a:lnTo>
                  <a:lnTo>
                    <a:pt x="42672" y="70104"/>
                  </a:lnTo>
                  <a:lnTo>
                    <a:pt x="42672" y="76200"/>
                  </a:lnTo>
                  <a:lnTo>
                    <a:pt x="39624" y="79248"/>
                  </a:lnTo>
                  <a:lnTo>
                    <a:pt x="42672" y="82296"/>
                  </a:lnTo>
                  <a:lnTo>
                    <a:pt x="42672" y="85344"/>
                  </a:lnTo>
                  <a:lnTo>
                    <a:pt x="45720" y="85344"/>
                  </a:lnTo>
                  <a:lnTo>
                    <a:pt x="48768" y="88392"/>
                  </a:lnTo>
                  <a:lnTo>
                    <a:pt x="51816" y="88392"/>
                  </a:lnTo>
                  <a:lnTo>
                    <a:pt x="57912" y="91440"/>
                  </a:lnTo>
                  <a:lnTo>
                    <a:pt x="117652" y="91440"/>
                  </a:lnTo>
                  <a:lnTo>
                    <a:pt x="115824" y="100584"/>
                  </a:lnTo>
                  <a:lnTo>
                    <a:pt x="114300" y="103632"/>
                  </a:lnTo>
                  <a:lnTo>
                    <a:pt x="76200" y="103632"/>
                  </a:lnTo>
                  <a:lnTo>
                    <a:pt x="64008" y="109728"/>
                  </a:lnTo>
                  <a:close/>
                </a:path>
                <a:path w="128270" h="125094">
                  <a:moveTo>
                    <a:pt x="117652" y="91440"/>
                  </a:moveTo>
                  <a:lnTo>
                    <a:pt x="60960" y="91440"/>
                  </a:lnTo>
                  <a:lnTo>
                    <a:pt x="64008" y="88392"/>
                  </a:lnTo>
                  <a:lnTo>
                    <a:pt x="70104" y="88392"/>
                  </a:lnTo>
                  <a:lnTo>
                    <a:pt x="76200" y="82296"/>
                  </a:lnTo>
                  <a:lnTo>
                    <a:pt x="76200" y="79248"/>
                  </a:lnTo>
                  <a:lnTo>
                    <a:pt x="79248" y="76200"/>
                  </a:lnTo>
                  <a:lnTo>
                    <a:pt x="79248" y="70104"/>
                  </a:lnTo>
                  <a:lnTo>
                    <a:pt x="82296" y="64008"/>
                  </a:lnTo>
                  <a:lnTo>
                    <a:pt x="123139" y="64008"/>
                  </a:lnTo>
                  <a:lnTo>
                    <a:pt x="117652" y="91440"/>
                  </a:lnTo>
                  <a:close/>
                </a:path>
                <a:path w="128270" h="125094">
                  <a:moveTo>
                    <a:pt x="115824" y="124968"/>
                  </a:moveTo>
                  <a:lnTo>
                    <a:pt x="76200" y="115824"/>
                  </a:lnTo>
                  <a:lnTo>
                    <a:pt x="76200" y="103632"/>
                  </a:lnTo>
                  <a:lnTo>
                    <a:pt x="114300" y="103632"/>
                  </a:lnTo>
                  <a:lnTo>
                    <a:pt x="112776" y="106680"/>
                  </a:lnTo>
                  <a:lnTo>
                    <a:pt x="112776" y="121920"/>
                  </a:lnTo>
                  <a:lnTo>
                    <a:pt x="115824" y="124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12663" y="2578607"/>
              <a:ext cx="128270" cy="125095"/>
            </a:xfrm>
            <a:custGeom>
              <a:avLst/>
              <a:gdLst/>
              <a:ahLst/>
              <a:cxnLst/>
              <a:rect l="l" t="t" r="r" b="b"/>
              <a:pathLst>
                <a:path w="128270" h="125094">
                  <a:moveTo>
                    <a:pt x="51815" y="36575"/>
                  </a:moveTo>
                  <a:lnTo>
                    <a:pt x="15239" y="21335"/>
                  </a:lnTo>
                  <a:lnTo>
                    <a:pt x="18287" y="15239"/>
                  </a:lnTo>
                  <a:lnTo>
                    <a:pt x="21335" y="12191"/>
                  </a:lnTo>
                  <a:lnTo>
                    <a:pt x="24383" y="9143"/>
                  </a:lnTo>
                  <a:lnTo>
                    <a:pt x="27431" y="6095"/>
                  </a:lnTo>
                  <a:lnTo>
                    <a:pt x="33527" y="3047"/>
                  </a:lnTo>
                  <a:lnTo>
                    <a:pt x="39623" y="0"/>
                  </a:lnTo>
                  <a:lnTo>
                    <a:pt x="42671" y="0"/>
                  </a:lnTo>
                  <a:lnTo>
                    <a:pt x="48767" y="0"/>
                  </a:lnTo>
                  <a:lnTo>
                    <a:pt x="54863" y="0"/>
                  </a:lnTo>
                  <a:lnTo>
                    <a:pt x="60959" y="0"/>
                  </a:lnTo>
                  <a:lnTo>
                    <a:pt x="70103" y="3047"/>
                  </a:lnTo>
                  <a:lnTo>
                    <a:pt x="76199" y="3047"/>
                  </a:lnTo>
                  <a:lnTo>
                    <a:pt x="84772" y="5333"/>
                  </a:lnTo>
                  <a:lnTo>
                    <a:pt x="92201" y="7619"/>
                  </a:lnTo>
                  <a:lnTo>
                    <a:pt x="98488" y="9905"/>
                  </a:lnTo>
                  <a:lnTo>
                    <a:pt x="103631" y="12191"/>
                  </a:lnTo>
                  <a:lnTo>
                    <a:pt x="112775" y="15239"/>
                  </a:lnTo>
                  <a:lnTo>
                    <a:pt x="118871" y="18287"/>
                  </a:lnTo>
                  <a:lnTo>
                    <a:pt x="121919" y="24383"/>
                  </a:lnTo>
                  <a:lnTo>
                    <a:pt x="124967" y="27431"/>
                  </a:lnTo>
                  <a:lnTo>
                    <a:pt x="124967" y="33527"/>
                  </a:lnTo>
                  <a:lnTo>
                    <a:pt x="128015" y="39623"/>
                  </a:lnTo>
                  <a:lnTo>
                    <a:pt x="128015" y="45719"/>
                  </a:lnTo>
                  <a:lnTo>
                    <a:pt x="128015" y="51815"/>
                  </a:lnTo>
                  <a:lnTo>
                    <a:pt x="124967" y="54863"/>
                  </a:lnTo>
                  <a:lnTo>
                    <a:pt x="115823" y="100583"/>
                  </a:lnTo>
                  <a:lnTo>
                    <a:pt x="112775" y="106679"/>
                  </a:lnTo>
                  <a:lnTo>
                    <a:pt x="112775" y="109727"/>
                  </a:lnTo>
                  <a:lnTo>
                    <a:pt x="112775" y="112775"/>
                  </a:lnTo>
                  <a:lnTo>
                    <a:pt x="112775" y="115823"/>
                  </a:lnTo>
                  <a:lnTo>
                    <a:pt x="112775" y="121919"/>
                  </a:lnTo>
                  <a:lnTo>
                    <a:pt x="115823" y="124967"/>
                  </a:lnTo>
                  <a:lnTo>
                    <a:pt x="76199" y="115823"/>
                  </a:lnTo>
                  <a:lnTo>
                    <a:pt x="76199" y="112775"/>
                  </a:lnTo>
                  <a:lnTo>
                    <a:pt x="76199" y="109727"/>
                  </a:lnTo>
                  <a:lnTo>
                    <a:pt x="76199" y="106679"/>
                  </a:lnTo>
                  <a:lnTo>
                    <a:pt x="76199" y="103631"/>
                  </a:lnTo>
                  <a:lnTo>
                    <a:pt x="70103" y="106679"/>
                  </a:lnTo>
                  <a:lnTo>
                    <a:pt x="64007" y="109727"/>
                  </a:lnTo>
                  <a:lnTo>
                    <a:pt x="57911" y="109727"/>
                  </a:lnTo>
                  <a:lnTo>
                    <a:pt x="51053" y="109727"/>
                  </a:lnTo>
                  <a:lnTo>
                    <a:pt x="44195" y="109727"/>
                  </a:lnTo>
                  <a:lnTo>
                    <a:pt x="37337" y="109727"/>
                  </a:lnTo>
                  <a:lnTo>
                    <a:pt x="30479" y="109727"/>
                  </a:lnTo>
                  <a:lnTo>
                    <a:pt x="21955" y="106870"/>
                  </a:lnTo>
                  <a:lnTo>
                    <a:pt x="14858" y="102869"/>
                  </a:lnTo>
                  <a:lnTo>
                    <a:pt x="9477" y="97726"/>
                  </a:lnTo>
                  <a:lnTo>
                    <a:pt x="6095" y="91439"/>
                  </a:lnTo>
                  <a:lnTo>
                    <a:pt x="0" y="85343"/>
                  </a:lnTo>
                  <a:lnTo>
                    <a:pt x="0" y="76199"/>
                  </a:lnTo>
                  <a:lnTo>
                    <a:pt x="0" y="70103"/>
                  </a:lnTo>
                  <a:lnTo>
                    <a:pt x="3047" y="60959"/>
                  </a:lnTo>
                  <a:lnTo>
                    <a:pt x="6095" y="54863"/>
                  </a:lnTo>
                  <a:lnTo>
                    <a:pt x="12191" y="51815"/>
                  </a:lnTo>
                  <a:lnTo>
                    <a:pt x="17335" y="48291"/>
                  </a:lnTo>
                  <a:lnTo>
                    <a:pt x="23621" y="46481"/>
                  </a:lnTo>
                  <a:lnTo>
                    <a:pt x="31051" y="45815"/>
                  </a:lnTo>
                  <a:lnTo>
                    <a:pt x="39623" y="45719"/>
                  </a:lnTo>
                  <a:lnTo>
                    <a:pt x="51673" y="45719"/>
                  </a:lnTo>
                  <a:lnTo>
                    <a:pt x="60578" y="45719"/>
                  </a:lnTo>
                  <a:lnTo>
                    <a:pt x="88391" y="45719"/>
                  </a:lnTo>
                  <a:lnTo>
                    <a:pt x="88391" y="39623"/>
                  </a:lnTo>
                  <a:lnTo>
                    <a:pt x="88391" y="36575"/>
                  </a:lnTo>
                  <a:lnTo>
                    <a:pt x="85343" y="33527"/>
                  </a:lnTo>
                  <a:lnTo>
                    <a:pt x="85343" y="30479"/>
                  </a:lnTo>
                  <a:lnTo>
                    <a:pt x="82295" y="30479"/>
                  </a:lnTo>
                  <a:lnTo>
                    <a:pt x="76199" y="27431"/>
                  </a:lnTo>
                  <a:lnTo>
                    <a:pt x="70103" y="27431"/>
                  </a:lnTo>
                  <a:lnTo>
                    <a:pt x="64007" y="27431"/>
                  </a:lnTo>
                  <a:lnTo>
                    <a:pt x="60959" y="27431"/>
                  </a:lnTo>
                  <a:lnTo>
                    <a:pt x="57911" y="30479"/>
                  </a:lnTo>
                  <a:lnTo>
                    <a:pt x="54863" y="30479"/>
                  </a:lnTo>
                  <a:lnTo>
                    <a:pt x="51815" y="36575"/>
                  </a:lnTo>
                  <a:close/>
                </a:path>
                <a:path w="128270" h="125094">
                  <a:moveTo>
                    <a:pt x="82295" y="64007"/>
                  </a:moveTo>
                  <a:lnTo>
                    <a:pt x="76199" y="67055"/>
                  </a:lnTo>
                  <a:lnTo>
                    <a:pt x="70103" y="67055"/>
                  </a:lnTo>
                  <a:lnTo>
                    <a:pt x="64007" y="67055"/>
                  </a:lnTo>
                  <a:lnTo>
                    <a:pt x="54863" y="67055"/>
                  </a:lnTo>
                  <a:lnTo>
                    <a:pt x="48767" y="67055"/>
                  </a:lnTo>
                  <a:lnTo>
                    <a:pt x="45719" y="70103"/>
                  </a:lnTo>
                  <a:lnTo>
                    <a:pt x="42671" y="70103"/>
                  </a:lnTo>
                  <a:lnTo>
                    <a:pt x="42671" y="73151"/>
                  </a:lnTo>
                  <a:lnTo>
                    <a:pt x="42671" y="76199"/>
                  </a:lnTo>
                  <a:lnTo>
                    <a:pt x="39623" y="79247"/>
                  </a:lnTo>
                  <a:lnTo>
                    <a:pt x="42671" y="82295"/>
                  </a:lnTo>
                  <a:lnTo>
                    <a:pt x="42671" y="85343"/>
                  </a:lnTo>
                  <a:lnTo>
                    <a:pt x="45719" y="85343"/>
                  </a:lnTo>
                  <a:lnTo>
                    <a:pt x="48767" y="88391"/>
                  </a:lnTo>
                  <a:lnTo>
                    <a:pt x="51815" y="88391"/>
                  </a:lnTo>
                  <a:lnTo>
                    <a:pt x="57911" y="91439"/>
                  </a:lnTo>
                  <a:lnTo>
                    <a:pt x="60959" y="91439"/>
                  </a:lnTo>
                  <a:lnTo>
                    <a:pt x="64007" y="88391"/>
                  </a:lnTo>
                  <a:lnTo>
                    <a:pt x="70103" y="88391"/>
                  </a:lnTo>
                  <a:lnTo>
                    <a:pt x="73151" y="85343"/>
                  </a:lnTo>
                  <a:lnTo>
                    <a:pt x="76199" y="82295"/>
                  </a:lnTo>
                  <a:lnTo>
                    <a:pt x="76199" y="79247"/>
                  </a:lnTo>
                  <a:lnTo>
                    <a:pt x="79247" y="76199"/>
                  </a:lnTo>
                  <a:lnTo>
                    <a:pt x="79247" y="70103"/>
                  </a:lnTo>
                  <a:lnTo>
                    <a:pt x="82295" y="64007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54681" y="2581655"/>
              <a:ext cx="86995" cy="149860"/>
            </a:xfrm>
            <a:custGeom>
              <a:avLst/>
              <a:gdLst/>
              <a:ahLst/>
              <a:cxnLst/>
              <a:rect l="l" t="t" r="r" b="b"/>
              <a:pathLst>
                <a:path w="86995" h="149860">
                  <a:moveTo>
                    <a:pt x="56102" y="149351"/>
                  </a:moveTo>
                  <a:lnTo>
                    <a:pt x="47529" y="147542"/>
                  </a:lnTo>
                  <a:lnTo>
                    <a:pt x="40100" y="146303"/>
                  </a:lnTo>
                  <a:lnTo>
                    <a:pt x="33813" y="145065"/>
                  </a:lnTo>
                  <a:lnTo>
                    <a:pt x="28670" y="143255"/>
                  </a:lnTo>
                  <a:lnTo>
                    <a:pt x="16478" y="140207"/>
                  </a:lnTo>
                  <a:lnTo>
                    <a:pt x="10382" y="137159"/>
                  </a:lnTo>
                  <a:lnTo>
                    <a:pt x="7334" y="131063"/>
                  </a:lnTo>
                  <a:lnTo>
                    <a:pt x="4286" y="128015"/>
                  </a:lnTo>
                  <a:lnTo>
                    <a:pt x="1238" y="121919"/>
                  </a:lnTo>
                  <a:lnTo>
                    <a:pt x="1238" y="118871"/>
                  </a:lnTo>
                  <a:lnTo>
                    <a:pt x="0" y="113728"/>
                  </a:lnTo>
                  <a:lnTo>
                    <a:pt x="476" y="107441"/>
                  </a:lnTo>
                  <a:lnTo>
                    <a:pt x="2095" y="100012"/>
                  </a:lnTo>
                  <a:lnTo>
                    <a:pt x="4286" y="91439"/>
                  </a:lnTo>
                  <a:lnTo>
                    <a:pt x="16478" y="54863"/>
                  </a:lnTo>
                  <a:lnTo>
                    <a:pt x="1238" y="51815"/>
                  </a:lnTo>
                  <a:lnTo>
                    <a:pt x="10382" y="21335"/>
                  </a:lnTo>
                  <a:lnTo>
                    <a:pt x="25622" y="27431"/>
                  </a:lnTo>
                  <a:lnTo>
                    <a:pt x="31718" y="9143"/>
                  </a:lnTo>
                  <a:lnTo>
                    <a:pt x="77438" y="0"/>
                  </a:lnTo>
                  <a:lnTo>
                    <a:pt x="65246" y="39623"/>
                  </a:lnTo>
                  <a:lnTo>
                    <a:pt x="86582" y="45719"/>
                  </a:lnTo>
                  <a:lnTo>
                    <a:pt x="77438" y="76199"/>
                  </a:lnTo>
                  <a:lnTo>
                    <a:pt x="56102" y="67055"/>
                  </a:lnTo>
                  <a:lnTo>
                    <a:pt x="43910" y="103631"/>
                  </a:lnTo>
                  <a:lnTo>
                    <a:pt x="43910" y="109727"/>
                  </a:lnTo>
                  <a:lnTo>
                    <a:pt x="40862" y="112775"/>
                  </a:lnTo>
                  <a:lnTo>
                    <a:pt x="43910" y="112775"/>
                  </a:lnTo>
                  <a:lnTo>
                    <a:pt x="43910" y="118871"/>
                  </a:lnTo>
                  <a:lnTo>
                    <a:pt x="50006" y="118871"/>
                  </a:lnTo>
                  <a:lnTo>
                    <a:pt x="56102" y="121919"/>
                  </a:lnTo>
                  <a:lnTo>
                    <a:pt x="62198" y="121919"/>
                  </a:lnTo>
                  <a:lnTo>
                    <a:pt x="56102" y="149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4681" y="2581655"/>
              <a:ext cx="86995" cy="149860"/>
            </a:xfrm>
            <a:custGeom>
              <a:avLst/>
              <a:gdLst/>
              <a:ahLst/>
              <a:cxnLst/>
              <a:rect l="l" t="t" r="r" b="b"/>
              <a:pathLst>
                <a:path w="86995" h="149860">
                  <a:moveTo>
                    <a:pt x="77438" y="0"/>
                  </a:moveTo>
                  <a:lnTo>
                    <a:pt x="65246" y="39623"/>
                  </a:lnTo>
                  <a:lnTo>
                    <a:pt x="86582" y="45719"/>
                  </a:lnTo>
                  <a:lnTo>
                    <a:pt x="77438" y="76199"/>
                  </a:lnTo>
                  <a:lnTo>
                    <a:pt x="56102" y="67055"/>
                  </a:lnTo>
                  <a:lnTo>
                    <a:pt x="43910" y="103631"/>
                  </a:lnTo>
                  <a:lnTo>
                    <a:pt x="43910" y="109727"/>
                  </a:lnTo>
                  <a:lnTo>
                    <a:pt x="40862" y="112775"/>
                  </a:lnTo>
                  <a:lnTo>
                    <a:pt x="43910" y="112775"/>
                  </a:lnTo>
                  <a:lnTo>
                    <a:pt x="43910" y="115823"/>
                  </a:lnTo>
                  <a:lnTo>
                    <a:pt x="43910" y="118871"/>
                  </a:lnTo>
                  <a:lnTo>
                    <a:pt x="46958" y="118871"/>
                  </a:lnTo>
                  <a:lnTo>
                    <a:pt x="50006" y="118871"/>
                  </a:lnTo>
                  <a:lnTo>
                    <a:pt x="56102" y="121919"/>
                  </a:lnTo>
                  <a:lnTo>
                    <a:pt x="62198" y="121919"/>
                  </a:lnTo>
                  <a:lnTo>
                    <a:pt x="56102" y="149351"/>
                  </a:lnTo>
                  <a:lnTo>
                    <a:pt x="47529" y="147542"/>
                  </a:lnTo>
                  <a:lnTo>
                    <a:pt x="40100" y="146303"/>
                  </a:lnTo>
                  <a:lnTo>
                    <a:pt x="33813" y="145065"/>
                  </a:lnTo>
                  <a:lnTo>
                    <a:pt x="28670" y="143255"/>
                  </a:lnTo>
                  <a:lnTo>
                    <a:pt x="16478" y="140207"/>
                  </a:lnTo>
                  <a:lnTo>
                    <a:pt x="10382" y="137159"/>
                  </a:lnTo>
                  <a:lnTo>
                    <a:pt x="7334" y="131063"/>
                  </a:lnTo>
                  <a:lnTo>
                    <a:pt x="4286" y="128015"/>
                  </a:lnTo>
                  <a:lnTo>
                    <a:pt x="1238" y="121919"/>
                  </a:lnTo>
                  <a:lnTo>
                    <a:pt x="1238" y="118871"/>
                  </a:lnTo>
                  <a:lnTo>
                    <a:pt x="0" y="113728"/>
                  </a:lnTo>
                  <a:lnTo>
                    <a:pt x="476" y="107441"/>
                  </a:lnTo>
                  <a:lnTo>
                    <a:pt x="2095" y="100012"/>
                  </a:lnTo>
                  <a:lnTo>
                    <a:pt x="4286" y="91439"/>
                  </a:lnTo>
                  <a:lnTo>
                    <a:pt x="16478" y="54863"/>
                  </a:lnTo>
                  <a:lnTo>
                    <a:pt x="1238" y="51815"/>
                  </a:lnTo>
                  <a:lnTo>
                    <a:pt x="10382" y="21335"/>
                  </a:lnTo>
                  <a:lnTo>
                    <a:pt x="25622" y="27431"/>
                  </a:lnTo>
                  <a:lnTo>
                    <a:pt x="31718" y="9143"/>
                  </a:lnTo>
                  <a:lnTo>
                    <a:pt x="77438" y="0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26024" y="2599944"/>
              <a:ext cx="91440" cy="152400"/>
            </a:xfrm>
            <a:custGeom>
              <a:avLst/>
              <a:gdLst/>
              <a:ahLst/>
              <a:cxnLst/>
              <a:rect l="l" t="t" r="r" b="b"/>
              <a:pathLst>
                <a:path w="91439" h="152400">
                  <a:moveTo>
                    <a:pt x="82296" y="39624"/>
                  </a:moveTo>
                  <a:lnTo>
                    <a:pt x="42672" y="24384"/>
                  </a:lnTo>
                  <a:lnTo>
                    <a:pt x="54864" y="0"/>
                  </a:lnTo>
                  <a:lnTo>
                    <a:pt x="91440" y="15240"/>
                  </a:lnTo>
                  <a:lnTo>
                    <a:pt x="82296" y="39624"/>
                  </a:lnTo>
                  <a:close/>
                </a:path>
                <a:path w="91439" h="152400">
                  <a:moveTo>
                    <a:pt x="36576" y="152400"/>
                  </a:moveTo>
                  <a:lnTo>
                    <a:pt x="0" y="137160"/>
                  </a:lnTo>
                  <a:lnTo>
                    <a:pt x="39624" y="36576"/>
                  </a:lnTo>
                  <a:lnTo>
                    <a:pt x="76200" y="51816"/>
                  </a:lnTo>
                  <a:lnTo>
                    <a:pt x="36576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26023" y="2599943"/>
              <a:ext cx="91440" cy="152400"/>
            </a:xfrm>
            <a:custGeom>
              <a:avLst/>
              <a:gdLst/>
              <a:ahLst/>
              <a:cxnLst/>
              <a:rect l="l" t="t" r="r" b="b"/>
              <a:pathLst>
                <a:path w="91439" h="152400">
                  <a:moveTo>
                    <a:pt x="54863" y="0"/>
                  </a:moveTo>
                  <a:lnTo>
                    <a:pt x="91439" y="15239"/>
                  </a:lnTo>
                  <a:lnTo>
                    <a:pt x="82295" y="39623"/>
                  </a:lnTo>
                  <a:lnTo>
                    <a:pt x="42671" y="24383"/>
                  </a:lnTo>
                  <a:lnTo>
                    <a:pt x="54863" y="0"/>
                  </a:lnTo>
                  <a:close/>
                </a:path>
                <a:path w="91439" h="152400">
                  <a:moveTo>
                    <a:pt x="39623" y="36575"/>
                  </a:moveTo>
                  <a:lnTo>
                    <a:pt x="76199" y="51815"/>
                  </a:lnTo>
                  <a:lnTo>
                    <a:pt x="36575" y="152399"/>
                  </a:lnTo>
                  <a:lnTo>
                    <a:pt x="0" y="137159"/>
                  </a:lnTo>
                  <a:lnTo>
                    <a:pt x="39623" y="36575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98033" y="2679334"/>
              <a:ext cx="124460" cy="117475"/>
            </a:xfrm>
            <a:custGeom>
              <a:avLst/>
              <a:gdLst/>
              <a:ahLst/>
              <a:cxnLst/>
              <a:rect l="l" t="t" r="r" b="b"/>
              <a:pathLst>
                <a:path w="124460" h="117475">
                  <a:moveTo>
                    <a:pt x="71961" y="117300"/>
                  </a:moveTo>
                  <a:lnTo>
                    <a:pt x="24336" y="102679"/>
                  </a:lnTo>
                  <a:lnTo>
                    <a:pt x="809" y="65913"/>
                  </a:lnTo>
                  <a:lnTo>
                    <a:pt x="0" y="53578"/>
                  </a:lnTo>
                  <a:lnTo>
                    <a:pt x="2047" y="41814"/>
                  </a:lnTo>
                  <a:lnTo>
                    <a:pt x="29956" y="6334"/>
                  </a:lnTo>
                  <a:lnTo>
                    <a:pt x="52197" y="0"/>
                  </a:lnTo>
                  <a:lnTo>
                    <a:pt x="63627" y="238"/>
                  </a:lnTo>
                  <a:lnTo>
                    <a:pt x="100345" y="16906"/>
                  </a:lnTo>
                  <a:lnTo>
                    <a:pt x="113069" y="30337"/>
                  </a:lnTo>
                  <a:lnTo>
                    <a:pt x="65151" y="30337"/>
                  </a:lnTo>
                  <a:lnTo>
                    <a:pt x="52959" y="36433"/>
                  </a:lnTo>
                  <a:lnTo>
                    <a:pt x="39528" y="67913"/>
                  </a:lnTo>
                  <a:lnTo>
                    <a:pt x="40767" y="73009"/>
                  </a:lnTo>
                  <a:lnTo>
                    <a:pt x="40767" y="76057"/>
                  </a:lnTo>
                  <a:lnTo>
                    <a:pt x="43815" y="82153"/>
                  </a:lnTo>
                  <a:lnTo>
                    <a:pt x="49911" y="85201"/>
                  </a:lnTo>
                  <a:lnTo>
                    <a:pt x="52959" y="88249"/>
                  </a:lnTo>
                  <a:lnTo>
                    <a:pt x="116967" y="88249"/>
                  </a:lnTo>
                  <a:lnTo>
                    <a:pt x="111299" y="98536"/>
                  </a:lnTo>
                  <a:lnTo>
                    <a:pt x="103632" y="106537"/>
                  </a:lnTo>
                  <a:lnTo>
                    <a:pt x="94249" y="112252"/>
                  </a:lnTo>
                  <a:lnTo>
                    <a:pt x="83439" y="115681"/>
                  </a:lnTo>
                  <a:lnTo>
                    <a:pt x="71961" y="117300"/>
                  </a:lnTo>
                  <a:close/>
                </a:path>
                <a:path w="124460" h="117475">
                  <a:moveTo>
                    <a:pt x="116967" y="88249"/>
                  </a:moveTo>
                  <a:lnTo>
                    <a:pt x="59055" y="88249"/>
                  </a:lnTo>
                  <a:lnTo>
                    <a:pt x="71247" y="82153"/>
                  </a:lnTo>
                  <a:lnTo>
                    <a:pt x="74295" y="76057"/>
                  </a:lnTo>
                  <a:lnTo>
                    <a:pt x="80391" y="66913"/>
                  </a:lnTo>
                  <a:lnTo>
                    <a:pt x="83439" y="60817"/>
                  </a:lnTo>
                  <a:lnTo>
                    <a:pt x="86487" y="51673"/>
                  </a:lnTo>
                  <a:lnTo>
                    <a:pt x="83439" y="48625"/>
                  </a:lnTo>
                  <a:lnTo>
                    <a:pt x="83439" y="42529"/>
                  </a:lnTo>
                  <a:lnTo>
                    <a:pt x="80391" y="36433"/>
                  </a:lnTo>
                  <a:lnTo>
                    <a:pt x="74295" y="33385"/>
                  </a:lnTo>
                  <a:lnTo>
                    <a:pt x="71247" y="33385"/>
                  </a:lnTo>
                  <a:lnTo>
                    <a:pt x="65151" y="30337"/>
                  </a:lnTo>
                  <a:lnTo>
                    <a:pt x="113069" y="30337"/>
                  </a:lnTo>
                  <a:lnTo>
                    <a:pt x="117776" y="37290"/>
                  </a:lnTo>
                  <a:lnTo>
                    <a:pt x="123063" y="48625"/>
                  </a:lnTo>
                  <a:lnTo>
                    <a:pt x="124253" y="57816"/>
                  </a:lnTo>
                  <a:lnTo>
                    <a:pt x="123444" y="67294"/>
                  </a:lnTo>
                  <a:lnTo>
                    <a:pt x="120919" y="77343"/>
                  </a:lnTo>
                  <a:lnTo>
                    <a:pt x="116967" y="88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98033" y="2679334"/>
              <a:ext cx="124460" cy="117475"/>
            </a:xfrm>
            <a:custGeom>
              <a:avLst/>
              <a:gdLst/>
              <a:ahLst/>
              <a:cxnLst/>
              <a:rect l="l" t="t" r="r" b="b"/>
              <a:pathLst>
                <a:path w="124460" h="117475">
                  <a:moveTo>
                    <a:pt x="7238" y="30337"/>
                  </a:moveTo>
                  <a:lnTo>
                    <a:pt x="40766" y="2905"/>
                  </a:lnTo>
                  <a:lnTo>
                    <a:pt x="52196" y="0"/>
                  </a:lnTo>
                  <a:lnTo>
                    <a:pt x="63626" y="238"/>
                  </a:lnTo>
                  <a:lnTo>
                    <a:pt x="100345" y="16906"/>
                  </a:lnTo>
                  <a:lnTo>
                    <a:pt x="123062" y="48625"/>
                  </a:lnTo>
                  <a:lnTo>
                    <a:pt x="124253" y="57816"/>
                  </a:lnTo>
                  <a:lnTo>
                    <a:pt x="123443" y="67294"/>
                  </a:lnTo>
                  <a:lnTo>
                    <a:pt x="103631" y="106537"/>
                  </a:lnTo>
                  <a:lnTo>
                    <a:pt x="71961" y="117300"/>
                  </a:lnTo>
                  <a:lnTo>
                    <a:pt x="60197" y="117205"/>
                  </a:lnTo>
                  <a:lnTo>
                    <a:pt x="24336" y="102679"/>
                  </a:lnTo>
                  <a:lnTo>
                    <a:pt x="809" y="65912"/>
                  </a:lnTo>
                  <a:lnTo>
                    <a:pt x="0" y="53578"/>
                  </a:lnTo>
                  <a:lnTo>
                    <a:pt x="2047" y="41814"/>
                  </a:lnTo>
                  <a:lnTo>
                    <a:pt x="7238" y="30337"/>
                  </a:lnTo>
                  <a:close/>
                </a:path>
                <a:path w="124460" h="117475">
                  <a:moveTo>
                    <a:pt x="43814" y="48625"/>
                  </a:moveTo>
                  <a:lnTo>
                    <a:pt x="41624" y="55435"/>
                  </a:lnTo>
                  <a:lnTo>
                    <a:pt x="40004" y="61960"/>
                  </a:lnTo>
                  <a:lnTo>
                    <a:pt x="39528" y="67913"/>
                  </a:lnTo>
                  <a:lnTo>
                    <a:pt x="40766" y="73009"/>
                  </a:lnTo>
                  <a:lnTo>
                    <a:pt x="40766" y="76057"/>
                  </a:lnTo>
                  <a:lnTo>
                    <a:pt x="43814" y="82153"/>
                  </a:lnTo>
                  <a:lnTo>
                    <a:pt x="49910" y="85201"/>
                  </a:lnTo>
                  <a:lnTo>
                    <a:pt x="52958" y="88249"/>
                  </a:lnTo>
                  <a:lnTo>
                    <a:pt x="59054" y="88249"/>
                  </a:lnTo>
                  <a:lnTo>
                    <a:pt x="65150" y="85201"/>
                  </a:lnTo>
                  <a:lnTo>
                    <a:pt x="71246" y="82153"/>
                  </a:lnTo>
                  <a:lnTo>
                    <a:pt x="74294" y="76057"/>
                  </a:lnTo>
                  <a:lnTo>
                    <a:pt x="80390" y="66913"/>
                  </a:lnTo>
                  <a:lnTo>
                    <a:pt x="83438" y="60817"/>
                  </a:lnTo>
                  <a:lnTo>
                    <a:pt x="86486" y="51673"/>
                  </a:lnTo>
                  <a:lnTo>
                    <a:pt x="83438" y="48625"/>
                  </a:lnTo>
                  <a:lnTo>
                    <a:pt x="83438" y="42529"/>
                  </a:lnTo>
                  <a:lnTo>
                    <a:pt x="80390" y="36433"/>
                  </a:lnTo>
                  <a:lnTo>
                    <a:pt x="74294" y="33385"/>
                  </a:lnTo>
                  <a:lnTo>
                    <a:pt x="71246" y="33385"/>
                  </a:lnTo>
                  <a:lnTo>
                    <a:pt x="65150" y="30337"/>
                  </a:lnTo>
                  <a:lnTo>
                    <a:pt x="59054" y="33385"/>
                  </a:lnTo>
                  <a:lnTo>
                    <a:pt x="52958" y="36433"/>
                  </a:lnTo>
                  <a:lnTo>
                    <a:pt x="46862" y="42529"/>
                  </a:lnTo>
                  <a:lnTo>
                    <a:pt x="43814" y="48625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99759" y="2737103"/>
              <a:ext cx="146685" cy="155575"/>
            </a:xfrm>
            <a:custGeom>
              <a:avLst/>
              <a:gdLst/>
              <a:ahLst/>
              <a:cxnLst/>
              <a:rect l="l" t="t" r="r" b="b"/>
              <a:pathLst>
                <a:path w="146685" h="155575">
                  <a:moveTo>
                    <a:pt x="91439" y="155447"/>
                  </a:moveTo>
                  <a:lnTo>
                    <a:pt x="57911" y="128015"/>
                  </a:lnTo>
                  <a:lnTo>
                    <a:pt x="94487" y="82295"/>
                  </a:lnTo>
                  <a:lnTo>
                    <a:pt x="97535" y="76199"/>
                  </a:lnTo>
                  <a:lnTo>
                    <a:pt x="100583" y="73151"/>
                  </a:lnTo>
                  <a:lnTo>
                    <a:pt x="100583" y="64007"/>
                  </a:lnTo>
                  <a:lnTo>
                    <a:pt x="91439" y="54863"/>
                  </a:lnTo>
                  <a:lnTo>
                    <a:pt x="82295" y="54863"/>
                  </a:lnTo>
                  <a:lnTo>
                    <a:pt x="76199" y="57911"/>
                  </a:lnTo>
                  <a:lnTo>
                    <a:pt x="73151" y="60959"/>
                  </a:lnTo>
                  <a:lnTo>
                    <a:pt x="67055" y="70103"/>
                  </a:lnTo>
                  <a:lnTo>
                    <a:pt x="33527" y="109727"/>
                  </a:lnTo>
                  <a:lnTo>
                    <a:pt x="0" y="85343"/>
                  </a:lnTo>
                  <a:lnTo>
                    <a:pt x="67055" y="0"/>
                  </a:lnTo>
                  <a:lnTo>
                    <a:pt x="97535" y="24383"/>
                  </a:lnTo>
                  <a:lnTo>
                    <a:pt x="88391" y="36575"/>
                  </a:lnTo>
                  <a:lnTo>
                    <a:pt x="94487" y="33527"/>
                  </a:lnTo>
                  <a:lnTo>
                    <a:pt x="103631" y="33527"/>
                  </a:lnTo>
                  <a:lnTo>
                    <a:pt x="109727" y="36575"/>
                  </a:lnTo>
                  <a:lnTo>
                    <a:pt x="115823" y="36575"/>
                  </a:lnTo>
                  <a:lnTo>
                    <a:pt x="143922" y="63293"/>
                  </a:lnTo>
                  <a:lnTo>
                    <a:pt x="146303" y="70103"/>
                  </a:lnTo>
                  <a:lnTo>
                    <a:pt x="145684" y="77009"/>
                  </a:lnTo>
                  <a:lnTo>
                    <a:pt x="143636" y="84200"/>
                  </a:lnTo>
                  <a:lnTo>
                    <a:pt x="139874" y="91963"/>
                  </a:lnTo>
                  <a:lnTo>
                    <a:pt x="134111" y="100583"/>
                  </a:lnTo>
                  <a:lnTo>
                    <a:pt x="91439" y="155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99759" y="2737103"/>
              <a:ext cx="146685" cy="155575"/>
            </a:xfrm>
            <a:custGeom>
              <a:avLst/>
              <a:gdLst/>
              <a:ahLst/>
              <a:cxnLst/>
              <a:rect l="l" t="t" r="r" b="b"/>
              <a:pathLst>
                <a:path w="146685" h="155575">
                  <a:moveTo>
                    <a:pt x="67055" y="0"/>
                  </a:moveTo>
                  <a:lnTo>
                    <a:pt x="97535" y="24383"/>
                  </a:lnTo>
                  <a:lnTo>
                    <a:pt x="88391" y="36575"/>
                  </a:lnTo>
                  <a:lnTo>
                    <a:pt x="94487" y="33527"/>
                  </a:lnTo>
                  <a:lnTo>
                    <a:pt x="103631" y="33527"/>
                  </a:lnTo>
                  <a:lnTo>
                    <a:pt x="109727" y="36575"/>
                  </a:lnTo>
                  <a:lnTo>
                    <a:pt x="115823" y="36575"/>
                  </a:lnTo>
                  <a:lnTo>
                    <a:pt x="143922" y="63293"/>
                  </a:lnTo>
                  <a:lnTo>
                    <a:pt x="146303" y="70103"/>
                  </a:lnTo>
                  <a:lnTo>
                    <a:pt x="145684" y="77009"/>
                  </a:lnTo>
                  <a:lnTo>
                    <a:pt x="143636" y="84200"/>
                  </a:lnTo>
                  <a:lnTo>
                    <a:pt x="139874" y="91963"/>
                  </a:lnTo>
                  <a:lnTo>
                    <a:pt x="134111" y="100583"/>
                  </a:lnTo>
                  <a:lnTo>
                    <a:pt x="91439" y="155447"/>
                  </a:lnTo>
                  <a:lnTo>
                    <a:pt x="57911" y="128015"/>
                  </a:lnTo>
                  <a:lnTo>
                    <a:pt x="94487" y="82295"/>
                  </a:lnTo>
                  <a:lnTo>
                    <a:pt x="97535" y="76199"/>
                  </a:lnTo>
                  <a:lnTo>
                    <a:pt x="100583" y="73151"/>
                  </a:lnTo>
                  <a:lnTo>
                    <a:pt x="100583" y="67055"/>
                  </a:lnTo>
                  <a:lnTo>
                    <a:pt x="100583" y="64007"/>
                  </a:lnTo>
                  <a:lnTo>
                    <a:pt x="97535" y="60959"/>
                  </a:lnTo>
                  <a:lnTo>
                    <a:pt x="94487" y="57911"/>
                  </a:lnTo>
                  <a:lnTo>
                    <a:pt x="91439" y="54863"/>
                  </a:lnTo>
                  <a:lnTo>
                    <a:pt x="85343" y="54863"/>
                  </a:lnTo>
                  <a:lnTo>
                    <a:pt x="82295" y="54863"/>
                  </a:lnTo>
                  <a:lnTo>
                    <a:pt x="76199" y="57911"/>
                  </a:lnTo>
                  <a:lnTo>
                    <a:pt x="73151" y="60959"/>
                  </a:lnTo>
                  <a:lnTo>
                    <a:pt x="67055" y="70103"/>
                  </a:lnTo>
                  <a:lnTo>
                    <a:pt x="33527" y="109727"/>
                  </a:lnTo>
                  <a:lnTo>
                    <a:pt x="0" y="85343"/>
                  </a:lnTo>
                  <a:lnTo>
                    <a:pt x="67055" y="0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61499" y="2937817"/>
              <a:ext cx="88857" cy="275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51566" y="3002197"/>
              <a:ext cx="69215" cy="287020"/>
            </a:xfrm>
            <a:custGeom>
              <a:avLst/>
              <a:gdLst/>
              <a:ahLst/>
              <a:cxnLst/>
              <a:rect l="l" t="t" r="r" b="b"/>
              <a:pathLst>
                <a:path w="69214" h="287020">
                  <a:moveTo>
                    <a:pt x="68916" y="0"/>
                  </a:moveTo>
                  <a:lnTo>
                    <a:pt x="8400" y="0"/>
                  </a:lnTo>
                  <a:lnTo>
                    <a:pt x="0" y="286594"/>
                  </a:lnTo>
                  <a:lnTo>
                    <a:pt x="68916" y="286594"/>
                  </a:lnTo>
                  <a:lnTo>
                    <a:pt x="68916" y="0"/>
                  </a:lnTo>
                  <a:close/>
                </a:path>
              </a:pathLst>
            </a:custGeom>
            <a:solidFill>
              <a:srgbClr val="CBC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77576" y="3002203"/>
              <a:ext cx="83185" cy="287020"/>
            </a:xfrm>
            <a:custGeom>
              <a:avLst/>
              <a:gdLst/>
              <a:ahLst/>
              <a:cxnLst/>
              <a:rect l="l" t="t" r="r" b="b"/>
              <a:pathLst>
                <a:path w="83185" h="287020">
                  <a:moveTo>
                    <a:pt x="15328" y="77876"/>
                  </a:moveTo>
                  <a:lnTo>
                    <a:pt x="0" y="77876"/>
                  </a:lnTo>
                  <a:lnTo>
                    <a:pt x="0" y="122529"/>
                  </a:lnTo>
                  <a:lnTo>
                    <a:pt x="15328" y="122529"/>
                  </a:lnTo>
                  <a:lnTo>
                    <a:pt x="15328" y="77876"/>
                  </a:lnTo>
                  <a:close/>
                </a:path>
                <a:path w="83185" h="287020">
                  <a:moveTo>
                    <a:pt x="83108" y="286600"/>
                  </a:moveTo>
                  <a:lnTo>
                    <a:pt x="78905" y="0"/>
                  </a:lnTo>
                  <a:lnTo>
                    <a:pt x="42900" y="0"/>
                  </a:lnTo>
                  <a:lnTo>
                    <a:pt x="42900" y="286600"/>
                  </a:lnTo>
                  <a:lnTo>
                    <a:pt x="83108" y="286600"/>
                  </a:lnTo>
                  <a:close/>
                </a:path>
              </a:pathLst>
            </a:custGeom>
            <a:solidFill>
              <a:srgbClr val="928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83713" y="3080076"/>
              <a:ext cx="9525" cy="45085"/>
            </a:xfrm>
            <a:custGeom>
              <a:avLst/>
              <a:gdLst/>
              <a:ahLst/>
              <a:cxnLst/>
              <a:rect l="l" t="t" r="r" b="b"/>
              <a:pathLst>
                <a:path w="9525" h="45085">
                  <a:moveTo>
                    <a:pt x="9192" y="0"/>
                  </a:moveTo>
                  <a:lnTo>
                    <a:pt x="0" y="0"/>
                  </a:lnTo>
                  <a:lnTo>
                    <a:pt x="0" y="44650"/>
                  </a:lnTo>
                  <a:lnTo>
                    <a:pt x="9192" y="44650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655E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29674" y="3071769"/>
              <a:ext cx="20955" cy="71755"/>
            </a:xfrm>
            <a:custGeom>
              <a:avLst/>
              <a:gdLst/>
              <a:ahLst/>
              <a:cxnLst/>
              <a:rect l="l" t="t" r="r" b="b"/>
              <a:pathLst>
                <a:path w="20954" h="71755">
                  <a:moveTo>
                    <a:pt x="18384" y="0"/>
                  </a:moveTo>
                  <a:lnTo>
                    <a:pt x="0" y="0"/>
                  </a:lnTo>
                  <a:lnTo>
                    <a:pt x="2298" y="71648"/>
                  </a:lnTo>
                  <a:lnTo>
                    <a:pt x="20682" y="71648"/>
                  </a:lnTo>
                  <a:lnTo>
                    <a:pt x="18384" y="0"/>
                  </a:lnTo>
                  <a:close/>
                </a:path>
              </a:pathLst>
            </a:custGeom>
            <a:solidFill>
              <a:srgbClr val="6C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29674" y="3071769"/>
              <a:ext cx="13970" cy="71755"/>
            </a:xfrm>
            <a:custGeom>
              <a:avLst/>
              <a:gdLst/>
              <a:ahLst/>
              <a:cxnLst/>
              <a:rect l="l" t="t" r="r" b="b"/>
              <a:pathLst>
                <a:path w="13970" h="71755">
                  <a:moveTo>
                    <a:pt x="13022" y="0"/>
                  </a:moveTo>
                  <a:lnTo>
                    <a:pt x="0" y="0"/>
                  </a:lnTo>
                  <a:lnTo>
                    <a:pt x="2298" y="71648"/>
                  </a:lnTo>
                  <a:lnTo>
                    <a:pt x="13788" y="71648"/>
                  </a:lnTo>
                  <a:lnTo>
                    <a:pt x="13022" y="0"/>
                  </a:lnTo>
                  <a:close/>
                </a:path>
              </a:pathLst>
            </a:custGeom>
            <a:solidFill>
              <a:srgbClr val="393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46526" y="3057231"/>
              <a:ext cx="8255" cy="212090"/>
            </a:xfrm>
            <a:custGeom>
              <a:avLst/>
              <a:gdLst/>
              <a:ahLst/>
              <a:cxnLst/>
              <a:rect l="l" t="t" r="r" b="b"/>
              <a:pathLst>
                <a:path w="8254" h="212089">
                  <a:moveTo>
                    <a:pt x="7660" y="0"/>
                  </a:moveTo>
                  <a:lnTo>
                    <a:pt x="3064" y="3115"/>
                  </a:lnTo>
                  <a:lnTo>
                    <a:pt x="0" y="7268"/>
                  </a:lnTo>
                  <a:lnTo>
                    <a:pt x="0" y="211830"/>
                  </a:lnTo>
                  <a:lnTo>
                    <a:pt x="1532" y="208715"/>
                  </a:lnTo>
                  <a:lnTo>
                    <a:pt x="7660" y="198331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48059" y="3059308"/>
              <a:ext cx="5080" cy="207010"/>
            </a:xfrm>
            <a:custGeom>
              <a:avLst/>
              <a:gdLst/>
              <a:ahLst/>
              <a:cxnLst/>
              <a:rect l="l" t="t" r="r" b="b"/>
              <a:pathLst>
                <a:path w="5079" h="207010">
                  <a:moveTo>
                    <a:pt x="4596" y="0"/>
                  </a:moveTo>
                  <a:lnTo>
                    <a:pt x="0" y="3115"/>
                  </a:lnTo>
                  <a:lnTo>
                    <a:pt x="0" y="206638"/>
                  </a:lnTo>
                  <a:lnTo>
                    <a:pt x="1532" y="203523"/>
                  </a:lnTo>
                  <a:lnTo>
                    <a:pt x="4596" y="200408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88657" y="3014658"/>
              <a:ext cx="9525" cy="199390"/>
            </a:xfrm>
            <a:custGeom>
              <a:avLst/>
              <a:gdLst/>
              <a:ahLst/>
              <a:cxnLst/>
              <a:rect l="l" t="t" r="r" b="b"/>
              <a:pathLst>
                <a:path w="9525" h="199389">
                  <a:moveTo>
                    <a:pt x="9192" y="0"/>
                  </a:moveTo>
                  <a:lnTo>
                    <a:pt x="4596" y="3115"/>
                  </a:lnTo>
                  <a:lnTo>
                    <a:pt x="0" y="7268"/>
                  </a:lnTo>
                  <a:lnTo>
                    <a:pt x="0" y="199370"/>
                  </a:lnTo>
                  <a:lnTo>
                    <a:pt x="4596" y="196255"/>
                  </a:lnTo>
                  <a:lnTo>
                    <a:pt x="9192" y="194178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1721" y="3016915"/>
              <a:ext cx="3175" cy="194945"/>
            </a:xfrm>
            <a:custGeom>
              <a:avLst/>
              <a:gdLst/>
              <a:ahLst/>
              <a:cxnLst/>
              <a:rect l="l" t="t" r="r" b="b"/>
              <a:pathLst>
                <a:path w="3175" h="194944">
                  <a:moveTo>
                    <a:pt x="0" y="194406"/>
                  </a:moveTo>
                  <a:lnTo>
                    <a:pt x="3064" y="194406"/>
                  </a:lnTo>
                  <a:lnTo>
                    <a:pt x="3064" y="0"/>
                  </a:lnTo>
                  <a:lnTo>
                    <a:pt x="0" y="0"/>
                  </a:lnTo>
                  <a:lnTo>
                    <a:pt x="0" y="194406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32320" y="2974160"/>
              <a:ext cx="8890" cy="208279"/>
            </a:xfrm>
            <a:custGeom>
              <a:avLst/>
              <a:gdLst/>
              <a:ahLst/>
              <a:cxnLst/>
              <a:rect l="l" t="t" r="r" b="b"/>
              <a:pathLst>
                <a:path w="8889" h="208280">
                  <a:moveTo>
                    <a:pt x="8426" y="0"/>
                  </a:moveTo>
                  <a:lnTo>
                    <a:pt x="3830" y="3115"/>
                  </a:lnTo>
                  <a:lnTo>
                    <a:pt x="0" y="6230"/>
                  </a:lnTo>
                  <a:lnTo>
                    <a:pt x="0" y="207677"/>
                  </a:lnTo>
                  <a:lnTo>
                    <a:pt x="8426" y="207677"/>
                  </a:lnTo>
                  <a:lnTo>
                    <a:pt x="8426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33852" y="2975199"/>
              <a:ext cx="4445" cy="207010"/>
            </a:xfrm>
            <a:custGeom>
              <a:avLst/>
              <a:gdLst/>
              <a:ahLst/>
              <a:cxnLst/>
              <a:rect l="l" t="t" r="r" b="b"/>
              <a:pathLst>
                <a:path w="4445" h="207010">
                  <a:moveTo>
                    <a:pt x="3830" y="0"/>
                  </a:moveTo>
                  <a:lnTo>
                    <a:pt x="2298" y="2076"/>
                  </a:lnTo>
                  <a:lnTo>
                    <a:pt x="0" y="4153"/>
                  </a:lnTo>
                  <a:lnTo>
                    <a:pt x="0" y="206638"/>
                  </a:lnTo>
                  <a:lnTo>
                    <a:pt x="3830" y="206638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75217" y="2935740"/>
              <a:ext cx="8255" cy="246379"/>
            </a:xfrm>
            <a:custGeom>
              <a:avLst/>
              <a:gdLst/>
              <a:ahLst/>
              <a:cxnLst/>
              <a:rect l="l" t="t" r="r" b="b"/>
              <a:pathLst>
                <a:path w="8254" h="246380">
                  <a:moveTo>
                    <a:pt x="7660" y="0"/>
                  </a:moveTo>
                  <a:lnTo>
                    <a:pt x="0" y="6230"/>
                  </a:lnTo>
                  <a:lnTo>
                    <a:pt x="0" y="246097"/>
                  </a:lnTo>
                  <a:lnTo>
                    <a:pt x="7660" y="246097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77515" y="2937983"/>
              <a:ext cx="4445" cy="244475"/>
            </a:xfrm>
            <a:custGeom>
              <a:avLst/>
              <a:gdLst/>
              <a:ahLst/>
              <a:cxnLst/>
              <a:rect l="l" t="t" r="r" b="b"/>
              <a:pathLst>
                <a:path w="4445" h="244475">
                  <a:moveTo>
                    <a:pt x="0" y="244104"/>
                  </a:moveTo>
                  <a:lnTo>
                    <a:pt x="3830" y="244104"/>
                  </a:lnTo>
                  <a:lnTo>
                    <a:pt x="3830" y="0"/>
                  </a:lnTo>
                  <a:lnTo>
                    <a:pt x="0" y="0"/>
                  </a:lnTo>
                  <a:lnTo>
                    <a:pt x="0" y="244104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18880" y="2900435"/>
              <a:ext cx="8255" cy="281940"/>
            </a:xfrm>
            <a:custGeom>
              <a:avLst/>
              <a:gdLst/>
              <a:ahLst/>
              <a:cxnLst/>
              <a:rect l="l" t="t" r="r" b="b"/>
              <a:pathLst>
                <a:path w="8254" h="281939">
                  <a:moveTo>
                    <a:pt x="7660" y="0"/>
                  </a:moveTo>
                  <a:lnTo>
                    <a:pt x="3064" y="2076"/>
                  </a:lnTo>
                  <a:lnTo>
                    <a:pt x="0" y="5191"/>
                  </a:lnTo>
                  <a:lnTo>
                    <a:pt x="0" y="281402"/>
                  </a:lnTo>
                  <a:lnTo>
                    <a:pt x="7660" y="281402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20412" y="2902512"/>
              <a:ext cx="3175" cy="279400"/>
            </a:xfrm>
            <a:custGeom>
              <a:avLst/>
              <a:gdLst/>
              <a:ahLst/>
              <a:cxnLst/>
              <a:rect l="l" t="t" r="r" b="b"/>
              <a:pathLst>
                <a:path w="3175" h="279400">
                  <a:moveTo>
                    <a:pt x="3064" y="0"/>
                  </a:moveTo>
                  <a:lnTo>
                    <a:pt x="0" y="2076"/>
                  </a:lnTo>
                  <a:lnTo>
                    <a:pt x="0" y="279325"/>
                  </a:lnTo>
                  <a:lnTo>
                    <a:pt x="3064" y="279325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61011" y="2867207"/>
              <a:ext cx="9525" cy="314960"/>
            </a:xfrm>
            <a:custGeom>
              <a:avLst/>
              <a:gdLst/>
              <a:ahLst/>
              <a:cxnLst/>
              <a:rect l="l" t="t" r="r" b="b"/>
              <a:pathLst>
                <a:path w="9525" h="314960">
                  <a:moveTo>
                    <a:pt x="9192" y="0"/>
                  </a:moveTo>
                  <a:lnTo>
                    <a:pt x="4596" y="3115"/>
                  </a:lnTo>
                  <a:lnTo>
                    <a:pt x="0" y="7268"/>
                  </a:lnTo>
                  <a:lnTo>
                    <a:pt x="0" y="314631"/>
                  </a:lnTo>
                  <a:lnTo>
                    <a:pt x="9192" y="314631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64075" y="2870745"/>
              <a:ext cx="3175" cy="311785"/>
            </a:xfrm>
            <a:custGeom>
              <a:avLst/>
              <a:gdLst/>
              <a:ahLst/>
              <a:cxnLst/>
              <a:rect l="l" t="t" r="r" b="b"/>
              <a:pathLst>
                <a:path w="3175" h="311785">
                  <a:moveTo>
                    <a:pt x="0" y="311342"/>
                  </a:moveTo>
                  <a:lnTo>
                    <a:pt x="3064" y="311342"/>
                  </a:lnTo>
                  <a:lnTo>
                    <a:pt x="3064" y="0"/>
                  </a:lnTo>
                  <a:lnTo>
                    <a:pt x="0" y="0"/>
                  </a:lnTo>
                  <a:lnTo>
                    <a:pt x="0" y="311342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04674" y="2839170"/>
              <a:ext cx="8255" cy="342900"/>
            </a:xfrm>
            <a:custGeom>
              <a:avLst/>
              <a:gdLst/>
              <a:ahLst/>
              <a:cxnLst/>
              <a:rect l="l" t="t" r="r" b="b"/>
              <a:pathLst>
                <a:path w="8254" h="342900">
                  <a:moveTo>
                    <a:pt x="7660" y="0"/>
                  </a:moveTo>
                  <a:lnTo>
                    <a:pt x="3830" y="2076"/>
                  </a:lnTo>
                  <a:lnTo>
                    <a:pt x="0" y="5191"/>
                  </a:lnTo>
                  <a:lnTo>
                    <a:pt x="0" y="342667"/>
                  </a:lnTo>
                  <a:lnTo>
                    <a:pt x="7660" y="342667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06972" y="2840209"/>
              <a:ext cx="3175" cy="341630"/>
            </a:xfrm>
            <a:custGeom>
              <a:avLst/>
              <a:gdLst/>
              <a:ahLst/>
              <a:cxnLst/>
              <a:rect l="l" t="t" r="r" b="b"/>
              <a:pathLst>
                <a:path w="3175" h="341630">
                  <a:moveTo>
                    <a:pt x="3064" y="0"/>
                  </a:moveTo>
                  <a:lnTo>
                    <a:pt x="0" y="2076"/>
                  </a:lnTo>
                  <a:lnTo>
                    <a:pt x="0" y="341629"/>
                  </a:lnTo>
                  <a:lnTo>
                    <a:pt x="3064" y="341629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47571" y="2812172"/>
              <a:ext cx="8255" cy="370205"/>
            </a:xfrm>
            <a:custGeom>
              <a:avLst/>
              <a:gdLst/>
              <a:ahLst/>
              <a:cxnLst/>
              <a:rect l="l" t="t" r="r" b="b"/>
              <a:pathLst>
                <a:path w="8254" h="370205">
                  <a:moveTo>
                    <a:pt x="7660" y="0"/>
                  </a:moveTo>
                  <a:lnTo>
                    <a:pt x="0" y="6230"/>
                  </a:lnTo>
                  <a:lnTo>
                    <a:pt x="0" y="369665"/>
                  </a:lnTo>
                  <a:lnTo>
                    <a:pt x="7660" y="369665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49863" y="2813748"/>
              <a:ext cx="4445" cy="368935"/>
            </a:xfrm>
            <a:custGeom>
              <a:avLst/>
              <a:gdLst/>
              <a:ahLst/>
              <a:cxnLst/>
              <a:rect l="l" t="t" r="r" b="b"/>
              <a:pathLst>
                <a:path w="4445" h="368935">
                  <a:moveTo>
                    <a:pt x="3835" y="0"/>
                  </a:moveTo>
                  <a:lnTo>
                    <a:pt x="3340" y="0"/>
                  </a:lnTo>
                  <a:lnTo>
                    <a:pt x="3340" y="1460"/>
                  </a:lnTo>
                  <a:lnTo>
                    <a:pt x="0" y="1460"/>
                  </a:lnTo>
                  <a:lnTo>
                    <a:pt x="0" y="368350"/>
                  </a:lnTo>
                  <a:lnTo>
                    <a:pt x="3835" y="368350"/>
                  </a:lnTo>
                  <a:lnTo>
                    <a:pt x="3835" y="1460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91234" y="2790366"/>
              <a:ext cx="8255" cy="391795"/>
            </a:xfrm>
            <a:custGeom>
              <a:avLst/>
              <a:gdLst/>
              <a:ahLst/>
              <a:cxnLst/>
              <a:rect l="l" t="t" r="r" b="b"/>
              <a:pathLst>
                <a:path w="8254" h="391794">
                  <a:moveTo>
                    <a:pt x="7660" y="0"/>
                  </a:moveTo>
                  <a:lnTo>
                    <a:pt x="3064" y="1038"/>
                  </a:lnTo>
                  <a:lnTo>
                    <a:pt x="0" y="3115"/>
                  </a:lnTo>
                  <a:lnTo>
                    <a:pt x="0" y="391471"/>
                  </a:lnTo>
                  <a:lnTo>
                    <a:pt x="7660" y="391471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92766" y="2791405"/>
              <a:ext cx="4445" cy="390525"/>
            </a:xfrm>
            <a:custGeom>
              <a:avLst/>
              <a:gdLst/>
              <a:ahLst/>
              <a:cxnLst/>
              <a:rect l="l" t="t" r="r" b="b"/>
              <a:pathLst>
                <a:path w="4445" h="390525">
                  <a:moveTo>
                    <a:pt x="3830" y="0"/>
                  </a:moveTo>
                  <a:lnTo>
                    <a:pt x="1532" y="0"/>
                  </a:lnTo>
                  <a:lnTo>
                    <a:pt x="0" y="1038"/>
                  </a:lnTo>
                  <a:lnTo>
                    <a:pt x="0" y="390433"/>
                  </a:lnTo>
                  <a:lnTo>
                    <a:pt x="3830" y="390433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33364" y="2769598"/>
              <a:ext cx="8890" cy="412750"/>
            </a:xfrm>
            <a:custGeom>
              <a:avLst/>
              <a:gdLst/>
              <a:ahLst/>
              <a:cxnLst/>
              <a:rect l="l" t="t" r="r" b="b"/>
              <a:pathLst>
                <a:path w="8889" h="412750">
                  <a:moveTo>
                    <a:pt x="8426" y="0"/>
                  </a:moveTo>
                  <a:lnTo>
                    <a:pt x="3830" y="2076"/>
                  </a:lnTo>
                  <a:lnTo>
                    <a:pt x="0" y="4153"/>
                  </a:lnTo>
                  <a:lnTo>
                    <a:pt x="0" y="412239"/>
                  </a:lnTo>
                  <a:lnTo>
                    <a:pt x="8426" y="412239"/>
                  </a:lnTo>
                  <a:lnTo>
                    <a:pt x="8426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36428" y="2771349"/>
              <a:ext cx="3175" cy="410845"/>
            </a:xfrm>
            <a:custGeom>
              <a:avLst/>
              <a:gdLst/>
              <a:ahLst/>
              <a:cxnLst/>
              <a:rect l="l" t="t" r="r" b="b"/>
              <a:pathLst>
                <a:path w="3175" h="410844">
                  <a:moveTo>
                    <a:pt x="0" y="410738"/>
                  </a:moveTo>
                  <a:lnTo>
                    <a:pt x="3064" y="410738"/>
                  </a:lnTo>
                  <a:lnTo>
                    <a:pt x="3064" y="0"/>
                  </a:lnTo>
                  <a:lnTo>
                    <a:pt x="0" y="0"/>
                  </a:lnTo>
                  <a:lnTo>
                    <a:pt x="0" y="410738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76254" y="2753816"/>
              <a:ext cx="8890" cy="428625"/>
            </a:xfrm>
            <a:custGeom>
              <a:avLst/>
              <a:gdLst/>
              <a:ahLst/>
              <a:cxnLst/>
              <a:rect l="l" t="t" r="r" b="b"/>
              <a:pathLst>
                <a:path w="8889" h="428625">
                  <a:moveTo>
                    <a:pt x="8432" y="0"/>
                  </a:moveTo>
                  <a:lnTo>
                    <a:pt x="6146" y="0"/>
                  </a:lnTo>
                  <a:lnTo>
                    <a:pt x="6146" y="1460"/>
                  </a:lnTo>
                  <a:lnTo>
                    <a:pt x="0" y="1460"/>
                  </a:lnTo>
                  <a:lnTo>
                    <a:pt x="0" y="428282"/>
                  </a:lnTo>
                  <a:lnTo>
                    <a:pt x="8432" y="428282"/>
                  </a:lnTo>
                  <a:lnTo>
                    <a:pt x="8432" y="1460"/>
                  </a:lnTo>
                  <a:lnTo>
                    <a:pt x="8432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78559" y="2755270"/>
              <a:ext cx="4445" cy="427355"/>
            </a:xfrm>
            <a:custGeom>
              <a:avLst/>
              <a:gdLst/>
              <a:ahLst/>
              <a:cxnLst/>
              <a:rect l="l" t="t" r="r" b="b"/>
              <a:pathLst>
                <a:path w="4445" h="427355">
                  <a:moveTo>
                    <a:pt x="0" y="426817"/>
                  </a:moveTo>
                  <a:lnTo>
                    <a:pt x="3830" y="426817"/>
                  </a:lnTo>
                  <a:lnTo>
                    <a:pt x="3830" y="0"/>
                  </a:lnTo>
                  <a:lnTo>
                    <a:pt x="0" y="0"/>
                  </a:lnTo>
                  <a:lnTo>
                    <a:pt x="0" y="426817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19924" y="2742115"/>
              <a:ext cx="8255" cy="440055"/>
            </a:xfrm>
            <a:custGeom>
              <a:avLst/>
              <a:gdLst/>
              <a:ahLst/>
              <a:cxnLst/>
              <a:rect l="l" t="t" r="r" b="b"/>
              <a:pathLst>
                <a:path w="8254" h="440055">
                  <a:moveTo>
                    <a:pt x="0" y="439972"/>
                  </a:moveTo>
                  <a:lnTo>
                    <a:pt x="7660" y="439972"/>
                  </a:lnTo>
                  <a:lnTo>
                    <a:pt x="7660" y="0"/>
                  </a:lnTo>
                  <a:lnTo>
                    <a:pt x="0" y="0"/>
                  </a:lnTo>
                  <a:lnTo>
                    <a:pt x="0" y="439972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22222" y="2742115"/>
              <a:ext cx="4445" cy="440055"/>
            </a:xfrm>
            <a:custGeom>
              <a:avLst/>
              <a:gdLst/>
              <a:ahLst/>
              <a:cxnLst/>
              <a:rect l="l" t="t" r="r" b="b"/>
              <a:pathLst>
                <a:path w="4445" h="440055">
                  <a:moveTo>
                    <a:pt x="0" y="439972"/>
                  </a:moveTo>
                  <a:lnTo>
                    <a:pt x="3830" y="439972"/>
                  </a:lnTo>
                  <a:lnTo>
                    <a:pt x="3830" y="0"/>
                  </a:lnTo>
                  <a:lnTo>
                    <a:pt x="0" y="0"/>
                  </a:lnTo>
                  <a:lnTo>
                    <a:pt x="0" y="439972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62055" y="2731884"/>
              <a:ext cx="8890" cy="450215"/>
            </a:xfrm>
            <a:custGeom>
              <a:avLst/>
              <a:gdLst/>
              <a:ahLst/>
              <a:cxnLst/>
              <a:rect l="l" t="t" r="r" b="b"/>
              <a:pathLst>
                <a:path w="8889" h="450214">
                  <a:moveTo>
                    <a:pt x="8420" y="1473"/>
                  </a:moveTo>
                  <a:lnTo>
                    <a:pt x="0" y="1473"/>
                  </a:lnTo>
                  <a:lnTo>
                    <a:pt x="0" y="450215"/>
                  </a:lnTo>
                  <a:lnTo>
                    <a:pt x="8420" y="450215"/>
                  </a:lnTo>
                  <a:lnTo>
                    <a:pt x="8420" y="1473"/>
                  </a:lnTo>
                  <a:close/>
                </a:path>
                <a:path w="8889" h="450214">
                  <a:moveTo>
                    <a:pt x="8420" y="0"/>
                  </a:moveTo>
                  <a:lnTo>
                    <a:pt x="6667" y="0"/>
                  </a:lnTo>
                  <a:lnTo>
                    <a:pt x="6667" y="1460"/>
                  </a:lnTo>
                  <a:lnTo>
                    <a:pt x="8420" y="1460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64353" y="2734293"/>
              <a:ext cx="4445" cy="447675"/>
            </a:xfrm>
            <a:custGeom>
              <a:avLst/>
              <a:gdLst/>
              <a:ahLst/>
              <a:cxnLst/>
              <a:rect l="l" t="t" r="r" b="b"/>
              <a:pathLst>
                <a:path w="4445" h="447675">
                  <a:moveTo>
                    <a:pt x="3830" y="0"/>
                  </a:moveTo>
                  <a:lnTo>
                    <a:pt x="0" y="0"/>
                  </a:lnTo>
                  <a:lnTo>
                    <a:pt x="0" y="447544"/>
                  </a:lnTo>
                  <a:lnTo>
                    <a:pt x="3830" y="447544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05718" y="2727025"/>
              <a:ext cx="8255" cy="455295"/>
            </a:xfrm>
            <a:custGeom>
              <a:avLst/>
              <a:gdLst/>
              <a:ahLst/>
              <a:cxnLst/>
              <a:rect l="l" t="t" r="r" b="b"/>
              <a:pathLst>
                <a:path w="8254" h="455294">
                  <a:moveTo>
                    <a:pt x="7660" y="0"/>
                  </a:moveTo>
                  <a:lnTo>
                    <a:pt x="0" y="2076"/>
                  </a:lnTo>
                  <a:lnTo>
                    <a:pt x="0" y="454813"/>
                  </a:lnTo>
                  <a:lnTo>
                    <a:pt x="7660" y="454813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07250" y="2727498"/>
              <a:ext cx="5080" cy="454659"/>
            </a:xfrm>
            <a:custGeom>
              <a:avLst/>
              <a:gdLst/>
              <a:ahLst/>
              <a:cxnLst/>
              <a:rect l="l" t="t" r="r" b="b"/>
              <a:pathLst>
                <a:path w="5079" h="454660">
                  <a:moveTo>
                    <a:pt x="0" y="454589"/>
                  </a:moveTo>
                  <a:lnTo>
                    <a:pt x="4596" y="454589"/>
                  </a:lnTo>
                  <a:lnTo>
                    <a:pt x="4596" y="0"/>
                  </a:lnTo>
                  <a:lnTo>
                    <a:pt x="0" y="0"/>
                  </a:lnTo>
                  <a:lnTo>
                    <a:pt x="0" y="454589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48615" y="2725986"/>
              <a:ext cx="8890" cy="455930"/>
            </a:xfrm>
            <a:custGeom>
              <a:avLst/>
              <a:gdLst/>
              <a:ahLst/>
              <a:cxnLst/>
              <a:rect l="l" t="t" r="r" b="b"/>
              <a:pathLst>
                <a:path w="8889" h="455930">
                  <a:moveTo>
                    <a:pt x="8426" y="0"/>
                  </a:moveTo>
                  <a:lnTo>
                    <a:pt x="0" y="0"/>
                  </a:lnTo>
                  <a:lnTo>
                    <a:pt x="0" y="455851"/>
                  </a:lnTo>
                  <a:lnTo>
                    <a:pt x="8426" y="455851"/>
                  </a:lnTo>
                  <a:lnTo>
                    <a:pt x="8426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50913" y="2725986"/>
              <a:ext cx="3175" cy="455930"/>
            </a:xfrm>
            <a:custGeom>
              <a:avLst/>
              <a:gdLst/>
              <a:ahLst/>
              <a:cxnLst/>
              <a:rect l="l" t="t" r="r" b="b"/>
              <a:pathLst>
                <a:path w="3175" h="455930">
                  <a:moveTo>
                    <a:pt x="3064" y="0"/>
                  </a:moveTo>
                  <a:lnTo>
                    <a:pt x="0" y="0"/>
                  </a:lnTo>
                  <a:lnTo>
                    <a:pt x="0" y="455851"/>
                  </a:lnTo>
                  <a:lnTo>
                    <a:pt x="3064" y="455851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91512" y="2727025"/>
              <a:ext cx="8255" cy="455295"/>
            </a:xfrm>
            <a:custGeom>
              <a:avLst/>
              <a:gdLst/>
              <a:ahLst/>
              <a:cxnLst/>
              <a:rect l="l" t="t" r="r" b="b"/>
              <a:pathLst>
                <a:path w="8254" h="455294">
                  <a:moveTo>
                    <a:pt x="0" y="0"/>
                  </a:moveTo>
                  <a:lnTo>
                    <a:pt x="0" y="454813"/>
                  </a:lnTo>
                  <a:lnTo>
                    <a:pt x="7660" y="454813"/>
                  </a:lnTo>
                  <a:lnTo>
                    <a:pt x="7660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93810" y="2727025"/>
              <a:ext cx="3175" cy="455295"/>
            </a:xfrm>
            <a:custGeom>
              <a:avLst/>
              <a:gdLst/>
              <a:ahLst/>
              <a:cxnLst/>
              <a:rect l="l" t="t" r="r" b="b"/>
              <a:pathLst>
                <a:path w="3175" h="455294">
                  <a:moveTo>
                    <a:pt x="0" y="0"/>
                  </a:moveTo>
                  <a:lnTo>
                    <a:pt x="0" y="454813"/>
                  </a:lnTo>
                  <a:lnTo>
                    <a:pt x="3064" y="454813"/>
                  </a:lnTo>
                  <a:lnTo>
                    <a:pt x="3064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34408" y="2732216"/>
              <a:ext cx="8255" cy="450215"/>
            </a:xfrm>
            <a:custGeom>
              <a:avLst/>
              <a:gdLst/>
              <a:ahLst/>
              <a:cxnLst/>
              <a:rect l="l" t="t" r="r" b="b"/>
              <a:pathLst>
                <a:path w="8254" h="450214">
                  <a:moveTo>
                    <a:pt x="0" y="0"/>
                  </a:moveTo>
                  <a:lnTo>
                    <a:pt x="0" y="449621"/>
                  </a:lnTo>
                  <a:lnTo>
                    <a:pt x="7660" y="449621"/>
                  </a:lnTo>
                  <a:lnTo>
                    <a:pt x="7660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36707" y="2734293"/>
              <a:ext cx="4445" cy="447675"/>
            </a:xfrm>
            <a:custGeom>
              <a:avLst/>
              <a:gdLst/>
              <a:ahLst/>
              <a:cxnLst/>
              <a:rect l="l" t="t" r="r" b="b"/>
              <a:pathLst>
                <a:path w="4445" h="447675">
                  <a:moveTo>
                    <a:pt x="3830" y="0"/>
                  </a:moveTo>
                  <a:lnTo>
                    <a:pt x="0" y="0"/>
                  </a:lnTo>
                  <a:lnTo>
                    <a:pt x="0" y="447544"/>
                  </a:lnTo>
                  <a:lnTo>
                    <a:pt x="3830" y="447544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78072" y="2741562"/>
              <a:ext cx="8255" cy="440690"/>
            </a:xfrm>
            <a:custGeom>
              <a:avLst/>
              <a:gdLst/>
              <a:ahLst/>
              <a:cxnLst/>
              <a:rect l="l" t="t" r="r" b="b"/>
              <a:pathLst>
                <a:path w="8254" h="440689">
                  <a:moveTo>
                    <a:pt x="0" y="0"/>
                  </a:moveTo>
                  <a:lnTo>
                    <a:pt x="0" y="440275"/>
                  </a:lnTo>
                  <a:lnTo>
                    <a:pt x="7660" y="440275"/>
                  </a:lnTo>
                  <a:lnTo>
                    <a:pt x="7660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79603" y="2742115"/>
              <a:ext cx="4445" cy="440055"/>
            </a:xfrm>
            <a:custGeom>
              <a:avLst/>
              <a:gdLst/>
              <a:ahLst/>
              <a:cxnLst/>
              <a:rect l="l" t="t" r="r" b="b"/>
              <a:pathLst>
                <a:path w="4445" h="440055">
                  <a:moveTo>
                    <a:pt x="0" y="439972"/>
                  </a:moveTo>
                  <a:lnTo>
                    <a:pt x="3830" y="439972"/>
                  </a:lnTo>
                  <a:lnTo>
                    <a:pt x="3830" y="0"/>
                  </a:lnTo>
                  <a:lnTo>
                    <a:pt x="0" y="0"/>
                  </a:lnTo>
                  <a:lnTo>
                    <a:pt x="0" y="439972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20202" y="2754023"/>
              <a:ext cx="9525" cy="427990"/>
            </a:xfrm>
            <a:custGeom>
              <a:avLst/>
              <a:gdLst/>
              <a:ahLst/>
              <a:cxnLst/>
              <a:rect l="l" t="t" r="r" b="b"/>
              <a:pathLst>
                <a:path w="9525" h="427989">
                  <a:moveTo>
                    <a:pt x="0" y="0"/>
                  </a:moveTo>
                  <a:lnTo>
                    <a:pt x="0" y="427815"/>
                  </a:lnTo>
                  <a:lnTo>
                    <a:pt x="9192" y="427815"/>
                  </a:lnTo>
                  <a:lnTo>
                    <a:pt x="9192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223266" y="2755270"/>
              <a:ext cx="3175" cy="427355"/>
            </a:xfrm>
            <a:custGeom>
              <a:avLst/>
              <a:gdLst/>
              <a:ahLst/>
              <a:cxnLst/>
              <a:rect l="l" t="t" r="r" b="b"/>
              <a:pathLst>
                <a:path w="3175" h="427355">
                  <a:moveTo>
                    <a:pt x="0" y="426817"/>
                  </a:moveTo>
                  <a:lnTo>
                    <a:pt x="3064" y="426817"/>
                  </a:lnTo>
                  <a:lnTo>
                    <a:pt x="3064" y="0"/>
                  </a:lnTo>
                  <a:lnTo>
                    <a:pt x="0" y="0"/>
                  </a:lnTo>
                  <a:lnTo>
                    <a:pt x="0" y="426817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63865" y="2769598"/>
              <a:ext cx="8890" cy="412750"/>
            </a:xfrm>
            <a:custGeom>
              <a:avLst/>
              <a:gdLst/>
              <a:ahLst/>
              <a:cxnLst/>
              <a:rect l="l" t="t" r="r" b="b"/>
              <a:pathLst>
                <a:path w="8889" h="412750">
                  <a:moveTo>
                    <a:pt x="0" y="0"/>
                  </a:moveTo>
                  <a:lnTo>
                    <a:pt x="0" y="412239"/>
                  </a:lnTo>
                  <a:lnTo>
                    <a:pt x="8426" y="412239"/>
                  </a:lnTo>
                  <a:lnTo>
                    <a:pt x="8426" y="4153"/>
                  </a:lnTo>
                  <a:lnTo>
                    <a:pt x="3830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265397" y="2771349"/>
              <a:ext cx="4445" cy="410845"/>
            </a:xfrm>
            <a:custGeom>
              <a:avLst/>
              <a:gdLst/>
              <a:ahLst/>
              <a:cxnLst/>
              <a:rect l="l" t="t" r="r" b="b"/>
              <a:pathLst>
                <a:path w="4445" h="410844">
                  <a:moveTo>
                    <a:pt x="0" y="410738"/>
                  </a:moveTo>
                  <a:lnTo>
                    <a:pt x="3830" y="410738"/>
                  </a:lnTo>
                  <a:lnTo>
                    <a:pt x="3830" y="0"/>
                  </a:lnTo>
                  <a:lnTo>
                    <a:pt x="0" y="0"/>
                  </a:lnTo>
                  <a:lnTo>
                    <a:pt x="0" y="410738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306758" y="2790354"/>
              <a:ext cx="8255" cy="391795"/>
            </a:xfrm>
            <a:custGeom>
              <a:avLst/>
              <a:gdLst/>
              <a:ahLst/>
              <a:cxnLst/>
              <a:rect l="l" t="t" r="r" b="b"/>
              <a:pathLst>
                <a:path w="8254" h="391794">
                  <a:moveTo>
                    <a:pt x="7658" y="1460"/>
                  </a:moveTo>
                  <a:lnTo>
                    <a:pt x="2641" y="1460"/>
                  </a:lnTo>
                  <a:lnTo>
                    <a:pt x="2641" y="0"/>
                  </a:lnTo>
                  <a:lnTo>
                    <a:pt x="0" y="0"/>
                  </a:lnTo>
                  <a:lnTo>
                    <a:pt x="0" y="1460"/>
                  </a:lnTo>
                  <a:lnTo>
                    <a:pt x="0" y="391744"/>
                  </a:lnTo>
                  <a:lnTo>
                    <a:pt x="7658" y="391744"/>
                  </a:lnTo>
                  <a:lnTo>
                    <a:pt x="7658" y="146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09060" y="2791405"/>
              <a:ext cx="4445" cy="390525"/>
            </a:xfrm>
            <a:custGeom>
              <a:avLst/>
              <a:gdLst/>
              <a:ahLst/>
              <a:cxnLst/>
              <a:rect l="l" t="t" r="r" b="b"/>
              <a:pathLst>
                <a:path w="4445" h="390525">
                  <a:moveTo>
                    <a:pt x="1532" y="0"/>
                  </a:moveTo>
                  <a:lnTo>
                    <a:pt x="0" y="0"/>
                  </a:lnTo>
                  <a:lnTo>
                    <a:pt x="0" y="390433"/>
                  </a:lnTo>
                  <a:lnTo>
                    <a:pt x="3830" y="390433"/>
                  </a:lnTo>
                  <a:lnTo>
                    <a:pt x="3830" y="1038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348893" y="2812172"/>
              <a:ext cx="9525" cy="370205"/>
            </a:xfrm>
            <a:custGeom>
              <a:avLst/>
              <a:gdLst/>
              <a:ahLst/>
              <a:cxnLst/>
              <a:rect l="l" t="t" r="r" b="b"/>
              <a:pathLst>
                <a:path w="9525" h="370205">
                  <a:moveTo>
                    <a:pt x="0" y="0"/>
                  </a:moveTo>
                  <a:lnTo>
                    <a:pt x="0" y="369665"/>
                  </a:lnTo>
                  <a:lnTo>
                    <a:pt x="9192" y="369665"/>
                  </a:lnTo>
                  <a:lnTo>
                    <a:pt x="9192" y="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51945" y="2813748"/>
              <a:ext cx="4445" cy="368935"/>
            </a:xfrm>
            <a:custGeom>
              <a:avLst/>
              <a:gdLst/>
              <a:ahLst/>
              <a:cxnLst/>
              <a:rect l="l" t="t" r="r" b="b"/>
              <a:pathLst>
                <a:path w="4445" h="368935">
                  <a:moveTo>
                    <a:pt x="3835" y="1460"/>
                  </a:moveTo>
                  <a:lnTo>
                    <a:pt x="330" y="1460"/>
                  </a:lnTo>
                  <a:lnTo>
                    <a:pt x="330" y="0"/>
                  </a:lnTo>
                  <a:lnTo>
                    <a:pt x="0" y="0"/>
                  </a:lnTo>
                  <a:lnTo>
                    <a:pt x="0" y="1460"/>
                  </a:lnTo>
                  <a:lnTo>
                    <a:pt x="0" y="368350"/>
                  </a:lnTo>
                  <a:lnTo>
                    <a:pt x="3835" y="368350"/>
                  </a:lnTo>
                  <a:lnTo>
                    <a:pt x="3835" y="146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392556" y="2839170"/>
              <a:ext cx="8890" cy="342900"/>
            </a:xfrm>
            <a:custGeom>
              <a:avLst/>
              <a:gdLst/>
              <a:ahLst/>
              <a:cxnLst/>
              <a:rect l="l" t="t" r="r" b="b"/>
              <a:pathLst>
                <a:path w="8889" h="342900">
                  <a:moveTo>
                    <a:pt x="0" y="0"/>
                  </a:moveTo>
                  <a:lnTo>
                    <a:pt x="0" y="342667"/>
                  </a:lnTo>
                  <a:lnTo>
                    <a:pt x="8426" y="342667"/>
                  </a:lnTo>
                  <a:lnTo>
                    <a:pt x="8426" y="5191"/>
                  </a:lnTo>
                  <a:lnTo>
                    <a:pt x="3830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395608" y="2840049"/>
              <a:ext cx="3175" cy="342265"/>
            </a:xfrm>
            <a:custGeom>
              <a:avLst/>
              <a:gdLst/>
              <a:ahLst/>
              <a:cxnLst/>
              <a:rect l="l" t="t" r="r" b="b"/>
              <a:pathLst>
                <a:path w="3175" h="342264">
                  <a:moveTo>
                    <a:pt x="431" y="0"/>
                  </a:moveTo>
                  <a:lnTo>
                    <a:pt x="12" y="0"/>
                  </a:lnTo>
                  <a:lnTo>
                    <a:pt x="12" y="1460"/>
                  </a:lnTo>
                  <a:lnTo>
                    <a:pt x="431" y="1460"/>
                  </a:lnTo>
                  <a:lnTo>
                    <a:pt x="431" y="0"/>
                  </a:lnTo>
                  <a:close/>
                </a:path>
                <a:path w="3175" h="342264">
                  <a:moveTo>
                    <a:pt x="3073" y="1473"/>
                  </a:moveTo>
                  <a:lnTo>
                    <a:pt x="0" y="1473"/>
                  </a:lnTo>
                  <a:lnTo>
                    <a:pt x="0" y="342049"/>
                  </a:lnTo>
                  <a:lnTo>
                    <a:pt x="3073" y="342049"/>
                  </a:lnTo>
                  <a:lnTo>
                    <a:pt x="3073" y="1473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435453" y="2867207"/>
              <a:ext cx="8890" cy="314960"/>
            </a:xfrm>
            <a:custGeom>
              <a:avLst/>
              <a:gdLst/>
              <a:ahLst/>
              <a:cxnLst/>
              <a:rect l="l" t="t" r="r" b="b"/>
              <a:pathLst>
                <a:path w="8889" h="314960">
                  <a:moveTo>
                    <a:pt x="0" y="0"/>
                  </a:moveTo>
                  <a:lnTo>
                    <a:pt x="0" y="314631"/>
                  </a:lnTo>
                  <a:lnTo>
                    <a:pt x="8426" y="314631"/>
                  </a:lnTo>
                  <a:lnTo>
                    <a:pt x="8426" y="7268"/>
                  </a:lnTo>
                  <a:lnTo>
                    <a:pt x="3830" y="3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437750" y="2870745"/>
              <a:ext cx="4445" cy="311785"/>
            </a:xfrm>
            <a:custGeom>
              <a:avLst/>
              <a:gdLst/>
              <a:ahLst/>
              <a:cxnLst/>
              <a:rect l="l" t="t" r="r" b="b"/>
              <a:pathLst>
                <a:path w="4445" h="311785">
                  <a:moveTo>
                    <a:pt x="0" y="311342"/>
                  </a:moveTo>
                  <a:lnTo>
                    <a:pt x="3830" y="311342"/>
                  </a:lnTo>
                  <a:lnTo>
                    <a:pt x="3830" y="0"/>
                  </a:lnTo>
                  <a:lnTo>
                    <a:pt x="0" y="0"/>
                  </a:lnTo>
                  <a:lnTo>
                    <a:pt x="0" y="311342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79116" y="2900435"/>
              <a:ext cx="8255" cy="281940"/>
            </a:xfrm>
            <a:custGeom>
              <a:avLst/>
              <a:gdLst/>
              <a:ahLst/>
              <a:cxnLst/>
              <a:rect l="l" t="t" r="r" b="b"/>
              <a:pathLst>
                <a:path w="8254" h="281939">
                  <a:moveTo>
                    <a:pt x="0" y="0"/>
                  </a:moveTo>
                  <a:lnTo>
                    <a:pt x="0" y="281402"/>
                  </a:lnTo>
                  <a:lnTo>
                    <a:pt x="7660" y="281402"/>
                  </a:lnTo>
                  <a:lnTo>
                    <a:pt x="7660" y="5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81409" y="2902902"/>
              <a:ext cx="4445" cy="279400"/>
            </a:xfrm>
            <a:custGeom>
              <a:avLst/>
              <a:gdLst/>
              <a:ahLst/>
              <a:cxnLst/>
              <a:rect l="l" t="t" r="r" b="b"/>
              <a:pathLst>
                <a:path w="4445" h="279400">
                  <a:moveTo>
                    <a:pt x="3835" y="1473"/>
                  </a:moveTo>
                  <a:lnTo>
                    <a:pt x="1003" y="1473"/>
                  </a:lnTo>
                  <a:lnTo>
                    <a:pt x="1003" y="0"/>
                  </a:lnTo>
                  <a:lnTo>
                    <a:pt x="0" y="0"/>
                  </a:lnTo>
                  <a:lnTo>
                    <a:pt x="0" y="1473"/>
                  </a:lnTo>
                  <a:lnTo>
                    <a:pt x="0" y="279196"/>
                  </a:lnTo>
                  <a:lnTo>
                    <a:pt x="3835" y="279196"/>
                  </a:lnTo>
                  <a:lnTo>
                    <a:pt x="3835" y="1473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522013" y="2935740"/>
              <a:ext cx="8890" cy="246379"/>
            </a:xfrm>
            <a:custGeom>
              <a:avLst/>
              <a:gdLst/>
              <a:ahLst/>
              <a:cxnLst/>
              <a:rect l="l" t="t" r="r" b="b"/>
              <a:pathLst>
                <a:path w="8889" h="246380">
                  <a:moveTo>
                    <a:pt x="0" y="0"/>
                  </a:moveTo>
                  <a:lnTo>
                    <a:pt x="0" y="246097"/>
                  </a:lnTo>
                  <a:lnTo>
                    <a:pt x="8426" y="246097"/>
                  </a:lnTo>
                  <a:lnTo>
                    <a:pt x="8426" y="6230"/>
                  </a:lnTo>
                  <a:lnTo>
                    <a:pt x="3830" y="3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524310" y="2937983"/>
              <a:ext cx="3175" cy="244475"/>
            </a:xfrm>
            <a:custGeom>
              <a:avLst/>
              <a:gdLst/>
              <a:ahLst/>
              <a:cxnLst/>
              <a:rect l="l" t="t" r="r" b="b"/>
              <a:pathLst>
                <a:path w="3175" h="244475">
                  <a:moveTo>
                    <a:pt x="0" y="244104"/>
                  </a:moveTo>
                  <a:lnTo>
                    <a:pt x="3064" y="244104"/>
                  </a:lnTo>
                  <a:lnTo>
                    <a:pt x="3064" y="0"/>
                  </a:lnTo>
                  <a:lnTo>
                    <a:pt x="0" y="0"/>
                  </a:lnTo>
                  <a:lnTo>
                    <a:pt x="0" y="244104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564910" y="2974160"/>
              <a:ext cx="8255" cy="208279"/>
            </a:xfrm>
            <a:custGeom>
              <a:avLst/>
              <a:gdLst/>
              <a:ahLst/>
              <a:cxnLst/>
              <a:rect l="l" t="t" r="r" b="b"/>
              <a:pathLst>
                <a:path w="8254" h="208280">
                  <a:moveTo>
                    <a:pt x="0" y="0"/>
                  </a:moveTo>
                  <a:lnTo>
                    <a:pt x="0" y="207677"/>
                  </a:lnTo>
                  <a:lnTo>
                    <a:pt x="7660" y="207677"/>
                  </a:lnTo>
                  <a:lnTo>
                    <a:pt x="7660" y="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67973" y="2974525"/>
              <a:ext cx="2540" cy="207645"/>
            </a:xfrm>
            <a:custGeom>
              <a:avLst/>
              <a:gdLst/>
              <a:ahLst/>
              <a:cxnLst/>
              <a:rect l="l" t="t" r="r" b="b"/>
              <a:pathLst>
                <a:path w="2539" h="207644">
                  <a:moveTo>
                    <a:pt x="0" y="207562"/>
                  </a:moveTo>
                  <a:lnTo>
                    <a:pt x="2298" y="207562"/>
                  </a:lnTo>
                  <a:lnTo>
                    <a:pt x="2298" y="0"/>
                  </a:lnTo>
                  <a:lnTo>
                    <a:pt x="0" y="0"/>
                  </a:lnTo>
                  <a:lnTo>
                    <a:pt x="0" y="207562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607806" y="3014658"/>
              <a:ext cx="8890" cy="198755"/>
            </a:xfrm>
            <a:custGeom>
              <a:avLst/>
              <a:gdLst/>
              <a:ahLst/>
              <a:cxnLst/>
              <a:rect l="l" t="t" r="r" b="b"/>
              <a:pathLst>
                <a:path w="8889" h="198755">
                  <a:moveTo>
                    <a:pt x="0" y="0"/>
                  </a:moveTo>
                  <a:lnTo>
                    <a:pt x="0" y="193139"/>
                  </a:lnTo>
                  <a:lnTo>
                    <a:pt x="3830" y="194178"/>
                  </a:lnTo>
                  <a:lnTo>
                    <a:pt x="8426" y="198331"/>
                  </a:lnTo>
                  <a:lnTo>
                    <a:pt x="8426" y="7268"/>
                  </a:lnTo>
                  <a:lnTo>
                    <a:pt x="3830" y="3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610104" y="3016915"/>
              <a:ext cx="4445" cy="194945"/>
            </a:xfrm>
            <a:custGeom>
              <a:avLst/>
              <a:gdLst/>
              <a:ahLst/>
              <a:cxnLst/>
              <a:rect l="l" t="t" r="r" b="b"/>
              <a:pathLst>
                <a:path w="4445" h="194944">
                  <a:moveTo>
                    <a:pt x="0" y="194406"/>
                  </a:moveTo>
                  <a:lnTo>
                    <a:pt x="3830" y="194406"/>
                  </a:lnTo>
                  <a:lnTo>
                    <a:pt x="3830" y="0"/>
                  </a:lnTo>
                  <a:lnTo>
                    <a:pt x="0" y="0"/>
                  </a:lnTo>
                  <a:lnTo>
                    <a:pt x="0" y="194406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651469" y="3057231"/>
              <a:ext cx="8255" cy="212090"/>
            </a:xfrm>
            <a:custGeom>
              <a:avLst/>
              <a:gdLst/>
              <a:ahLst/>
              <a:cxnLst/>
              <a:rect l="l" t="t" r="r" b="b"/>
              <a:pathLst>
                <a:path w="8254" h="212089">
                  <a:moveTo>
                    <a:pt x="0" y="0"/>
                  </a:moveTo>
                  <a:lnTo>
                    <a:pt x="0" y="197293"/>
                  </a:lnTo>
                  <a:lnTo>
                    <a:pt x="2298" y="202485"/>
                  </a:lnTo>
                  <a:lnTo>
                    <a:pt x="6894" y="208715"/>
                  </a:lnTo>
                  <a:lnTo>
                    <a:pt x="6894" y="210792"/>
                  </a:lnTo>
                  <a:lnTo>
                    <a:pt x="7660" y="211830"/>
                  </a:lnTo>
                  <a:lnTo>
                    <a:pt x="7660" y="7268"/>
                  </a:lnTo>
                  <a:lnTo>
                    <a:pt x="3064" y="3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53001" y="3059308"/>
              <a:ext cx="3175" cy="205740"/>
            </a:xfrm>
            <a:custGeom>
              <a:avLst/>
              <a:gdLst/>
              <a:ahLst/>
              <a:cxnLst/>
              <a:rect l="l" t="t" r="r" b="b"/>
              <a:pathLst>
                <a:path w="3175" h="205739">
                  <a:moveTo>
                    <a:pt x="0" y="0"/>
                  </a:moveTo>
                  <a:lnTo>
                    <a:pt x="0" y="199370"/>
                  </a:lnTo>
                  <a:lnTo>
                    <a:pt x="1532" y="201446"/>
                  </a:lnTo>
                  <a:lnTo>
                    <a:pt x="3064" y="205600"/>
                  </a:lnTo>
                  <a:lnTo>
                    <a:pt x="3064" y="3115"/>
                  </a:lnTo>
                  <a:lnTo>
                    <a:pt x="1532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30440" y="3120573"/>
              <a:ext cx="68580" cy="93980"/>
            </a:xfrm>
            <a:custGeom>
              <a:avLst/>
              <a:gdLst/>
              <a:ahLst/>
              <a:cxnLst/>
              <a:rect l="l" t="t" r="r" b="b"/>
              <a:pathLst>
                <a:path w="68579" h="93980">
                  <a:moveTo>
                    <a:pt x="0" y="0"/>
                  </a:moveTo>
                  <a:lnTo>
                    <a:pt x="0" y="14537"/>
                  </a:lnTo>
                  <a:lnTo>
                    <a:pt x="60515" y="93454"/>
                  </a:lnTo>
                  <a:lnTo>
                    <a:pt x="68175" y="88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30440" y="3124727"/>
              <a:ext cx="65405" cy="88265"/>
            </a:xfrm>
            <a:custGeom>
              <a:avLst/>
              <a:gdLst/>
              <a:ahLst/>
              <a:cxnLst/>
              <a:rect l="l" t="t" r="r" b="b"/>
              <a:pathLst>
                <a:path w="65404" h="88264">
                  <a:moveTo>
                    <a:pt x="0" y="0"/>
                  </a:moveTo>
                  <a:lnTo>
                    <a:pt x="0" y="7268"/>
                  </a:lnTo>
                  <a:lnTo>
                    <a:pt x="62047" y="88262"/>
                  </a:lnTo>
                  <a:lnTo>
                    <a:pt x="65111" y="85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46526" y="3049963"/>
              <a:ext cx="93980" cy="112395"/>
            </a:xfrm>
            <a:custGeom>
              <a:avLst/>
              <a:gdLst/>
              <a:ahLst/>
              <a:cxnLst/>
              <a:rect l="l" t="t" r="r" b="b"/>
              <a:pathLst>
                <a:path w="93979" h="112394">
                  <a:moveTo>
                    <a:pt x="3830" y="0"/>
                  </a:moveTo>
                  <a:lnTo>
                    <a:pt x="766" y="5191"/>
                  </a:lnTo>
                  <a:lnTo>
                    <a:pt x="0" y="11422"/>
                  </a:lnTo>
                  <a:lnTo>
                    <a:pt x="85793" y="112145"/>
                  </a:lnTo>
                  <a:lnTo>
                    <a:pt x="93453" y="105915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47293" y="3053078"/>
              <a:ext cx="90805" cy="108585"/>
            </a:xfrm>
            <a:custGeom>
              <a:avLst/>
              <a:gdLst/>
              <a:ahLst/>
              <a:cxnLst/>
              <a:rect l="l" t="t" r="r" b="b"/>
              <a:pathLst>
                <a:path w="90804" h="108585">
                  <a:moveTo>
                    <a:pt x="2298" y="0"/>
                  </a:moveTo>
                  <a:lnTo>
                    <a:pt x="766" y="1038"/>
                  </a:lnTo>
                  <a:lnTo>
                    <a:pt x="0" y="4153"/>
                  </a:lnTo>
                  <a:lnTo>
                    <a:pt x="86559" y="107992"/>
                  </a:lnTo>
                  <a:lnTo>
                    <a:pt x="90389" y="104877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488657" y="3011542"/>
              <a:ext cx="94615" cy="102870"/>
            </a:xfrm>
            <a:custGeom>
              <a:avLst/>
              <a:gdLst/>
              <a:ahLst/>
              <a:cxnLst/>
              <a:rect l="l" t="t" r="r" b="b"/>
              <a:pathLst>
                <a:path w="94614" h="102869">
                  <a:moveTo>
                    <a:pt x="5362" y="0"/>
                  </a:moveTo>
                  <a:lnTo>
                    <a:pt x="2298" y="5191"/>
                  </a:lnTo>
                  <a:lnTo>
                    <a:pt x="0" y="10383"/>
                  </a:lnTo>
                  <a:lnTo>
                    <a:pt x="86559" y="102800"/>
                  </a:lnTo>
                  <a:lnTo>
                    <a:pt x="94219" y="95531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956" y="3014658"/>
              <a:ext cx="90805" cy="99060"/>
            </a:xfrm>
            <a:custGeom>
              <a:avLst/>
              <a:gdLst/>
              <a:ahLst/>
              <a:cxnLst/>
              <a:rect l="l" t="t" r="r" b="b"/>
              <a:pathLst>
                <a:path w="90804" h="99060">
                  <a:moveTo>
                    <a:pt x="1532" y="0"/>
                  </a:moveTo>
                  <a:lnTo>
                    <a:pt x="0" y="1038"/>
                  </a:lnTo>
                  <a:lnTo>
                    <a:pt x="0" y="5191"/>
                  </a:lnTo>
                  <a:lnTo>
                    <a:pt x="86559" y="98646"/>
                  </a:lnTo>
                  <a:lnTo>
                    <a:pt x="90389" y="94493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532320" y="2973122"/>
              <a:ext cx="93980" cy="91440"/>
            </a:xfrm>
            <a:custGeom>
              <a:avLst/>
              <a:gdLst/>
              <a:ahLst/>
              <a:cxnLst/>
              <a:rect l="l" t="t" r="r" b="b"/>
              <a:pathLst>
                <a:path w="93979" h="91439">
                  <a:moveTo>
                    <a:pt x="3830" y="0"/>
                  </a:moveTo>
                  <a:lnTo>
                    <a:pt x="766" y="5191"/>
                  </a:lnTo>
                  <a:lnTo>
                    <a:pt x="0" y="10383"/>
                  </a:lnTo>
                  <a:lnTo>
                    <a:pt x="85027" y="91377"/>
                  </a:lnTo>
                  <a:lnTo>
                    <a:pt x="93453" y="85147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33086" y="2975199"/>
              <a:ext cx="90805" cy="88265"/>
            </a:xfrm>
            <a:custGeom>
              <a:avLst/>
              <a:gdLst/>
              <a:ahLst/>
              <a:cxnLst/>
              <a:rect l="l" t="t" r="r" b="b"/>
              <a:pathLst>
                <a:path w="90804" h="88264">
                  <a:moveTo>
                    <a:pt x="1532" y="0"/>
                  </a:moveTo>
                  <a:lnTo>
                    <a:pt x="0" y="2076"/>
                  </a:lnTo>
                  <a:lnTo>
                    <a:pt x="0" y="4153"/>
                  </a:lnTo>
                  <a:lnTo>
                    <a:pt x="86559" y="88262"/>
                  </a:lnTo>
                  <a:lnTo>
                    <a:pt x="90389" y="84109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75983" y="2927433"/>
              <a:ext cx="94615" cy="89535"/>
            </a:xfrm>
            <a:custGeom>
              <a:avLst/>
              <a:gdLst/>
              <a:ahLst/>
              <a:cxnLst/>
              <a:rect l="l" t="t" r="r" b="b"/>
              <a:pathLst>
                <a:path w="94614" h="89535">
                  <a:moveTo>
                    <a:pt x="4596" y="0"/>
                  </a:moveTo>
                  <a:lnTo>
                    <a:pt x="1532" y="5191"/>
                  </a:lnTo>
                  <a:lnTo>
                    <a:pt x="0" y="10383"/>
                  </a:lnTo>
                  <a:lnTo>
                    <a:pt x="85793" y="89301"/>
                  </a:lnTo>
                  <a:lnTo>
                    <a:pt x="94219" y="83070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77515" y="2930548"/>
              <a:ext cx="90805" cy="85725"/>
            </a:xfrm>
            <a:custGeom>
              <a:avLst/>
              <a:gdLst/>
              <a:ahLst/>
              <a:cxnLst/>
              <a:rect l="l" t="t" r="r" b="b"/>
              <a:pathLst>
                <a:path w="90804" h="85725">
                  <a:moveTo>
                    <a:pt x="1532" y="0"/>
                  </a:moveTo>
                  <a:lnTo>
                    <a:pt x="766" y="2076"/>
                  </a:lnTo>
                  <a:lnTo>
                    <a:pt x="0" y="5191"/>
                  </a:lnTo>
                  <a:lnTo>
                    <a:pt x="87325" y="85147"/>
                  </a:lnTo>
                  <a:lnTo>
                    <a:pt x="90389" y="8099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18880" y="2893166"/>
              <a:ext cx="94615" cy="84455"/>
            </a:xfrm>
            <a:custGeom>
              <a:avLst/>
              <a:gdLst/>
              <a:ahLst/>
              <a:cxnLst/>
              <a:rect l="l" t="t" r="r" b="b"/>
              <a:pathLst>
                <a:path w="94614" h="84455">
                  <a:moveTo>
                    <a:pt x="4596" y="0"/>
                  </a:moveTo>
                  <a:lnTo>
                    <a:pt x="2298" y="3115"/>
                  </a:lnTo>
                  <a:lnTo>
                    <a:pt x="0" y="9345"/>
                  </a:lnTo>
                  <a:lnTo>
                    <a:pt x="86559" y="84109"/>
                  </a:lnTo>
                  <a:lnTo>
                    <a:pt x="94219" y="76840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20412" y="2895243"/>
              <a:ext cx="91440" cy="79375"/>
            </a:xfrm>
            <a:custGeom>
              <a:avLst/>
              <a:gdLst/>
              <a:ahLst/>
              <a:cxnLst/>
              <a:rect l="l" t="t" r="r" b="b"/>
              <a:pathLst>
                <a:path w="91439" h="79375">
                  <a:moveTo>
                    <a:pt x="1532" y="0"/>
                  </a:moveTo>
                  <a:lnTo>
                    <a:pt x="0" y="4153"/>
                  </a:lnTo>
                  <a:lnTo>
                    <a:pt x="86559" y="78917"/>
                  </a:lnTo>
                  <a:lnTo>
                    <a:pt x="91155" y="75802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63309" y="2866168"/>
              <a:ext cx="94615" cy="79375"/>
            </a:xfrm>
            <a:custGeom>
              <a:avLst/>
              <a:gdLst/>
              <a:ahLst/>
              <a:cxnLst/>
              <a:rect l="l" t="t" r="r" b="b"/>
              <a:pathLst>
                <a:path w="94614" h="79375">
                  <a:moveTo>
                    <a:pt x="4596" y="0"/>
                  </a:moveTo>
                  <a:lnTo>
                    <a:pt x="1532" y="4153"/>
                  </a:lnTo>
                  <a:lnTo>
                    <a:pt x="0" y="9345"/>
                  </a:lnTo>
                  <a:lnTo>
                    <a:pt x="86559" y="78917"/>
                  </a:lnTo>
                  <a:lnTo>
                    <a:pt x="94219" y="70610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664841" y="2868245"/>
              <a:ext cx="90805" cy="74295"/>
            </a:xfrm>
            <a:custGeom>
              <a:avLst/>
              <a:gdLst/>
              <a:ahLst/>
              <a:cxnLst/>
              <a:rect l="l" t="t" r="r" b="b"/>
              <a:pathLst>
                <a:path w="90804" h="74294">
                  <a:moveTo>
                    <a:pt x="2298" y="0"/>
                  </a:moveTo>
                  <a:lnTo>
                    <a:pt x="0" y="2076"/>
                  </a:lnTo>
                  <a:lnTo>
                    <a:pt x="0" y="4153"/>
                  </a:lnTo>
                  <a:lnTo>
                    <a:pt x="86559" y="73725"/>
                  </a:lnTo>
                  <a:lnTo>
                    <a:pt x="90389" y="71648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05440" y="2837093"/>
              <a:ext cx="94615" cy="76835"/>
            </a:xfrm>
            <a:custGeom>
              <a:avLst/>
              <a:gdLst/>
              <a:ahLst/>
              <a:cxnLst/>
              <a:rect l="l" t="t" r="r" b="b"/>
              <a:pathLst>
                <a:path w="94614" h="76835">
                  <a:moveTo>
                    <a:pt x="4596" y="0"/>
                  </a:moveTo>
                  <a:lnTo>
                    <a:pt x="2298" y="3115"/>
                  </a:lnTo>
                  <a:lnTo>
                    <a:pt x="0" y="9345"/>
                  </a:lnTo>
                  <a:lnTo>
                    <a:pt x="86559" y="76840"/>
                  </a:lnTo>
                  <a:lnTo>
                    <a:pt x="94219" y="68533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706972" y="2839170"/>
              <a:ext cx="91440" cy="73025"/>
            </a:xfrm>
            <a:custGeom>
              <a:avLst/>
              <a:gdLst/>
              <a:ahLst/>
              <a:cxnLst/>
              <a:rect l="l" t="t" r="r" b="b"/>
              <a:pathLst>
                <a:path w="91439" h="73025">
                  <a:moveTo>
                    <a:pt x="2298" y="0"/>
                  </a:moveTo>
                  <a:lnTo>
                    <a:pt x="766" y="2076"/>
                  </a:lnTo>
                  <a:lnTo>
                    <a:pt x="0" y="4153"/>
                  </a:lnTo>
                  <a:lnTo>
                    <a:pt x="88091" y="72687"/>
                  </a:lnTo>
                  <a:lnTo>
                    <a:pt x="91155" y="69571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48337" y="2809057"/>
              <a:ext cx="95250" cy="78105"/>
            </a:xfrm>
            <a:custGeom>
              <a:avLst/>
              <a:gdLst/>
              <a:ahLst/>
              <a:cxnLst/>
              <a:rect l="l" t="t" r="r" b="b"/>
              <a:pathLst>
                <a:path w="95250" h="78105">
                  <a:moveTo>
                    <a:pt x="5362" y="0"/>
                  </a:moveTo>
                  <a:lnTo>
                    <a:pt x="2298" y="4153"/>
                  </a:lnTo>
                  <a:lnTo>
                    <a:pt x="0" y="9345"/>
                  </a:lnTo>
                  <a:lnTo>
                    <a:pt x="86559" y="77878"/>
                  </a:lnTo>
                  <a:lnTo>
                    <a:pt x="94985" y="70610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750635" y="2811134"/>
              <a:ext cx="90170" cy="74295"/>
            </a:xfrm>
            <a:custGeom>
              <a:avLst/>
              <a:gdLst/>
              <a:ahLst/>
              <a:cxnLst/>
              <a:rect l="l" t="t" r="r" b="b"/>
              <a:pathLst>
                <a:path w="90170" h="74294">
                  <a:moveTo>
                    <a:pt x="766" y="0"/>
                  </a:moveTo>
                  <a:lnTo>
                    <a:pt x="0" y="2076"/>
                  </a:lnTo>
                  <a:lnTo>
                    <a:pt x="0" y="4153"/>
                  </a:lnTo>
                  <a:lnTo>
                    <a:pt x="86559" y="73725"/>
                  </a:lnTo>
                  <a:lnTo>
                    <a:pt x="89623" y="69571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792766" y="2787251"/>
              <a:ext cx="93980" cy="83185"/>
            </a:xfrm>
            <a:custGeom>
              <a:avLst/>
              <a:gdLst/>
              <a:ahLst/>
              <a:cxnLst/>
              <a:rect l="l" t="t" r="r" b="b"/>
              <a:pathLst>
                <a:path w="93979" h="83185">
                  <a:moveTo>
                    <a:pt x="3830" y="0"/>
                  </a:moveTo>
                  <a:lnTo>
                    <a:pt x="1532" y="5191"/>
                  </a:lnTo>
                  <a:lnTo>
                    <a:pt x="0" y="10383"/>
                  </a:lnTo>
                  <a:lnTo>
                    <a:pt x="85793" y="83070"/>
                  </a:lnTo>
                  <a:lnTo>
                    <a:pt x="93453" y="758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793532" y="2790366"/>
              <a:ext cx="91440" cy="76835"/>
            </a:xfrm>
            <a:custGeom>
              <a:avLst/>
              <a:gdLst/>
              <a:ahLst/>
              <a:cxnLst/>
              <a:rect l="l" t="t" r="r" b="b"/>
              <a:pathLst>
                <a:path w="91439" h="76835">
                  <a:moveTo>
                    <a:pt x="2298" y="0"/>
                  </a:moveTo>
                  <a:lnTo>
                    <a:pt x="766" y="1038"/>
                  </a:lnTo>
                  <a:lnTo>
                    <a:pt x="0" y="3115"/>
                  </a:lnTo>
                  <a:lnTo>
                    <a:pt x="88091" y="76840"/>
                  </a:lnTo>
                  <a:lnTo>
                    <a:pt x="91155" y="7476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832599" y="2767522"/>
              <a:ext cx="96520" cy="82550"/>
            </a:xfrm>
            <a:custGeom>
              <a:avLst/>
              <a:gdLst/>
              <a:ahLst/>
              <a:cxnLst/>
              <a:rect l="l" t="t" r="r" b="b"/>
              <a:pathLst>
                <a:path w="96520" h="82550">
                  <a:moveTo>
                    <a:pt x="4596" y="0"/>
                  </a:moveTo>
                  <a:lnTo>
                    <a:pt x="1532" y="4153"/>
                  </a:lnTo>
                  <a:lnTo>
                    <a:pt x="0" y="9345"/>
                  </a:lnTo>
                  <a:lnTo>
                    <a:pt x="88091" y="82032"/>
                  </a:lnTo>
                  <a:lnTo>
                    <a:pt x="96517" y="74763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834130" y="2769598"/>
              <a:ext cx="92075" cy="78105"/>
            </a:xfrm>
            <a:custGeom>
              <a:avLst/>
              <a:gdLst/>
              <a:ahLst/>
              <a:cxnLst/>
              <a:rect l="l" t="t" r="r" b="b"/>
              <a:pathLst>
                <a:path w="92075" h="78105">
                  <a:moveTo>
                    <a:pt x="766" y="0"/>
                  </a:moveTo>
                  <a:lnTo>
                    <a:pt x="0" y="2076"/>
                  </a:lnTo>
                  <a:lnTo>
                    <a:pt x="0" y="4153"/>
                  </a:lnTo>
                  <a:lnTo>
                    <a:pt x="88857" y="77878"/>
                  </a:lnTo>
                  <a:lnTo>
                    <a:pt x="91921" y="74763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880857" y="2750907"/>
              <a:ext cx="90170" cy="83185"/>
            </a:xfrm>
            <a:custGeom>
              <a:avLst/>
              <a:gdLst/>
              <a:ahLst/>
              <a:cxnLst/>
              <a:rect l="l" t="t" r="r" b="b"/>
              <a:pathLst>
                <a:path w="90170" h="83185">
                  <a:moveTo>
                    <a:pt x="3830" y="0"/>
                  </a:moveTo>
                  <a:lnTo>
                    <a:pt x="1532" y="5191"/>
                  </a:lnTo>
                  <a:lnTo>
                    <a:pt x="0" y="11422"/>
                  </a:lnTo>
                  <a:lnTo>
                    <a:pt x="81197" y="83070"/>
                  </a:lnTo>
                  <a:lnTo>
                    <a:pt x="89623" y="76840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882389" y="2755061"/>
              <a:ext cx="86360" cy="78105"/>
            </a:xfrm>
            <a:custGeom>
              <a:avLst/>
              <a:gdLst/>
              <a:ahLst/>
              <a:cxnLst/>
              <a:rect l="l" t="t" r="r" b="b"/>
              <a:pathLst>
                <a:path w="86360" h="78105">
                  <a:moveTo>
                    <a:pt x="766" y="0"/>
                  </a:moveTo>
                  <a:lnTo>
                    <a:pt x="0" y="2076"/>
                  </a:lnTo>
                  <a:lnTo>
                    <a:pt x="0" y="4153"/>
                  </a:lnTo>
                  <a:lnTo>
                    <a:pt x="82729" y="77878"/>
                  </a:lnTo>
                  <a:lnTo>
                    <a:pt x="85793" y="737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922988" y="2736370"/>
              <a:ext cx="90805" cy="92710"/>
            </a:xfrm>
            <a:custGeom>
              <a:avLst/>
              <a:gdLst/>
              <a:ahLst/>
              <a:cxnLst/>
              <a:rect l="l" t="t" r="r" b="b"/>
              <a:pathLst>
                <a:path w="90804" h="92710">
                  <a:moveTo>
                    <a:pt x="3830" y="0"/>
                  </a:moveTo>
                  <a:lnTo>
                    <a:pt x="1532" y="5191"/>
                  </a:lnTo>
                  <a:lnTo>
                    <a:pt x="0" y="9345"/>
                  </a:lnTo>
                  <a:lnTo>
                    <a:pt x="82729" y="92416"/>
                  </a:lnTo>
                  <a:lnTo>
                    <a:pt x="90389" y="85147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923754" y="2739485"/>
              <a:ext cx="86995" cy="88265"/>
            </a:xfrm>
            <a:custGeom>
              <a:avLst/>
              <a:gdLst/>
              <a:ahLst/>
              <a:cxnLst/>
              <a:rect l="l" t="t" r="r" b="b"/>
              <a:pathLst>
                <a:path w="86995" h="88264">
                  <a:moveTo>
                    <a:pt x="2298" y="0"/>
                  </a:moveTo>
                  <a:lnTo>
                    <a:pt x="0" y="1038"/>
                  </a:lnTo>
                  <a:lnTo>
                    <a:pt x="0" y="4153"/>
                  </a:lnTo>
                  <a:lnTo>
                    <a:pt x="83495" y="88262"/>
                  </a:lnTo>
                  <a:lnTo>
                    <a:pt x="86559" y="85147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964353" y="2729101"/>
              <a:ext cx="91440" cy="95885"/>
            </a:xfrm>
            <a:custGeom>
              <a:avLst/>
              <a:gdLst/>
              <a:ahLst/>
              <a:cxnLst/>
              <a:rect l="l" t="t" r="r" b="b"/>
              <a:pathLst>
                <a:path w="91439" h="95885">
                  <a:moveTo>
                    <a:pt x="4596" y="0"/>
                  </a:moveTo>
                  <a:lnTo>
                    <a:pt x="2298" y="4153"/>
                  </a:lnTo>
                  <a:lnTo>
                    <a:pt x="0" y="9345"/>
                  </a:lnTo>
                  <a:lnTo>
                    <a:pt x="83495" y="95531"/>
                  </a:lnTo>
                  <a:lnTo>
                    <a:pt x="91155" y="9033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965885" y="2731178"/>
              <a:ext cx="86995" cy="92710"/>
            </a:xfrm>
            <a:custGeom>
              <a:avLst/>
              <a:gdLst/>
              <a:ahLst/>
              <a:cxnLst/>
              <a:rect l="l" t="t" r="r" b="b"/>
              <a:pathLst>
                <a:path w="86995" h="92710">
                  <a:moveTo>
                    <a:pt x="2298" y="0"/>
                  </a:moveTo>
                  <a:lnTo>
                    <a:pt x="766" y="2076"/>
                  </a:lnTo>
                  <a:lnTo>
                    <a:pt x="0" y="4153"/>
                  </a:lnTo>
                  <a:lnTo>
                    <a:pt x="84261" y="92416"/>
                  </a:lnTo>
                  <a:lnTo>
                    <a:pt x="86559" y="90339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006484" y="2725986"/>
              <a:ext cx="90805" cy="99695"/>
            </a:xfrm>
            <a:custGeom>
              <a:avLst/>
              <a:gdLst/>
              <a:ahLst/>
              <a:cxnLst/>
              <a:rect l="l" t="t" r="r" b="b"/>
              <a:pathLst>
                <a:path w="90804" h="99694">
                  <a:moveTo>
                    <a:pt x="3830" y="0"/>
                  </a:moveTo>
                  <a:lnTo>
                    <a:pt x="1532" y="4153"/>
                  </a:lnTo>
                  <a:lnTo>
                    <a:pt x="0" y="8307"/>
                  </a:lnTo>
                  <a:lnTo>
                    <a:pt x="83495" y="99685"/>
                  </a:lnTo>
                  <a:lnTo>
                    <a:pt x="90389" y="94493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007250" y="2729101"/>
              <a:ext cx="88265" cy="95885"/>
            </a:xfrm>
            <a:custGeom>
              <a:avLst/>
              <a:gdLst/>
              <a:ahLst/>
              <a:cxnLst/>
              <a:rect l="l" t="t" r="r" b="b"/>
              <a:pathLst>
                <a:path w="88264" h="95885">
                  <a:moveTo>
                    <a:pt x="2298" y="0"/>
                  </a:moveTo>
                  <a:lnTo>
                    <a:pt x="766" y="1038"/>
                  </a:lnTo>
                  <a:lnTo>
                    <a:pt x="0" y="2076"/>
                  </a:lnTo>
                  <a:lnTo>
                    <a:pt x="85027" y="95531"/>
                  </a:lnTo>
                  <a:lnTo>
                    <a:pt x="88091" y="92416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051679" y="2725986"/>
              <a:ext cx="92075" cy="99695"/>
            </a:xfrm>
            <a:custGeom>
              <a:avLst/>
              <a:gdLst/>
              <a:ahLst/>
              <a:cxnLst/>
              <a:rect l="l" t="t" r="r" b="b"/>
              <a:pathLst>
                <a:path w="92075" h="99694">
                  <a:moveTo>
                    <a:pt x="5362" y="0"/>
                  </a:moveTo>
                  <a:lnTo>
                    <a:pt x="2298" y="4153"/>
                  </a:lnTo>
                  <a:lnTo>
                    <a:pt x="0" y="8307"/>
                  </a:lnTo>
                  <a:lnTo>
                    <a:pt x="83495" y="99685"/>
                  </a:lnTo>
                  <a:lnTo>
                    <a:pt x="91921" y="94493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052445" y="2729101"/>
              <a:ext cx="88265" cy="95885"/>
            </a:xfrm>
            <a:custGeom>
              <a:avLst/>
              <a:gdLst/>
              <a:ahLst/>
              <a:cxnLst/>
              <a:rect l="l" t="t" r="r" b="b"/>
              <a:pathLst>
                <a:path w="88264" h="95885">
                  <a:moveTo>
                    <a:pt x="2298" y="0"/>
                  </a:moveTo>
                  <a:lnTo>
                    <a:pt x="1532" y="1038"/>
                  </a:lnTo>
                  <a:lnTo>
                    <a:pt x="0" y="2076"/>
                  </a:lnTo>
                  <a:lnTo>
                    <a:pt x="85027" y="95531"/>
                  </a:lnTo>
                  <a:lnTo>
                    <a:pt x="88091" y="92416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604742" y="3085268"/>
              <a:ext cx="99695" cy="128905"/>
            </a:xfrm>
            <a:custGeom>
              <a:avLst/>
              <a:gdLst/>
              <a:ahLst/>
              <a:cxnLst/>
              <a:rect l="l" t="t" r="r" b="b"/>
              <a:pathLst>
                <a:path w="99695" h="128905">
                  <a:moveTo>
                    <a:pt x="95751" y="0"/>
                  </a:moveTo>
                  <a:lnTo>
                    <a:pt x="0" y="123567"/>
                  </a:lnTo>
                  <a:lnTo>
                    <a:pt x="6894" y="128759"/>
                  </a:lnTo>
                  <a:lnTo>
                    <a:pt x="99582" y="9345"/>
                  </a:lnTo>
                  <a:lnTo>
                    <a:pt x="98050" y="4153"/>
                  </a:lnTo>
                  <a:lnTo>
                    <a:pt x="95751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607040" y="3087345"/>
              <a:ext cx="96520" cy="125730"/>
            </a:xfrm>
            <a:custGeom>
              <a:avLst/>
              <a:gdLst/>
              <a:ahLst/>
              <a:cxnLst/>
              <a:rect l="l" t="t" r="r" b="b"/>
              <a:pathLst>
                <a:path w="96520" h="125730">
                  <a:moveTo>
                    <a:pt x="94219" y="0"/>
                  </a:moveTo>
                  <a:lnTo>
                    <a:pt x="0" y="122529"/>
                  </a:lnTo>
                  <a:lnTo>
                    <a:pt x="3064" y="125644"/>
                  </a:lnTo>
                  <a:lnTo>
                    <a:pt x="96517" y="4153"/>
                  </a:lnTo>
                  <a:lnTo>
                    <a:pt x="95751" y="2076"/>
                  </a:lnTo>
                  <a:lnTo>
                    <a:pt x="9421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563378" y="3049963"/>
              <a:ext cx="94615" cy="112395"/>
            </a:xfrm>
            <a:custGeom>
              <a:avLst/>
              <a:gdLst/>
              <a:ahLst/>
              <a:cxnLst/>
              <a:rect l="l" t="t" r="r" b="b"/>
              <a:pathLst>
                <a:path w="94614" h="112394">
                  <a:moveTo>
                    <a:pt x="89623" y="0"/>
                  </a:moveTo>
                  <a:lnTo>
                    <a:pt x="0" y="105915"/>
                  </a:lnTo>
                  <a:lnTo>
                    <a:pt x="6894" y="112145"/>
                  </a:lnTo>
                  <a:lnTo>
                    <a:pt x="94219" y="11422"/>
                  </a:lnTo>
                  <a:lnTo>
                    <a:pt x="91155" y="5191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565676" y="3053078"/>
              <a:ext cx="90805" cy="108585"/>
            </a:xfrm>
            <a:custGeom>
              <a:avLst/>
              <a:gdLst/>
              <a:ahLst/>
              <a:cxnLst/>
              <a:rect l="l" t="t" r="r" b="b"/>
              <a:pathLst>
                <a:path w="90804" h="108585">
                  <a:moveTo>
                    <a:pt x="88857" y="0"/>
                  </a:moveTo>
                  <a:lnTo>
                    <a:pt x="0" y="104877"/>
                  </a:lnTo>
                  <a:lnTo>
                    <a:pt x="3064" y="107992"/>
                  </a:lnTo>
                  <a:lnTo>
                    <a:pt x="90389" y="4153"/>
                  </a:lnTo>
                  <a:lnTo>
                    <a:pt x="88857" y="1038"/>
                  </a:lnTo>
                  <a:lnTo>
                    <a:pt x="88857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520481" y="3011542"/>
              <a:ext cx="93980" cy="102870"/>
            </a:xfrm>
            <a:custGeom>
              <a:avLst/>
              <a:gdLst/>
              <a:ahLst/>
              <a:cxnLst/>
              <a:rect l="l" t="t" r="r" b="b"/>
              <a:pathLst>
                <a:path w="93979" h="102869">
                  <a:moveTo>
                    <a:pt x="89623" y="0"/>
                  </a:moveTo>
                  <a:lnTo>
                    <a:pt x="0" y="95531"/>
                  </a:lnTo>
                  <a:lnTo>
                    <a:pt x="7660" y="102800"/>
                  </a:lnTo>
                  <a:lnTo>
                    <a:pt x="93453" y="10383"/>
                  </a:lnTo>
                  <a:lnTo>
                    <a:pt x="91155" y="5191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522013" y="3014658"/>
              <a:ext cx="91440" cy="99060"/>
            </a:xfrm>
            <a:custGeom>
              <a:avLst/>
              <a:gdLst/>
              <a:ahLst/>
              <a:cxnLst/>
              <a:rect l="l" t="t" r="r" b="b"/>
              <a:pathLst>
                <a:path w="91439" h="99060">
                  <a:moveTo>
                    <a:pt x="88857" y="0"/>
                  </a:moveTo>
                  <a:lnTo>
                    <a:pt x="0" y="94493"/>
                  </a:lnTo>
                  <a:lnTo>
                    <a:pt x="3064" y="98646"/>
                  </a:lnTo>
                  <a:lnTo>
                    <a:pt x="91155" y="5191"/>
                  </a:lnTo>
                  <a:lnTo>
                    <a:pt x="89623" y="1038"/>
                  </a:lnTo>
                  <a:lnTo>
                    <a:pt x="88857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478350" y="2973122"/>
              <a:ext cx="93980" cy="91440"/>
            </a:xfrm>
            <a:custGeom>
              <a:avLst/>
              <a:gdLst/>
              <a:ahLst/>
              <a:cxnLst/>
              <a:rect l="l" t="t" r="r" b="b"/>
              <a:pathLst>
                <a:path w="93979" h="91439">
                  <a:moveTo>
                    <a:pt x="89623" y="0"/>
                  </a:moveTo>
                  <a:lnTo>
                    <a:pt x="0" y="85147"/>
                  </a:lnTo>
                  <a:lnTo>
                    <a:pt x="6894" y="91377"/>
                  </a:lnTo>
                  <a:lnTo>
                    <a:pt x="93453" y="10383"/>
                  </a:lnTo>
                  <a:lnTo>
                    <a:pt x="91155" y="5191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479882" y="2975199"/>
              <a:ext cx="90805" cy="88265"/>
            </a:xfrm>
            <a:custGeom>
              <a:avLst/>
              <a:gdLst/>
              <a:ahLst/>
              <a:cxnLst/>
              <a:rect l="l" t="t" r="r" b="b"/>
              <a:pathLst>
                <a:path w="90804" h="88264">
                  <a:moveTo>
                    <a:pt x="88857" y="0"/>
                  </a:moveTo>
                  <a:lnTo>
                    <a:pt x="0" y="84109"/>
                  </a:lnTo>
                  <a:lnTo>
                    <a:pt x="3064" y="88262"/>
                  </a:lnTo>
                  <a:lnTo>
                    <a:pt x="90389" y="4153"/>
                  </a:lnTo>
                  <a:lnTo>
                    <a:pt x="88857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433921" y="2927433"/>
              <a:ext cx="93980" cy="89535"/>
            </a:xfrm>
            <a:custGeom>
              <a:avLst/>
              <a:gdLst/>
              <a:ahLst/>
              <a:cxnLst/>
              <a:rect l="l" t="t" r="r" b="b"/>
              <a:pathLst>
                <a:path w="93979" h="89535">
                  <a:moveTo>
                    <a:pt x="89623" y="0"/>
                  </a:moveTo>
                  <a:lnTo>
                    <a:pt x="0" y="83070"/>
                  </a:lnTo>
                  <a:lnTo>
                    <a:pt x="6894" y="89301"/>
                  </a:lnTo>
                  <a:lnTo>
                    <a:pt x="93453" y="10383"/>
                  </a:lnTo>
                  <a:lnTo>
                    <a:pt x="91155" y="5191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435453" y="2930548"/>
              <a:ext cx="91440" cy="85725"/>
            </a:xfrm>
            <a:custGeom>
              <a:avLst/>
              <a:gdLst/>
              <a:ahLst/>
              <a:cxnLst/>
              <a:rect l="l" t="t" r="r" b="b"/>
              <a:pathLst>
                <a:path w="91439" h="85725">
                  <a:moveTo>
                    <a:pt x="88857" y="0"/>
                  </a:moveTo>
                  <a:lnTo>
                    <a:pt x="0" y="80994"/>
                  </a:lnTo>
                  <a:lnTo>
                    <a:pt x="3064" y="85147"/>
                  </a:lnTo>
                  <a:lnTo>
                    <a:pt x="91155" y="5191"/>
                  </a:lnTo>
                  <a:lnTo>
                    <a:pt x="88857" y="2076"/>
                  </a:lnTo>
                  <a:lnTo>
                    <a:pt x="88857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390258" y="2893166"/>
              <a:ext cx="93980" cy="84455"/>
            </a:xfrm>
            <a:custGeom>
              <a:avLst/>
              <a:gdLst/>
              <a:ahLst/>
              <a:cxnLst/>
              <a:rect l="l" t="t" r="r" b="b"/>
              <a:pathLst>
                <a:path w="93979" h="84455">
                  <a:moveTo>
                    <a:pt x="89623" y="0"/>
                  </a:moveTo>
                  <a:lnTo>
                    <a:pt x="0" y="76840"/>
                  </a:lnTo>
                  <a:lnTo>
                    <a:pt x="8426" y="84109"/>
                  </a:lnTo>
                  <a:lnTo>
                    <a:pt x="93453" y="9345"/>
                  </a:lnTo>
                  <a:lnTo>
                    <a:pt x="91155" y="3115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392556" y="2895243"/>
              <a:ext cx="90805" cy="79375"/>
            </a:xfrm>
            <a:custGeom>
              <a:avLst/>
              <a:gdLst/>
              <a:ahLst/>
              <a:cxnLst/>
              <a:rect l="l" t="t" r="r" b="b"/>
              <a:pathLst>
                <a:path w="90804" h="79375">
                  <a:moveTo>
                    <a:pt x="88857" y="0"/>
                  </a:moveTo>
                  <a:lnTo>
                    <a:pt x="0" y="75802"/>
                  </a:lnTo>
                  <a:lnTo>
                    <a:pt x="3064" y="78917"/>
                  </a:lnTo>
                  <a:lnTo>
                    <a:pt x="90389" y="4153"/>
                  </a:lnTo>
                  <a:lnTo>
                    <a:pt x="88857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45829" y="2866168"/>
              <a:ext cx="94615" cy="79375"/>
            </a:xfrm>
            <a:custGeom>
              <a:avLst/>
              <a:gdLst/>
              <a:ahLst/>
              <a:cxnLst/>
              <a:rect l="l" t="t" r="r" b="b"/>
              <a:pathLst>
                <a:path w="94614" h="79375">
                  <a:moveTo>
                    <a:pt x="89623" y="0"/>
                  </a:moveTo>
                  <a:lnTo>
                    <a:pt x="0" y="70610"/>
                  </a:lnTo>
                  <a:lnTo>
                    <a:pt x="6894" y="78917"/>
                  </a:lnTo>
                  <a:lnTo>
                    <a:pt x="94219" y="9345"/>
                  </a:lnTo>
                  <a:lnTo>
                    <a:pt x="91921" y="4153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48127" y="2868245"/>
              <a:ext cx="90805" cy="74295"/>
            </a:xfrm>
            <a:custGeom>
              <a:avLst/>
              <a:gdLst/>
              <a:ahLst/>
              <a:cxnLst/>
              <a:rect l="l" t="t" r="r" b="b"/>
              <a:pathLst>
                <a:path w="90804" h="74294">
                  <a:moveTo>
                    <a:pt x="88857" y="0"/>
                  </a:moveTo>
                  <a:lnTo>
                    <a:pt x="0" y="71648"/>
                  </a:lnTo>
                  <a:lnTo>
                    <a:pt x="3064" y="73725"/>
                  </a:lnTo>
                  <a:lnTo>
                    <a:pt x="90389" y="4153"/>
                  </a:lnTo>
                  <a:lnTo>
                    <a:pt x="88857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03698" y="2837093"/>
              <a:ext cx="93980" cy="76835"/>
            </a:xfrm>
            <a:custGeom>
              <a:avLst/>
              <a:gdLst/>
              <a:ahLst/>
              <a:cxnLst/>
              <a:rect l="l" t="t" r="r" b="b"/>
              <a:pathLst>
                <a:path w="93979" h="76835">
                  <a:moveTo>
                    <a:pt x="89623" y="0"/>
                  </a:moveTo>
                  <a:lnTo>
                    <a:pt x="0" y="68533"/>
                  </a:lnTo>
                  <a:lnTo>
                    <a:pt x="6894" y="76840"/>
                  </a:lnTo>
                  <a:lnTo>
                    <a:pt x="93453" y="9345"/>
                  </a:lnTo>
                  <a:lnTo>
                    <a:pt x="91155" y="3115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305996" y="2839170"/>
              <a:ext cx="90805" cy="73025"/>
            </a:xfrm>
            <a:custGeom>
              <a:avLst/>
              <a:gdLst/>
              <a:ahLst/>
              <a:cxnLst/>
              <a:rect l="l" t="t" r="r" b="b"/>
              <a:pathLst>
                <a:path w="90804" h="73025">
                  <a:moveTo>
                    <a:pt x="88091" y="0"/>
                  </a:moveTo>
                  <a:lnTo>
                    <a:pt x="0" y="69571"/>
                  </a:lnTo>
                  <a:lnTo>
                    <a:pt x="3064" y="72687"/>
                  </a:lnTo>
                  <a:lnTo>
                    <a:pt x="90389" y="4153"/>
                  </a:lnTo>
                  <a:lnTo>
                    <a:pt x="88857" y="2076"/>
                  </a:lnTo>
                  <a:lnTo>
                    <a:pt x="88091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260801" y="2809057"/>
              <a:ext cx="93980" cy="78105"/>
            </a:xfrm>
            <a:custGeom>
              <a:avLst/>
              <a:gdLst/>
              <a:ahLst/>
              <a:cxnLst/>
              <a:rect l="l" t="t" r="r" b="b"/>
              <a:pathLst>
                <a:path w="93979" h="78105">
                  <a:moveTo>
                    <a:pt x="89623" y="0"/>
                  </a:moveTo>
                  <a:lnTo>
                    <a:pt x="0" y="70610"/>
                  </a:lnTo>
                  <a:lnTo>
                    <a:pt x="7660" y="77878"/>
                  </a:lnTo>
                  <a:lnTo>
                    <a:pt x="93453" y="9345"/>
                  </a:lnTo>
                  <a:lnTo>
                    <a:pt x="91155" y="4153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262333" y="2811134"/>
              <a:ext cx="90805" cy="74295"/>
            </a:xfrm>
            <a:custGeom>
              <a:avLst/>
              <a:gdLst/>
              <a:ahLst/>
              <a:cxnLst/>
              <a:rect l="l" t="t" r="r" b="b"/>
              <a:pathLst>
                <a:path w="90804" h="74294">
                  <a:moveTo>
                    <a:pt x="88857" y="0"/>
                  </a:moveTo>
                  <a:lnTo>
                    <a:pt x="0" y="69571"/>
                  </a:lnTo>
                  <a:lnTo>
                    <a:pt x="3064" y="73725"/>
                  </a:lnTo>
                  <a:lnTo>
                    <a:pt x="90389" y="4153"/>
                  </a:lnTo>
                  <a:lnTo>
                    <a:pt x="88857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216372" y="2787251"/>
              <a:ext cx="94615" cy="83185"/>
            </a:xfrm>
            <a:custGeom>
              <a:avLst/>
              <a:gdLst/>
              <a:ahLst/>
              <a:cxnLst/>
              <a:rect l="l" t="t" r="r" b="b"/>
              <a:pathLst>
                <a:path w="94614" h="83185">
                  <a:moveTo>
                    <a:pt x="89623" y="0"/>
                  </a:moveTo>
                  <a:lnTo>
                    <a:pt x="0" y="75802"/>
                  </a:lnTo>
                  <a:lnTo>
                    <a:pt x="7660" y="83070"/>
                  </a:lnTo>
                  <a:lnTo>
                    <a:pt x="94219" y="10383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219436" y="2790366"/>
              <a:ext cx="90805" cy="76835"/>
            </a:xfrm>
            <a:custGeom>
              <a:avLst/>
              <a:gdLst/>
              <a:ahLst/>
              <a:cxnLst/>
              <a:rect l="l" t="t" r="r" b="b"/>
              <a:pathLst>
                <a:path w="90804" h="76835">
                  <a:moveTo>
                    <a:pt x="88091" y="0"/>
                  </a:moveTo>
                  <a:lnTo>
                    <a:pt x="0" y="74763"/>
                  </a:lnTo>
                  <a:lnTo>
                    <a:pt x="3064" y="76840"/>
                  </a:lnTo>
                  <a:lnTo>
                    <a:pt x="90389" y="3115"/>
                  </a:lnTo>
                  <a:lnTo>
                    <a:pt x="88091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175008" y="2767522"/>
              <a:ext cx="95250" cy="82550"/>
            </a:xfrm>
            <a:custGeom>
              <a:avLst/>
              <a:gdLst/>
              <a:ahLst/>
              <a:cxnLst/>
              <a:rect l="l" t="t" r="r" b="b"/>
              <a:pathLst>
                <a:path w="95250" h="82550">
                  <a:moveTo>
                    <a:pt x="91155" y="0"/>
                  </a:moveTo>
                  <a:lnTo>
                    <a:pt x="0" y="74763"/>
                  </a:lnTo>
                  <a:lnTo>
                    <a:pt x="7660" y="82032"/>
                  </a:lnTo>
                  <a:lnTo>
                    <a:pt x="94985" y="9345"/>
                  </a:lnTo>
                  <a:lnTo>
                    <a:pt x="93453" y="4153"/>
                  </a:lnTo>
                  <a:lnTo>
                    <a:pt x="91155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176540" y="2769598"/>
              <a:ext cx="92710" cy="78105"/>
            </a:xfrm>
            <a:custGeom>
              <a:avLst/>
              <a:gdLst/>
              <a:ahLst/>
              <a:cxnLst/>
              <a:rect l="l" t="t" r="r" b="b"/>
              <a:pathLst>
                <a:path w="92710" h="78105">
                  <a:moveTo>
                    <a:pt x="91155" y="0"/>
                  </a:moveTo>
                  <a:lnTo>
                    <a:pt x="0" y="74763"/>
                  </a:lnTo>
                  <a:lnTo>
                    <a:pt x="4596" y="77878"/>
                  </a:lnTo>
                  <a:lnTo>
                    <a:pt x="92687" y="4153"/>
                  </a:lnTo>
                  <a:lnTo>
                    <a:pt x="9115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132877" y="2750907"/>
              <a:ext cx="90170" cy="83185"/>
            </a:xfrm>
            <a:custGeom>
              <a:avLst/>
              <a:gdLst/>
              <a:ahLst/>
              <a:cxnLst/>
              <a:rect l="l" t="t" r="r" b="b"/>
              <a:pathLst>
                <a:path w="90170" h="83185">
                  <a:moveTo>
                    <a:pt x="85027" y="0"/>
                  </a:moveTo>
                  <a:lnTo>
                    <a:pt x="0" y="76840"/>
                  </a:lnTo>
                  <a:lnTo>
                    <a:pt x="7660" y="83070"/>
                  </a:lnTo>
                  <a:lnTo>
                    <a:pt x="89623" y="11422"/>
                  </a:lnTo>
                  <a:lnTo>
                    <a:pt x="87325" y="5191"/>
                  </a:lnTo>
                  <a:lnTo>
                    <a:pt x="85027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135175" y="2755061"/>
              <a:ext cx="86360" cy="78105"/>
            </a:xfrm>
            <a:custGeom>
              <a:avLst/>
              <a:gdLst/>
              <a:ahLst/>
              <a:cxnLst/>
              <a:rect l="l" t="t" r="r" b="b"/>
              <a:pathLst>
                <a:path w="86360" h="78105">
                  <a:moveTo>
                    <a:pt x="84261" y="0"/>
                  </a:moveTo>
                  <a:lnTo>
                    <a:pt x="0" y="73725"/>
                  </a:lnTo>
                  <a:lnTo>
                    <a:pt x="3064" y="77878"/>
                  </a:lnTo>
                  <a:lnTo>
                    <a:pt x="85793" y="4153"/>
                  </a:lnTo>
                  <a:lnTo>
                    <a:pt x="84261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089980" y="2736370"/>
              <a:ext cx="91440" cy="92710"/>
            </a:xfrm>
            <a:custGeom>
              <a:avLst/>
              <a:gdLst/>
              <a:ahLst/>
              <a:cxnLst/>
              <a:rect l="l" t="t" r="r" b="b"/>
              <a:pathLst>
                <a:path w="91439" h="92710">
                  <a:moveTo>
                    <a:pt x="86559" y="0"/>
                  </a:moveTo>
                  <a:lnTo>
                    <a:pt x="0" y="85147"/>
                  </a:lnTo>
                  <a:lnTo>
                    <a:pt x="6894" y="92416"/>
                  </a:lnTo>
                  <a:lnTo>
                    <a:pt x="91155" y="9345"/>
                  </a:lnTo>
                  <a:lnTo>
                    <a:pt x="88857" y="5191"/>
                  </a:lnTo>
                  <a:lnTo>
                    <a:pt x="86559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092278" y="2739485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29" h="88264">
                  <a:moveTo>
                    <a:pt x="85793" y="0"/>
                  </a:moveTo>
                  <a:lnTo>
                    <a:pt x="0" y="85147"/>
                  </a:lnTo>
                  <a:lnTo>
                    <a:pt x="3064" y="88262"/>
                  </a:lnTo>
                  <a:lnTo>
                    <a:pt x="87325" y="4153"/>
                  </a:lnTo>
                  <a:lnTo>
                    <a:pt x="86559" y="1038"/>
                  </a:lnTo>
                  <a:lnTo>
                    <a:pt x="85793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047849" y="2729101"/>
              <a:ext cx="90805" cy="95885"/>
            </a:xfrm>
            <a:custGeom>
              <a:avLst/>
              <a:gdLst/>
              <a:ahLst/>
              <a:cxnLst/>
              <a:rect l="l" t="t" r="r" b="b"/>
              <a:pathLst>
                <a:path w="90804" h="95885">
                  <a:moveTo>
                    <a:pt x="86559" y="0"/>
                  </a:moveTo>
                  <a:lnTo>
                    <a:pt x="0" y="90339"/>
                  </a:lnTo>
                  <a:lnTo>
                    <a:pt x="6894" y="95531"/>
                  </a:lnTo>
                  <a:lnTo>
                    <a:pt x="90389" y="9345"/>
                  </a:lnTo>
                  <a:lnTo>
                    <a:pt x="88091" y="4153"/>
                  </a:lnTo>
                  <a:lnTo>
                    <a:pt x="86559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050147" y="2731178"/>
              <a:ext cx="87630" cy="92710"/>
            </a:xfrm>
            <a:custGeom>
              <a:avLst/>
              <a:gdLst/>
              <a:ahLst/>
              <a:cxnLst/>
              <a:rect l="l" t="t" r="r" b="b"/>
              <a:pathLst>
                <a:path w="87629" h="92710">
                  <a:moveTo>
                    <a:pt x="85027" y="0"/>
                  </a:moveTo>
                  <a:lnTo>
                    <a:pt x="0" y="90339"/>
                  </a:lnTo>
                  <a:lnTo>
                    <a:pt x="2298" y="92416"/>
                  </a:lnTo>
                  <a:lnTo>
                    <a:pt x="87325" y="4153"/>
                  </a:lnTo>
                  <a:lnTo>
                    <a:pt x="85793" y="2076"/>
                  </a:lnTo>
                  <a:lnTo>
                    <a:pt x="85027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005718" y="2725986"/>
              <a:ext cx="91440" cy="99695"/>
            </a:xfrm>
            <a:custGeom>
              <a:avLst/>
              <a:gdLst/>
              <a:ahLst/>
              <a:cxnLst/>
              <a:rect l="l" t="t" r="r" b="b"/>
              <a:pathLst>
                <a:path w="91439" h="99694">
                  <a:moveTo>
                    <a:pt x="86559" y="0"/>
                  </a:moveTo>
                  <a:lnTo>
                    <a:pt x="0" y="94493"/>
                  </a:lnTo>
                  <a:lnTo>
                    <a:pt x="7660" y="99685"/>
                  </a:lnTo>
                  <a:lnTo>
                    <a:pt x="91155" y="8307"/>
                  </a:lnTo>
                  <a:lnTo>
                    <a:pt x="86559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007250" y="2729101"/>
              <a:ext cx="88265" cy="95885"/>
            </a:xfrm>
            <a:custGeom>
              <a:avLst/>
              <a:gdLst/>
              <a:ahLst/>
              <a:cxnLst/>
              <a:rect l="l" t="t" r="r" b="b"/>
              <a:pathLst>
                <a:path w="88264" h="95885">
                  <a:moveTo>
                    <a:pt x="85793" y="0"/>
                  </a:moveTo>
                  <a:lnTo>
                    <a:pt x="0" y="92416"/>
                  </a:lnTo>
                  <a:lnTo>
                    <a:pt x="4596" y="95531"/>
                  </a:lnTo>
                  <a:lnTo>
                    <a:pt x="88091" y="2076"/>
                  </a:lnTo>
                  <a:lnTo>
                    <a:pt x="86559" y="1038"/>
                  </a:lnTo>
                  <a:lnTo>
                    <a:pt x="85793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963587" y="2725986"/>
              <a:ext cx="90805" cy="99695"/>
            </a:xfrm>
            <a:custGeom>
              <a:avLst/>
              <a:gdLst/>
              <a:ahLst/>
              <a:cxnLst/>
              <a:rect l="l" t="t" r="r" b="b"/>
              <a:pathLst>
                <a:path w="90804" h="99694">
                  <a:moveTo>
                    <a:pt x="86559" y="0"/>
                  </a:moveTo>
                  <a:lnTo>
                    <a:pt x="0" y="94493"/>
                  </a:lnTo>
                  <a:lnTo>
                    <a:pt x="6894" y="99685"/>
                  </a:lnTo>
                  <a:lnTo>
                    <a:pt x="90389" y="8307"/>
                  </a:lnTo>
                  <a:lnTo>
                    <a:pt x="88091" y="4153"/>
                  </a:lnTo>
                  <a:lnTo>
                    <a:pt x="86559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965119" y="2729101"/>
              <a:ext cx="87630" cy="95885"/>
            </a:xfrm>
            <a:custGeom>
              <a:avLst/>
              <a:gdLst/>
              <a:ahLst/>
              <a:cxnLst/>
              <a:rect l="l" t="t" r="r" b="b"/>
              <a:pathLst>
                <a:path w="87629" h="95885">
                  <a:moveTo>
                    <a:pt x="85793" y="0"/>
                  </a:moveTo>
                  <a:lnTo>
                    <a:pt x="0" y="92416"/>
                  </a:lnTo>
                  <a:lnTo>
                    <a:pt x="3064" y="95531"/>
                  </a:lnTo>
                  <a:lnTo>
                    <a:pt x="87325" y="2076"/>
                  </a:lnTo>
                  <a:lnTo>
                    <a:pt x="85793" y="1038"/>
                  </a:lnTo>
                  <a:lnTo>
                    <a:pt x="85793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430433" y="2814256"/>
              <a:ext cx="1253490" cy="474980"/>
            </a:xfrm>
            <a:custGeom>
              <a:avLst/>
              <a:gdLst/>
              <a:ahLst/>
              <a:cxnLst/>
              <a:rect l="l" t="t" r="r" b="b"/>
              <a:pathLst>
                <a:path w="1253489" h="474979">
                  <a:moveTo>
                    <a:pt x="1253197" y="474535"/>
                  </a:moveTo>
                  <a:lnTo>
                    <a:pt x="1207236" y="414312"/>
                  </a:lnTo>
                  <a:lnTo>
                    <a:pt x="1150556" y="342671"/>
                  </a:lnTo>
                  <a:lnTo>
                    <a:pt x="1083144" y="263753"/>
                  </a:lnTo>
                  <a:lnTo>
                    <a:pt x="1080693" y="261264"/>
                  </a:lnTo>
                  <a:lnTo>
                    <a:pt x="1080693" y="274739"/>
                  </a:lnTo>
                  <a:lnTo>
                    <a:pt x="1016012" y="208102"/>
                  </a:lnTo>
                  <a:lnTo>
                    <a:pt x="1079322" y="273100"/>
                  </a:lnTo>
                  <a:lnTo>
                    <a:pt x="1080693" y="274739"/>
                  </a:lnTo>
                  <a:lnTo>
                    <a:pt x="1080693" y="261264"/>
                  </a:lnTo>
                  <a:lnTo>
                    <a:pt x="1006551" y="185864"/>
                  </a:lnTo>
                  <a:lnTo>
                    <a:pt x="1006373" y="185724"/>
                  </a:lnTo>
                  <a:lnTo>
                    <a:pt x="1006373" y="198196"/>
                  </a:lnTo>
                  <a:lnTo>
                    <a:pt x="919988" y="125641"/>
                  </a:lnTo>
                  <a:lnTo>
                    <a:pt x="827303" y="66459"/>
                  </a:lnTo>
                  <a:lnTo>
                    <a:pt x="726948" y="25958"/>
                  </a:lnTo>
                  <a:lnTo>
                    <a:pt x="681977" y="19723"/>
                  </a:lnTo>
                  <a:lnTo>
                    <a:pt x="622007" y="11417"/>
                  </a:lnTo>
                  <a:lnTo>
                    <a:pt x="518591" y="24917"/>
                  </a:lnTo>
                  <a:lnTo>
                    <a:pt x="421309" y="63334"/>
                  </a:lnTo>
                  <a:lnTo>
                    <a:pt x="330149" y="119418"/>
                  </a:lnTo>
                  <a:lnTo>
                    <a:pt x="245897" y="190030"/>
                  </a:lnTo>
                  <a:lnTo>
                    <a:pt x="169291" y="265823"/>
                  </a:lnTo>
                  <a:lnTo>
                    <a:pt x="120167" y="323215"/>
                  </a:lnTo>
                  <a:lnTo>
                    <a:pt x="167754" y="266865"/>
                  </a:lnTo>
                  <a:lnTo>
                    <a:pt x="244360" y="190030"/>
                  </a:lnTo>
                  <a:lnTo>
                    <a:pt x="328625" y="119418"/>
                  </a:lnTo>
                  <a:lnTo>
                    <a:pt x="420547" y="61264"/>
                  </a:lnTo>
                  <a:lnTo>
                    <a:pt x="517829" y="21805"/>
                  </a:lnTo>
                  <a:lnTo>
                    <a:pt x="622007" y="7264"/>
                  </a:lnTo>
                  <a:lnTo>
                    <a:pt x="726186" y="21805"/>
                  </a:lnTo>
                  <a:lnTo>
                    <a:pt x="825004" y="62306"/>
                  </a:lnTo>
                  <a:lnTo>
                    <a:pt x="917689" y="121488"/>
                  </a:lnTo>
                  <a:lnTo>
                    <a:pt x="1003477" y="195211"/>
                  </a:lnTo>
                  <a:lnTo>
                    <a:pt x="1006373" y="198196"/>
                  </a:lnTo>
                  <a:lnTo>
                    <a:pt x="1006373" y="185724"/>
                  </a:lnTo>
                  <a:lnTo>
                    <a:pt x="919988" y="113182"/>
                  </a:lnTo>
                  <a:lnTo>
                    <a:pt x="827303" y="54000"/>
                  </a:lnTo>
                  <a:lnTo>
                    <a:pt x="726948" y="14541"/>
                  </a:lnTo>
                  <a:lnTo>
                    <a:pt x="674484" y="7264"/>
                  </a:lnTo>
                  <a:lnTo>
                    <a:pt x="622007" y="0"/>
                  </a:lnTo>
                  <a:lnTo>
                    <a:pt x="518591" y="13500"/>
                  </a:lnTo>
                  <a:lnTo>
                    <a:pt x="421309" y="51917"/>
                  </a:lnTo>
                  <a:lnTo>
                    <a:pt x="330149" y="107988"/>
                  </a:lnTo>
                  <a:lnTo>
                    <a:pt x="245897" y="177558"/>
                  </a:lnTo>
                  <a:lnTo>
                    <a:pt x="169291" y="252323"/>
                  </a:lnTo>
                  <a:lnTo>
                    <a:pt x="102641" y="330200"/>
                  </a:lnTo>
                  <a:lnTo>
                    <a:pt x="45199" y="401853"/>
                  </a:lnTo>
                  <a:lnTo>
                    <a:pt x="0" y="464159"/>
                  </a:lnTo>
                  <a:lnTo>
                    <a:pt x="0" y="474548"/>
                  </a:lnTo>
                  <a:lnTo>
                    <a:pt x="2260" y="474548"/>
                  </a:lnTo>
                  <a:lnTo>
                    <a:pt x="15062" y="474548"/>
                  </a:lnTo>
                  <a:lnTo>
                    <a:pt x="44424" y="434047"/>
                  </a:lnTo>
                  <a:lnTo>
                    <a:pt x="101117" y="361353"/>
                  </a:lnTo>
                  <a:lnTo>
                    <a:pt x="167754" y="282435"/>
                  </a:lnTo>
                  <a:lnTo>
                    <a:pt x="244360" y="204558"/>
                  </a:lnTo>
                  <a:lnTo>
                    <a:pt x="328625" y="131876"/>
                  </a:lnTo>
                  <a:lnTo>
                    <a:pt x="420547" y="73723"/>
                  </a:lnTo>
                  <a:lnTo>
                    <a:pt x="517829" y="34264"/>
                  </a:lnTo>
                  <a:lnTo>
                    <a:pt x="622007" y="19723"/>
                  </a:lnTo>
                  <a:lnTo>
                    <a:pt x="726186" y="34264"/>
                  </a:lnTo>
                  <a:lnTo>
                    <a:pt x="825004" y="74764"/>
                  </a:lnTo>
                  <a:lnTo>
                    <a:pt x="917689" y="134988"/>
                  </a:lnTo>
                  <a:lnTo>
                    <a:pt x="1003477" y="208711"/>
                  </a:lnTo>
                  <a:lnTo>
                    <a:pt x="1079322" y="287629"/>
                  </a:lnTo>
                  <a:lnTo>
                    <a:pt x="1146721" y="366547"/>
                  </a:lnTo>
                  <a:lnTo>
                    <a:pt x="1203413" y="439242"/>
                  </a:lnTo>
                  <a:lnTo>
                    <a:pt x="1229461" y="474548"/>
                  </a:lnTo>
                  <a:lnTo>
                    <a:pt x="1240040" y="474548"/>
                  </a:lnTo>
                  <a:lnTo>
                    <a:pt x="1242098" y="474548"/>
                  </a:lnTo>
                  <a:lnTo>
                    <a:pt x="1253197" y="474535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430440" y="2819441"/>
              <a:ext cx="1247140" cy="469900"/>
            </a:xfrm>
            <a:custGeom>
              <a:avLst/>
              <a:gdLst/>
              <a:ahLst/>
              <a:cxnLst/>
              <a:rect l="l" t="t" r="r" b="b"/>
              <a:pathLst>
                <a:path w="1247139" h="469900">
                  <a:moveTo>
                    <a:pt x="621238" y="0"/>
                  </a:moveTo>
                  <a:lnTo>
                    <a:pt x="517826" y="13499"/>
                  </a:lnTo>
                  <a:lnTo>
                    <a:pt x="420542" y="51919"/>
                  </a:lnTo>
                  <a:lnTo>
                    <a:pt x="329386" y="107992"/>
                  </a:lnTo>
                  <a:lnTo>
                    <a:pt x="245891" y="178602"/>
                  </a:lnTo>
                  <a:lnTo>
                    <a:pt x="169289" y="254404"/>
                  </a:lnTo>
                  <a:lnTo>
                    <a:pt x="102646" y="331245"/>
                  </a:lnTo>
                  <a:lnTo>
                    <a:pt x="45194" y="402893"/>
                  </a:lnTo>
                  <a:lnTo>
                    <a:pt x="0" y="465197"/>
                  </a:lnTo>
                  <a:lnTo>
                    <a:pt x="0" y="469350"/>
                  </a:lnTo>
                  <a:lnTo>
                    <a:pt x="9036" y="469350"/>
                  </a:lnTo>
                  <a:lnTo>
                    <a:pt x="44428" y="420546"/>
                  </a:lnTo>
                  <a:lnTo>
                    <a:pt x="101114" y="347859"/>
                  </a:lnTo>
                  <a:lnTo>
                    <a:pt x="167757" y="268942"/>
                  </a:lnTo>
                  <a:lnTo>
                    <a:pt x="244359" y="192101"/>
                  </a:lnTo>
                  <a:lnTo>
                    <a:pt x="328620" y="121491"/>
                  </a:lnTo>
                  <a:lnTo>
                    <a:pt x="420542" y="63341"/>
                  </a:lnTo>
                  <a:lnTo>
                    <a:pt x="517826" y="23882"/>
                  </a:lnTo>
                  <a:lnTo>
                    <a:pt x="622004" y="9345"/>
                  </a:lnTo>
                  <a:lnTo>
                    <a:pt x="688702" y="9345"/>
                  </a:lnTo>
                  <a:lnTo>
                    <a:pt x="621238" y="0"/>
                  </a:lnTo>
                  <a:close/>
                </a:path>
                <a:path w="1247139" h="469900">
                  <a:moveTo>
                    <a:pt x="688702" y="9345"/>
                  </a:moveTo>
                  <a:lnTo>
                    <a:pt x="622004" y="9345"/>
                  </a:lnTo>
                  <a:lnTo>
                    <a:pt x="726182" y="23882"/>
                  </a:lnTo>
                  <a:lnTo>
                    <a:pt x="824999" y="64379"/>
                  </a:lnTo>
                  <a:lnTo>
                    <a:pt x="917686" y="123567"/>
                  </a:lnTo>
                  <a:lnTo>
                    <a:pt x="1003480" y="196255"/>
                  </a:lnTo>
                  <a:lnTo>
                    <a:pt x="1079316" y="275172"/>
                  </a:lnTo>
                  <a:lnTo>
                    <a:pt x="1146725" y="354089"/>
                  </a:lnTo>
                  <a:lnTo>
                    <a:pt x="1203410" y="426776"/>
                  </a:lnTo>
                  <a:lnTo>
                    <a:pt x="1235359" y="469350"/>
                  </a:lnTo>
                  <a:lnTo>
                    <a:pt x="1246862" y="469350"/>
                  </a:lnTo>
                  <a:lnTo>
                    <a:pt x="1207240" y="417431"/>
                  </a:lnTo>
                  <a:lnTo>
                    <a:pt x="1150555" y="344744"/>
                  </a:lnTo>
                  <a:lnTo>
                    <a:pt x="1083146" y="265826"/>
                  </a:lnTo>
                  <a:lnTo>
                    <a:pt x="1006544" y="186909"/>
                  </a:lnTo>
                  <a:lnTo>
                    <a:pt x="919984" y="114222"/>
                  </a:lnTo>
                  <a:lnTo>
                    <a:pt x="826531" y="55034"/>
                  </a:lnTo>
                  <a:lnTo>
                    <a:pt x="726182" y="14537"/>
                  </a:lnTo>
                  <a:lnTo>
                    <a:pt x="688702" y="9345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430433" y="2715602"/>
              <a:ext cx="1261745" cy="388620"/>
            </a:xfrm>
            <a:custGeom>
              <a:avLst/>
              <a:gdLst/>
              <a:ahLst/>
              <a:cxnLst/>
              <a:rect l="l" t="t" r="r" b="b"/>
              <a:pathLst>
                <a:path w="1261745" h="388619">
                  <a:moveTo>
                    <a:pt x="1261630" y="367588"/>
                  </a:moveTo>
                  <a:lnTo>
                    <a:pt x="1215669" y="320865"/>
                  </a:lnTo>
                  <a:lnTo>
                    <a:pt x="1158214" y="265836"/>
                  </a:lnTo>
                  <a:lnTo>
                    <a:pt x="1125118" y="236423"/>
                  </a:lnTo>
                  <a:lnTo>
                    <a:pt x="1125118" y="247853"/>
                  </a:lnTo>
                  <a:lnTo>
                    <a:pt x="1089279" y="215988"/>
                  </a:lnTo>
                  <a:lnTo>
                    <a:pt x="1011910" y="155765"/>
                  </a:lnTo>
                  <a:lnTo>
                    <a:pt x="924585" y="99695"/>
                  </a:lnTo>
                  <a:lnTo>
                    <a:pt x="829602" y="54000"/>
                  </a:lnTo>
                  <a:lnTo>
                    <a:pt x="728484" y="21818"/>
                  </a:lnTo>
                  <a:lnTo>
                    <a:pt x="622007" y="11430"/>
                  </a:lnTo>
                  <a:lnTo>
                    <a:pt x="519353" y="20777"/>
                  </a:lnTo>
                  <a:lnTo>
                    <a:pt x="423608" y="49847"/>
                  </a:lnTo>
                  <a:lnTo>
                    <a:pt x="332447" y="91389"/>
                  </a:lnTo>
                  <a:lnTo>
                    <a:pt x="248958" y="143306"/>
                  </a:lnTo>
                  <a:lnTo>
                    <a:pt x="205981" y="174764"/>
                  </a:lnTo>
                  <a:lnTo>
                    <a:pt x="247421" y="143306"/>
                  </a:lnTo>
                  <a:lnTo>
                    <a:pt x="330923" y="90347"/>
                  </a:lnTo>
                  <a:lnTo>
                    <a:pt x="422071" y="46736"/>
                  </a:lnTo>
                  <a:lnTo>
                    <a:pt x="519353" y="17653"/>
                  </a:lnTo>
                  <a:lnTo>
                    <a:pt x="622007" y="7277"/>
                  </a:lnTo>
                  <a:lnTo>
                    <a:pt x="727710" y="17653"/>
                  </a:lnTo>
                  <a:lnTo>
                    <a:pt x="828065" y="49847"/>
                  </a:lnTo>
                  <a:lnTo>
                    <a:pt x="921512" y="95542"/>
                  </a:lnTo>
                  <a:lnTo>
                    <a:pt x="1008849" y="152654"/>
                  </a:lnTo>
                  <a:lnTo>
                    <a:pt x="1086205" y="212877"/>
                  </a:lnTo>
                  <a:lnTo>
                    <a:pt x="1125118" y="247853"/>
                  </a:lnTo>
                  <a:lnTo>
                    <a:pt x="1125118" y="236423"/>
                  </a:lnTo>
                  <a:lnTo>
                    <a:pt x="1089279" y="204571"/>
                  </a:lnTo>
                  <a:lnTo>
                    <a:pt x="1011910" y="144348"/>
                  </a:lnTo>
                  <a:lnTo>
                    <a:pt x="924585" y="88265"/>
                  </a:lnTo>
                  <a:lnTo>
                    <a:pt x="829602" y="42583"/>
                  </a:lnTo>
                  <a:lnTo>
                    <a:pt x="728484" y="10388"/>
                  </a:lnTo>
                  <a:lnTo>
                    <a:pt x="622007" y="0"/>
                  </a:lnTo>
                  <a:lnTo>
                    <a:pt x="519353" y="9347"/>
                  </a:lnTo>
                  <a:lnTo>
                    <a:pt x="423608" y="38430"/>
                  </a:lnTo>
                  <a:lnTo>
                    <a:pt x="332447" y="79959"/>
                  </a:lnTo>
                  <a:lnTo>
                    <a:pt x="248958" y="131876"/>
                  </a:lnTo>
                  <a:lnTo>
                    <a:pt x="172351" y="187960"/>
                  </a:lnTo>
                  <a:lnTo>
                    <a:pt x="104940" y="247142"/>
                  </a:lnTo>
                  <a:lnTo>
                    <a:pt x="46723" y="302171"/>
                  </a:lnTo>
                  <a:lnTo>
                    <a:pt x="0" y="350977"/>
                  </a:lnTo>
                  <a:lnTo>
                    <a:pt x="0" y="361365"/>
                  </a:lnTo>
                  <a:lnTo>
                    <a:pt x="0" y="364477"/>
                  </a:lnTo>
                  <a:lnTo>
                    <a:pt x="0" y="374865"/>
                  </a:lnTo>
                  <a:lnTo>
                    <a:pt x="46723" y="327101"/>
                  </a:lnTo>
                  <a:lnTo>
                    <a:pt x="104178" y="271030"/>
                  </a:lnTo>
                  <a:lnTo>
                    <a:pt x="170827" y="211836"/>
                  </a:lnTo>
                  <a:lnTo>
                    <a:pt x="247421" y="154724"/>
                  </a:lnTo>
                  <a:lnTo>
                    <a:pt x="330923" y="100723"/>
                  </a:lnTo>
                  <a:lnTo>
                    <a:pt x="422071" y="58153"/>
                  </a:lnTo>
                  <a:lnTo>
                    <a:pt x="519353" y="29083"/>
                  </a:lnTo>
                  <a:lnTo>
                    <a:pt x="622007" y="18694"/>
                  </a:lnTo>
                  <a:lnTo>
                    <a:pt x="727710" y="29083"/>
                  </a:lnTo>
                  <a:lnTo>
                    <a:pt x="828065" y="61264"/>
                  </a:lnTo>
                  <a:lnTo>
                    <a:pt x="921512" y="106959"/>
                  </a:lnTo>
                  <a:lnTo>
                    <a:pt x="1008849" y="163029"/>
                  </a:lnTo>
                  <a:lnTo>
                    <a:pt x="1086205" y="224294"/>
                  </a:lnTo>
                  <a:lnTo>
                    <a:pt x="1154391" y="285559"/>
                  </a:lnTo>
                  <a:lnTo>
                    <a:pt x="1211072" y="341630"/>
                  </a:lnTo>
                  <a:lnTo>
                    <a:pt x="1257033" y="388366"/>
                  </a:lnTo>
                  <a:lnTo>
                    <a:pt x="1261630" y="380060"/>
                  </a:lnTo>
                  <a:lnTo>
                    <a:pt x="1257211" y="375577"/>
                  </a:lnTo>
                  <a:lnTo>
                    <a:pt x="1261630" y="367588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430440" y="2720794"/>
              <a:ext cx="1261745" cy="375920"/>
            </a:xfrm>
            <a:custGeom>
              <a:avLst/>
              <a:gdLst/>
              <a:ahLst/>
              <a:cxnLst/>
              <a:rect l="l" t="t" r="r" b="b"/>
              <a:pathLst>
                <a:path w="1261745" h="375919">
                  <a:moveTo>
                    <a:pt x="622004" y="0"/>
                  </a:moveTo>
                  <a:lnTo>
                    <a:pt x="519358" y="9345"/>
                  </a:lnTo>
                  <a:lnTo>
                    <a:pt x="423606" y="38420"/>
                  </a:lnTo>
                  <a:lnTo>
                    <a:pt x="332450" y="79955"/>
                  </a:lnTo>
                  <a:lnTo>
                    <a:pt x="248955" y="132913"/>
                  </a:lnTo>
                  <a:lnTo>
                    <a:pt x="172353" y="188986"/>
                  </a:lnTo>
                  <a:lnTo>
                    <a:pt x="104944" y="248174"/>
                  </a:lnTo>
                  <a:lnTo>
                    <a:pt x="46726" y="302170"/>
                  </a:lnTo>
                  <a:lnTo>
                    <a:pt x="0" y="350974"/>
                  </a:lnTo>
                  <a:lnTo>
                    <a:pt x="0" y="362396"/>
                  </a:lnTo>
                  <a:lnTo>
                    <a:pt x="46726" y="314631"/>
                  </a:lnTo>
                  <a:lnTo>
                    <a:pt x="104178" y="258558"/>
                  </a:lnTo>
                  <a:lnTo>
                    <a:pt x="170821" y="199370"/>
                  </a:lnTo>
                  <a:lnTo>
                    <a:pt x="247423" y="143297"/>
                  </a:lnTo>
                  <a:lnTo>
                    <a:pt x="330918" y="90339"/>
                  </a:lnTo>
                  <a:lnTo>
                    <a:pt x="422074" y="47765"/>
                  </a:lnTo>
                  <a:lnTo>
                    <a:pt x="519358" y="18690"/>
                  </a:lnTo>
                  <a:lnTo>
                    <a:pt x="622004" y="8307"/>
                  </a:lnTo>
                  <a:lnTo>
                    <a:pt x="727714" y="18690"/>
                  </a:lnTo>
                  <a:lnTo>
                    <a:pt x="828063" y="50880"/>
                  </a:lnTo>
                  <a:lnTo>
                    <a:pt x="921516" y="96569"/>
                  </a:lnTo>
                  <a:lnTo>
                    <a:pt x="1008842" y="152642"/>
                  </a:lnTo>
                  <a:lnTo>
                    <a:pt x="1086210" y="212869"/>
                  </a:lnTo>
                  <a:lnTo>
                    <a:pt x="1154385" y="274133"/>
                  </a:lnTo>
                  <a:lnTo>
                    <a:pt x="1211070" y="329168"/>
                  </a:lnTo>
                  <a:lnTo>
                    <a:pt x="1257031" y="375895"/>
                  </a:lnTo>
                  <a:lnTo>
                    <a:pt x="1261627" y="367588"/>
                  </a:lnTo>
                  <a:lnTo>
                    <a:pt x="1215667" y="320861"/>
                  </a:lnTo>
                  <a:lnTo>
                    <a:pt x="1158215" y="265826"/>
                  </a:lnTo>
                  <a:lnTo>
                    <a:pt x="1089274" y="204562"/>
                  </a:lnTo>
                  <a:lnTo>
                    <a:pt x="1011906" y="144335"/>
                  </a:lnTo>
                  <a:lnTo>
                    <a:pt x="924581" y="88262"/>
                  </a:lnTo>
                  <a:lnTo>
                    <a:pt x="829595" y="42573"/>
                  </a:lnTo>
                  <a:lnTo>
                    <a:pt x="728480" y="10383"/>
                  </a:lnTo>
                  <a:lnTo>
                    <a:pt x="622004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649171" y="2946124"/>
              <a:ext cx="85793" cy="2668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639022" y="3007389"/>
              <a:ext cx="67310" cy="281940"/>
            </a:xfrm>
            <a:custGeom>
              <a:avLst/>
              <a:gdLst/>
              <a:ahLst/>
              <a:cxnLst/>
              <a:rect l="l" t="t" r="r" b="b"/>
              <a:pathLst>
                <a:path w="67310" h="281939">
                  <a:moveTo>
                    <a:pt x="66834" y="0"/>
                  </a:moveTo>
                  <a:lnTo>
                    <a:pt x="7084" y="0"/>
                  </a:lnTo>
                  <a:lnTo>
                    <a:pt x="0" y="281402"/>
                  </a:lnTo>
                  <a:lnTo>
                    <a:pt x="66834" y="281402"/>
                  </a:lnTo>
                  <a:lnTo>
                    <a:pt x="66834" y="0"/>
                  </a:lnTo>
                  <a:close/>
                </a:path>
              </a:pathLst>
            </a:custGeom>
            <a:solidFill>
              <a:srgbClr val="CBC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664479" y="3007397"/>
              <a:ext cx="81280" cy="281940"/>
            </a:xfrm>
            <a:custGeom>
              <a:avLst/>
              <a:gdLst/>
              <a:ahLst/>
              <a:cxnLst/>
              <a:rect l="l" t="t" r="r" b="b"/>
              <a:pathLst>
                <a:path w="81279" h="281939">
                  <a:moveTo>
                    <a:pt x="15328" y="75793"/>
                  </a:moveTo>
                  <a:lnTo>
                    <a:pt x="0" y="75793"/>
                  </a:lnTo>
                  <a:lnTo>
                    <a:pt x="0" y="118376"/>
                  </a:lnTo>
                  <a:lnTo>
                    <a:pt x="15328" y="118376"/>
                  </a:lnTo>
                  <a:lnTo>
                    <a:pt x="15328" y="75793"/>
                  </a:lnTo>
                  <a:close/>
                </a:path>
                <a:path w="81279" h="281939">
                  <a:moveTo>
                    <a:pt x="80860" y="281406"/>
                  </a:moveTo>
                  <a:lnTo>
                    <a:pt x="76606" y="0"/>
                  </a:lnTo>
                  <a:lnTo>
                    <a:pt x="41376" y="0"/>
                  </a:lnTo>
                  <a:lnTo>
                    <a:pt x="41376" y="281406"/>
                  </a:lnTo>
                  <a:lnTo>
                    <a:pt x="80860" y="281406"/>
                  </a:lnTo>
                  <a:close/>
                </a:path>
              </a:pathLst>
            </a:custGeom>
            <a:solidFill>
              <a:srgbClr val="928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669087" y="3083191"/>
              <a:ext cx="10795" cy="43180"/>
            </a:xfrm>
            <a:custGeom>
              <a:avLst/>
              <a:gdLst/>
              <a:ahLst/>
              <a:cxnLst/>
              <a:rect l="l" t="t" r="r" b="b"/>
              <a:pathLst>
                <a:path w="10795" h="43180">
                  <a:moveTo>
                    <a:pt x="10724" y="0"/>
                  </a:moveTo>
                  <a:lnTo>
                    <a:pt x="0" y="0"/>
                  </a:lnTo>
                  <a:lnTo>
                    <a:pt x="0" y="42573"/>
                  </a:lnTo>
                  <a:lnTo>
                    <a:pt x="10724" y="42573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rgbClr val="655E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714282" y="3075922"/>
              <a:ext cx="20320" cy="68580"/>
            </a:xfrm>
            <a:custGeom>
              <a:avLst/>
              <a:gdLst/>
              <a:ahLst/>
              <a:cxnLst/>
              <a:rect l="l" t="t" r="r" b="b"/>
              <a:pathLst>
                <a:path w="20320" h="68580">
                  <a:moveTo>
                    <a:pt x="19150" y="0"/>
                  </a:moveTo>
                  <a:lnTo>
                    <a:pt x="0" y="0"/>
                  </a:lnTo>
                  <a:lnTo>
                    <a:pt x="2298" y="68533"/>
                  </a:lnTo>
                  <a:lnTo>
                    <a:pt x="19916" y="68533"/>
                  </a:lnTo>
                  <a:lnTo>
                    <a:pt x="19150" y="0"/>
                  </a:lnTo>
                  <a:close/>
                </a:path>
              </a:pathLst>
            </a:custGeom>
            <a:solidFill>
              <a:srgbClr val="6C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14282" y="3075922"/>
              <a:ext cx="13970" cy="68580"/>
            </a:xfrm>
            <a:custGeom>
              <a:avLst/>
              <a:gdLst/>
              <a:ahLst/>
              <a:cxnLst/>
              <a:rect l="l" t="t" r="r" b="b"/>
              <a:pathLst>
                <a:path w="13970" h="68580">
                  <a:moveTo>
                    <a:pt x="12256" y="0"/>
                  </a:moveTo>
                  <a:lnTo>
                    <a:pt x="0" y="0"/>
                  </a:lnTo>
                  <a:lnTo>
                    <a:pt x="2298" y="68533"/>
                  </a:lnTo>
                  <a:lnTo>
                    <a:pt x="13788" y="68533"/>
                  </a:lnTo>
                  <a:lnTo>
                    <a:pt x="12256" y="0"/>
                  </a:lnTo>
                  <a:close/>
                </a:path>
              </a:pathLst>
            </a:custGeom>
            <a:solidFill>
              <a:srgbClr val="393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816096" y="3120573"/>
              <a:ext cx="450850" cy="5715"/>
            </a:xfrm>
            <a:custGeom>
              <a:avLst/>
              <a:gdLst/>
              <a:ahLst/>
              <a:cxnLst/>
              <a:rect l="l" t="t" r="r" b="b"/>
              <a:pathLst>
                <a:path w="450850" h="5714">
                  <a:moveTo>
                    <a:pt x="450417" y="0"/>
                  </a:moveTo>
                  <a:lnTo>
                    <a:pt x="0" y="0"/>
                  </a:lnTo>
                  <a:lnTo>
                    <a:pt x="0" y="5191"/>
                  </a:lnTo>
                  <a:lnTo>
                    <a:pt x="450417" y="5191"/>
                  </a:lnTo>
                  <a:lnTo>
                    <a:pt x="450417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816096" y="3125765"/>
              <a:ext cx="450850" cy="4445"/>
            </a:xfrm>
            <a:custGeom>
              <a:avLst/>
              <a:gdLst/>
              <a:ahLst/>
              <a:cxnLst/>
              <a:rect l="l" t="t" r="r" b="b"/>
              <a:pathLst>
                <a:path w="450850" h="4444">
                  <a:moveTo>
                    <a:pt x="450417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450417" y="4153"/>
                  </a:lnTo>
                  <a:lnTo>
                    <a:pt x="450417" y="0"/>
                  </a:lnTo>
                  <a:close/>
                </a:path>
              </a:pathLst>
            </a:custGeom>
            <a:solidFill>
              <a:srgbClr val="060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816096" y="3174569"/>
              <a:ext cx="450850" cy="4445"/>
            </a:xfrm>
            <a:custGeom>
              <a:avLst/>
              <a:gdLst/>
              <a:ahLst/>
              <a:cxnLst/>
              <a:rect l="l" t="t" r="r" b="b"/>
              <a:pathLst>
                <a:path w="450850" h="4444">
                  <a:moveTo>
                    <a:pt x="450417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450417" y="4153"/>
                  </a:lnTo>
                  <a:lnTo>
                    <a:pt x="450417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816096" y="3178723"/>
              <a:ext cx="450850" cy="3175"/>
            </a:xfrm>
            <a:custGeom>
              <a:avLst/>
              <a:gdLst/>
              <a:ahLst/>
              <a:cxnLst/>
              <a:rect l="l" t="t" r="r" b="b"/>
              <a:pathLst>
                <a:path w="450850" h="3175">
                  <a:moveTo>
                    <a:pt x="450417" y="0"/>
                  </a:moveTo>
                  <a:lnTo>
                    <a:pt x="0" y="0"/>
                  </a:lnTo>
                  <a:lnTo>
                    <a:pt x="0" y="3115"/>
                  </a:lnTo>
                  <a:lnTo>
                    <a:pt x="450417" y="3115"/>
                  </a:lnTo>
                  <a:lnTo>
                    <a:pt x="450417" y="0"/>
                  </a:lnTo>
                  <a:close/>
                </a:path>
              </a:pathLst>
            </a:custGeom>
            <a:solidFill>
              <a:srgbClr val="060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814559" y="3118497"/>
              <a:ext cx="439420" cy="48895"/>
            </a:xfrm>
            <a:custGeom>
              <a:avLst/>
              <a:gdLst/>
              <a:ahLst/>
              <a:cxnLst/>
              <a:rect l="l" t="t" r="r" b="b"/>
              <a:pathLst>
                <a:path w="439420" h="48894">
                  <a:moveTo>
                    <a:pt x="438924" y="48806"/>
                  </a:moveTo>
                  <a:lnTo>
                    <a:pt x="436626" y="45821"/>
                  </a:lnTo>
                  <a:lnTo>
                    <a:pt x="436626" y="0"/>
                  </a:lnTo>
                  <a:lnTo>
                    <a:pt x="428967" y="0"/>
                  </a:lnTo>
                  <a:lnTo>
                    <a:pt x="428967" y="35864"/>
                  </a:lnTo>
                  <a:lnTo>
                    <a:pt x="401777" y="508"/>
                  </a:lnTo>
                  <a:lnTo>
                    <a:pt x="402158" y="0"/>
                  </a:lnTo>
                  <a:lnTo>
                    <a:pt x="401396" y="0"/>
                  </a:lnTo>
                  <a:lnTo>
                    <a:pt x="394500" y="0"/>
                  </a:lnTo>
                  <a:lnTo>
                    <a:pt x="365391" y="37846"/>
                  </a:lnTo>
                  <a:lnTo>
                    <a:pt x="365391" y="0"/>
                  </a:lnTo>
                  <a:lnTo>
                    <a:pt x="356958" y="0"/>
                  </a:lnTo>
                  <a:lnTo>
                    <a:pt x="356958" y="35318"/>
                  </a:lnTo>
                  <a:lnTo>
                    <a:pt x="330911" y="0"/>
                  </a:lnTo>
                  <a:lnTo>
                    <a:pt x="322491" y="0"/>
                  </a:lnTo>
                  <a:lnTo>
                    <a:pt x="294144" y="38430"/>
                  </a:lnTo>
                  <a:lnTo>
                    <a:pt x="294144" y="0"/>
                  </a:lnTo>
                  <a:lnTo>
                    <a:pt x="286486" y="0"/>
                  </a:lnTo>
                  <a:lnTo>
                    <a:pt x="286486" y="35864"/>
                  </a:lnTo>
                  <a:lnTo>
                    <a:pt x="258914" y="0"/>
                  </a:lnTo>
                  <a:lnTo>
                    <a:pt x="250482" y="0"/>
                  </a:lnTo>
                  <a:lnTo>
                    <a:pt x="222148" y="38417"/>
                  </a:lnTo>
                  <a:lnTo>
                    <a:pt x="222148" y="0"/>
                  </a:lnTo>
                  <a:lnTo>
                    <a:pt x="214477" y="0"/>
                  </a:lnTo>
                  <a:lnTo>
                    <a:pt x="214477" y="35852"/>
                  </a:lnTo>
                  <a:lnTo>
                    <a:pt x="187286" y="508"/>
                  </a:lnTo>
                  <a:lnTo>
                    <a:pt x="187667" y="0"/>
                  </a:lnTo>
                  <a:lnTo>
                    <a:pt x="186905" y="0"/>
                  </a:lnTo>
                  <a:lnTo>
                    <a:pt x="180009" y="0"/>
                  </a:lnTo>
                  <a:lnTo>
                    <a:pt x="150139" y="38849"/>
                  </a:lnTo>
                  <a:lnTo>
                    <a:pt x="150139" y="0"/>
                  </a:lnTo>
                  <a:lnTo>
                    <a:pt x="142481" y="0"/>
                  </a:lnTo>
                  <a:lnTo>
                    <a:pt x="142481" y="35598"/>
                  </a:lnTo>
                  <a:lnTo>
                    <a:pt x="115671" y="0"/>
                  </a:lnTo>
                  <a:lnTo>
                    <a:pt x="108000" y="0"/>
                  </a:lnTo>
                  <a:lnTo>
                    <a:pt x="79667" y="38430"/>
                  </a:lnTo>
                  <a:lnTo>
                    <a:pt x="79667" y="0"/>
                  </a:lnTo>
                  <a:lnTo>
                    <a:pt x="72009" y="0"/>
                  </a:lnTo>
                  <a:lnTo>
                    <a:pt x="72009" y="36626"/>
                  </a:lnTo>
                  <a:lnTo>
                    <a:pt x="44424" y="0"/>
                  </a:lnTo>
                  <a:lnTo>
                    <a:pt x="36004" y="0"/>
                  </a:lnTo>
                  <a:lnTo>
                    <a:pt x="8420" y="37401"/>
                  </a:lnTo>
                  <a:lnTo>
                    <a:pt x="8420" y="0"/>
                  </a:lnTo>
                  <a:lnTo>
                    <a:pt x="1536" y="0"/>
                  </a:lnTo>
                  <a:lnTo>
                    <a:pt x="1536" y="46723"/>
                  </a:lnTo>
                  <a:lnTo>
                    <a:pt x="0" y="48806"/>
                  </a:lnTo>
                  <a:lnTo>
                    <a:pt x="1536" y="48806"/>
                  </a:lnTo>
                  <a:lnTo>
                    <a:pt x="7658" y="48806"/>
                  </a:lnTo>
                  <a:lnTo>
                    <a:pt x="8420" y="48806"/>
                  </a:lnTo>
                  <a:lnTo>
                    <a:pt x="8420" y="47802"/>
                  </a:lnTo>
                  <a:lnTo>
                    <a:pt x="36004" y="11188"/>
                  </a:lnTo>
                  <a:lnTo>
                    <a:pt x="36004" y="48806"/>
                  </a:lnTo>
                  <a:lnTo>
                    <a:pt x="44424" y="48806"/>
                  </a:lnTo>
                  <a:lnTo>
                    <a:pt x="44424" y="10960"/>
                  </a:lnTo>
                  <a:lnTo>
                    <a:pt x="72009" y="46824"/>
                  </a:lnTo>
                  <a:lnTo>
                    <a:pt x="72009" y="48806"/>
                  </a:lnTo>
                  <a:lnTo>
                    <a:pt x="73533" y="48806"/>
                  </a:lnTo>
                  <a:lnTo>
                    <a:pt x="78892" y="48806"/>
                  </a:lnTo>
                  <a:lnTo>
                    <a:pt x="79667" y="48806"/>
                  </a:lnTo>
                  <a:lnTo>
                    <a:pt x="81191" y="48806"/>
                  </a:lnTo>
                  <a:lnTo>
                    <a:pt x="80035" y="47282"/>
                  </a:lnTo>
                  <a:lnTo>
                    <a:pt x="108000" y="10185"/>
                  </a:lnTo>
                  <a:lnTo>
                    <a:pt x="108000" y="48806"/>
                  </a:lnTo>
                  <a:lnTo>
                    <a:pt x="115671" y="48806"/>
                  </a:lnTo>
                  <a:lnTo>
                    <a:pt x="115671" y="10185"/>
                  </a:lnTo>
                  <a:lnTo>
                    <a:pt x="142481" y="45758"/>
                  </a:lnTo>
                  <a:lnTo>
                    <a:pt x="142481" y="48806"/>
                  </a:lnTo>
                  <a:lnTo>
                    <a:pt x="144780" y="48806"/>
                  </a:lnTo>
                  <a:lnTo>
                    <a:pt x="150139" y="48806"/>
                  </a:lnTo>
                  <a:lnTo>
                    <a:pt x="152438" y="48806"/>
                  </a:lnTo>
                  <a:lnTo>
                    <a:pt x="151295" y="47307"/>
                  </a:lnTo>
                  <a:lnTo>
                    <a:pt x="180009" y="9969"/>
                  </a:lnTo>
                  <a:lnTo>
                    <a:pt x="180009" y="48806"/>
                  </a:lnTo>
                  <a:lnTo>
                    <a:pt x="186905" y="48806"/>
                  </a:lnTo>
                  <a:lnTo>
                    <a:pt x="186905" y="9359"/>
                  </a:lnTo>
                  <a:lnTo>
                    <a:pt x="214477" y="46723"/>
                  </a:lnTo>
                  <a:lnTo>
                    <a:pt x="214477" y="48806"/>
                  </a:lnTo>
                  <a:lnTo>
                    <a:pt x="216014" y="48806"/>
                  </a:lnTo>
                  <a:lnTo>
                    <a:pt x="222148" y="48806"/>
                  </a:lnTo>
                  <a:lnTo>
                    <a:pt x="224447" y="48806"/>
                  </a:lnTo>
                  <a:lnTo>
                    <a:pt x="223278" y="47307"/>
                  </a:lnTo>
                  <a:lnTo>
                    <a:pt x="250482" y="11201"/>
                  </a:lnTo>
                  <a:lnTo>
                    <a:pt x="250482" y="48806"/>
                  </a:lnTo>
                  <a:lnTo>
                    <a:pt x="258914" y="48806"/>
                  </a:lnTo>
                  <a:lnTo>
                    <a:pt x="258914" y="10972"/>
                  </a:lnTo>
                  <a:lnTo>
                    <a:pt x="286486" y="46812"/>
                  </a:lnTo>
                  <a:lnTo>
                    <a:pt x="286486" y="48806"/>
                  </a:lnTo>
                  <a:lnTo>
                    <a:pt x="288023" y="48806"/>
                  </a:lnTo>
                  <a:lnTo>
                    <a:pt x="293382" y="48806"/>
                  </a:lnTo>
                  <a:lnTo>
                    <a:pt x="294144" y="48806"/>
                  </a:lnTo>
                  <a:lnTo>
                    <a:pt x="296443" y="48806"/>
                  </a:lnTo>
                  <a:lnTo>
                    <a:pt x="294906" y="46824"/>
                  </a:lnTo>
                  <a:lnTo>
                    <a:pt x="322491" y="10960"/>
                  </a:lnTo>
                  <a:lnTo>
                    <a:pt x="322491" y="48806"/>
                  </a:lnTo>
                  <a:lnTo>
                    <a:pt x="330911" y="48806"/>
                  </a:lnTo>
                  <a:lnTo>
                    <a:pt x="330911" y="11188"/>
                  </a:lnTo>
                  <a:lnTo>
                    <a:pt x="356958" y="45758"/>
                  </a:lnTo>
                  <a:lnTo>
                    <a:pt x="356958" y="48806"/>
                  </a:lnTo>
                  <a:lnTo>
                    <a:pt x="359257" y="48806"/>
                  </a:lnTo>
                  <a:lnTo>
                    <a:pt x="365391" y="48806"/>
                  </a:lnTo>
                  <a:lnTo>
                    <a:pt x="366915" y="48806"/>
                  </a:lnTo>
                  <a:lnTo>
                    <a:pt x="366153" y="47790"/>
                  </a:lnTo>
                  <a:lnTo>
                    <a:pt x="394500" y="10172"/>
                  </a:lnTo>
                  <a:lnTo>
                    <a:pt x="394500" y="48806"/>
                  </a:lnTo>
                  <a:lnTo>
                    <a:pt x="401396" y="48806"/>
                  </a:lnTo>
                  <a:lnTo>
                    <a:pt x="401396" y="9156"/>
                  </a:lnTo>
                  <a:lnTo>
                    <a:pt x="428967" y="45758"/>
                  </a:lnTo>
                  <a:lnTo>
                    <a:pt x="428967" y="48806"/>
                  </a:lnTo>
                  <a:lnTo>
                    <a:pt x="431266" y="48806"/>
                  </a:lnTo>
                  <a:lnTo>
                    <a:pt x="436626" y="48806"/>
                  </a:lnTo>
                  <a:lnTo>
                    <a:pt x="438924" y="48806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815330" y="3114343"/>
              <a:ext cx="450215" cy="5715"/>
            </a:xfrm>
            <a:custGeom>
              <a:avLst/>
              <a:gdLst/>
              <a:ahLst/>
              <a:cxnLst/>
              <a:rect l="l" t="t" r="r" b="b"/>
              <a:pathLst>
                <a:path w="450214" h="5714">
                  <a:moveTo>
                    <a:pt x="449651" y="0"/>
                  </a:moveTo>
                  <a:lnTo>
                    <a:pt x="0" y="0"/>
                  </a:lnTo>
                  <a:lnTo>
                    <a:pt x="0" y="5191"/>
                  </a:lnTo>
                  <a:lnTo>
                    <a:pt x="449651" y="5191"/>
                  </a:lnTo>
                  <a:lnTo>
                    <a:pt x="44965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815330" y="3119535"/>
              <a:ext cx="450215" cy="4445"/>
            </a:xfrm>
            <a:custGeom>
              <a:avLst/>
              <a:gdLst/>
              <a:ahLst/>
              <a:cxnLst/>
              <a:rect l="l" t="t" r="r" b="b"/>
              <a:pathLst>
                <a:path w="450214" h="4444">
                  <a:moveTo>
                    <a:pt x="449651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449651" y="4153"/>
                  </a:lnTo>
                  <a:lnTo>
                    <a:pt x="449651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815330" y="3167300"/>
              <a:ext cx="450215" cy="4445"/>
            </a:xfrm>
            <a:custGeom>
              <a:avLst/>
              <a:gdLst/>
              <a:ahLst/>
              <a:cxnLst/>
              <a:rect l="l" t="t" r="r" b="b"/>
              <a:pathLst>
                <a:path w="450214" h="4444">
                  <a:moveTo>
                    <a:pt x="449651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449651" y="4153"/>
                  </a:lnTo>
                  <a:lnTo>
                    <a:pt x="44965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815330" y="3171454"/>
              <a:ext cx="450215" cy="4445"/>
            </a:xfrm>
            <a:custGeom>
              <a:avLst/>
              <a:gdLst/>
              <a:ahLst/>
              <a:cxnLst/>
              <a:rect l="l" t="t" r="r" b="b"/>
              <a:pathLst>
                <a:path w="450214" h="4444">
                  <a:moveTo>
                    <a:pt x="449651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449651" y="4153"/>
                  </a:lnTo>
                  <a:lnTo>
                    <a:pt x="449651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254256" y="2937817"/>
              <a:ext cx="89623" cy="275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245024" y="3002197"/>
              <a:ext cx="68580" cy="287020"/>
            </a:xfrm>
            <a:custGeom>
              <a:avLst/>
              <a:gdLst/>
              <a:ahLst/>
              <a:cxnLst/>
              <a:rect l="l" t="t" r="r" b="b"/>
              <a:pathLst>
                <a:path w="68579" h="287020">
                  <a:moveTo>
                    <a:pt x="68215" y="0"/>
                  </a:moveTo>
                  <a:lnTo>
                    <a:pt x="7700" y="0"/>
                  </a:lnTo>
                  <a:lnTo>
                    <a:pt x="0" y="286594"/>
                  </a:lnTo>
                  <a:lnTo>
                    <a:pt x="68215" y="286594"/>
                  </a:lnTo>
                  <a:lnTo>
                    <a:pt x="68215" y="0"/>
                  </a:lnTo>
                  <a:close/>
                </a:path>
              </a:pathLst>
            </a:custGeom>
            <a:solidFill>
              <a:srgbClr val="DCD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270337" y="3002203"/>
              <a:ext cx="83820" cy="287020"/>
            </a:xfrm>
            <a:custGeom>
              <a:avLst/>
              <a:gdLst/>
              <a:ahLst/>
              <a:cxnLst/>
              <a:rect l="l" t="t" r="r" b="b"/>
              <a:pathLst>
                <a:path w="83820" h="287020">
                  <a:moveTo>
                    <a:pt x="15316" y="77876"/>
                  </a:moveTo>
                  <a:lnTo>
                    <a:pt x="0" y="77876"/>
                  </a:lnTo>
                  <a:lnTo>
                    <a:pt x="0" y="122529"/>
                  </a:lnTo>
                  <a:lnTo>
                    <a:pt x="15316" y="122529"/>
                  </a:lnTo>
                  <a:lnTo>
                    <a:pt x="15316" y="77876"/>
                  </a:lnTo>
                  <a:close/>
                </a:path>
                <a:path w="83820" h="287020">
                  <a:moveTo>
                    <a:pt x="83794" y="286600"/>
                  </a:moveTo>
                  <a:lnTo>
                    <a:pt x="78905" y="0"/>
                  </a:lnTo>
                  <a:lnTo>
                    <a:pt x="42900" y="0"/>
                  </a:lnTo>
                  <a:lnTo>
                    <a:pt x="42900" y="286600"/>
                  </a:lnTo>
                  <a:lnTo>
                    <a:pt x="83794" y="286600"/>
                  </a:lnTo>
                  <a:close/>
                </a:path>
              </a:pathLst>
            </a:custGeom>
            <a:solidFill>
              <a:srgbClr val="A5A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275705" y="3080076"/>
              <a:ext cx="10160" cy="45085"/>
            </a:xfrm>
            <a:custGeom>
              <a:avLst/>
              <a:gdLst/>
              <a:ahLst/>
              <a:cxnLst/>
              <a:rect l="l" t="t" r="r" b="b"/>
              <a:pathLst>
                <a:path w="10160" h="45085">
                  <a:moveTo>
                    <a:pt x="9958" y="0"/>
                  </a:moveTo>
                  <a:lnTo>
                    <a:pt x="0" y="0"/>
                  </a:lnTo>
                  <a:lnTo>
                    <a:pt x="0" y="44650"/>
                  </a:lnTo>
                  <a:lnTo>
                    <a:pt x="9958" y="44650"/>
                  </a:lnTo>
                  <a:lnTo>
                    <a:pt x="9958" y="0"/>
                  </a:lnTo>
                  <a:close/>
                </a:path>
              </a:pathLst>
            </a:custGeom>
            <a:solidFill>
              <a:srgbClr val="79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322432" y="3071769"/>
              <a:ext cx="20955" cy="71755"/>
            </a:xfrm>
            <a:custGeom>
              <a:avLst/>
              <a:gdLst/>
              <a:ahLst/>
              <a:cxnLst/>
              <a:rect l="l" t="t" r="r" b="b"/>
              <a:pathLst>
                <a:path w="20954" h="71755">
                  <a:moveTo>
                    <a:pt x="18384" y="0"/>
                  </a:moveTo>
                  <a:lnTo>
                    <a:pt x="0" y="0"/>
                  </a:lnTo>
                  <a:lnTo>
                    <a:pt x="1532" y="71648"/>
                  </a:lnTo>
                  <a:lnTo>
                    <a:pt x="20682" y="71648"/>
                  </a:lnTo>
                  <a:lnTo>
                    <a:pt x="18384" y="0"/>
                  </a:lnTo>
                  <a:close/>
                </a:path>
              </a:pathLst>
            </a:custGeom>
            <a:solidFill>
              <a:srgbClr val="817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322432" y="3071769"/>
              <a:ext cx="13970" cy="71755"/>
            </a:xfrm>
            <a:custGeom>
              <a:avLst/>
              <a:gdLst/>
              <a:ahLst/>
              <a:cxnLst/>
              <a:rect l="l" t="t" r="r" b="b"/>
              <a:pathLst>
                <a:path w="13970" h="71755">
                  <a:moveTo>
                    <a:pt x="13022" y="0"/>
                  </a:moveTo>
                  <a:lnTo>
                    <a:pt x="0" y="0"/>
                  </a:lnTo>
                  <a:lnTo>
                    <a:pt x="1532" y="71648"/>
                  </a:lnTo>
                  <a:lnTo>
                    <a:pt x="13788" y="71648"/>
                  </a:lnTo>
                  <a:lnTo>
                    <a:pt x="13022" y="0"/>
                  </a:lnTo>
                  <a:close/>
                </a:path>
              </a:pathLst>
            </a:custGeom>
            <a:solidFill>
              <a:srgbClr val="514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343115" y="3057231"/>
              <a:ext cx="8890" cy="215265"/>
            </a:xfrm>
            <a:custGeom>
              <a:avLst/>
              <a:gdLst/>
              <a:ahLst/>
              <a:cxnLst/>
              <a:rect l="l" t="t" r="r" b="b"/>
              <a:pathLst>
                <a:path w="8889" h="215264">
                  <a:moveTo>
                    <a:pt x="8426" y="0"/>
                  </a:moveTo>
                  <a:lnTo>
                    <a:pt x="3830" y="3115"/>
                  </a:lnTo>
                  <a:lnTo>
                    <a:pt x="0" y="7268"/>
                  </a:lnTo>
                  <a:lnTo>
                    <a:pt x="0" y="214945"/>
                  </a:lnTo>
                  <a:lnTo>
                    <a:pt x="766" y="211830"/>
                  </a:lnTo>
                  <a:lnTo>
                    <a:pt x="3064" y="208715"/>
                  </a:lnTo>
                  <a:lnTo>
                    <a:pt x="5362" y="203523"/>
                  </a:lnTo>
                  <a:lnTo>
                    <a:pt x="8426" y="198331"/>
                  </a:lnTo>
                  <a:lnTo>
                    <a:pt x="8426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346178" y="3059308"/>
              <a:ext cx="3175" cy="207010"/>
            </a:xfrm>
            <a:custGeom>
              <a:avLst/>
              <a:gdLst/>
              <a:ahLst/>
              <a:cxnLst/>
              <a:rect l="l" t="t" r="r" b="b"/>
              <a:pathLst>
                <a:path w="3175" h="207010">
                  <a:moveTo>
                    <a:pt x="3064" y="0"/>
                  </a:moveTo>
                  <a:lnTo>
                    <a:pt x="766" y="2076"/>
                  </a:lnTo>
                  <a:lnTo>
                    <a:pt x="0" y="3115"/>
                  </a:lnTo>
                  <a:lnTo>
                    <a:pt x="0" y="206638"/>
                  </a:lnTo>
                  <a:lnTo>
                    <a:pt x="766" y="203523"/>
                  </a:lnTo>
                  <a:lnTo>
                    <a:pt x="3064" y="200408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388309" y="3014658"/>
              <a:ext cx="8255" cy="199390"/>
            </a:xfrm>
            <a:custGeom>
              <a:avLst/>
              <a:gdLst/>
              <a:ahLst/>
              <a:cxnLst/>
              <a:rect l="l" t="t" r="r" b="b"/>
              <a:pathLst>
                <a:path w="8254" h="199389">
                  <a:moveTo>
                    <a:pt x="7660" y="0"/>
                  </a:moveTo>
                  <a:lnTo>
                    <a:pt x="3064" y="3115"/>
                  </a:lnTo>
                  <a:lnTo>
                    <a:pt x="0" y="7268"/>
                  </a:lnTo>
                  <a:lnTo>
                    <a:pt x="0" y="199370"/>
                  </a:lnTo>
                  <a:lnTo>
                    <a:pt x="3064" y="196255"/>
                  </a:lnTo>
                  <a:lnTo>
                    <a:pt x="7660" y="194178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390606" y="3016922"/>
              <a:ext cx="4445" cy="194945"/>
            </a:xfrm>
            <a:custGeom>
              <a:avLst/>
              <a:gdLst/>
              <a:ahLst/>
              <a:cxnLst/>
              <a:rect l="l" t="t" r="r" b="b"/>
              <a:pathLst>
                <a:path w="4445" h="194944">
                  <a:moveTo>
                    <a:pt x="3822" y="0"/>
                  </a:moveTo>
                  <a:lnTo>
                    <a:pt x="0" y="0"/>
                  </a:lnTo>
                  <a:lnTo>
                    <a:pt x="0" y="192938"/>
                  </a:lnTo>
                  <a:lnTo>
                    <a:pt x="0" y="194398"/>
                  </a:lnTo>
                  <a:lnTo>
                    <a:pt x="495" y="194398"/>
                  </a:lnTo>
                  <a:lnTo>
                    <a:pt x="495" y="192938"/>
                  </a:lnTo>
                  <a:lnTo>
                    <a:pt x="3822" y="192938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432738" y="2974160"/>
              <a:ext cx="8255" cy="208279"/>
            </a:xfrm>
            <a:custGeom>
              <a:avLst/>
              <a:gdLst/>
              <a:ahLst/>
              <a:cxnLst/>
              <a:rect l="l" t="t" r="r" b="b"/>
              <a:pathLst>
                <a:path w="8254" h="208280">
                  <a:moveTo>
                    <a:pt x="7660" y="0"/>
                  </a:moveTo>
                  <a:lnTo>
                    <a:pt x="3064" y="3115"/>
                  </a:lnTo>
                  <a:lnTo>
                    <a:pt x="0" y="6230"/>
                  </a:lnTo>
                  <a:lnTo>
                    <a:pt x="0" y="207677"/>
                  </a:lnTo>
                  <a:lnTo>
                    <a:pt x="7660" y="207677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434270" y="2975199"/>
              <a:ext cx="5080" cy="207010"/>
            </a:xfrm>
            <a:custGeom>
              <a:avLst/>
              <a:gdLst/>
              <a:ahLst/>
              <a:cxnLst/>
              <a:rect l="l" t="t" r="r" b="b"/>
              <a:pathLst>
                <a:path w="5079" h="207010">
                  <a:moveTo>
                    <a:pt x="4596" y="0"/>
                  </a:moveTo>
                  <a:lnTo>
                    <a:pt x="0" y="4153"/>
                  </a:lnTo>
                  <a:lnTo>
                    <a:pt x="0" y="206638"/>
                  </a:lnTo>
                  <a:lnTo>
                    <a:pt x="4596" y="206638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477167" y="2935740"/>
              <a:ext cx="8255" cy="246379"/>
            </a:xfrm>
            <a:custGeom>
              <a:avLst/>
              <a:gdLst/>
              <a:ahLst/>
              <a:cxnLst/>
              <a:rect l="l" t="t" r="r" b="b"/>
              <a:pathLst>
                <a:path w="8254" h="246380">
                  <a:moveTo>
                    <a:pt x="7660" y="0"/>
                  </a:moveTo>
                  <a:lnTo>
                    <a:pt x="0" y="6230"/>
                  </a:lnTo>
                  <a:lnTo>
                    <a:pt x="0" y="246097"/>
                  </a:lnTo>
                  <a:lnTo>
                    <a:pt x="7660" y="246097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478699" y="2937983"/>
              <a:ext cx="4445" cy="244475"/>
            </a:xfrm>
            <a:custGeom>
              <a:avLst/>
              <a:gdLst/>
              <a:ahLst/>
              <a:cxnLst/>
              <a:rect l="l" t="t" r="r" b="b"/>
              <a:pathLst>
                <a:path w="4445" h="244475">
                  <a:moveTo>
                    <a:pt x="0" y="244104"/>
                  </a:moveTo>
                  <a:lnTo>
                    <a:pt x="3830" y="244104"/>
                  </a:lnTo>
                  <a:lnTo>
                    <a:pt x="3830" y="0"/>
                  </a:lnTo>
                  <a:lnTo>
                    <a:pt x="0" y="0"/>
                  </a:lnTo>
                  <a:lnTo>
                    <a:pt x="0" y="244104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0830" y="2900435"/>
              <a:ext cx="9525" cy="281940"/>
            </a:xfrm>
            <a:custGeom>
              <a:avLst/>
              <a:gdLst/>
              <a:ahLst/>
              <a:cxnLst/>
              <a:rect l="l" t="t" r="r" b="b"/>
              <a:pathLst>
                <a:path w="9525" h="281939">
                  <a:moveTo>
                    <a:pt x="9192" y="0"/>
                  </a:moveTo>
                  <a:lnTo>
                    <a:pt x="4596" y="2076"/>
                  </a:lnTo>
                  <a:lnTo>
                    <a:pt x="0" y="5191"/>
                  </a:lnTo>
                  <a:lnTo>
                    <a:pt x="0" y="281402"/>
                  </a:lnTo>
                  <a:lnTo>
                    <a:pt x="9192" y="281402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3894" y="2902512"/>
              <a:ext cx="3175" cy="279400"/>
            </a:xfrm>
            <a:custGeom>
              <a:avLst/>
              <a:gdLst/>
              <a:ahLst/>
              <a:cxnLst/>
              <a:rect l="l" t="t" r="r" b="b"/>
              <a:pathLst>
                <a:path w="3175" h="279400">
                  <a:moveTo>
                    <a:pt x="3064" y="0"/>
                  </a:moveTo>
                  <a:lnTo>
                    <a:pt x="0" y="2076"/>
                  </a:lnTo>
                  <a:lnTo>
                    <a:pt x="0" y="279325"/>
                  </a:lnTo>
                  <a:lnTo>
                    <a:pt x="3064" y="279325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65259" y="2867207"/>
              <a:ext cx="9525" cy="314960"/>
            </a:xfrm>
            <a:custGeom>
              <a:avLst/>
              <a:gdLst/>
              <a:ahLst/>
              <a:cxnLst/>
              <a:rect l="l" t="t" r="r" b="b"/>
              <a:pathLst>
                <a:path w="9525" h="314960">
                  <a:moveTo>
                    <a:pt x="9192" y="0"/>
                  </a:moveTo>
                  <a:lnTo>
                    <a:pt x="4596" y="3115"/>
                  </a:lnTo>
                  <a:lnTo>
                    <a:pt x="0" y="7268"/>
                  </a:lnTo>
                  <a:lnTo>
                    <a:pt x="0" y="314631"/>
                  </a:lnTo>
                  <a:lnTo>
                    <a:pt x="9192" y="314631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68323" y="2870745"/>
              <a:ext cx="3175" cy="311785"/>
            </a:xfrm>
            <a:custGeom>
              <a:avLst/>
              <a:gdLst/>
              <a:ahLst/>
              <a:cxnLst/>
              <a:rect l="l" t="t" r="r" b="b"/>
              <a:pathLst>
                <a:path w="3175" h="311785">
                  <a:moveTo>
                    <a:pt x="0" y="311342"/>
                  </a:moveTo>
                  <a:lnTo>
                    <a:pt x="3064" y="311342"/>
                  </a:lnTo>
                  <a:lnTo>
                    <a:pt x="3064" y="0"/>
                  </a:lnTo>
                  <a:lnTo>
                    <a:pt x="0" y="0"/>
                  </a:lnTo>
                  <a:lnTo>
                    <a:pt x="0" y="311342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609688" y="2839170"/>
              <a:ext cx="9525" cy="342900"/>
            </a:xfrm>
            <a:custGeom>
              <a:avLst/>
              <a:gdLst/>
              <a:ahLst/>
              <a:cxnLst/>
              <a:rect l="l" t="t" r="r" b="b"/>
              <a:pathLst>
                <a:path w="9525" h="342900">
                  <a:moveTo>
                    <a:pt x="9192" y="0"/>
                  </a:moveTo>
                  <a:lnTo>
                    <a:pt x="4596" y="2076"/>
                  </a:lnTo>
                  <a:lnTo>
                    <a:pt x="0" y="5191"/>
                  </a:lnTo>
                  <a:lnTo>
                    <a:pt x="0" y="342667"/>
                  </a:lnTo>
                  <a:lnTo>
                    <a:pt x="9192" y="342667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612741" y="2840049"/>
              <a:ext cx="4445" cy="342265"/>
            </a:xfrm>
            <a:custGeom>
              <a:avLst/>
              <a:gdLst/>
              <a:ahLst/>
              <a:cxnLst/>
              <a:rect l="l" t="t" r="r" b="b"/>
              <a:pathLst>
                <a:path w="4445" h="342264">
                  <a:moveTo>
                    <a:pt x="3835" y="1473"/>
                  </a:moveTo>
                  <a:lnTo>
                    <a:pt x="0" y="1473"/>
                  </a:lnTo>
                  <a:lnTo>
                    <a:pt x="0" y="342049"/>
                  </a:lnTo>
                  <a:lnTo>
                    <a:pt x="3835" y="342049"/>
                  </a:lnTo>
                  <a:lnTo>
                    <a:pt x="3835" y="1473"/>
                  </a:lnTo>
                  <a:close/>
                </a:path>
                <a:path w="4445" h="342264">
                  <a:moveTo>
                    <a:pt x="3835" y="0"/>
                  </a:moveTo>
                  <a:lnTo>
                    <a:pt x="2565" y="0"/>
                  </a:lnTo>
                  <a:lnTo>
                    <a:pt x="2565" y="1460"/>
                  </a:lnTo>
                  <a:lnTo>
                    <a:pt x="3835" y="1460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654883" y="2812172"/>
              <a:ext cx="8890" cy="370205"/>
            </a:xfrm>
            <a:custGeom>
              <a:avLst/>
              <a:gdLst/>
              <a:ahLst/>
              <a:cxnLst/>
              <a:rect l="l" t="t" r="r" b="b"/>
              <a:pathLst>
                <a:path w="8889" h="370205">
                  <a:moveTo>
                    <a:pt x="8426" y="0"/>
                  </a:moveTo>
                  <a:lnTo>
                    <a:pt x="3830" y="3115"/>
                  </a:lnTo>
                  <a:lnTo>
                    <a:pt x="0" y="6230"/>
                  </a:lnTo>
                  <a:lnTo>
                    <a:pt x="0" y="369665"/>
                  </a:lnTo>
                  <a:lnTo>
                    <a:pt x="8426" y="369665"/>
                  </a:lnTo>
                  <a:lnTo>
                    <a:pt x="8426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657179" y="2813748"/>
              <a:ext cx="4445" cy="368935"/>
            </a:xfrm>
            <a:custGeom>
              <a:avLst/>
              <a:gdLst/>
              <a:ahLst/>
              <a:cxnLst/>
              <a:rect l="l" t="t" r="r" b="b"/>
              <a:pathLst>
                <a:path w="4445" h="368935">
                  <a:moveTo>
                    <a:pt x="3822" y="0"/>
                  </a:moveTo>
                  <a:lnTo>
                    <a:pt x="3175" y="0"/>
                  </a:lnTo>
                  <a:lnTo>
                    <a:pt x="3175" y="1460"/>
                  </a:lnTo>
                  <a:lnTo>
                    <a:pt x="0" y="1460"/>
                  </a:lnTo>
                  <a:lnTo>
                    <a:pt x="0" y="368350"/>
                  </a:lnTo>
                  <a:lnTo>
                    <a:pt x="3822" y="368350"/>
                  </a:lnTo>
                  <a:lnTo>
                    <a:pt x="3822" y="1460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699312" y="2790366"/>
              <a:ext cx="8255" cy="391795"/>
            </a:xfrm>
            <a:custGeom>
              <a:avLst/>
              <a:gdLst/>
              <a:ahLst/>
              <a:cxnLst/>
              <a:rect l="l" t="t" r="r" b="b"/>
              <a:pathLst>
                <a:path w="8254" h="391794">
                  <a:moveTo>
                    <a:pt x="7660" y="0"/>
                  </a:moveTo>
                  <a:lnTo>
                    <a:pt x="3830" y="1038"/>
                  </a:lnTo>
                  <a:lnTo>
                    <a:pt x="0" y="3115"/>
                  </a:lnTo>
                  <a:lnTo>
                    <a:pt x="0" y="391471"/>
                  </a:lnTo>
                  <a:lnTo>
                    <a:pt x="7660" y="391471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701610" y="2791405"/>
              <a:ext cx="4445" cy="390525"/>
            </a:xfrm>
            <a:custGeom>
              <a:avLst/>
              <a:gdLst/>
              <a:ahLst/>
              <a:cxnLst/>
              <a:rect l="l" t="t" r="r" b="b"/>
              <a:pathLst>
                <a:path w="4445" h="390525">
                  <a:moveTo>
                    <a:pt x="3830" y="0"/>
                  </a:moveTo>
                  <a:lnTo>
                    <a:pt x="1532" y="0"/>
                  </a:lnTo>
                  <a:lnTo>
                    <a:pt x="0" y="1038"/>
                  </a:lnTo>
                  <a:lnTo>
                    <a:pt x="0" y="390433"/>
                  </a:lnTo>
                  <a:lnTo>
                    <a:pt x="3830" y="390433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743740" y="2769598"/>
              <a:ext cx="9525" cy="412750"/>
            </a:xfrm>
            <a:custGeom>
              <a:avLst/>
              <a:gdLst/>
              <a:ahLst/>
              <a:cxnLst/>
              <a:rect l="l" t="t" r="r" b="b"/>
              <a:pathLst>
                <a:path w="9525" h="412750">
                  <a:moveTo>
                    <a:pt x="9192" y="0"/>
                  </a:moveTo>
                  <a:lnTo>
                    <a:pt x="0" y="4153"/>
                  </a:lnTo>
                  <a:lnTo>
                    <a:pt x="0" y="412239"/>
                  </a:lnTo>
                  <a:lnTo>
                    <a:pt x="9192" y="412239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46804" y="2771349"/>
              <a:ext cx="3175" cy="410845"/>
            </a:xfrm>
            <a:custGeom>
              <a:avLst/>
              <a:gdLst/>
              <a:ahLst/>
              <a:cxnLst/>
              <a:rect l="l" t="t" r="r" b="b"/>
              <a:pathLst>
                <a:path w="3175" h="410844">
                  <a:moveTo>
                    <a:pt x="0" y="410738"/>
                  </a:moveTo>
                  <a:lnTo>
                    <a:pt x="3064" y="410738"/>
                  </a:lnTo>
                  <a:lnTo>
                    <a:pt x="3064" y="0"/>
                  </a:lnTo>
                  <a:lnTo>
                    <a:pt x="0" y="0"/>
                  </a:lnTo>
                  <a:lnTo>
                    <a:pt x="0" y="410738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788166" y="2753816"/>
              <a:ext cx="8890" cy="428625"/>
            </a:xfrm>
            <a:custGeom>
              <a:avLst/>
              <a:gdLst/>
              <a:ahLst/>
              <a:cxnLst/>
              <a:rect l="l" t="t" r="r" b="b"/>
              <a:pathLst>
                <a:path w="8889" h="428625">
                  <a:moveTo>
                    <a:pt x="8420" y="0"/>
                  </a:moveTo>
                  <a:lnTo>
                    <a:pt x="6134" y="0"/>
                  </a:lnTo>
                  <a:lnTo>
                    <a:pt x="6134" y="1460"/>
                  </a:lnTo>
                  <a:lnTo>
                    <a:pt x="0" y="1460"/>
                  </a:lnTo>
                  <a:lnTo>
                    <a:pt x="0" y="428282"/>
                  </a:lnTo>
                  <a:lnTo>
                    <a:pt x="8420" y="428282"/>
                  </a:lnTo>
                  <a:lnTo>
                    <a:pt x="8420" y="1460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91233" y="2755270"/>
              <a:ext cx="2540" cy="427355"/>
            </a:xfrm>
            <a:custGeom>
              <a:avLst/>
              <a:gdLst/>
              <a:ahLst/>
              <a:cxnLst/>
              <a:rect l="l" t="t" r="r" b="b"/>
              <a:pathLst>
                <a:path w="2539" h="427355">
                  <a:moveTo>
                    <a:pt x="0" y="426817"/>
                  </a:moveTo>
                  <a:lnTo>
                    <a:pt x="2298" y="426817"/>
                  </a:lnTo>
                  <a:lnTo>
                    <a:pt x="2298" y="0"/>
                  </a:lnTo>
                  <a:lnTo>
                    <a:pt x="0" y="0"/>
                  </a:lnTo>
                  <a:lnTo>
                    <a:pt x="0" y="426817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832591" y="2742120"/>
              <a:ext cx="8890" cy="440055"/>
            </a:xfrm>
            <a:custGeom>
              <a:avLst/>
              <a:gdLst/>
              <a:ahLst/>
              <a:cxnLst/>
              <a:rect l="l" t="t" r="r" b="b"/>
              <a:pathLst>
                <a:path w="8889" h="440055">
                  <a:moveTo>
                    <a:pt x="8432" y="0"/>
                  </a:moveTo>
                  <a:lnTo>
                    <a:pt x="2933" y="0"/>
                  </a:lnTo>
                  <a:lnTo>
                    <a:pt x="2933" y="1460"/>
                  </a:lnTo>
                  <a:lnTo>
                    <a:pt x="0" y="1460"/>
                  </a:lnTo>
                  <a:lnTo>
                    <a:pt x="0" y="439978"/>
                  </a:lnTo>
                  <a:lnTo>
                    <a:pt x="8432" y="439978"/>
                  </a:lnTo>
                  <a:lnTo>
                    <a:pt x="8432" y="1460"/>
                  </a:lnTo>
                  <a:lnTo>
                    <a:pt x="8432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834897" y="2741562"/>
              <a:ext cx="3175" cy="440690"/>
            </a:xfrm>
            <a:custGeom>
              <a:avLst/>
              <a:gdLst/>
              <a:ahLst/>
              <a:cxnLst/>
              <a:rect l="l" t="t" r="r" b="b"/>
              <a:pathLst>
                <a:path w="3175" h="440689">
                  <a:moveTo>
                    <a:pt x="3064" y="0"/>
                  </a:moveTo>
                  <a:lnTo>
                    <a:pt x="0" y="2076"/>
                  </a:lnTo>
                  <a:lnTo>
                    <a:pt x="0" y="440275"/>
                  </a:lnTo>
                  <a:lnTo>
                    <a:pt x="3064" y="440275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877794" y="2732216"/>
              <a:ext cx="8255" cy="450215"/>
            </a:xfrm>
            <a:custGeom>
              <a:avLst/>
              <a:gdLst/>
              <a:ahLst/>
              <a:cxnLst/>
              <a:rect l="l" t="t" r="r" b="b"/>
              <a:pathLst>
                <a:path w="8254" h="450214">
                  <a:moveTo>
                    <a:pt x="7660" y="0"/>
                  </a:moveTo>
                  <a:lnTo>
                    <a:pt x="0" y="2076"/>
                  </a:lnTo>
                  <a:lnTo>
                    <a:pt x="0" y="449621"/>
                  </a:lnTo>
                  <a:lnTo>
                    <a:pt x="7660" y="449621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879325" y="2734293"/>
              <a:ext cx="4445" cy="447675"/>
            </a:xfrm>
            <a:custGeom>
              <a:avLst/>
              <a:gdLst/>
              <a:ahLst/>
              <a:cxnLst/>
              <a:rect l="l" t="t" r="r" b="b"/>
              <a:pathLst>
                <a:path w="4445" h="447675">
                  <a:moveTo>
                    <a:pt x="3830" y="0"/>
                  </a:moveTo>
                  <a:lnTo>
                    <a:pt x="0" y="0"/>
                  </a:lnTo>
                  <a:lnTo>
                    <a:pt x="0" y="447544"/>
                  </a:lnTo>
                  <a:lnTo>
                    <a:pt x="3830" y="447544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922215" y="2727502"/>
              <a:ext cx="8255" cy="454659"/>
            </a:xfrm>
            <a:custGeom>
              <a:avLst/>
              <a:gdLst/>
              <a:ahLst/>
              <a:cxnLst/>
              <a:rect l="l" t="t" r="r" b="b"/>
              <a:pathLst>
                <a:path w="8254" h="454660">
                  <a:moveTo>
                    <a:pt x="7658" y="0"/>
                  </a:moveTo>
                  <a:lnTo>
                    <a:pt x="2578" y="0"/>
                  </a:lnTo>
                  <a:lnTo>
                    <a:pt x="2578" y="1460"/>
                  </a:lnTo>
                  <a:lnTo>
                    <a:pt x="0" y="1460"/>
                  </a:lnTo>
                  <a:lnTo>
                    <a:pt x="0" y="454596"/>
                  </a:lnTo>
                  <a:lnTo>
                    <a:pt x="7658" y="454596"/>
                  </a:lnTo>
                  <a:lnTo>
                    <a:pt x="7658" y="1460"/>
                  </a:lnTo>
                  <a:lnTo>
                    <a:pt x="7658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923754" y="2727498"/>
              <a:ext cx="4445" cy="454659"/>
            </a:xfrm>
            <a:custGeom>
              <a:avLst/>
              <a:gdLst/>
              <a:ahLst/>
              <a:cxnLst/>
              <a:rect l="l" t="t" r="r" b="b"/>
              <a:pathLst>
                <a:path w="4445" h="454660">
                  <a:moveTo>
                    <a:pt x="0" y="454589"/>
                  </a:moveTo>
                  <a:lnTo>
                    <a:pt x="3830" y="454589"/>
                  </a:lnTo>
                  <a:lnTo>
                    <a:pt x="3830" y="0"/>
                  </a:lnTo>
                  <a:lnTo>
                    <a:pt x="0" y="0"/>
                  </a:lnTo>
                  <a:lnTo>
                    <a:pt x="0" y="454589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965885" y="2725986"/>
              <a:ext cx="8890" cy="455930"/>
            </a:xfrm>
            <a:custGeom>
              <a:avLst/>
              <a:gdLst/>
              <a:ahLst/>
              <a:cxnLst/>
              <a:rect l="l" t="t" r="r" b="b"/>
              <a:pathLst>
                <a:path w="8889" h="455930">
                  <a:moveTo>
                    <a:pt x="8426" y="0"/>
                  </a:moveTo>
                  <a:lnTo>
                    <a:pt x="0" y="0"/>
                  </a:lnTo>
                  <a:lnTo>
                    <a:pt x="0" y="455851"/>
                  </a:lnTo>
                  <a:lnTo>
                    <a:pt x="8426" y="455851"/>
                  </a:lnTo>
                  <a:lnTo>
                    <a:pt x="8426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968183" y="2725986"/>
              <a:ext cx="4445" cy="455930"/>
            </a:xfrm>
            <a:custGeom>
              <a:avLst/>
              <a:gdLst/>
              <a:ahLst/>
              <a:cxnLst/>
              <a:rect l="l" t="t" r="r" b="b"/>
              <a:pathLst>
                <a:path w="4445" h="455930">
                  <a:moveTo>
                    <a:pt x="3830" y="0"/>
                  </a:moveTo>
                  <a:lnTo>
                    <a:pt x="0" y="0"/>
                  </a:lnTo>
                  <a:lnTo>
                    <a:pt x="0" y="455851"/>
                  </a:lnTo>
                  <a:lnTo>
                    <a:pt x="3830" y="455851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010314" y="2727025"/>
              <a:ext cx="8255" cy="455295"/>
            </a:xfrm>
            <a:custGeom>
              <a:avLst/>
              <a:gdLst/>
              <a:ahLst/>
              <a:cxnLst/>
              <a:rect l="l" t="t" r="r" b="b"/>
              <a:pathLst>
                <a:path w="8254" h="455294">
                  <a:moveTo>
                    <a:pt x="0" y="0"/>
                  </a:moveTo>
                  <a:lnTo>
                    <a:pt x="0" y="454813"/>
                  </a:lnTo>
                  <a:lnTo>
                    <a:pt x="7660" y="454813"/>
                  </a:lnTo>
                  <a:lnTo>
                    <a:pt x="7660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012612" y="2727498"/>
              <a:ext cx="4445" cy="454659"/>
            </a:xfrm>
            <a:custGeom>
              <a:avLst/>
              <a:gdLst/>
              <a:ahLst/>
              <a:cxnLst/>
              <a:rect l="l" t="t" r="r" b="b"/>
              <a:pathLst>
                <a:path w="4445" h="454660">
                  <a:moveTo>
                    <a:pt x="0" y="454589"/>
                  </a:moveTo>
                  <a:lnTo>
                    <a:pt x="3830" y="454589"/>
                  </a:lnTo>
                  <a:lnTo>
                    <a:pt x="3830" y="0"/>
                  </a:lnTo>
                  <a:lnTo>
                    <a:pt x="0" y="0"/>
                  </a:lnTo>
                  <a:lnTo>
                    <a:pt x="0" y="454589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054743" y="2732216"/>
              <a:ext cx="9525" cy="450215"/>
            </a:xfrm>
            <a:custGeom>
              <a:avLst/>
              <a:gdLst/>
              <a:ahLst/>
              <a:cxnLst/>
              <a:rect l="l" t="t" r="r" b="b"/>
              <a:pathLst>
                <a:path w="9525" h="450214">
                  <a:moveTo>
                    <a:pt x="0" y="0"/>
                  </a:moveTo>
                  <a:lnTo>
                    <a:pt x="0" y="449621"/>
                  </a:lnTo>
                  <a:lnTo>
                    <a:pt x="9192" y="449621"/>
                  </a:lnTo>
                  <a:lnTo>
                    <a:pt x="9192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057807" y="2734293"/>
              <a:ext cx="3175" cy="447675"/>
            </a:xfrm>
            <a:custGeom>
              <a:avLst/>
              <a:gdLst/>
              <a:ahLst/>
              <a:cxnLst/>
              <a:rect l="l" t="t" r="r" b="b"/>
              <a:pathLst>
                <a:path w="3175" h="447675">
                  <a:moveTo>
                    <a:pt x="3064" y="0"/>
                  </a:moveTo>
                  <a:lnTo>
                    <a:pt x="0" y="0"/>
                  </a:lnTo>
                  <a:lnTo>
                    <a:pt x="0" y="447544"/>
                  </a:lnTo>
                  <a:lnTo>
                    <a:pt x="3064" y="447544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099164" y="2742120"/>
              <a:ext cx="8890" cy="440055"/>
            </a:xfrm>
            <a:custGeom>
              <a:avLst/>
              <a:gdLst/>
              <a:ahLst/>
              <a:cxnLst/>
              <a:rect l="l" t="t" r="r" b="b"/>
              <a:pathLst>
                <a:path w="8889" h="440055">
                  <a:moveTo>
                    <a:pt x="8432" y="1460"/>
                  </a:moveTo>
                  <a:lnTo>
                    <a:pt x="4914" y="1460"/>
                  </a:lnTo>
                  <a:lnTo>
                    <a:pt x="4914" y="0"/>
                  </a:lnTo>
                  <a:lnTo>
                    <a:pt x="0" y="0"/>
                  </a:lnTo>
                  <a:lnTo>
                    <a:pt x="0" y="1460"/>
                  </a:lnTo>
                  <a:lnTo>
                    <a:pt x="0" y="439978"/>
                  </a:lnTo>
                  <a:lnTo>
                    <a:pt x="8432" y="439978"/>
                  </a:lnTo>
                  <a:lnTo>
                    <a:pt x="8432" y="146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102236" y="2742115"/>
              <a:ext cx="3175" cy="440055"/>
            </a:xfrm>
            <a:custGeom>
              <a:avLst/>
              <a:gdLst/>
              <a:ahLst/>
              <a:cxnLst/>
              <a:rect l="l" t="t" r="r" b="b"/>
              <a:pathLst>
                <a:path w="3175" h="440055">
                  <a:moveTo>
                    <a:pt x="0" y="439972"/>
                  </a:moveTo>
                  <a:lnTo>
                    <a:pt x="3064" y="439972"/>
                  </a:lnTo>
                  <a:lnTo>
                    <a:pt x="3064" y="0"/>
                  </a:lnTo>
                  <a:lnTo>
                    <a:pt x="0" y="0"/>
                  </a:lnTo>
                  <a:lnTo>
                    <a:pt x="0" y="439972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143589" y="2753816"/>
              <a:ext cx="8890" cy="428625"/>
            </a:xfrm>
            <a:custGeom>
              <a:avLst/>
              <a:gdLst/>
              <a:ahLst/>
              <a:cxnLst/>
              <a:rect l="l" t="t" r="r" b="b"/>
              <a:pathLst>
                <a:path w="8889" h="428625">
                  <a:moveTo>
                    <a:pt x="8432" y="1460"/>
                  </a:moveTo>
                  <a:lnTo>
                    <a:pt x="1905" y="1460"/>
                  </a:lnTo>
                  <a:lnTo>
                    <a:pt x="1905" y="0"/>
                  </a:lnTo>
                  <a:lnTo>
                    <a:pt x="0" y="0"/>
                  </a:lnTo>
                  <a:lnTo>
                    <a:pt x="0" y="1460"/>
                  </a:lnTo>
                  <a:lnTo>
                    <a:pt x="0" y="428282"/>
                  </a:lnTo>
                  <a:lnTo>
                    <a:pt x="8432" y="428282"/>
                  </a:lnTo>
                  <a:lnTo>
                    <a:pt x="8432" y="146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146665" y="2755270"/>
              <a:ext cx="2540" cy="427355"/>
            </a:xfrm>
            <a:custGeom>
              <a:avLst/>
              <a:gdLst/>
              <a:ahLst/>
              <a:cxnLst/>
              <a:rect l="l" t="t" r="r" b="b"/>
              <a:pathLst>
                <a:path w="2539" h="427355">
                  <a:moveTo>
                    <a:pt x="0" y="426817"/>
                  </a:moveTo>
                  <a:lnTo>
                    <a:pt x="2298" y="426817"/>
                  </a:lnTo>
                  <a:lnTo>
                    <a:pt x="2298" y="0"/>
                  </a:lnTo>
                  <a:lnTo>
                    <a:pt x="0" y="0"/>
                  </a:lnTo>
                  <a:lnTo>
                    <a:pt x="0" y="426817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188796" y="2769598"/>
              <a:ext cx="8255" cy="412750"/>
            </a:xfrm>
            <a:custGeom>
              <a:avLst/>
              <a:gdLst/>
              <a:ahLst/>
              <a:cxnLst/>
              <a:rect l="l" t="t" r="r" b="b"/>
              <a:pathLst>
                <a:path w="8254" h="412750">
                  <a:moveTo>
                    <a:pt x="0" y="0"/>
                  </a:moveTo>
                  <a:lnTo>
                    <a:pt x="0" y="412239"/>
                  </a:lnTo>
                  <a:lnTo>
                    <a:pt x="7660" y="412239"/>
                  </a:lnTo>
                  <a:lnTo>
                    <a:pt x="7660" y="4153"/>
                  </a:lnTo>
                  <a:lnTo>
                    <a:pt x="3064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190328" y="2771349"/>
              <a:ext cx="5080" cy="410845"/>
            </a:xfrm>
            <a:custGeom>
              <a:avLst/>
              <a:gdLst/>
              <a:ahLst/>
              <a:cxnLst/>
              <a:rect l="l" t="t" r="r" b="b"/>
              <a:pathLst>
                <a:path w="5079" h="410844">
                  <a:moveTo>
                    <a:pt x="0" y="410738"/>
                  </a:moveTo>
                  <a:lnTo>
                    <a:pt x="4596" y="410738"/>
                  </a:lnTo>
                  <a:lnTo>
                    <a:pt x="4596" y="0"/>
                  </a:lnTo>
                  <a:lnTo>
                    <a:pt x="0" y="0"/>
                  </a:lnTo>
                  <a:lnTo>
                    <a:pt x="0" y="410738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233213" y="2790354"/>
              <a:ext cx="8255" cy="391795"/>
            </a:xfrm>
            <a:custGeom>
              <a:avLst/>
              <a:gdLst/>
              <a:ahLst/>
              <a:cxnLst/>
              <a:rect l="l" t="t" r="r" b="b"/>
              <a:pathLst>
                <a:path w="8254" h="391794">
                  <a:moveTo>
                    <a:pt x="7670" y="1460"/>
                  </a:moveTo>
                  <a:lnTo>
                    <a:pt x="2641" y="1460"/>
                  </a:lnTo>
                  <a:lnTo>
                    <a:pt x="2641" y="0"/>
                  </a:lnTo>
                  <a:lnTo>
                    <a:pt x="0" y="0"/>
                  </a:lnTo>
                  <a:lnTo>
                    <a:pt x="0" y="1460"/>
                  </a:lnTo>
                  <a:lnTo>
                    <a:pt x="0" y="391744"/>
                  </a:lnTo>
                  <a:lnTo>
                    <a:pt x="7670" y="391744"/>
                  </a:lnTo>
                  <a:lnTo>
                    <a:pt x="7670" y="146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234757" y="2791405"/>
              <a:ext cx="4445" cy="390525"/>
            </a:xfrm>
            <a:custGeom>
              <a:avLst/>
              <a:gdLst/>
              <a:ahLst/>
              <a:cxnLst/>
              <a:rect l="l" t="t" r="r" b="b"/>
              <a:pathLst>
                <a:path w="4445" h="390525">
                  <a:moveTo>
                    <a:pt x="2298" y="0"/>
                  </a:moveTo>
                  <a:lnTo>
                    <a:pt x="0" y="0"/>
                  </a:lnTo>
                  <a:lnTo>
                    <a:pt x="0" y="390433"/>
                  </a:lnTo>
                  <a:lnTo>
                    <a:pt x="3830" y="390433"/>
                  </a:lnTo>
                  <a:lnTo>
                    <a:pt x="3830" y="1038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276887" y="2812172"/>
              <a:ext cx="9525" cy="370205"/>
            </a:xfrm>
            <a:custGeom>
              <a:avLst/>
              <a:gdLst/>
              <a:ahLst/>
              <a:cxnLst/>
              <a:rect l="l" t="t" r="r" b="b"/>
              <a:pathLst>
                <a:path w="9525" h="370205">
                  <a:moveTo>
                    <a:pt x="0" y="0"/>
                  </a:moveTo>
                  <a:lnTo>
                    <a:pt x="0" y="369665"/>
                  </a:lnTo>
                  <a:lnTo>
                    <a:pt x="9192" y="369665"/>
                  </a:lnTo>
                  <a:lnTo>
                    <a:pt x="9192" y="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279174" y="2813748"/>
              <a:ext cx="4445" cy="368935"/>
            </a:xfrm>
            <a:custGeom>
              <a:avLst/>
              <a:gdLst/>
              <a:ahLst/>
              <a:cxnLst/>
              <a:rect l="l" t="t" r="r" b="b"/>
              <a:pathLst>
                <a:path w="4445" h="368935">
                  <a:moveTo>
                    <a:pt x="3835" y="1460"/>
                  </a:moveTo>
                  <a:lnTo>
                    <a:pt x="495" y="1460"/>
                  </a:lnTo>
                  <a:lnTo>
                    <a:pt x="495" y="0"/>
                  </a:lnTo>
                  <a:lnTo>
                    <a:pt x="0" y="0"/>
                  </a:lnTo>
                  <a:lnTo>
                    <a:pt x="0" y="1460"/>
                  </a:lnTo>
                  <a:lnTo>
                    <a:pt x="0" y="368350"/>
                  </a:lnTo>
                  <a:lnTo>
                    <a:pt x="3835" y="368350"/>
                  </a:lnTo>
                  <a:lnTo>
                    <a:pt x="3835" y="146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321316" y="2839170"/>
              <a:ext cx="9525" cy="342900"/>
            </a:xfrm>
            <a:custGeom>
              <a:avLst/>
              <a:gdLst/>
              <a:ahLst/>
              <a:cxnLst/>
              <a:rect l="l" t="t" r="r" b="b"/>
              <a:pathLst>
                <a:path w="9525" h="342900">
                  <a:moveTo>
                    <a:pt x="0" y="0"/>
                  </a:moveTo>
                  <a:lnTo>
                    <a:pt x="0" y="342667"/>
                  </a:lnTo>
                  <a:lnTo>
                    <a:pt x="9192" y="342667"/>
                  </a:lnTo>
                  <a:lnTo>
                    <a:pt x="9192" y="5191"/>
                  </a:lnTo>
                  <a:lnTo>
                    <a:pt x="4596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324381" y="2840209"/>
              <a:ext cx="3175" cy="341630"/>
            </a:xfrm>
            <a:custGeom>
              <a:avLst/>
              <a:gdLst/>
              <a:ahLst/>
              <a:cxnLst/>
              <a:rect l="l" t="t" r="r" b="b"/>
              <a:pathLst>
                <a:path w="3175" h="341630">
                  <a:moveTo>
                    <a:pt x="0" y="0"/>
                  </a:moveTo>
                  <a:lnTo>
                    <a:pt x="0" y="341629"/>
                  </a:lnTo>
                  <a:lnTo>
                    <a:pt x="3064" y="341629"/>
                  </a:lnTo>
                  <a:lnTo>
                    <a:pt x="3064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365746" y="2867207"/>
              <a:ext cx="9525" cy="314960"/>
            </a:xfrm>
            <a:custGeom>
              <a:avLst/>
              <a:gdLst/>
              <a:ahLst/>
              <a:cxnLst/>
              <a:rect l="l" t="t" r="r" b="b"/>
              <a:pathLst>
                <a:path w="9525" h="314960">
                  <a:moveTo>
                    <a:pt x="0" y="0"/>
                  </a:moveTo>
                  <a:lnTo>
                    <a:pt x="0" y="314631"/>
                  </a:lnTo>
                  <a:lnTo>
                    <a:pt x="9192" y="314631"/>
                  </a:lnTo>
                  <a:lnTo>
                    <a:pt x="9192" y="7268"/>
                  </a:lnTo>
                  <a:lnTo>
                    <a:pt x="4596" y="3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368809" y="2870745"/>
              <a:ext cx="3175" cy="311785"/>
            </a:xfrm>
            <a:custGeom>
              <a:avLst/>
              <a:gdLst/>
              <a:ahLst/>
              <a:cxnLst/>
              <a:rect l="l" t="t" r="r" b="b"/>
              <a:pathLst>
                <a:path w="3175" h="311785">
                  <a:moveTo>
                    <a:pt x="0" y="311342"/>
                  </a:moveTo>
                  <a:lnTo>
                    <a:pt x="3064" y="311342"/>
                  </a:lnTo>
                  <a:lnTo>
                    <a:pt x="3064" y="0"/>
                  </a:lnTo>
                  <a:lnTo>
                    <a:pt x="0" y="0"/>
                  </a:lnTo>
                  <a:lnTo>
                    <a:pt x="0" y="311342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410940" y="2900435"/>
              <a:ext cx="8890" cy="281940"/>
            </a:xfrm>
            <a:custGeom>
              <a:avLst/>
              <a:gdLst/>
              <a:ahLst/>
              <a:cxnLst/>
              <a:rect l="l" t="t" r="r" b="b"/>
              <a:pathLst>
                <a:path w="8889" h="281939">
                  <a:moveTo>
                    <a:pt x="0" y="0"/>
                  </a:moveTo>
                  <a:lnTo>
                    <a:pt x="0" y="281402"/>
                  </a:lnTo>
                  <a:lnTo>
                    <a:pt x="8426" y="281402"/>
                  </a:lnTo>
                  <a:lnTo>
                    <a:pt x="8426" y="5191"/>
                  </a:lnTo>
                  <a:lnTo>
                    <a:pt x="3830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413238" y="2902902"/>
              <a:ext cx="4445" cy="279400"/>
            </a:xfrm>
            <a:custGeom>
              <a:avLst/>
              <a:gdLst/>
              <a:ahLst/>
              <a:cxnLst/>
              <a:rect l="l" t="t" r="r" b="b"/>
              <a:pathLst>
                <a:path w="4445" h="279400">
                  <a:moveTo>
                    <a:pt x="0" y="279185"/>
                  </a:moveTo>
                  <a:lnTo>
                    <a:pt x="3830" y="279185"/>
                  </a:lnTo>
                  <a:lnTo>
                    <a:pt x="3830" y="0"/>
                  </a:lnTo>
                  <a:lnTo>
                    <a:pt x="0" y="0"/>
                  </a:lnTo>
                  <a:lnTo>
                    <a:pt x="0" y="279185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5455369" y="2935740"/>
              <a:ext cx="8255" cy="246379"/>
            </a:xfrm>
            <a:custGeom>
              <a:avLst/>
              <a:gdLst/>
              <a:ahLst/>
              <a:cxnLst/>
              <a:rect l="l" t="t" r="r" b="b"/>
              <a:pathLst>
                <a:path w="8254" h="246380">
                  <a:moveTo>
                    <a:pt x="0" y="0"/>
                  </a:moveTo>
                  <a:lnTo>
                    <a:pt x="0" y="246097"/>
                  </a:lnTo>
                  <a:lnTo>
                    <a:pt x="7660" y="246097"/>
                  </a:lnTo>
                  <a:lnTo>
                    <a:pt x="7660" y="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457667" y="2937983"/>
              <a:ext cx="4445" cy="244475"/>
            </a:xfrm>
            <a:custGeom>
              <a:avLst/>
              <a:gdLst/>
              <a:ahLst/>
              <a:cxnLst/>
              <a:rect l="l" t="t" r="r" b="b"/>
              <a:pathLst>
                <a:path w="4445" h="244475">
                  <a:moveTo>
                    <a:pt x="0" y="244104"/>
                  </a:moveTo>
                  <a:lnTo>
                    <a:pt x="3830" y="244104"/>
                  </a:lnTo>
                  <a:lnTo>
                    <a:pt x="3830" y="0"/>
                  </a:lnTo>
                  <a:lnTo>
                    <a:pt x="0" y="0"/>
                  </a:lnTo>
                  <a:lnTo>
                    <a:pt x="0" y="244104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499798" y="2974160"/>
              <a:ext cx="8255" cy="208279"/>
            </a:xfrm>
            <a:custGeom>
              <a:avLst/>
              <a:gdLst/>
              <a:ahLst/>
              <a:cxnLst/>
              <a:rect l="l" t="t" r="r" b="b"/>
              <a:pathLst>
                <a:path w="8254" h="208280">
                  <a:moveTo>
                    <a:pt x="0" y="0"/>
                  </a:moveTo>
                  <a:lnTo>
                    <a:pt x="0" y="207677"/>
                  </a:lnTo>
                  <a:lnTo>
                    <a:pt x="7660" y="207677"/>
                  </a:lnTo>
                  <a:lnTo>
                    <a:pt x="7660" y="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502096" y="2975199"/>
              <a:ext cx="4445" cy="207010"/>
            </a:xfrm>
            <a:custGeom>
              <a:avLst/>
              <a:gdLst/>
              <a:ahLst/>
              <a:cxnLst/>
              <a:rect l="l" t="t" r="r" b="b"/>
              <a:pathLst>
                <a:path w="4445" h="207010">
                  <a:moveTo>
                    <a:pt x="0" y="0"/>
                  </a:moveTo>
                  <a:lnTo>
                    <a:pt x="0" y="206638"/>
                  </a:lnTo>
                  <a:lnTo>
                    <a:pt x="3830" y="206638"/>
                  </a:lnTo>
                  <a:lnTo>
                    <a:pt x="3830" y="4153"/>
                  </a:lnTo>
                  <a:lnTo>
                    <a:pt x="1532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544227" y="3014658"/>
              <a:ext cx="8890" cy="198755"/>
            </a:xfrm>
            <a:custGeom>
              <a:avLst/>
              <a:gdLst/>
              <a:ahLst/>
              <a:cxnLst/>
              <a:rect l="l" t="t" r="r" b="b"/>
              <a:pathLst>
                <a:path w="8889" h="198755">
                  <a:moveTo>
                    <a:pt x="0" y="0"/>
                  </a:moveTo>
                  <a:lnTo>
                    <a:pt x="0" y="193139"/>
                  </a:lnTo>
                  <a:lnTo>
                    <a:pt x="3830" y="194178"/>
                  </a:lnTo>
                  <a:lnTo>
                    <a:pt x="8426" y="198331"/>
                  </a:lnTo>
                  <a:lnTo>
                    <a:pt x="8426" y="7268"/>
                  </a:lnTo>
                  <a:lnTo>
                    <a:pt x="3830" y="3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547291" y="3016915"/>
              <a:ext cx="2540" cy="194945"/>
            </a:xfrm>
            <a:custGeom>
              <a:avLst/>
              <a:gdLst/>
              <a:ahLst/>
              <a:cxnLst/>
              <a:rect l="l" t="t" r="r" b="b"/>
              <a:pathLst>
                <a:path w="2539" h="194944">
                  <a:moveTo>
                    <a:pt x="0" y="194406"/>
                  </a:moveTo>
                  <a:lnTo>
                    <a:pt x="2298" y="194406"/>
                  </a:lnTo>
                  <a:lnTo>
                    <a:pt x="2298" y="0"/>
                  </a:lnTo>
                  <a:lnTo>
                    <a:pt x="0" y="0"/>
                  </a:lnTo>
                  <a:lnTo>
                    <a:pt x="0" y="194406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588656" y="3057231"/>
              <a:ext cx="8890" cy="212090"/>
            </a:xfrm>
            <a:custGeom>
              <a:avLst/>
              <a:gdLst/>
              <a:ahLst/>
              <a:cxnLst/>
              <a:rect l="l" t="t" r="r" b="b"/>
              <a:pathLst>
                <a:path w="8889" h="212089">
                  <a:moveTo>
                    <a:pt x="0" y="0"/>
                  </a:moveTo>
                  <a:lnTo>
                    <a:pt x="0" y="197293"/>
                  </a:lnTo>
                  <a:lnTo>
                    <a:pt x="3064" y="202485"/>
                  </a:lnTo>
                  <a:lnTo>
                    <a:pt x="6894" y="208715"/>
                  </a:lnTo>
                  <a:lnTo>
                    <a:pt x="7660" y="210792"/>
                  </a:lnTo>
                  <a:lnTo>
                    <a:pt x="8426" y="211830"/>
                  </a:lnTo>
                  <a:lnTo>
                    <a:pt x="8426" y="7268"/>
                  </a:lnTo>
                  <a:lnTo>
                    <a:pt x="3830" y="3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590954" y="3059308"/>
              <a:ext cx="5080" cy="205740"/>
            </a:xfrm>
            <a:custGeom>
              <a:avLst/>
              <a:gdLst/>
              <a:ahLst/>
              <a:cxnLst/>
              <a:rect l="l" t="t" r="r" b="b"/>
              <a:pathLst>
                <a:path w="5079" h="205739">
                  <a:moveTo>
                    <a:pt x="0" y="0"/>
                  </a:moveTo>
                  <a:lnTo>
                    <a:pt x="0" y="199370"/>
                  </a:lnTo>
                  <a:lnTo>
                    <a:pt x="4596" y="205600"/>
                  </a:lnTo>
                  <a:lnTo>
                    <a:pt x="4596" y="3115"/>
                  </a:lnTo>
                  <a:lnTo>
                    <a:pt x="1532" y="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327028" y="3120573"/>
              <a:ext cx="70485" cy="93980"/>
            </a:xfrm>
            <a:custGeom>
              <a:avLst/>
              <a:gdLst/>
              <a:ahLst/>
              <a:cxnLst/>
              <a:rect l="l" t="t" r="r" b="b"/>
              <a:pathLst>
                <a:path w="70485" h="93980">
                  <a:moveTo>
                    <a:pt x="0" y="0"/>
                  </a:moveTo>
                  <a:lnTo>
                    <a:pt x="0" y="14537"/>
                  </a:lnTo>
                  <a:lnTo>
                    <a:pt x="62047" y="93454"/>
                  </a:lnTo>
                  <a:lnTo>
                    <a:pt x="70473" y="88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327028" y="3124727"/>
              <a:ext cx="68580" cy="88265"/>
            </a:xfrm>
            <a:custGeom>
              <a:avLst/>
              <a:gdLst/>
              <a:ahLst/>
              <a:cxnLst/>
              <a:rect l="l" t="t" r="r" b="b"/>
              <a:pathLst>
                <a:path w="68579" h="88264">
                  <a:moveTo>
                    <a:pt x="0" y="0"/>
                  </a:moveTo>
                  <a:lnTo>
                    <a:pt x="0" y="7268"/>
                  </a:lnTo>
                  <a:lnTo>
                    <a:pt x="64345" y="88262"/>
                  </a:lnTo>
                  <a:lnTo>
                    <a:pt x="68175" y="85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343115" y="3049963"/>
              <a:ext cx="97790" cy="112395"/>
            </a:xfrm>
            <a:custGeom>
              <a:avLst/>
              <a:gdLst/>
              <a:ahLst/>
              <a:cxnLst/>
              <a:rect l="l" t="t" r="r" b="b"/>
              <a:pathLst>
                <a:path w="97789" h="112394">
                  <a:moveTo>
                    <a:pt x="4596" y="0"/>
                  </a:moveTo>
                  <a:lnTo>
                    <a:pt x="2298" y="5191"/>
                  </a:lnTo>
                  <a:lnTo>
                    <a:pt x="0" y="11422"/>
                  </a:lnTo>
                  <a:lnTo>
                    <a:pt x="89623" y="112145"/>
                  </a:lnTo>
                  <a:lnTo>
                    <a:pt x="97284" y="105915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343880" y="3053078"/>
              <a:ext cx="95250" cy="108585"/>
            </a:xfrm>
            <a:custGeom>
              <a:avLst/>
              <a:gdLst/>
              <a:ahLst/>
              <a:cxnLst/>
              <a:rect l="l" t="t" r="r" b="b"/>
              <a:pathLst>
                <a:path w="95250" h="108585">
                  <a:moveTo>
                    <a:pt x="3064" y="0"/>
                  </a:moveTo>
                  <a:lnTo>
                    <a:pt x="1532" y="1038"/>
                  </a:lnTo>
                  <a:lnTo>
                    <a:pt x="0" y="4153"/>
                  </a:lnTo>
                  <a:lnTo>
                    <a:pt x="90389" y="107992"/>
                  </a:lnTo>
                  <a:lnTo>
                    <a:pt x="94985" y="104877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88309" y="3011542"/>
              <a:ext cx="96520" cy="102870"/>
            </a:xfrm>
            <a:custGeom>
              <a:avLst/>
              <a:gdLst/>
              <a:ahLst/>
              <a:cxnLst/>
              <a:rect l="l" t="t" r="r" b="b"/>
              <a:pathLst>
                <a:path w="96520" h="102869">
                  <a:moveTo>
                    <a:pt x="3830" y="0"/>
                  </a:moveTo>
                  <a:lnTo>
                    <a:pt x="1532" y="5191"/>
                  </a:lnTo>
                  <a:lnTo>
                    <a:pt x="0" y="10383"/>
                  </a:lnTo>
                  <a:lnTo>
                    <a:pt x="88857" y="102800"/>
                  </a:lnTo>
                  <a:lnTo>
                    <a:pt x="96517" y="95531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89075" y="3014658"/>
              <a:ext cx="93980" cy="99060"/>
            </a:xfrm>
            <a:custGeom>
              <a:avLst/>
              <a:gdLst/>
              <a:ahLst/>
              <a:cxnLst/>
              <a:rect l="l" t="t" r="r" b="b"/>
              <a:pathLst>
                <a:path w="93979" h="99060">
                  <a:moveTo>
                    <a:pt x="2298" y="0"/>
                  </a:moveTo>
                  <a:lnTo>
                    <a:pt x="766" y="1038"/>
                  </a:lnTo>
                  <a:lnTo>
                    <a:pt x="0" y="5191"/>
                  </a:lnTo>
                  <a:lnTo>
                    <a:pt x="89623" y="98646"/>
                  </a:lnTo>
                  <a:lnTo>
                    <a:pt x="93453" y="9449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431972" y="2973122"/>
              <a:ext cx="97790" cy="91440"/>
            </a:xfrm>
            <a:custGeom>
              <a:avLst/>
              <a:gdLst/>
              <a:ahLst/>
              <a:cxnLst/>
              <a:rect l="l" t="t" r="r" b="b"/>
              <a:pathLst>
                <a:path w="97789" h="91439">
                  <a:moveTo>
                    <a:pt x="4596" y="0"/>
                  </a:moveTo>
                  <a:lnTo>
                    <a:pt x="1532" y="5191"/>
                  </a:lnTo>
                  <a:lnTo>
                    <a:pt x="0" y="10383"/>
                  </a:lnTo>
                  <a:lnTo>
                    <a:pt x="88857" y="91377"/>
                  </a:lnTo>
                  <a:lnTo>
                    <a:pt x="97284" y="85147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32738" y="2975199"/>
              <a:ext cx="93980" cy="88265"/>
            </a:xfrm>
            <a:custGeom>
              <a:avLst/>
              <a:gdLst/>
              <a:ahLst/>
              <a:cxnLst/>
              <a:rect l="l" t="t" r="r" b="b"/>
              <a:pathLst>
                <a:path w="93979" h="88264">
                  <a:moveTo>
                    <a:pt x="1532" y="0"/>
                  </a:moveTo>
                  <a:lnTo>
                    <a:pt x="0" y="4153"/>
                  </a:lnTo>
                  <a:lnTo>
                    <a:pt x="90389" y="88262"/>
                  </a:lnTo>
                  <a:lnTo>
                    <a:pt x="93453" y="84109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477933" y="2927433"/>
              <a:ext cx="96520" cy="89535"/>
            </a:xfrm>
            <a:custGeom>
              <a:avLst/>
              <a:gdLst/>
              <a:ahLst/>
              <a:cxnLst/>
              <a:rect l="l" t="t" r="r" b="b"/>
              <a:pathLst>
                <a:path w="96520" h="89535">
                  <a:moveTo>
                    <a:pt x="3830" y="0"/>
                  </a:moveTo>
                  <a:lnTo>
                    <a:pt x="1532" y="5191"/>
                  </a:lnTo>
                  <a:lnTo>
                    <a:pt x="0" y="10383"/>
                  </a:lnTo>
                  <a:lnTo>
                    <a:pt x="88857" y="89301"/>
                  </a:lnTo>
                  <a:lnTo>
                    <a:pt x="96517" y="83070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478699" y="2930548"/>
              <a:ext cx="93980" cy="85725"/>
            </a:xfrm>
            <a:custGeom>
              <a:avLst/>
              <a:gdLst/>
              <a:ahLst/>
              <a:cxnLst/>
              <a:rect l="l" t="t" r="r" b="b"/>
              <a:pathLst>
                <a:path w="93979" h="85725">
                  <a:moveTo>
                    <a:pt x="2298" y="0"/>
                  </a:moveTo>
                  <a:lnTo>
                    <a:pt x="766" y="2076"/>
                  </a:lnTo>
                  <a:lnTo>
                    <a:pt x="0" y="5191"/>
                  </a:lnTo>
                  <a:lnTo>
                    <a:pt x="90389" y="85147"/>
                  </a:lnTo>
                  <a:lnTo>
                    <a:pt x="93453" y="80994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362" y="2893166"/>
              <a:ext cx="97790" cy="84455"/>
            </a:xfrm>
            <a:custGeom>
              <a:avLst/>
              <a:gdLst/>
              <a:ahLst/>
              <a:cxnLst/>
              <a:rect l="l" t="t" r="r" b="b"/>
              <a:pathLst>
                <a:path w="97789" h="84455">
                  <a:moveTo>
                    <a:pt x="3830" y="0"/>
                  </a:moveTo>
                  <a:lnTo>
                    <a:pt x="1532" y="3115"/>
                  </a:lnTo>
                  <a:lnTo>
                    <a:pt x="0" y="9345"/>
                  </a:lnTo>
                  <a:lnTo>
                    <a:pt x="89623" y="84109"/>
                  </a:lnTo>
                  <a:lnTo>
                    <a:pt x="97284" y="76840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3128" y="2895243"/>
              <a:ext cx="93980" cy="79375"/>
            </a:xfrm>
            <a:custGeom>
              <a:avLst/>
              <a:gdLst/>
              <a:ahLst/>
              <a:cxnLst/>
              <a:rect l="l" t="t" r="r" b="b"/>
              <a:pathLst>
                <a:path w="93979" h="79375">
                  <a:moveTo>
                    <a:pt x="2298" y="0"/>
                  </a:moveTo>
                  <a:lnTo>
                    <a:pt x="766" y="2076"/>
                  </a:lnTo>
                  <a:lnTo>
                    <a:pt x="0" y="4153"/>
                  </a:lnTo>
                  <a:lnTo>
                    <a:pt x="90389" y="78917"/>
                  </a:lnTo>
                  <a:lnTo>
                    <a:pt x="93453" y="75802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67557" y="2866168"/>
              <a:ext cx="97790" cy="79375"/>
            </a:xfrm>
            <a:custGeom>
              <a:avLst/>
              <a:gdLst/>
              <a:ahLst/>
              <a:cxnLst/>
              <a:rect l="l" t="t" r="r" b="b"/>
              <a:pathLst>
                <a:path w="97789" h="79375">
                  <a:moveTo>
                    <a:pt x="4596" y="0"/>
                  </a:moveTo>
                  <a:lnTo>
                    <a:pt x="2298" y="4153"/>
                  </a:lnTo>
                  <a:lnTo>
                    <a:pt x="0" y="9345"/>
                  </a:lnTo>
                  <a:lnTo>
                    <a:pt x="89623" y="78917"/>
                  </a:lnTo>
                  <a:lnTo>
                    <a:pt x="97284" y="70610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69089" y="2868245"/>
              <a:ext cx="94615" cy="74295"/>
            </a:xfrm>
            <a:custGeom>
              <a:avLst/>
              <a:gdLst/>
              <a:ahLst/>
              <a:cxnLst/>
              <a:rect l="l" t="t" r="r" b="b"/>
              <a:pathLst>
                <a:path w="94614" h="74294">
                  <a:moveTo>
                    <a:pt x="2298" y="0"/>
                  </a:moveTo>
                  <a:lnTo>
                    <a:pt x="766" y="2076"/>
                  </a:lnTo>
                  <a:lnTo>
                    <a:pt x="0" y="4153"/>
                  </a:lnTo>
                  <a:lnTo>
                    <a:pt x="89623" y="73725"/>
                  </a:lnTo>
                  <a:lnTo>
                    <a:pt x="94219" y="71648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611986" y="2837093"/>
              <a:ext cx="97790" cy="76835"/>
            </a:xfrm>
            <a:custGeom>
              <a:avLst/>
              <a:gdLst/>
              <a:ahLst/>
              <a:cxnLst/>
              <a:rect l="l" t="t" r="r" b="b"/>
              <a:pathLst>
                <a:path w="97789" h="76835">
                  <a:moveTo>
                    <a:pt x="3830" y="0"/>
                  </a:moveTo>
                  <a:lnTo>
                    <a:pt x="1532" y="3115"/>
                  </a:lnTo>
                  <a:lnTo>
                    <a:pt x="0" y="9345"/>
                  </a:lnTo>
                  <a:lnTo>
                    <a:pt x="89623" y="76840"/>
                  </a:lnTo>
                  <a:lnTo>
                    <a:pt x="97284" y="68533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612752" y="2839170"/>
              <a:ext cx="93980" cy="73025"/>
            </a:xfrm>
            <a:custGeom>
              <a:avLst/>
              <a:gdLst/>
              <a:ahLst/>
              <a:cxnLst/>
              <a:rect l="l" t="t" r="r" b="b"/>
              <a:pathLst>
                <a:path w="93979" h="73025">
                  <a:moveTo>
                    <a:pt x="2298" y="0"/>
                  </a:moveTo>
                  <a:lnTo>
                    <a:pt x="766" y="2076"/>
                  </a:lnTo>
                  <a:lnTo>
                    <a:pt x="0" y="4153"/>
                  </a:lnTo>
                  <a:lnTo>
                    <a:pt x="90389" y="72687"/>
                  </a:lnTo>
                  <a:lnTo>
                    <a:pt x="93453" y="69571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656415" y="2809057"/>
              <a:ext cx="97790" cy="78105"/>
            </a:xfrm>
            <a:custGeom>
              <a:avLst/>
              <a:gdLst/>
              <a:ahLst/>
              <a:cxnLst/>
              <a:rect l="l" t="t" r="r" b="b"/>
              <a:pathLst>
                <a:path w="97789" h="78105">
                  <a:moveTo>
                    <a:pt x="4596" y="0"/>
                  </a:moveTo>
                  <a:lnTo>
                    <a:pt x="1532" y="4153"/>
                  </a:lnTo>
                  <a:lnTo>
                    <a:pt x="0" y="9345"/>
                  </a:lnTo>
                  <a:lnTo>
                    <a:pt x="89623" y="77878"/>
                  </a:lnTo>
                  <a:lnTo>
                    <a:pt x="97284" y="70610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657181" y="2811134"/>
              <a:ext cx="93980" cy="74295"/>
            </a:xfrm>
            <a:custGeom>
              <a:avLst/>
              <a:gdLst/>
              <a:ahLst/>
              <a:cxnLst/>
              <a:rect l="l" t="t" r="r" b="b"/>
              <a:pathLst>
                <a:path w="93979" h="74294">
                  <a:moveTo>
                    <a:pt x="1532" y="0"/>
                  </a:moveTo>
                  <a:lnTo>
                    <a:pt x="0" y="4153"/>
                  </a:lnTo>
                  <a:lnTo>
                    <a:pt x="90389" y="73725"/>
                  </a:lnTo>
                  <a:lnTo>
                    <a:pt x="93453" y="69571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701610" y="2787251"/>
              <a:ext cx="97790" cy="83185"/>
            </a:xfrm>
            <a:custGeom>
              <a:avLst/>
              <a:gdLst/>
              <a:ahLst/>
              <a:cxnLst/>
              <a:rect l="l" t="t" r="r" b="b"/>
              <a:pathLst>
                <a:path w="97789" h="83185">
                  <a:moveTo>
                    <a:pt x="4596" y="0"/>
                  </a:moveTo>
                  <a:lnTo>
                    <a:pt x="0" y="10383"/>
                  </a:lnTo>
                  <a:lnTo>
                    <a:pt x="89623" y="83070"/>
                  </a:lnTo>
                  <a:lnTo>
                    <a:pt x="97284" y="7580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703142" y="2790366"/>
              <a:ext cx="93980" cy="76835"/>
            </a:xfrm>
            <a:custGeom>
              <a:avLst/>
              <a:gdLst/>
              <a:ahLst/>
              <a:cxnLst/>
              <a:rect l="l" t="t" r="r" b="b"/>
              <a:pathLst>
                <a:path w="93979" h="76835">
                  <a:moveTo>
                    <a:pt x="1532" y="0"/>
                  </a:moveTo>
                  <a:lnTo>
                    <a:pt x="766" y="1038"/>
                  </a:lnTo>
                  <a:lnTo>
                    <a:pt x="0" y="3115"/>
                  </a:lnTo>
                  <a:lnTo>
                    <a:pt x="89623" y="76840"/>
                  </a:lnTo>
                  <a:lnTo>
                    <a:pt x="93453" y="74763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742975" y="2767522"/>
              <a:ext cx="99060" cy="82550"/>
            </a:xfrm>
            <a:custGeom>
              <a:avLst/>
              <a:gdLst/>
              <a:ahLst/>
              <a:cxnLst/>
              <a:rect l="l" t="t" r="r" b="b"/>
              <a:pathLst>
                <a:path w="99060" h="82550">
                  <a:moveTo>
                    <a:pt x="3830" y="0"/>
                  </a:moveTo>
                  <a:lnTo>
                    <a:pt x="1532" y="4153"/>
                  </a:lnTo>
                  <a:lnTo>
                    <a:pt x="0" y="9345"/>
                  </a:lnTo>
                  <a:lnTo>
                    <a:pt x="91155" y="82032"/>
                  </a:lnTo>
                  <a:lnTo>
                    <a:pt x="98816" y="74763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743740" y="2769598"/>
              <a:ext cx="95885" cy="78105"/>
            </a:xfrm>
            <a:custGeom>
              <a:avLst/>
              <a:gdLst/>
              <a:ahLst/>
              <a:cxnLst/>
              <a:rect l="l" t="t" r="r" b="b"/>
              <a:pathLst>
                <a:path w="95885" h="78105">
                  <a:moveTo>
                    <a:pt x="2298" y="0"/>
                  </a:moveTo>
                  <a:lnTo>
                    <a:pt x="766" y="2076"/>
                  </a:lnTo>
                  <a:lnTo>
                    <a:pt x="0" y="4153"/>
                  </a:lnTo>
                  <a:lnTo>
                    <a:pt x="92687" y="77878"/>
                  </a:lnTo>
                  <a:lnTo>
                    <a:pt x="95751" y="7476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792766" y="2750907"/>
              <a:ext cx="92075" cy="83185"/>
            </a:xfrm>
            <a:custGeom>
              <a:avLst/>
              <a:gdLst/>
              <a:ahLst/>
              <a:cxnLst/>
              <a:rect l="l" t="t" r="r" b="b"/>
              <a:pathLst>
                <a:path w="92075" h="83185">
                  <a:moveTo>
                    <a:pt x="3830" y="0"/>
                  </a:moveTo>
                  <a:lnTo>
                    <a:pt x="1532" y="5191"/>
                  </a:lnTo>
                  <a:lnTo>
                    <a:pt x="0" y="11422"/>
                  </a:lnTo>
                  <a:lnTo>
                    <a:pt x="85027" y="83070"/>
                  </a:lnTo>
                  <a:lnTo>
                    <a:pt x="91921" y="76840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793532" y="2755061"/>
              <a:ext cx="88900" cy="78105"/>
            </a:xfrm>
            <a:custGeom>
              <a:avLst/>
              <a:gdLst/>
              <a:ahLst/>
              <a:cxnLst/>
              <a:rect l="l" t="t" r="r" b="b"/>
              <a:pathLst>
                <a:path w="88900" h="78105">
                  <a:moveTo>
                    <a:pt x="2298" y="0"/>
                  </a:moveTo>
                  <a:lnTo>
                    <a:pt x="766" y="2076"/>
                  </a:lnTo>
                  <a:lnTo>
                    <a:pt x="0" y="4153"/>
                  </a:lnTo>
                  <a:lnTo>
                    <a:pt x="85793" y="77878"/>
                  </a:lnTo>
                  <a:lnTo>
                    <a:pt x="88857" y="7372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836429" y="2736370"/>
              <a:ext cx="93980" cy="92710"/>
            </a:xfrm>
            <a:custGeom>
              <a:avLst/>
              <a:gdLst/>
              <a:ahLst/>
              <a:cxnLst/>
              <a:rect l="l" t="t" r="r" b="b"/>
              <a:pathLst>
                <a:path w="93979" h="92710">
                  <a:moveTo>
                    <a:pt x="3830" y="0"/>
                  </a:moveTo>
                  <a:lnTo>
                    <a:pt x="766" y="5191"/>
                  </a:lnTo>
                  <a:lnTo>
                    <a:pt x="0" y="9345"/>
                  </a:lnTo>
                  <a:lnTo>
                    <a:pt x="85793" y="92416"/>
                  </a:lnTo>
                  <a:lnTo>
                    <a:pt x="93453" y="85147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837194" y="2739485"/>
              <a:ext cx="90805" cy="88265"/>
            </a:xfrm>
            <a:custGeom>
              <a:avLst/>
              <a:gdLst/>
              <a:ahLst/>
              <a:cxnLst/>
              <a:rect l="l" t="t" r="r" b="b"/>
              <a:pathLst>
                <a:path w="90804" h="88264">
                  <a:moveTo>
                    <a:pt x="2298" y="0"/>
                  </a:moveTo>
                  <a:lnTo>
                    <a:pt x="0" y="1038"/>
                  </a:lnTo>
                  <a:lnTo>
                    <a:pt x="0" y="4153"/>
                  </a:lnTo>
                  <a:lnTo>
                    <a:pt x="86559" y="88262"/>
                  </a:lnTo>
                  <a:lnTo>
                    <a:pt x="90389" y="85147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879325" y="2729101"/>
              <a:ext cx="93980" cy="95885"/>
            </a:xfrm>
            <a:custGeom>
              <a:avLst/>
              <a:gdLst/>
              <a:ahLst/>
              <a:cxnLst/>
              <a:rect l="l" t="t" r="r" b="b"/>
              <a:pathLst>
                <a:path w="93979" h="95885">
                  <a:moveTo>
                    <a:pt x="5362" y="0"/>
                  </a:moveTo>
                  <a:lnTo>
                    <a:pt x="2298" y="4153"/>
                  </a:lnTo>
                  <a:lnTo>
                    <a:pt x="0" y="9345"/>
                  </a:lnTo>
                  <a:lnTo>
                    <a:pt x="85793" y="95531"/>
                  </a:lnTo>
                  <a:lnTo>
                    <a:pt x="93453" y="90339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880857" y="2731178"/>
              <a:ext cx="90805" cy="92710"/>
            </a:xfrm>
            <a:custGeom>
              <a:avLst/>
              <a:gdLst/>
              <a:ahLst/>
              <a:cxnLst/>
              <a:rect l="l" t="t" r="r" b="b"/>
              <a:pathLst>
                <a:path w="90804" h="92710">
                  <a:moveTo>
                    <a:pt x="1532" y="0"/>
                  </a:moveTo>
                  <a:lnTo>
                    <a:pt x="0" y="4153"/>
                  </a:lnTo>
                  <a:lnTo>
                    <a:pt x="87325" y="92416"/>
                  </a:lnTo>
                  <a:lnTo>
                    <a:pt x="90389" y="90339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922988" y="2725986"/>
              <a:ext cx="93980" cy="99695"/>
            </a:xfrm>
            <a:custGeom>
              <a:avLst/>
              <a:gdLst/>
              <a:ahLst/>
              <a:cxnLst/>
              <a:rect l="l" t="t" r="r" b="b"/>
              <a:pathLst>
                <a:path w="93979" h="99694">
                  <a:moveTo>
                    <a:pt x="3830" y="0"/>
                  </a:moveTo>
                  <a:lnTo>
                    <a:pt x="1532" y="4153"/>
                  </a:lnTo>
                  <a:lnTo>
                    <a:pt x="0" y="8307"/>
                  </a:lnTo>
                  <a:lnTo>
                    <a:pt x="85793" y="99685"/>
                  </a:lnTo>
                  <a:lnTo>
                    <a:pt x="93453" y="94493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923754" y="2729101"/>
              <a:ext cx="90805" cy="95885"/>
            </a:xfrm>
            <a:custGeom>
              <a:avLst/>
              <a:gdLst/>
              <a:ahLst/>
              <a:cxnLst/>
              <a:rect l="l" t="t" r="r" b="b"/>
              <a:pathLst>
                <a:path w="90804" h="95885">
                  <a:moveTo>
                    <a:pt x="2298" y="0"/>
                  </a:moveTo>
                  <a:lnTo>
                    <a:pt x="766" y="1038"/>
                  </a:lnTo>
                  <a:lnTo>
                    <a:pt x="0" y="2076"/>
                  </a:lnTo>
                  <a:lnTo>
                    <a:pt x="86559" y="95531"/>
                  </a:lnTo>
                  <a:lnTo>
                    <a:pt x="90389" y="92416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970481" y="2725986"/>
              <a:ext cx="93980" cy="99695"/>
            </a:xfrm>
            <a:custGeom>
              <a:avLst/>
              <a:gdLst/>
              <a:ahLst/>
              <a:cxnLst/>
              <a:rect l="l" t="t" r="r" b="b"/>
              <a:pathLst>
                <a:path w="93979" h="99694">
                  <a:moveTo>
                    <a:pt x="3830" y="0"/>
                  </a:moveTo>
                  <a:lnTo>
                    <a:pt x="766" y="4153"/>
                  </a:lnTo>
                  <a:lnTo>
                    <a:pt x="0" y="8307"/>
                  </a:lnTo>
                  <a:lnTo>
                    <a:pt x="85027" y="99685"/>
                  </a:lnTo>
                  <a:lnTo>
                    <a:pt x="93453" y="94493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971247" y="2729101"/>
              <a:ext cx="90805" cy="95885"/>
            </a:xfrm>
            <a:custGeom>
              <a:avLst/>
              <a:gdLst/>
              <a:ahLst/>
              <a:cxnLst/>
              <a:rect l="l" t="t" r="r" b="b"/>
              <a:pathLst>
                <a:path w="90804" h="95885">
                  <a:moveTo>
                    <a:pt x="1532" y="0"/>
                  </a:moveTo>
                  <a:lnTo>
                    <a:pt x="0" y="1038"/>
                  </a:lnTo>
                  <a:lnTo>
                    <a:pt x="0" y="2076"/>
                  </a:lnTo>
                  <a:lnTo>
                    <a:pt x="86559" y="95531"/>
                  </a:lnTo>
                  <a:lnTo>
                    <a:pt x="90389" y="92416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541163" y="3085268"/>
              <a:ext cx="103505" cy="128905"/>
            </a:xfrm>
            <a:custGeom>
              <a:avLst/>
              <a:gdLst/>
              <a:ahLst/>
              <a:cxnLst/>
              <a:rect l="l" t="t" r="r" b="b"/>
              <a:pathLst>
                <a:path w="103504" h="128905">
                  <a:moveTo>
                    <a:pt x="99582" y="0"/>
                  </a:moveTo>
                  <a:lnTo>
                    <a:pt x="0" y="123567"/>
                  </a:lnTo>
                  <a:lnTo>
                    <a:pt x="7660" y="128759"/>
                  </a:lnTo>
                  <a:lnTo>
                    <a:pt x="103412" y="9345"/>
                  </a:lnTo>
                  <a:lnTo>
                    <a:pt x="101114" y="4153"/>
                  </a:lnTo>
                  <a:lnTo>
                    <a:pt x="99582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542695" y="3087345"/>
              <a:ext cx="101600" cy="125730"/>
            </a:xfrm>
            <a:custGeom>
              <a:avLst/>
              <a:gdLst/>
              <a:ahLst/>
              <a:cxnLst/>
              <a:rect l="l" t="t" r="r" b="b"/>
              <a:pathLst>
                <a:path w="101600" h="125730">
                  <a:moveTo>
                    <a:pt x="98816" y="0"/>
                  </a:moveTo>
                  <a:lnTo>
                    <a:pt x="0" y="122529"/>
                  </a:lnTo>
                  <a:lnTo>
                    <a:pt x="4596" y="125644"/>
                  </a:lnTo>
                  <a:lnTo>
                    <a:pt x="101114" y="4153"/>
                  </a:lnTo>
                  <a:lnTo>
                    <a:pt x="98816" y="2076"/>
                  </a:lnTo>
                  <a:lnTo>
                    <a:pt x="98816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97500" y="3049963"/>
              <a:ext cx="98425" cy="112395"/>
            </a:xfrm>
            <a:custGeom>
              <a:avLst/>
              <a:gdLst/>
              <a:ahLst/>
              <a:cxnLst/>
              <a:rect l="l" t="t" r="r" b="b"/>
              <a:pathLst>
                <a:path w="98425" h="112394">
                  <a:moveTo>
                    <a:pt x="92687" y="0"/>
                  </a:moveTo>
                  <a:lnTo>
                    <a:pt x="0" y="105915"/>
                  </a:lnTo>
                  <a:lnTo>
                    <a:pt x="8426" y="112145"/>
                  </a:lnTo>
                  <a:lnTo>
                    <a:pt x="98050" y="11422"/>
                  </a:lnTo>
                  <a:lnTo>
                    <a:pt x="94985" y="5191"/>
                  </a:lnTo>
                  <a:lnTo>
                    <a:pt x="92687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500564" y="3053078"/>
              <a:ext cx="93980" cy="108585"/>
            </a:xfrm>
            <a:custGeom>
              <a:avLst/>
              <a:gdLst/>
              <a:ahLst/>
              <a:cxnLst/>
              <a:rect l="l" t="t" r="r" b="b"/>
              <a:pathLst>
                <a:path w="93979" h="108585">
                  <a:moveTo>
                    <a:pt x="91921" y="0"/>
                  </a:moveTo>
                  <a:lnTo>
                    <a:pt x="0" y="104877"/>
                  </a:lnTo>
                  <a:lnTo>
                    <a:pt x="3064" y="107992"/>
                  </a:lnTo>
                  <a:lnTo>
                    <a:pt x="93453" y="4153"/>
                  </a:lnTo>
                  <a:lnTo>
                    <a:pt x="91921" y="1038"/>
                  </a:lnTo>
                  <a:lnTo>
                    <a:pt x="9192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453837" y="3011542"/>
              <a:ext cx="97790" cy="102870"/>
            </a:xfrm>
            <a:custGeom>
              <a:avLst/>
              <a:gdLst/>
              <a:ahLst/>
              <a:cxnLst/>
              <a:rect l="l" t="t" r="r" b="b"/>
              <a:pathLst>
                <a:path w="97789" h="102869">
                  <a:moveTo>
                    <a:pt x="91921" y="0"/>
                  </a:moveTo>
                  <a:lnTo>
                    <a:pt x="0" y="95531"/>
                  </a:lnTo>
                  <a:lnTo>
                    <a:pt x="7660" y="102800"/>
                  </a:lnTo>
                  <a:lnTo>
                    <a:pt x="97284" y="10383"/>
                  </a:lnTo>
                  <a:lnTo>
                    <a:pt x="94219" y="5191"/>
                  </a:lnTo>
                  <a:lnTo>
                    <a:pt x="91921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455369" y="3014658"/>
              <a:ext cx="93980" cy="99060"/>
            </a:xfrm>
            <a:custGeom>
              <a:avLst/>
              <a:gdLst/>
              <a:ahLst/>
              <a:cxnLst/>
              <a:rect l="l" t="t" r="r" b="b"/>
              <a:pathLst>
                <a:path w="93979" h="99060">
                  <a:moveTo>
                    <a:pt x="91921" y="0"/>
                  </a:moveTo>
                  <a:lnTo>
                    <a:pt x="0" y="94493"/>
                  </a:lnTo>
                  <a:lnTo>
                    <a:pt x="3830" y="98646"/>
                  </a:lnTo>
                  <a:lnTo>
                    <a:pt x="93453" y="5191"/>
                  </a:lnTo>
                  <a:lnTo>
                    <a:pt x="92687" y="1038"/>
                  </a:lnTo>
                  <a:lnTo>
                    <a:pt x="9192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410174" y="2973122"/>
              <a:ext cx="96520" cy="91440"/>
            </a:xfrm>
            <a:custGeom>
              <a:avLst/>
              <a:gdLst/>
              <a:ahLst/>
              <a:cxnLst/>
              <a:rect l="l" t="t" r="r" b="b"/>
              <a:pathLst>
                <a:path w="96520" h="91439">
                  <a:moveTo>
                    <a:pt x="92687" y="0"/>
                  </a:moveTo>
                  <a:lnTo>
                    <a:pt x="0" y="85147"/>
                  </a:lnTo>
                  <a:lnTo>
                    <a:pt x="7660" y="91377"/>
                  </a:lnTo>
                  <a:lnTo>
                    <a:pt x="96517" y="10383"/>
                  </a:lnTo>
                  <a:lnTo>
                    <a:pt x="94219" y="5191"/>
                  </a:lnTo>
                  <a:lnTo>
                    <a:pt x="92687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412473" y="2975199"/>
              <a:ext cx="93980" cy="88265"/>
            </a:xfrm>
            <a:custGeom>
              <a:avLst/>
              <a:gdLst/>
              <a:ahLst/>
              <a:cxnLst/>
              <a:rect l="l" t="t" r="r" b="b"/>
              <a:pathLst>
                <a:path w="93979" h="88264">
                  <a:moveTo>
                    <a:pt x="91155" y="0"/>
                  </a:moveTo>
                  <a:lnTo>
                    <a:pt x="0" y="84109"/>
                  </a:lnTo>
                  <a:lnTo>
                    <a:pt x="2298" y="88262"/>
                  </a:lnTo>
                  <a:lnTo>
                    <a:pt x="93453" y="4153"/>
                  </a:lnTo>
                  <a:lnTo>
                    <a:pt x="91155" y="2076"/>
                  </a:lnTo>
                  <a:lnTo>
                    <a:pt x="91155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364213" y="2927433"/>
              <a:ext cx="97790" cy="89535"/>
            </a:xfrm>
            <a:custGeom>
              <a:avLst/>
              <a:gdLst/>
              <a:ahLst/>
              <a:cxnLst/>
              <a:rect l="l" t="t" r="r" b="b"/>
              <a:pathLst>
                <a:path w="97789" h="89535">
                  <a:moveTo>
                    <a:pt x="91921" y="0"/>
                  </a:moveTo>
                  <a:lnTo>
                    <a:pt x="0" y="83070"/>
                  </a:lnTo>
                  <a:lnTo>
                    <a:pt x="7660" y="89301"/>
                  </a:lnTo>
                  <a:lnTo>
                    <a:pt x="97284" y="10383"/>
                  </a:lnTo>
                  <a:lnTo>
                    <a:pt x="94219" y="5191"/>
                  </a:lnTo>
                  <a:lnTo>
                    <a:pt x="91921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365746" y="2930548"/>
              <a:ext cx="93980" cy="85725"/>
            </a:xfrm>
            <a:custGeom>
              <a:avLst/>
              <a:gdLst/>
              <a:ahLst/>
              <a:cxnLst/>
              <a:rect l="l" t="t" r="r" b="b"/>
              <a:pathLst>
                <a:path w="93979" h="85725">
                  <a:moveTo>
                    <a:pt x="91921" y="0"/>
                  </a:moveTo>
                  <a:lnTo>
                    <a:pt x="0" y="80994"/>
                  </a:lnTo>
                  <a:lnTo>
                    <a:pt x="3830" y="85147"/>
                  </a:lnTo>
                  <a:lnTo>
                    <a:pt x="93453" y="5191"/>
                  </a:lnTo>
                  <a:lnTo>
                    <a:pt x="92687" y="2076"/>
                  </a:lnTo>
                  <a:lnTo>
                    <a:pt x="9192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319784" y="2893166"/>
              <a:ext cx="96520" cy="84455"/>
            </a:xfrm>
            <a:custGeom>
              <a:avLst/>
              <a:gdLst/>
              <a:ahLst/>
              <a:cxnLst/>
              <a:rect l="l" t="t" r="r" b="b"/>
              <a:pathLst>
                <a:path w="96520" h="84455">
                  <a:moveTo>
                    <a:pt x="92687" y="0"/>
                  </a:moveTo>
                  <a:lnTo>
                    <a:pt x="0" y="76840"/>
                  </a:lnTo>
                  <a:lnTo>
                    <a:pt x="7660" y="84109"/>
                  </a:lnTo>
                  <a:lnTo>
                    <a:pt x="96517" y="9345"/>
                  </a:lnTo>
                  <a:lnTo>
                    <a:pt x="94219" y="3115"/>
                  </a:lnTo>
                  <a:lnTo>
                    <a:pt x="92687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321316" y="2895243"/>
              <a:ext cx="93980" cy="79375"/>
            </a:xfrm>
            <a:custGeom>
              <a:avLst/>
              <a:gdLst/>
              <a:ahLst/>
              <a:cxnLst/>
              <a:rect l="l" t="t" r="r" b="b"/>
              <a:pathLst>
                <a:path w="93979" h="79375">
                  <a:moveTo>
                    <a:pt x="91921" y="0"/>
                  </a:moveTo>
                  <a:lnTo>
                    <a:pt x="0" y="75802"/>
                  </a:lnTo>
                  <a:lnTo>
                    <a:pt x="3064" y="78917"/>
                  </a:lnTo>
                  <a:lnTo>
                    <a:pt x="93453" y="4153"/>
                  </a:lnTo>
                  <a:lnTo>
                    <a:pt x="9192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273057" y="2866168"/>
              <a:ext cx="98425" cy="79375"/>
            </a:xfrm>
            <a:custGeom>
              <a:avLst/>
              <a:gdLst/>
              <a:ahLst/>
              <a:cxnLst/>
              <a:rect l="l" t="t" r="r" b="b"/>
              <a:pathLst>
                <a:path w="98425" h="79375">
                  <a:moveTo>
                    <a:pt x="92687" y="0"/>
                  </a:moveTo>
                  <a:lnTo>
                    <a:pt x="0" y="70610"/>
                  </a:lnTo>
                  <a:lnTo>
                    <a:pt x="8426" y="78917"/>
                  </a:lnTo>
                  <a:lnTo>
                    <a:pt x="98050" y="9345"/>
                  </a:lnTo>
                  <a:lnTo>
                    <a:pt x="94985" y="4153"/>
                  </a:lnTo>
                  <a:lnTo>
                    <a:pt x="92687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275356" y="2868245"/>
              <a:ext cx="93980" cy="74295"/>
            </a:xfrm>
            <a:custGeom>
              <a:avLst/>
              <a:gdLst/>
              <a:ahLst/>
              <a:cxnLst/>
              <a:rect l="l" t="t" r="r" b="b"/>
              <a:pathLst>
                <a:path w="93979" h="74294">
                  <a:moveTo>
                    <a:pt x="91155" y="0"/>
                  </a:moveTo>
                  <a:lnTo>
                    <a:pt x="0" y="71648"/>
                  </a:lnTo>
                  <a:lnTo>
                    <a:pt x="3830" y="73725"/>
                  </a:lnTo>
                  <a:lnTo>
                    <a:pt x="93453" y="4153"/>
                  </a:lnTo>
                  <a:lnTo>
                    <a:pt x="92687" y="2076"/>
                  </a:lnTo>
                  <a:lnTo>
                    <a:pt x="91155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230161" y="2837093"/>
              <a:ext cx="96520" cy="76835"/>
            </a:xfrm>
            <a:custGeom>
              <a:avLst/>
              <a:gdLst/>
              <a:ahLst/>
              <a:cxnLst/>
              <a:rect l="l" t="t" r="r" b="b"/>
              <a:pathLst>
                <a:path w="96520" h="76835">
                  <a:moveTo>
                    <a:pt x="92687" y="0"/>
                  </a:moveTo>
                  <a:lnTo>
                    <a:pt x="0" y="68533"/>
                  </a:lnTo>
                  <a:lnTo>
                    <a:pt x="6894" y="76840"/>
                  </a:lnTo>
                  <a:lnTo>
                    <a:pt x="96517" y="9345"/>
                  </a:lnTo>
                  <a:lnTo>
                    <a:pt x="94219" y="3115"/>
                  </a:lnTo>
                  <a:lnTo>
                    <a:pt x="92687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231692" y="2839170"/>
              <a:ext cx="93980" cy="73025"/>
            </a:xfrm>
            <a:custGeom>
              <a:avLst/>
              <a:gdLst/>
              <a:ahLst/>
              <a:cxnLst/>
              <a:rect l="l" t="t" r="r" b="b"/>
              <a:pathLst>
                <a:path w="93979" h="73025">
                  <a:moveTo>
                    <a:pt x="91921" y="0"/>
                  </a:moveTo>
                  <a:lnTo>
                    <a:pt x="0" y="69571"/>
                  </a:lnTo>
                  <a:lnTo>
                    <a:pt x="3064" y="72687"/>
                  </a:lnTo>
                  <a:lnTo>
                    <a:pt x="93453" y="4153"/>
                  </a:lnTo>
                  <a:lnTo>
                    <a:pt x="9192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184966" y="2809057"/>
              <a:ext cx="97790" cy="78105"/>
            </a:xfrm>
            <a:custGeom>
              <a:avLst/>
              <a:gdLst/>
              <a:ahLst/>
              <a:cxnLst/>
              <a:rect l="l" t="t" r="r" b="b"/>
              <a:pathLst>
                <a:path w="97789" h="78105">
                  <a:moveTo>
                    <a:pt x="91921" y="0"/>
                  </a:moveTo>
                  <a:lnTo>
                    <a:pt x="0" y="70610"/>
                  </a:lnTo>
                  <a:lnTo>
                    <a:pt x="7660" y="77878"/>
                  </a:lnTo>
                  <a:lnTo>
                    <a:pt x="97284" y="9345"/>
                  </a:lnTo>
                  <a:lnTo>
                    <a:pt x="94219" y="4153"/>
                  </a:lnTo>
                  <a:lnTo>
                    <a:pt x="91921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188030" y="2811134"/>
              <a:ext cx="93980" cy="74295"/>
            </a:xfrm>
            <a:custGeom>
              <a:avLst/>
              <a:gdLst/>
              <a:ahLst/>
              <a:cxnLst/>
              <a:rect l="l" t="t" r="r" b="b"/>
              <a:pathLst>
                <a:path w="93979" h="74294">
                  <a:moveTo>
                    <a:pt x="91155" y="0"/>
                  </a:moveTo>
                  <a:lnTo>
                    <a:pt x="0" y="69571"/>
                  </a:lnTo>
                  <a:lnTo>
                    <a:pt x="2298" y="73725"/>
                  </a:lnTo>
                  <a:lnTo>
                    <a:pt x="93453" y="4153"/>
                  </a:lnTo>
                  <a:lnTo>
                    <a:pt x="91155" y="2076"/>
                  </a:lnTo>
                  <a:lnTo>
                    <a:pt x="91155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139771" y="2787251"/>
              <a:ext cx="97790" cy="83185"/>
            </a:xfrm>
            <a:custGeom>
              <a:avLst/>
              <a:gdLst/>
              <a:ahLst/>
              <a:cxnLst/>
              <a:rect l="l" t="t" r="r" b="b"/>
              <a:pathLst>
                <a:path w="97789" h="83185">
                  <a:moveTo>
                    <a:pt x="93453" y="0"/>
                  </a:moveTo>
                  <a:lnTo>
                    <a:pt x="0" y="75802"/>
                  </a:lnTo>
                  <a:lnTo>
                    <a:pt x="7660" y="83070"/>
                  </a:lnTo>
                  <a:lnTo>
                    <a:pt x="97284" y="10383"/>
                  </a:lnTo>
                  <a:lnTo>
                    <a:pt x="94219" y="5191"/>
                  </a:lnTo>
                  <a:lnTo>
                    <a:pt x="93453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142069" y="2790366"/>
              <a:ext cx="94615" cy="76835"/>
            </a:xfrm>
            <a:custGeom>
              <a:avLst/>
              <a:gdLst/>
              <a:ahLst/>
              <a:cxnLst/>
              <a:rect l="l" t="t" r="r" b="b"/>
              <a:pathLst>
                <a:path w="94614" h="76835">
                  <a:moveTo>
                    <a:pt x="91921" y="0"/>
                  </a:moveTo>
                  <a:lnTo>
                    <a:pt x="0" y="74763"/>
                  </a:lnTo>
                  <a:lnTo>
                    <a:pt x="3064" y="76840"/>
                  </a:lnTo>
                  <a:lnTo>
                    <a:pt x="94219" y="3115"/>
                  </a:lnTo>
                  <a:lnTo>
                    <a:pt x="9192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096874" y="2767522"/>
              <a:ext cx="99060" cy="82550"/>
            </a:xfrm>
            <a:custGeom>
              <a:avLst/>
              <a:gdLst/>
              <a:ahLst/>
              <a:cxnLst/>
              <a:rect l="l" t="t" r="r" b="b"/>
              <a:pathLst>
                <a:path w="99060" h="82550">
                  <a:moveTo>
                    <a:pt x="93453" y="0"/>
                  </a:moveTo>
                  <a:lnTo>
                    <a:pt x="0" y="74763"/>
                  </a:lnTo>
                  <a:lnTo>
                    <a:pt x="8426" y="82032"/>
                  </a:lnTo>
                  <a:lnTo>
                    <a:pt x="98816" y="9345"/>
                  </a:lnTo>
                  <a:lnTo>
                    <a:pt x="96517" y="4153"/>
                  </a:lnTo>
                  <a:lnTo>
                    <a:pt x="93453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099172" y="2769598"/>
              <a:ext cx="95885" cy="78105"/>
            </a:xfrm>
            <a:custGeom>
              <a:avLst/>
              <a:gdLst/>
              <a:ahLst/>
              <a:cxnLst/>
              <a:rect l="l" t="t" r="r" b="b"/>
              <a:pathLst>
                <a:path w="95885" h="78105">
                  <a:moveTo>
                    <a:pt x="93453" y="0"/>
                  </a:moveTo>
                  <a:lnTo>
                    <a:pt x="0" y="74763"/>
                  </a:lnTo>
                  <a:lnTo>
                    <a:pt x="3064" y="77878"/>
                  </a:lnTo>
                  <a:lnTo>
                    <a:pt x="95751" y="4153"/>
                  </a:lnTo>
                  <a:lnTo>
                    <a:pt x="93453" y="2076"/>
                  </a:lnTo>
                  <a:lnTo>
                    <a:pt x="93453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5052445" y="2750907"/>
              <a:ext cx="92710" cy="83185"/>
            </a:xfrm>
            <a:custGeom>
              <a:avLst/>
              <a:gdLst/>
              <a:ahLst/>
              <a:cxnLst/>
              <a:rect l="l" t="t" r="r" b="b"/>
              <a:pathLst>
                <a:path w="92710" h="83185">
                  <a:moveTo>
                    <a:pt x="88857" y="0"/>
                  </a:moveTo>
                  <a:lnTo>
                    <a:pt x="0" y="76840"/>
                  </a:lnTo>
                  <a:lnTo>
                    <a:pt x="8426" y="83070"/>
                  </a:lnTo>
                  <a:lnTo>
                    <a:pt x="92687" y="11422"/>
                  </a:lnTo>
                  <a:lnTo>
                    <a:pt x="91155" y="5191"/>
                  </a:lnTo>
                  <a:lnTo>
                    <a:pt x="88857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5055509" y="2755061"/>
              <a:ext cx="88900" cy="78105"/>
            </a:xfrm>
            <a:custGeom>
              <a:avLst/>
              <a:gdLst/>
              <a:ahLst/>
              <a:cxnLst/>
              <a:rect l="l" t="t" r="r" b="b"/>
              <a:pathLst>
                <a:path w="88900" h="78105">
                  <a:moveTo>
                    <a:pt x="88091" y="0"/>
                  </a:moveTo>
                  <a:lnTo>
                    <a:pt x="0" y="73725"/>
                  </a:lnTo>
                  <a:lnTo>
                    <a:pt x="3064" y="77878"/>
                  </a:lnTo>
                  <a:lnTo>
                    <a:pt x="88857" y="4153"/>
                  </a:lnTo>
                  <a:lnTo>
                    <a:pt x="88091" y="2076"/>
                  </a:lnTo>
                  <a:lnTo>
                    <a:pt x="8809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5008782" y="2736370"/>
              <a:ext cx="94615" cy="92710"/>
            </a:xfrm>
            <a:custGeom>
              <a:avLst/>
              <a:gdLst/>
              <a:ahLst/>
              <a:cxnLst/>
              <a:rect l="l" t="t" r="r" b="b"/>
              <a:pathLst>
                <a:path w="94614" h="92710">
                  <a:moveTo>
                    <a:pt x="89623" y="0"/>
                  </a:moveTo>
                  <a:lnTo>
                    <a:pt x="0" y="85147"/>
                  </a:lnTo>
                  <a:lnTo>
                    <a:pt x="7660" y="92416"/>
                  </a:lnTo>
                  <a:lnTo>
                    <a:pt x="94219" y="9345"/>
                  </a:lnTo>
                  <a:lnTo>
                    <a:pt x="91155" y="5191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5011846" y="2739485"/>
              <a:ext cx="88900" cy="88265"/>
            </a:xfrm>
            <a:custGeom>
              <a:avLst/>
              <a:gdLst/>
              <a:ahLst/>
              <a:cxnLst/>
              <a:rect l="l" t="t" r="r" b="b"/>
              <a:pathLst>
                <a:path w="88900" h="88264">
                  <a:moveTo>
                    <a:pt x="87325" y="0"/>
                  </a:moveTo>
                  <a:lnTo>
                    <a:pt x="0" y="85147"/>
                  </a:lnTo>
                  <a:lnTo>
                    <a:pt x="2298" y="88262"/>
                  </a:lnTo>
                  <a:lnTo>
                    <a:pt x="88857" y="4153"/>
                  </a:lnTo>
                  <a:lnTo>
                    <a:pt x="88091" y="1038"/>
                  </a:lnTo>
                  <a:lnTo>
                    <a:pt x="87325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4965119" y="2729101"/>
              <a:ext cx="93980" cy="95885"/>
            </a:xfrm>
            <a:custGeom>
              <a:avLst/>
              <a:gdLst/>
              <a:ahLst/>
              <a:cxnLst/>
              <a:rect l="l" t="t" r="r" b="b"/>
              <a:pathLst>
                <a:path w="93979" h="95885">
                  <a:moveTo>
                    <a:pt x="89623" y="0"/>
                  </a:moveTo>
                  <a:lnTo>
                    <a:pt x="0" y="90339"/>
                  </a:lnTo>
                  <a:lnTo>
                    <a:pt x="6894" y="95531"/>
                  </a:lnTo>
                  <a:lnTo>
                    <a:pt x="93453" y="9345"/>
                  </a:lnTo>
                  <a:lnTo>
                    <a:pt x="91155" y="4153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4967417" y="2731178"/>
              <a:ext cx="90805" cy="92710"/>
            </a:xfrm>
            <a:custGeom>
              <a:avLst/>
              <a:gdLst/>
              <a:ahLst/>
              <a:cxnLst/>
              <a:rect l="l" t="t" r="r" b="b"/>
              <a:pathLst>
                <a:path w="90804" h="92710">
                  <a:moveTo>
                    <a:pt x="88091" y="0"/>
                  </a:moveTo>
                  <a:lnTo>
                    <a:pt x="0" y="90339"/>
                  </a:lnTo>
                  <a:lnTo>
                    <a:pt x="3064" y="92416"/>
                  </a:lnTo>
                  <a:lnTo>
                    <a:pt x="90389" y="4153"/>
                  </a:lnTo>
                  <a:lnTo>
                    <a:pt x="88857" y="2076"/>
                  </a:lnTo>
                  <a:lnTo>
                    <a:pt x="8809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922222" y="2725986"/>
              <a:ext cx="93980" cy="99695"/>
            </a:xfrm>
            <a:custGeom>
              <a:avLst/>
              <a:gdLst/>
              <a:ahLst/>
              <a:cxnLst/>
              <a:rect l="l" t="t" r="r" b="b"/>
              <a:pathLst>
                <a:path w="93979" h="99694">
                  <a:moveTo>
                    <a:pt x="89623" y="0"/>
                  </a:moveTo>
                  <a:lnTo>
                    <a:pt x="0" y="94493"/>
                  </a:lnTo>
                  <a:lnTo>
                    <a:pt x="7660" y="99685"/>
                  </a:lnTo>
                  <a:lnTo>
                    <a:pt x="93453" y="8307"/>
                  </a:lnTo>
                  <a:lnTo>
                    <a:pt x="91155" y="4153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923754" y="2729101"/>
              <a:ext cx="90805" cy="95885"/>
            </a:xfrm>
            <a:custGeom>
              <a:avLst/>
              <a:gdLst/>
              <a:ahLst/>
              <a:cxnLst/>
              <a:rect l="l" t="t" r="r" b="b"/>
              <a:pathLst>
                <a:path w="90804" h="95885">
                  <a:moveTo>
                    <a:pt x="88857" y="0"/>
                  </a:moveTo>
                  <a:lnTo>
                    <a:pt x="0" y="92416"/>
                  </a:lnTo>
                  <a:lnTo>
                    <a:pt x="3830" y="95531"/>
                  </a:lnTo>
                  <a:lnTo>
                    <a:pt x="90389" y="2076"/>
                  </a:lnTo>
                  <a:lnTo>
                    <a:pt x="88857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877794" y="2725986"/>
              <a:ext cx="93980" cy="99695"/>
            </a:xfrm>
            <a:custGeom>
              <a:avLst/>
              <a:gdLst/>
              <a:ahLst/>
              <a:cxnLst/>
              <a:rect l="l" t="t" r="r" b="b"/>
              <a:pathLst>
                <a:path w="93979" h="99694">
                  <a:moveTo>
                    <a:pt x="89623" y="0"/>
                  </a:moveTo>
                  <a:lnTo>
                    <a:pt x="0" y="94493"/>
                  </a:lnTo>
                  <a:lnTo>
                    <a:pt x="7660" y="99685"/>
                  </a:lnTo>
                  <a:lnTo>
                    <a:pt x="93453" y="8307"/>
                  </a:lnTo>
                  <a:lnTo>
                    <a:pt x="91155" y="4153"/>
                  </a:lnTo>
                  <a:lnTo>
                    <a:pt x="89623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880857" y="2729101"/>
              <a:ext cx="90170" cy="95885"/>
            </a:xfrm>
            <a:custGeom>
              <a:avLst/>
              <a:gdLst/>
              <a:ahLst/>
              <a:cxnLst/>
              <a:rect l="l" t="t" r="r" b="b"/>
              <a:pathLst>
                <a:path w="90170" h="95885">
                  <a:moveTo>
                    <a:pt x="87325" y="0"/>
                  </a:moveTo>
                  <a:lnTo>
                    <a:pt x="0" y="92416"/>
                  </a:lnTo>
                  <a:lnTo>
                    <a:pt x="2298" y="95531"/>
                  </a:lnTo>
                  <a:lnTo>
                    <a:pt x="89623" y="2076"/>
                  </a:lnTo>
                  <a:lnTo>
                    <a:pt x="88091" y="1038"/>
                  </a:lnTo>
                  <a:lnTo>
                    <a:pt x="87325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327017" y="2814256"/>
              <a:ext cx="1296670" cy="474980"/>
            </a:xfrm>
            <a:custGeom>
              <a:avLst/>
              <a:gdLst/>
              <a:ahLst/>
              <a:cxnLst/>
              <a:rect l="l" t="t" r="r" b="b"/>
              <a:pathLst>
                <a:path w="1296670" h="474979">
                  <a:moveTo>
                    <a:pt x="1296098" y="474535"/>
                  </a:moveTo>
                  <a:lnTo>
                    <a:pt x="1248613" y="414312"/>
                  </a:lnTo>
                  <a:lnTo>
                    <a:pt x="1190396" y="342671"/>
                  </a:lnTo>
                  <a:lnTo>
                    <a:pt x="1119924" y="263753"/>
                  </a:lnTo>
                  <a:lnTo>
                    <a:pt x="1118247" y="262102"/>
                  </a:lnTo>
                  <a:lnTo>
                    <a:pt x="1118247" y="275590"/>
                  </a:lnTo>
                  <a:lnTo>
                    <a:pt x="1091476" y="248818"/>
                  </a:lnTo>
                  <a:lnTo>
                    <a:pt x="1116088" y="273100"/>
                  </a:lnTo>
                  <a:lnTo>
                    <a:pt x="1118247" y="275590"/>
                  </a:lnTo>
                  <a:lnTo>
                    <a:pt x="1118247" y="262102"/>
                  </a:lnTo>
                  <a:lnTo>
                    <a:pt x="1041019" y="185864"/>
                  </a:lnTo>
                  <a:lnTo>
                    <a:pt x="1037323" y="182880"/>
                  </a:lnTo>
                  <a:lnTo>
                    <a:pt x="1037323" y="195351"/>
                  </a:lnTo>
                  <a:lnTo>
                    <a:pt x="951395" y="125641"/>
                  </a:lnTo>
                  <a:lnTo>
                    <a:pt x="855649" y="66459"/>
                  </a:lnTo>
                  <a:lnTo>
                    <a:pt x="752233" y="25958"/>
                  </a:lnTo>
                  <a:lnTo>
                    <a:pt x="705612" y="19723"/>
                  </a:lnTo>
                  <a:lnTo>
                    <a:pt x="643458" y="11417"/>
                  </a:lnTo>
                  <a:lnTo>
                    <a:pt x="536219" y="24917"/>
                  </a:lnTo>
                  <a:lnTo>
                    <a:pt x="435864" y="63334"/>
                  </a:lnTo>
                  <a:lnTo>
                    <a:pt x="341642" y="119418"/>
                  </a:lnTo>
                  <a:lnTo>
                    <a:pt x="255092" y="190030"/>
                  </a:lnTo>
                  <a:lnTo>
                    <a:pt x="175425" y="265823"/>
                  </a:lnTo>
                  <a:lnTo>
                    <a:pt x="117805" y="330898"/>
                  </a:lnTo>
                  <a:lnTo>
                    <a:pt x="173126" y="266865"/>
                  </a:lnTo>
                  <a:lnTo>
                    <a:pt x="252793" y="190030"/>
                  </a:lnTo>
                  <a:lnTo>
                    <a:pt x="339344" y="119418"/>
                  </a:lnTo>
                  <a:lnTo>
                    <a:pt x="434340" y="61264"/>
                  </a:lnTo>
                  <a:lnTo>
                    <a:pt x="535444" y="21805"/>
                  </a:lnTo>
                  <a:lnTo>
                    <a:pt x="643458" y="7264"/>
                  </a:lnTo>
                  <a:lnTo>
                    <a:pt x="750697" y="21805"/>
                  </a:lnTo>
                  <a:lnTo>
                    <a:pt x="853351" y="62306"/>
                  </a:lnTo>
                  <a:lnTo>
                    <a:pt x="949096" y="121488"/>
                  </a:lnTo>
                  <a:lnTo>
                    <a:pt x="1037196" y="195211"/>
                  </a:lnTo>
                  <a:lnTo>
                    <a:pt x="1037323" y="195351"/>
                  </a:lnTo>
                  <a:lnTo>
                    <a:pt x="1037323" y="182880"/>
                  </a:lnTo>
                  <a:lnTo>
                    <a:pt x="951395" y="113182"/>
                  </a:lnTo>
                  <a:lnTo>
                    <a:pt x="855649" y="54000"/>
                  </a:lnTo>
                  <a:lnTo>
                    <a:pt x="752233" y="14541"/>
                  </a:lnTo>
                  <a:lnTo>
                    <a:pt x="697839" y="7264"/>
                  </a:lnTo>
                  <a:lnTo>
                    <a:pt x="643458" y="0"/>
                  </a:lnTo>
                  <a:lnTo>
                    <a:pt x="536219" y="13500"/>
                  </a:lnTo>
                  <a:lnTo>
                    <a:pt x="435864" y="51917"/>
                  </a:lnTo>
                  <a:lnTo>
                    <a:pt x="341642" y="107988"/>
                  </a:lnTo>
                  <a:lnTo>
                    <a:pt x="255092" y="177558"/>
                  </a:lnTo>
                  <a:lnTo>
                    <a:pt x="175425" y="252323"/>
                  </a:lnTo>
                  <a:lnTo>
                    <a:pt x="106476" y="330200"/>
                  </a:lnTo>
                  <a:lnTo>
                    <a:pt x="47498" y="401853"/>
                  </a:lnTo>
                  <a:lnTo>
                    <a:pt x="0" y="464159"/>
                  </a:lnTo>
                  <a:lnTo>
                    <a:pt x="0" y="474548"/>
                  </a:lnTo>
                  <a:lnTo>
                    <a:pt x="2374" y="474548"/>
                  </a:lnTo>
                  <a:lnTo>
                    <a:pt x="15582" y="474548"/>
                  </a:lnTo>
                  <a:lnTo>
                    <a:pt x="45961" y="434047"/>
                  </a:lnTo>
                  <a:lnTo>
                    <a:pt x="104952" y="361353"/>
                  </a:lnTo>
                  <a:lnTo>
                    <a:pt x="173126" y="282435"/>
                  </a:lnTo>
                  <a:lnTo>
                    <a:pt x="252793" y="204558"/>
                  </a:lnTo>
                  <a:lnTo>
                    <a:pt x="339344" y="131876"/>
                  </a:lnTo>
                  <a:lnTo>
                    <a:pt x="434340" y="73723"/>
                  </a:lnTo>
                  <a:lnTo>
                    <a:pt x="535444" y="34264"/>
                  </a:lnTo>
                  <a:lnTo>
                    <a:pt x="643458" y="19723"/>
                  </a:lnTo>
                  <a:lnTo>
                    <a:pt x="750697" y="34264"/>
                  </a:lnTo>
                  <a:lnTo>
                    <a:pt x="853351" y="74764"/>
                  </a:lnTo>
                  <a:lnTo>
                    <a:pt x="949096" y="134988"/>
                  </a:lnTo>
                  <a:lnTo>
                    <a:pt x="1037196" y="208711"/>
                  </a:lnTo>
                  <a:lnTo>
                    <a:pt x="1116088" y="287629"/>
                  </a:lnTo>
                  <a:lnTo>
                    <a:pt x="1185799" y="366547"/>
                  </a:lnTo>
                  <a:lnTo>
                    <a:pt x="1244015" y="439242"/>
                  </a:lnTo>
                  <a:lnTo>
                    <a:pt x="1270939" y="474548"/>
                  </a:lnTo>
                  <a:lnTo>
                    <a:pt x="1281874" y="474548"/>
                  </a:lnTo>
                  <a:lnTo>
                    <a:pt x="1284630" y="474548"/>
                  </a:lnTo>
                  <a:lnTo>
                    <a:pt x="1296098" y="474535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4327028" y="2819441"/>
              <a:ext cx="1289685" cy="469900"/>
            </a:xfrm>
            <a:custGeom>
              <a:avLst/>
              <a:gdLst/>
              <a:ahLst/>
              <a:cxnLst/>
              <a:rect l="l" t="t" r="r" b="b"/>
              <a:pathLst>
                <a:path w="1289685" h="469900">
                  <a:moveTo>
                    <a:pt x="643453" y="0"/>
                  </a:moveTo>
                  <a:lnTo>
                    <a:pt x="536211" y="13499"/>
                  </a:lnTo>
                  <a:lnTo>
                    <a:pt x="435862" y="51919"/>
                  </a:lnTo>
                  <a:lnTo>
                    <a:pt x="341643" y="107992"/>
                  </a:lnTo>
                  <a:lnTo>
                    <a:pt x="255083" y="178602"/>
                  </a:lnTo>
                  <a:lnTo>
                    <a:pt x="175417" y="254404"/>
                  </a:lnTo>
                  <a:lnTo>
                    <a:pt x="106476" y="331245"/>
                  </a:lnTo>
                  <a:lnTo>
                    <a:pt x="47492" y="402893"/>
                  </a:lnTo>
                  <a:lnTo>
                    <a:pt x="0" y="465197"/>
                  </a:lnTo>
                  <a:lnTo>
                    <a:pt x="0" y="469350"/>
                  </a:lnTo>
                  <a:lnTo>
                    <a:pt x="9347" y="469350"/>
                  </a:lnTo>
                  <a:lnTo>
                    <a:pt x="45960" y="420546"/>
                  </a:lnTo>
                  <a:lnTo>
                    <a:pt x="104944" y="347859"/>
                  </a:lnTo>
                  <a:lnTo>
                    <a:pt x="173119" y="268942"/>
                  </a:lnTo>
                  <a:lnTo>
                    <a:pt x="252785" y="192101"/>
                  </a:lnTo>
                  <a:lnTo>
                    <a:pt x="339344" y="121491"/>
                  </a:lnTo>
                  <a:lnTo>
                    <a:pt x="434330" y="63341"/>
                  </a:lnTo>
                  <a:lnTo>
                    <a:pt x="535445" y="23882"/>
                  </a:lnTo>
                  <a:lnTo>
                    <a:pt x="643453" y="9345"/>
                  </a:lnTo>
                  <a:lnTo>
                    <a:pt x="713379" y="9345"/>
                  </a:lnTo>
                  <a:lnTo>
                    <a:pt x="643453" y="0"/>
                  </a:lnTo>
                  <a:close/>
                </a:path>
                <a:path w="1289685" h="469900">
                  <a:moveTo>
                    <a:pt x="713379" y="9345"/>
                  </a:moveTo>
                  <a:lnTo>
                    <a:pt x="643453" y="9345"/>
                  </a:lnTo>
                  <a:lnTo>
                    <a:pt x="750695" y="23882"/>
                  </a:lnTo>
                  <a:lnTo>
                    <a:pt x="853341" y="64379"/>
                  </a:lnTo>
                  <a:lnTo>
                    <a:pt x="949093" y="123567"/>
                  </a:lnTo>
                  <a:lnTo>
                    <a:pt x="1037185" y="196255"/>
                  </a:lnTo>
                  <a:lnTo>
                    <a:pt x="1116085" y="275172"/>
                  </a:lnTo>
                  <a:lnTo>
                    <a:pt x="1185792" y="354089"/>
                  </a:lnTo>
                  <a:lnTo>
                    <a:pt x="1244009" y="426776"/>
                  </a:lnTo>
                  <a:lnTo>
                    <a:pt x="1277040" y="469350"/>
                  </a:lnTo>
                  <a:lnTo>
                    <a:pt x="1289548" y="469350"/>
                  </a:lnTo>
                  <a:lnTo>
                    <a:pt x="1248605" y="417431"/>
                  </a:lnTo>
                  <a:lnTo>
                    <a:pt x="1190388" y="344744"/>
                  </a:lnTo>
                  <a:lnTo>
                    <a:pt x="1119915" y="265826"/>
                  </a:lnTo>
                  <a:lnTo>
                    <a:pt x="1041015" y="186909"/>
                  </a:lnTo>
                  <a:lnTo>
                    <a:pt x="951391" y="114222"/>
                  </a:lnTo>
                  <a:lnTo>
                    <a:pt x="855639" y="55034"/>
                  </a:lnTo>
                  <a:lnTo>
                    <a:pt x="752227" y="14537"/>
                  </a:lnTo>
                  <a:lnTo>
                    <a:pt x="713379" y="9345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327017" y="2715602"/>
              <a:ext cx="1304925" cy="388620"/>
            </a:xfrm>
            <a:custGeom>
              <a:avLst/>
              <a:gdLst/>
              <a:ahLst/>
              <a:cxnLst/>
              <a:rect l="l" t="t" r="r" b="b"/>
              <a:pathLst>
                <a:path w="1304925" h="388619">
                  <a:moveTo>
                    <a:pt x="1304531" y="367588"/>
                  </a:moveTo>
                  <a:lnTo>
                    <a:pt x="1280655" y="344474"/>
                  </a:lnTo>
                  <a:lnTo>
                    <a:pt x="1280655" y="356958"/>
                  </a:lnTo>
                  <a:lnTo>
                    <a:pt x="1256271" y="333324"/>
                  </a:lnTo>
                  <a:lnTo>
                    <a:pt x="1223733" y="302412"/>
                  </a:lnTo>
                  <a:lnTo>
                    <a:pt x="1252435" y="329171"/>
                  </a:lnTo>
                  <a:lnTo>
                    <a:pt x="1280655" y="356958"/>
                  </a:lnTo>
                  <a:lnTo>
                    <a:pt x="1280655" y="344474"/>
                  </a:lnTo>
                  <a:lnTo>
                    <a:pt x="1256271" y="320865"/>
                  </a:lnTo>
                  <a:lnTo>
                    <a:pt x="1197292" y="265836"/>
                  </a:lnTo>
                  <a:lnTo>
                    <a:pt x="1126820" y="204571"/>
                  </a:lnTo>
                  <a:lnTo>
                    <a:pt x="1124966" y="203187"/>
                  </a:lnTo>
                  <a:lnTo>
                    <a:pt x="1124966" y="214617"/>
                  </a:lnTo>
                  <a:lnTo>
                    <a:pt x="1046378" y="155765"/>
                  </a:lnTo>
                  <a:lnTo>
                    <a:pt x="955992" y="99695"/>
                  </a:lnTo>
                  <a:lnTo>
                    <a:pt x="858710" y="54000"/>
                  </a:lnTo>
                  <a:lnTo>
                    <a:pt x="752995" y="21818"/>
                  </a:lnTo>
                  <a:lnTo>
                    <a:pt x="643458" y="11430"/>
                  </a:lnTo>
                  <a:lnTo>
                    <a:pt x="537743" y="20777"/>
                  </a:lnTo>
                  <a:lnTo>
                    <a:pt x="438162" y="49847"/>
                  </a:lnTo>
                  <a:lnTo>
                    <a:pt x="344716" y="91389"/>
                  </a:lnTo>
                  <a:lnTo>
                    <a:pt x="258152" y="143306"/>
                  </a:lnTo>
                  <a:lnTo>
                    <a:pt x="206870" y="179400"/>
                  </a:lnTo>
                  <a:lnTo>
                    <a:pt x="255854" y="143306"/>
                  </a:lnTo>
                  <a:lnTo>
                    <a:pt x="342417" y="90347"/>
                  </a:lnTo>
                  <a:lnTo>
                    <a:pt x="436638" y="46736"/>
                  </a:lnTo>
                  <a:lnTo>
                    <a:pt x="536981" y="17653"/>
                  </a:lnTo>
                  <a:lnTo>
                    <a:pt x="643458" y="7277"/>
                  </a:lnTo>
                  <a:lnTo>
                    <a:pt x="752233" y="17653"/>
                  </a:lnTo>
                  <a:lnTo>
                    <a:pt x="856411" y="49847"/>
                  </a:lnTo>
                  <a:lnTo>
                    <a:pt x="953693" y="95542"/>
                  </a:lnTo>
                  <a:lnTo>
                    <a:pt x="1043317" y="152654"/>
                  </a:lnTo>
                  <a:lnTo>
                    <a:pt x="1122984" y="212877"/>
                  </a:lnTo>
                  <a:lnTo>
                    <a:pt x="1124966" y="214617"/>
                  </a:lnTo>
                  <a:lnTo>
                    <a:pt x="1124966" y="203187"/>
                  </a:lnTo>
                  <a:lnTo>
                    <a:pt x="1046378" y="144348"/>
                  </a:lnTo>
                  <a:lnTo>
                    <a:pt x="955992" y="88265"/>
                  </a:lnTo>
                  <a:lnTo>
                    <a:pt x="858710" y="42583"/>
                  </a:lnTo>
                  <a:lnTo>
                    <a:pt x="752995" y="10388"/>
                  </a:lnTo>
                  <a:lnTo>
                    <a:pt x="643458" y="0"/>
                  </a:lnTo>
                  <a:lnTo>
                    <a:pt x="537743" y="9347"/>
                  </a:lnTo>
                  <a:lnTo>
                    <a:pt x="438162" y="38430"/>
                  </a:lnTo>
                  <a:lnTo>
                    <a:pt x="344716" y="79959"/>
                  </a:lnTo>
                  <a:lnTo>
                    <a:pt x="258152" y="131876"/>
                  </a:lnTo>
                  <a:lnTo>
                    <a:pt x="178485" y="187960"/>
                  </a:lnTo>
                  <a:lnTo>
                    <a:pt x="108775" y="247142"/>
                  </a:lnTo>
                  <a:lnTo>
                    <a:pt x="49034" y="302171"/>
                  </a:lnTo>
                  <a:lnTo>
                    <a:pt x="0" y="350977"/>
                  </a:lnTo>
                  <a:lnTo>
                    <a:pt x="0" y="361365"/>
                  </a:lnTo>
                  <a:lnTo>
                    <a:pt x="0" y="364477"/>
                  </a:lnTo>
                  <a:lnTo>
                    <a:pt x="0" y="374865"/>
                  </a:lnTo>
                  <a:lnTo>
                    <a:pt x="47498" y="327101"/>
                  </a:lnTo>
                  <a:lnTo>
                    <a:pt x="107251" y="271030"/>
                  </a:lnTo>
                  <a:lnTo>
                    <a:pt x="176949" y="211836"/>
                  </a:lnTo>
                  <a:lnTo>
                    <a:pt x="255854" y="154724"/>
                  </a:lnTo>
                  <a:lnTo>
                    <a:pt x="342417" y="100723"/>
                  </a:lnTo>
                  <a:lnTo>
                    <a:pt x="436638" y="58153"/>
                  </a:lnTo>
                  <a:lnTo>
                    <a:pt x="536981" y="29083"/>
                  </a:lnTo>
                  <a:lnTo>
                    <a:pt x="643458" y="18694"/>
                  </a:lnTo>
                  <a:lnTo>
                    <a:pt x="752233" y="29083"/>
                  </a:lnTo>
                  <a:lnTo>
                    <a:pt x="856411" y="61264"/>
                  </a:lnTo>
                  <a:lnTo>
                    <a:pt x="953693" y="106959"/>
                  </a:lnTo>
                  <a:lnTo>
                    <a:pt x="1043317" y="163029"/>
                  </a:lnTo>
                  <a:lnTo>
                    <a:pt x="1122984" y="224294"/>
                  </a:lnTo>
                  <a:lnTo>
                    <a:pt x="1193457" y="285559"/>
                  </a:lnTo>
                  <a:lnTo>
                    <a:pt x="1252435" y="341630"/>
                  </a:lnTo>
                  <a:lnTo>
                    <a:pt x="1299933" y="388366"/>
                  </a:lnTo>
                  <a:lnTo>
                    <a:pt x="1304531" y="380060"/>
                  </a:lnTo>
                  <a:lnTo>
                    <a:pt x="1300035" y="375716"/>
                  </a:lnTo>
                  <a:lnTo>
                    <a:pt x="1304531" y="367588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327028" y="2720794"/>
              <a:ext cx="1304925" cy="375920"/>
            </a:xfrm>
            <a:custGeom>
              <a:avLst/>
              <a:gdLst/>
              <a:ahLst/>
              <a:cxnLst/>
              <a:rect l="l" t="t" r="r" b="b"/>
              <a:pathLst>
                <a:path w="1304925" h="375919">
                  <a:moveTo>
                    <a:pt x="643453" y="0"/>
                  </a:moveTo>
                  <a:lnTo>
                    <a:pt x="537743" y="9345"/>
                  </a:lnTo>
                  <a:lnTo>
                    <a:pt x="438161" y="38420"/>
                  </a:lnTo>
                  <a:lnTo>
                    <a:pt x="344707" y="79955"/>
                  </a:lnTo>
                  <a:lnTo>
                    <a:pt x="258147" y="132913"/>
                  </a:lnTo>
                  <a:lnTo>
                    <a:pt x="178481" y="188986"/>
                  </a:lnTo>
                  <a:lnTo>
                    <a:pt x="108774" y="248174"/>
                  </a:lnTo>
                  <a:lnTo>
                    <a:pt x="49025" y="302170"/>
                  </a:lnTo>
                  <a:lnTo>
                    <a:pt x="0" y="350974"/>
                  </a:lnTo>
                  <a:lnTo>
                    <a:pt x="0" y="362396"/>
                  </a:lnTo>
                  <a:lnTo>
                    <a:pt x="47492" y="314631"/>
                  </a:lnTo>
                  <a:lnTo>
                    <a:pt x="107242" y="258558"/>
                  </a:lnTo>
                  <a:lnTo>
                    <a:pt x="176949" y="199370"/>
                  </a:lnTo>
                  <a:lnTo>
                    <a:pt x="255849" y="143297"/>
                  </a:lnTo>
                  <a:lnTo>
                    <a:pt x="342409" y="90339"/>
                  </a:lnTo>
                  <a:lnTo>
                    <a:pt x="436628" y="47765"/>
                  </a:lnTo>
                  <a:lnTo>
                    <a:pt x="536977" y="18690"/>
                  </a:lnTo>
                  <a:lnTo>
                    <a:pt x="643453" y="8307"/>
                  </a:lnTo>
                  <a:lnTo>
                    <a:pt x="752227" y="18690"/>
                  </a:lnTo>
                  <a:lnTo>
                    <a:pt x="856405" y="50880"/>
                  </a:lnTo>
                  <a:lnTo>
                    <a:pt x="953689" y="96569"/>
                  </a:lnTo>
                  <a:lnTo>
                    <a:pt x="1043313" y="152642"/>
                  </a:lnTo>
                  <a:lnTo>
                    <a:pt x="1122979" y="212869"/>
                  </a:lnTo>
                  <a:lnTo>
                    <a:pt x="1193452" y="274133"/>
                  </a:lnTo>
                  <a:lnTo>
                    <a:pt x="1252435" y="329168"/>
                  </a:lnTo>
                  <a:lnTo>
                    <a:pt x="1299928" y="375895"/>
                  </a:lnTo>
                  <a:lnTo>
                    <a:pt x="1304524" y="367588"/>
                  </a:lnTo>
                  <a:lnTo>
                    <a:pt x="1256265" y="320861"/>
                  </a:lnTo>
                  <a:lnTo>
                    <a:pt x="1197282" y="265826"/>
                  </a:lnTo>
                  <a:lnTo>
                    <a:pt x="1126809" y="204562"/>
                  </a:lnTo>
                  <a:lnTo>
                    <a:pt x="1046377" y="144335"/>
                  </a:lnTo>
                  <a:lnTo>
                    <a:pt x="955987" y="88262"/>
                  </a:lnTo>
                  <a:lnTo>
                    <a:pt x="858703" y="42573"/>
                  </a:lnTo>
                  <a:lnTo>
                    <a:pt x="752993" y="10383"/>
                  </a:lnTo>
                  <a:lnTo>
                    <a:pt x="643453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327028" y="3120573"/>
              <a:ext cx="1346200" cy="5715"/>
            </a:xfrm>
            <a:custGeom>
              <a:avLst/>
              <a:gdLst/>
              <a:ahLst/>
              <a:cxnLst/>
              <a:rect l="l" t="t" r="r" b="b"/>
              <a:pathLst>
                <a:path w="1346200" h="5714">
                  <a:moveTo>
                    <a:pt x="1345889" y="0"/>
                  </a:moveTo>
                  <a:lnTo>
                    <a:pt x="0" y="0"/>
                  </a:lnTo>
                  <a:lnTo>
                    <a:pt x="0" y="5191"/>
                  </a:lnTo>
                  <a:lnTo>
                    <a:pt x="1345889" y="5191"/>
                  </a:lnTo>
                  <a:lnTo>
                    <a:pt x="134588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327028" y="3125765"/>
              <a:ext cx="1346200" cy="4445"/>
            </a:xfrm>
            <a:custGeom>
              <a:avLst/>
              <a:gdLst/>
              <a:ahLst/>
              <a:cxnLst/>
              <a:rect l="l" t="t" r="r" b="b"/>
              <a:pathLst>
                <a:path w="1346200" h="4444">
                  <a:moveTo>
                    <a:pt x="1345889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1345889" y="4153"/>
                  </a:lnTo>
                  <a:lnTo>
                    <a:pt x="1345889" y="0"/>
                  </a:lnTo>
                  <a:close/>
                </a:path>
              </a:pathLst>
            </a:custGeom>
            <a:solidFill>
              <a:srgbClr val="060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4327028" y="3174569"/>
              <a:ext cx="1346200" cy="4445"/>
            </a:xfrm>
            <a:custGeom>
              <a:avLst/>
              <a:gdLst/>
              <a:ahLst/>
              <a:cxnLst/>
              <a:rect l="l" t="t" r="r" b="b"/>
              <a:pathLst>
                <a:path w="1346200" h="4444">
                  <a:moveTo>
                    <a:pt x="1345889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1345889" y="4153"/>
                  </a:lnTo>
                  <a:lnTo>
                    <a:pt x="134588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327028" y="3178723"/>
              <a:ext cx="1346200" cy="3175"/>
            </a:xfrm>
            <a:custGeom>
              <a:avLst/>
              <a:gdLst/>
              <a:ahLst/>
              <a:cxnLst/>
              <a:rect l="l" t="t" r="r" b="b"/>
              <a:pathLst>
                <a:path w="1346200" h="3175">
                  <a:moveTo>
                    <a:pt x="1345889" y="0"/>
                  </a:moveTo>
                  <a:lnTo>
                    <a:pt x="0" y="0"/>
                  </a:lnTo>
                  <a:lnTo>
                    <a:pt x="0" y="3115"/>
                  </a:lnTo>
                  <a:lnTo>
                    <a:pt x="1345889" y="3115"/>
                  </a:lnTo>
                  <a:lnTo>
                    <a:pt x="1345889" y="0"/>
                  </a:lnTo>
                  <a:close/>
                </a:path>
              </a:pathLst>
            </a:custGeom>
            <a:solidFill>
              <a:srgbClr val="060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325496" y="3114343"/>
              <a:ext cx="1344930" cy="5715"/>
            </a:xfrm>
            <a:custGeom>
              <a:avLst/>
              <a:gdLst/>
              <a:ahLst/>
              <a:cxnLst/>
              <a:rect l="l" t="t" r="r" b="b"/>
              <a:pathLst>
                <a:path w="1344929" h="5714">
                  <a:moveTo>
                    <a:pt x="1344357" y="0"/>
                  </a:moveTo>
                  <a:lnTo>
                    <a:pt x="0" y="0"/>
                  </a:lnTo>
                  <a:lnTo>
                    <a:pt x="0" y="5191"/>
                  </a:lnTo>
                  <a:lnTo>
                    <a:pt x="1344357" y="5191"/>
                  </a:lnTo>
                  <a:lnTo>
                    <a:pt x="1344357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325496" y="3119535"/>
              <a:ext cx="1344930" cy="4445"/>
            </a:xfrm>
            <a:custGeom>
              <a:avLst/>
              <a:gdLst/>
              <a:ahLst/>
              <a:cxnLst/>
              <a:rect l="l" t="t" r="r" b="b"/>
              <a:pathLst>
                <a:path w="1344929" h="4444">
                  <a:moveTo>
                    <a:pt x="1344357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1344357" y="4153"/>
                  </a:lnTo>
                  <a:lnTo>
                    <a:pt x="1344357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325496" y="3167300"/>
              <a:ext cx="1344930" cy="4445"/>
            </a:xfrm>
            <a:custGeom>
              <a:avLst/>
              <a:gdLst/>
              <a:ahLst/>
              <a:cxnLst/>
              <a:rect l="l" t="t" r="r" b="b"/>
              <a:pathLst>
                <a:path w="1344929" h="4444">
                  <a:moveTo>
                    <a:pt x="1344357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1344357" y="4153"/>
                  </a:lnTo>
                  <a:lnTo>
                    <a:pt x="1344357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325496" y="3171454"/>
              <a:ext cx="1344930" cy="4445"/>
            </a:xfrm>
            <a:custGeom>
              <a:avLst/>
              <a:gdLst/>
              <a:ahLst/>
              <a:cxnLst/>
              <a:rect l="l" t="t" r="r" b="b"/>
              <a:pathLst>
                <a:path w="1344929" h="4444">
                  <a:moveTo>
                    <a:pt x="1344357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1344357" y="4153"/>
                  </a:lnTo>
                  <a:lnTo>
                    <a:pt x="1344357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576400" y="2937817"/>
              <a:ext cx="89623" cy="275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566467" y="3002197"/>
              <a:ext cx="69215" cy="287020"/>
            </a:xfrm>
            <a:custGeom>
              <a:avLst/>
              <a:gdLst/>
              <a:ahLst/>
              <a:cxnLst/>
              <a:rect l="l" t="t" r="r" b="b"/>
              <a:pathLst>
                <a:path w="69214" h="287020">
                  <a:moveTo>
                    <a:pt x="68916" y="0"/>
                  </a:moveTo>
                  <a:lnTo>
                    <a:pt x="8400" y="0"/>
                  </a:lnTo>
                  <a:lnTo>
                    <a:pt x="0" y="286594"/>
                  </a:lnTo>
                  <a:lnTo>
                    <a:pt x="68916" y="286594"/>
                  </a:lnTo>
                  <a:lnTo>
                    <a:pt x="68916" y="0"/>
                  </a:lnTo>
                  <a:close/>
                </a:path>
              </a:pathLst>
            </a:custGeom>
            <a:solidFill>
              <a:srgbClr val="DCD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592483" y="3002203"/>
              <a:ext cx="83820" cy="287020"/>
            </a:xfrm>
            <a:custGeom>
              <a:avLst/>
              <a:gdLst/>
              <a:ahLst/>
              <a:cxnLst/>
              <a:rect l="l" t="t" r="r" b="b"/>
              <a:pathLst>
                <a:path w="83820" h="287020">
                  <a:moveTo>
                    <a:pt x="15316" y="77876"/>
                  </a:moveTo>
                  <a:lnTo>
                    <a:pt x="0" y="77876"/>
                  </a:lnTo>
                  <a:lnTo>
                    <a:pt x="0" y="122529"/>
                  </a:lnTo>
                  <a:lnTo>
                    <a:pt x="15316" y="122529"/>
                  </a:lnTo>
                  <a:lnTo>
                    <a:pt x="15316" y="77876"/>
                  </a:lnTo>
                  <a:close/>
                </a:path>
                <a:path w="83820" h="287020">
                  <a:moveTo>
                    <a:pt x="83794" y="286600"/>
                  </a:moveTo>
                  <a:lnTo>
                    <a:pt x="78892" y="0"/>
                  </a:lnTo>
                  <a:lnTo>
                    <a:pt x="42887" y="0"/>
                  </a:lnTo>
                  <a:lnTo>
                    <a:pt x="42887" y="286600"/>
                  </a:lnTo>
                  <a:lnTo>
                    <a:pt x="83794" y="286600"/>
                  </a:lnTo>
                  <a:close/>
                </a:path>
              </a:pathLst>
            </a:custGeom>
            <a:solidFill>
              <a:srgbClr val="A5A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597848" y="3080076"/>
              <a:ext cx="10160" cy="45085"/>
            </a:xfrm>
            <a:custGeom>
              <a:avLst/>
              <a:gdLst/>
              <a:ahLst/>
              <a:cxnLst/>
              <a:rect l="l" t="t" r="r" b="b"/>
              <a:pathLst>
                <a:path w="10160" h="45085">
                  <a:moveTo>
                    <a:pt x="9958" y="0"/>
                  </a:moveTo>
                  <a:lnTo>
                    <a:pt x="0" y="0"/>
                  </a:lnTo>
                  <a:lnTo>
                    <a:pt x="0" y="44650"/>
                  </a:lnTo>
                  <a:lnTo>
                    <a:pt x="9958" y="44650"/>
                  </a:lnTo>
                  <a:lnTo>
                    <a:pt x="9958" y="0"/>
                  </a:lnTo>
                  <a:close/>
                </a:path>
              </a:pathLst>
            </a:custGeom>
            <a:solidFill>
              <a:srgbClr val="79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644575" y="3071769"/>
              <a:ext cx="20955" cy="71755"/>
            </a:xfrm>
            <a:custGeom>
              <a:avLst/>
              <a:gdLst/>
              <a:ahLst/>
              <a:cxnLst/>
              <a:rect l="l" t="t" r="r" b="b"/>
              <a:pathLst>
                <a:path w="20954" h="71755">
                  <a:moveTo>
                    <a:pt x="18384" y="0"/>
                  </a:moveTo>
                  <a:lnTo>
                    <a:pt x="0" y="0"/>
                  </a:lnTo>
                  <a:lnTo>
                    <a:pt x="1532" y="71648"/>
                  </a:lnTo>
                  <a:lnTo>
                    <a:pt x="20682" y="71648"/>
                  </a:lnTo>
                  <a:lnTo>
                    <a:pt x="18384" y="0"/>
                  </a:lnTo>
                  <a:close/>
                </a:path>
              </a:pathLst>
            </a:custGeom>
            <a:solidFill>
              <a:srgbClr val="817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644575" y="3071769"/>
              <a:ext cx="13970" cy="71755"/>
            </a:xfrm>
            <a:custGeom>
              <a:avLst/>
              <a:gdLst/>
              <a:ahLst/>
              <a:cxnLst/>
              <a:rect l="l" t="t" r="r" b="b"/>
              <a:pathLst>
                <a:path w="13970" h="71755">
                  <a:moveTo>
                    <a:pt x="13022" y="0"/>
                  </a:moveTo>
                  <a:lnTo>
                    <a:pt x="0" y="0"/>
                  </a:lnTo>
                  <a:lnTo>
                    <a:pt x="1532" y="71648"/>
                  </a:lnTo>
                  <a:lnTo>
                    <a:pt x="13788" y="71648"/>
                  </a:lnTo>
                  <a:lnTo>
                    <a:pt x="13022" y="0"/>
                  </a:lnTo>
                  <a:close/>
                </a:path>
              </a:pathLst>
            </a:custGeom>
            <a:solidFill>
              <a:srgbClr val="514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648405" y="3120573"/>
              <a:ext cx="450215" cy="5715"/>
            </a:xfrm>
            <a:custGeom>
              <a:avLst/>
              <a:gdLst/>
              <a:ahLst/>
              <a:cxnLst/>
              <a:rect l="l" t="t" r="r" b="b"/>
              <a:pathLst>
                <a:path w="450214" h="5714">
                  <a:moveTo>
                    <a:pt x="449651" y="0"/>
                  </a:moveTo>
                  <a:lnTo>
                    <a:pt x="0" y="0"/>
                  </a:lnTo>
                  <a:lnTo>
                    <a:pt x="0" y="5191"/>
                  </a:lnTo>
                  <a:lnTo>
                    <a:pt x="449651" y="5191"/>
                  </a:lnTo>
                  <a:lnTo>
                    <a:pt x="449651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648405" y="3125765"/>
              <a:ext cx="450215" cy="4445"/>
            </a:xfrm>
            <a:custGeom>
              <a:avLst/>
              <a:gdLst/>
              <a:ahLst/>
              <a:cxnLst/>
              <a:rect l="l" t="t" r="r" b="b"/>
              <a:pathLst>
                <a:path w="450214" h="4444">
                  <a:moveTo>
                    <a:pt x="449651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449651" y="4153"/>
                  </a:lnTo>
                  <a:lnTo>
                    <a:pt x="449651" y="0"/>
                  </a:lnTo>
                  <a:close/>
                </a:path>
              </a:pathLst>
            </a:custGeom>
            <a:solidFill>
              <a:srgbClr val="060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648405" y="3174569"/>
              <a:ext cx="450215" cy="4445"/>
            </a:xfrm>
            <a:custGeom>
              <a:avLst/>
              <a:gdLst/>
              <a:ahLst/>
              <a:cxnLst/>
              <a:rect l="l" t="t" r="r" b="b"/>
              <a:pathLst>
                <a:path w="450214" h="4444">
                  <a:moveTo>
                    <a:pt x="449651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449651" y="4153"/>
                  </a:lnTo>
                  <a:lnTo>
                    <a:pt x="449651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648405" y="3178723"/>
              <a:ext cx="450215" cy="3175"/>
            </a:xfrm>
            <a:custGeom>
              <a:avLst/>
              <a:gdLst/>
              <a:ahLst/>
              <a:cxnLst/>
              <a:rect l="l" t="t" r="r" b="b"/>
              <a:pathLst>
                <a:path w="450214" h="3175">
                  <a:moveTo>
                    <a:pt x="449651" y="0"/>
                  </a:moveTo>
                  <a:lnTo>
                    <a:pt x="0" y="0"/>
                  </a:lnTo>
                  <a:lnTo>
                    <a:pt x="0" y="3115"/>
                  </a:lnTo>
                  <a:lnTo>
                    <a:pt x="449651" y="3115"/>
                  </a:lnTo>
                  <a:lnTo>
                    <a:pt x="449651" y="0"/>
                  </a:lnTo>
                  <a:close/>
                </a:path>
              </a:pathLst>
            </a:custGeom>
            <a:solidFill>
              <a:srgbClr val="060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646102" y="3118497"/>
              <a:ext cx="440055" cy="48895"/>
            </a:xfrm>
            <a:custGeom>
              <a:avLst/>
              <a:gdLst/>
              <a:ahLst/>
              <a:cxnLst/>
              <a:rect l="l" t="t" r="r" b="b"/>
              <a:pathLst>
                <a:path w="440054" h="48894">
                  <a:moveTo>
                    <a:pt x="439686" y="48806"/>
                  </a:moveTo>
                  <a:lnTo>
                    <a:pt x="437388" y="45821"/>
                  </a:lnTo>
                  <a:lnTo>
                    <a:pt x="437388" y="0"/>
                  </a:lnTo>
                  <a:lnTo>
                    <a:pt x="429729" y="0"/>
                  </a:lnTo>
                  <a:lnTo>
                    <a:pt x="429729" y="35864"/>
                  </a:lnTo>
                  <a:lnTo>
                    <a:pt x="402158" y="0"/>
                  </a:lnTo>
                  <a:lnTo>
                    <a:pt x="395262" y="0"/>
                  </a:lnTo>
                  <a:lnTo>
                    <a:pt x="393725" y="0"/>
                  </a:lnTo>
                  <a:lnTo>
                    <a:pt x="393725" y="2006"/>
                  </a:lnTo>
                  <a:lnTo>
                    <a:pt x="365391" y="38849"/>
                  </a:lnTo>
                  <a:lnTo>
                    <a:pt x="365391" y="0"/>
                  </a:lnTo>
                  <a:lnTo>
                    <a:pt x="357733" y="0"/>
                  </a:lnTo>
                  <a:lnTo>
                    <a:pt x="357733" y="35598"/>
                  </a:lnTo>
                  <a:lnTo>
                    <a:pt x="330923" y="0"/>
                  </a:lnTo>
                  <a:lnTo>
                    <a:pt x="323253" y="0"/>
                  </a:lnTo>
                  <a:lnTo>
                    <a:pt x="293382" y="39662"/>
                  </a:lnTo>
                  <a:lnTo>
                    <a:pt x="293382" y="0"/>
                  </a:lnTo>
                  <a:lnTo>
                    <a:pt x="286486" y="0"/>
                  </a:lnTo>
                  <a:lnTo>
                    <a:pt x="286486" y="36601"/>
                  </a:lnTo>
                  <a:lnTo>
                    <a:pt x="258914" y="0"/>
                  </a:lnTo>
                  <a:lnTo>
                    <a:pt x="251256" y="0"/>
                  </a:lnTo>
                  <a:lnTo>
                    <a:pt x="222910" y="38430"/>
                  </a:lnTo>
                  <a:lnTo>
                    <a:pt x="222910" y="0"/>
                  </a:lnTo>
                  <a:lnTo>
                    <a:pt x="215252" y="0"/>
                  </a:lnTo>
                  <a:lnTo>
                    <a:pt x="215252" y="36614"/>
                  </a:lnTo>
                  <a:lnTo>
                    <a:pt x="187667" y="0"/>
                  </a:lnTo>
                  <a:lnTo>
                    <a:pt x="180784" y="0"/>
                  </a:lnTo>
                  <a:lnTo>
                    <a:pt x="179247" y="0"/>
                  </a:lnTo>
                  <a:lnTo>
                    <a:pt x="179247" y="2006"/>
                  </a:lnTo>
                  <a:lnTo>
                    <a:pt x="150901" y="38862"/>
                  </a:lnTo>
                  <a:lnTo>
                    <a:pt x="150901" y="0"/>
                  </a:lnTo>
                  <a:lnTo>
                    <a:pt x="143243" y="0"/>
                  </a:lnTo>
                  <a:lnTo>
                    <a:pt x="143243" y="35864"/>
                  </a:lnTo>
                  <a:lnTo>
                    <a:pt x="116039" y="508"/>
                  </a:lnTo>
                  <a:lnTo>
                    <a:pt x="116433" y="0"/>
                  </a:lnTo>
                  <a:lnTo>
                    <a:pt x="115671" y="0"/>
                  </a:lnTo>
                  <a:lnTo>
                    <a:pt x="108775" y="0"/>
                  </a:lnTo>
                  <a:lnTo>
                    <a:pt x="78892" y="39674"/>
                  </a:lnTo>
                  <a:lnTo>
                    <a:pt x="78892" y="0"/>
                  </a:lnTo>
                  <a:lnTo>
                    <a:pt x="72009" y="0"/>
                  </a:lnTo>
                  <a:lnTo>
                    <a:pt x="72009" y="36626"/>
                  </a:lnTo>
                  <a:lnTo>
                    <a:pt x="44424" y="0"/>
                  </a:lnTo>
                  <a:lnTo>
                    <a:pt x="36766" y="0"/>
                  </a:lnTo>
                  <a:lnTo>
                    <a:pt x="9194" y="36601"/>
                  </a:lnTo>
                  <a:lnTo>
                    <a:pt x="9194" y="0"/>
                  </a:lnTo>
                  <a:lnTo>
                    <a:pt x="1536" y="0"/>
                  </a:lnTo>
                  <a:lnTo>
                    <a:pt x="1536" y="46774"/>
                  </a:lnTo>
                  <a:lnTo>
                    <a:pt x="0" y="48806"/>
                  </a:lnTo>
                  <a:lnTo>
                    <a:pt x="1536" y="48806"/>
                  </a:lnTo>
                  <a:lnTo>
                    <a:pt x="6896" y="48806"/>
                  </a:lnTo>
                  <a:lnTo>
                    <a:pt x="9194" y="48806"/>
                  </a:lnTo>
                  <a:lnTo>
                    <a:pt x="9194" y="45821"/>
                  </a:lnTo>
                  <a:lnTo>
                    <a:pt x="36766" y="9969"/>
                  </a:lnTo>
                  <a:lnTo>
                    <a:pt x="36766" y="48806"/>
                  </a:lnTo>
                  <a:lnTo>
                    <a:pt x="44424" y="48806"/>
                  </a:lnTo>
                  <a:lnTo>
                    <a:pt x="44424" y="9956"/>
                  </a:lnTo>
                  <a:lnTo>
                    <a:pt x="72009" y="45821"/>
                  </a:lnTo>
                  <a:lnTo>
                    <a:pt x="72009" y="48806"/>
                  </a:lnTo>
                  <a:lnTo>
                    <a:pt x="74307" y="48806"/>
                  </a:lnTo>
                  <a:lnTo>
                    <a:pt x="78892" y="48806"/>
                  </a:lnTo>
                  <a:lnTo>
                    <a:pt x="81191" y="48806"/>
                  </a:lnTo>
                  <a:lnTo>
                    <a:pt x="80048" y="47307"/>
                  </a:lnTo>
                  <a:lnTo>
                    <a:pt x="108775" y="9956"/>
                  </a:lnTo>
                  <a:lnTo>
                    <a:pt x="108775" y="48806"/>
                  </a:lnTo>
                  <a:lnTo>
                    <a:pt x="115671" y="48806"/>
                  </a:lnTo>
                  <a:lnTo>
                    <a:pt x="115671" y="9359"/>
                  </a:lnTo>
                  <a:lnTo>
                    <a:pt x="143243" y="46723"/>
                  </a:lnTo>
                  <a:lnTo>
                    <a:pt x="143243" y="48806"/>
                  </a:lnTo>
                  <a:lnTo>
                    <a:pt x="144780" y="48806"/>
                  </a:lnTo>
                  <a:lnTo>
                    <a:pt x="150901" y="48806"/>
                  </a:lnTo>
                  <a:lnTo>
                    <a:pt x="153200" y="48806"/>
                  </a:lnTo>
                  <a:lnTo>
                    <a:pt x="152031" y="47307"/>
                  </a:lnTo>
                  <a:lnTo>
                    <a:pt x="179247" y="11188"/>
                  </a:lnTo>
                  <a:lnTo>
                    <a:pt x="179247" y="48806"/>
                  </a:lnTo>
                  <a:lnTo>
                    <a:pt x="187667" y="48806"/>
                  </a:lnTo>
                  <a:lnTo>
                    <a:pt x="187667" y="10960"/>
                  </a:lnTo>
                  <a:lnTo>
                    <a:pt x="215252" y="46824"/>
                  </a:lnTo>
                  <a:lnTo>
                    <a:pt x="215252" y="48806"/>
                  </a:lnTo>
                  <a:lnTo>
                    <a:pt x="216776" y="48806"/>
                  </a:lnTo>
                  <a:lnTo>
                    <a:pt x="222148" y="48806"/>
                  </a:lnTo>
                  <a:lnTo>
                    <a:pt x="222910" y="48806"/>
                  </a:lnTo>
                  <a:lnTo>
                    <a:pt x="224447" y="48806"/>
                  </a:lnTo>
                  <a:lnTo>
                    <a:pt x="223291" y="47294"/>
                  </a:lnTo>
                  <a:lnTo>
                    <a:pt x="251256" y="10172"/>
                  </a:lnTo>
                  <a:lnTo>
                    <a:pt x="251256" y="48806"/>
                  </a:lnTo>
                  <a:lnTo>
                    <a:pt x="258914" y="48806"/>
                  </a:lnTo>
                  <a:lnTo>
                    <a:pt x="258914" y="9969"/>
                  </a:lnTo>
                  <a:lnTo>
                    <a:pt x="286486" y="45821"/>
                  </a:lnTo>
                  <a:lnTo>
                    <a:pt x="286486" y="48806"/>
                  </a:lnTo>
                  <a:lnTo>
                    <a:pt x="288785" y="48806"/>
                  </a:lnTo>
                  <a:lnTo>
                    <a:pt x="293382" y="48806"/>
                  </a:lnTo>
                  <a:lnTo>
                    <a:pt x="295681" y="48806"/>
                  </a:lnTo>
                  <a:lnTo>
                    <a:pt x="294538" y="47307"/>
                  </a:lnTo>
                  <a:lnTo>
                    <a:pt x="323253" y="9982"/>
                  </a:lnTo>
                  <a:lnTo>
                    <a:pt x="323253" y="48806"/>
                  </a:lnTo>
                  <a:lnTo>
                    <a:pt x="330923" y="48806"/>
                  </a:lnTo>
                  <a:lnTo>
                    <a:pt x="330923" y="10185"/>
                  </a:lnTo>
                  <a:lnTo>
                    <a:pt x="357733" y="45758"/>
                  </a:lnTo>
                  <a:lnTo>
                    <a:pt x="357733" y="48806"/>
                  </a:lnTo>
                  <a:lnTo>
                    <a:pt x="360032" y="48806"/>
                  </a:lnTo>
                  <a:lnTo>
                    <a:pt x="365391" y="48806"/>
                  </a:lnTo>
                  <a:lnTo>
                    <a:pt x="367690" y="48806"/>
                  </a:lnTo>
                  <a:lnTo>
                    <a:pt x="366534" y="47282"/>
                  </a:lnTo>
                  <a:lnTo>
                    <a:pt x="393725" y="11201"/>
                  </a:lnTo>
                  <a:lnTo>
                    <a:pt x="393725" y="48806"/>
                  </a:lnTo>
                  <a:lnTo>
                    <a:pt x="402158" y="48806"/>
                  </a:lnTo>
                  <a:lnTo>
                    <a:pt x="402158" y="10972"/>
                  </a:lnTo>
                  <a:lnTo>
                    <a:pt x="429729" y="46812"/>
                  </a:lnTo>
                  <a:lnTo>
                    <a:pt x="429729" y="48806"/>
                  </a:lnTo>
                  <a:lnTo>
                    <a:pt x="431266" y="48806"/>
                  </a:lnTo>
                  <a:lnTo>
                    <a:pt x="437388" y="48806"/>
                  </a:lnTo>
                  <a:lnTo>
                    <a:pt x="439686" y="48806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647639" y="3114343"/>
              <a:ext cx="450215" cy="5715"/>
            </a:xfrm>
            <a:custGeom>
              <a:avLst/>
              <a:gdLst/>
              <a:ahLst/>
              <a:cxnLst/>
              <a:rect l="l" t="t" r="r" b="b"/>
              <a:pathLst>
                <a:path w="450214" h="5714">
                  <a:moveTo>
                    <a:pt x="449651" y="0"/>
                  </a:moveTo>
                  <a:lnTo>
                    <a:pt x="0" y="0"/>
                  </a:lnTo>
                  <a:lnTo>
                    <a:pt x="0" y="5191"/>
                  </a:lnTo>
                  <a:lnTo>
                    <a:pt x="449651" y="5191"/>
                  </a:lnTo>
                  <a:lnTo>
                    <a:pt x="44965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647639" y="3119535"/>
              <a:ext cx="450215" cy="4445"/>
            </a:xfrm>
            <a:custGeom>
              <a:avLst/>
              <a:gdLst/>
              <a:ahLst/>
              <a:cxnLst/>
              <a:rect l="l" t="t" r="r" b="b"/>
              <a:pathLst>
                <a:path w="450214" h="4444">
                  <a:moveTo>
                    <a:pt x="449651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449651" y="4153"/>
                  </a:lnTo>
                  <a:lnTo>
                    <a:pt x="449651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647639" y="3167300"/>
              <a:ext cx="450215" cy="4445"/>
            </a:xfrm>
            <a:custGeom>
              <a:avLst/>
              <a:gdLst/>
              <a:ahLst/>
              <a:cxnLst/>
              <a:rect l="l" t="t" r="r" b="b"/>
              <a:pathLst>
                <a:path w="450214" h="4444">
                  <a:moveTo>
                    <a:pt x="449651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449651" y="4153"/>
                  </a:lnTo>
                  <a:lnTo>
                    <a:pt x="44965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647639" y="3171454"/>
              <a:ext cx="450215" cy="4445"/>
            </a:xfrm>
            <a:custGeom>
              <a:avLst/>
              <a:gdLst/>
              <a:ahLst/>
              <a:cxnLst/>
              <a:rect l="l" t="t" r="r" b="b"/>
              <a:pathLst>
                <a:path w="450214" h="4444">
                  <a:moveTo>
                    <a:pt x="449651" y="0"/>
                  </a:moveTo>
                  <a:lnTo>
                    <a:pt x="0" y="0"/>
                  </a:lnTo>
                  <a:lnTo>
                    <a:pt x="0" y="4153"/>
                  </a:lnTo>
                  <a:lnTo>
                    <a:pt x="449651" y="4153"/>
                  </a:lnTo>
                  <a:lnTo>
                    <a:pt x="449651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2" name="object 342"/>
          <p:cNvSpPr txBox="1"/>
          <p:nvPr/>
        </p:nvSpPr>
        <p:spPr>
          <a:xfrm>
            <a:off x="1207008" y="2002027"/>
            <a:ext cx="2713990" cy="120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Application</a:t>
            </a:r>
            <a:r>
              <a:rPr sz="1800" b="1" spc="-2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Domain</a:t>
            </a:r>
            <a:endParaRPr sz="1800">
              <a:latin typeface="Comic Sans MS"/>
              <a:cs typeface="Comic Sans MS"/>
            </a:endParaRPr>
          </a:p>
          <a:p>
            <a:pPr marL="527050" marR="5080" indent="-506095">
              <a:lnSpc>
                <a:spcPct val="126699"/>
              </a:lnSpc>
              <a:spcBef>
                <a:spcPts val="1630"/>
              </a:spcBef>
            </a:pPr>
            <a:r>
              <a:rPr sz="1800" dirty="0">
                <a:latin typeface="Arial Black"/>
                <a:cs typeface="Arial Black"/>
              </a:rPr>
              <a:t>D - domain</a:t>
            </a:r>
            <a:r>
              <a:rPr sz="1800" spc="-114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properties  R -</a:t>
            </a:r>
            <a:r>
              <a:rPr sz="1800" spc="-7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requirements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6370320" y="1874011"/>
            <a:ext cx="2553970" cy="125984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776605">
              <a:lnSpc>
                <a:spcPct val="100000"/>
              </a:lnSpc>
              <a:spcBef>
                <a:spcPts val="1155"/>
              </a:spcBef>
            </a:pPr>
            <a:r>
              <a:rPr sz="1800" b="1" dirty="0">
                <a:latin typeface="Comic Sans MS"/>
                <a:cs typeface="Comic Sans MS"/>
              </a:rPr>
              <a:t>Machine</a:t>
            </a:r>
            <a:r>
              <a:rPr sz="1800" b="1" spc="-9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Domain</a:t>
            </a:r>
            <a:endParaRPr sz="1800">
              <a:latin typeface="Comic Sans MS"/>
              <a:cs typeface="Comic Sans MS"/>
            </a:endParaRPr>
          </a:p>
          <a:p>
            <a:pPr marL="289560" marR="681355" indent="-289560">
              <a:lnSpc>
                <a:spcPts val="3290"/>
              </a:lnSpc>
              <a:spcBef>
                <a:spcPts val="225"/>
              </a:spcBef>
            </a:pPr>
            <a:r>
              <a:rPr sz="1800" dirty="0">
                <a:latin typeface="Arial Black"/>
                <a:cs typeface="Arial Black"/>
              </a:rPr>
              <a:t>C - computers  P -</a:t>
            </a:r>
            <a:r>
              <a:rPr sz="1800" spc="-11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programs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44" name="object 344"/>
          <p:cNvSpPr txBox="1">
            <a:spLocks noGrp="1"/>
          </p:cNvSpPr>
          <p:nvPr>
            <p:ph type="title"/>
          </p:nvPr>
        </p:nvSpPr>
        <p:spPr>
          <a:xfrm>
            <a:off x="2038604" y="1005331"/>
            <a:ext cx="61341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Requirements </a:t>
            </a:r>
            <a:r>
              <a:rPr sz="3200" spc="-10" dirty="0">
                <a:solidFill>
                  <a:srgbClr val="000000"/>
                </a:solidFill>
                <a:latin typeface="Comic Sans MS"/>
                <a:cs typeface="Comic Sans MS"/>
              </a:rPr>
              <a:t>&amp;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Domain</a:t>
            </a:r>
            <a:r>
              <a:rPr sz="3200" spc="-3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Models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840739" y="3328862"/>
            <a:ext cx="8376920" cy="352234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spc="-5" dirty="0">
                <a:latin typeface="Comic Sans MS"/>
                <a:cs typeface="Comic Sans MS"/>
              </a:rPr>
              <a:t>Our </a:t>
            </a:r>
            <a:r>
              <a:rPr sz="2400" b="1" dirty="0">
                <a:latin typeface="Comic Sans MS"/>
                <a:cs typeface="Comic Sans MS"/>
              </a:rPr>
              <a:t>analysis models</a:t>
            </a:r>
            <a:r>
              <a:rPr sz="2400" b="1" spc="-34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should…</a:t>
            </a:r>
            <a:endParaRPr sz="2400">
              <a:latin typeface="Comic Sans MS"/>
              <a:cs typeface="Comic Sans MS"/>
            </a:endParaRPr>
          </a:p>
          <a:p>
            <a:pPr marL="698500" marR="1207770" indent="-228600">
              <a:lnSpc>
                <a:spcPct val="100000"/>
              </a:lnSpc>
              <a:spcBef>
                <a:spcPts val="101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8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…represent people, physical things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and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concepts important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to</a:t>
            </a:r>
            <a:r>
              <a:rPr sz="1600" b="1" spc="1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600" b="1" spc="-810" dirty="0">
                <a:solidFill>
                  <a:srgbClr val="0048AA"/>
                </a:solidFill>
                <a:latin typeface="Comic Sans MS"/>
                <a:cs typeface="Comic Sans MS"/>
              </a:rPr>
              <a:t>our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understanding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of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what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is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going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on in 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application</a:t>
            </a:r>
            <a:r>
              <a:rPr sz="1600" b="1" spc="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domain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12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…show connections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and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interactions among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these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people, things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and </a:t>
            </a:r>
            <a:r>
              <a:rPr sz="1600" b="1" spc="-270" dirty="0">
                <a:solidFill>
                  <a:srgbClr val="0048AA"/>
                </a:solidFill>
                <a:latin typeface="Comic Sans MS"/>
                <a:cs typeface="Comic Sans MS"/>
              </a:rPr>
              <a:t>concepts.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8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…show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business situation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in enough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detail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to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evaluate possible </a:t>
            </a:r>
            <a:r>
              <a:rPr sz="1600" b="1" spc="-20" dirty="0">
                <a:solidFill>
                  <a:srgbClr val="0048AA"/>
                </a:solidFill>
                <a:latin typeface="Comic Sans MS"/>
                <a:cs typeface="Comic Sans MS"/>
              </a:rPr>
              <a:t>designs.</a:t>
            </a:r>
            <a:endParaRPr sz="1600">
              <a:latin typeface="Comic Sans MS"/>
              <a:cs typeface="Comic Sans MS"/>
            </a:endParaRPr>
          </a:p>
          <a:p>
            <a:pPr marL="698500" marR="297815" indent="-228600">
              <a:lnSpc>
                <a:spcPct val="100000"/>
              </a:lnSpc>
              <a:spcBef>
                <a:spcPts val="96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7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…be organized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to be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useful later, during design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and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implementation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of  </a:t>
            </a:r>
            <a:r>
              <a:rPr sz="1600" b="1" spc="-800" dirty="0">
                <a:solidFill>
                  <a:srgbClr val="0048AA"/>
                </a:solidFill>
                <a:latin typeface="Comic Sans MS"/>
                <a:cs typeface="Comic Sans MS"/>
              </a:rPr>
              <a:t>the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software.</a:t>
            </a:r>
            <a:endParaRPr sz="1600">
              <a:latin typeface="Comic Sans MS"/>
              <a:cs typeface="Comic Sans MS"/>
            </a:endParaRPr>
          </a:p>
          <a:p>
            <a:pPr marL="698500" marR="105410" indent="-228600">
              <a:lnSpc>
                <a:spcPct val="100000"/>
              </a:lnSpc>
              <a:spcBef>
                <a:spcPts val="98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6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…allow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us to check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whether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functions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we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will include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in the </a:t>
            </a:r>
            <a:r>
              <a:rPr sz="1600" b="1" spc="-195" dirty="0">
                <a:solidFill>
                  <a:srgbClr val="0048AA"/>
                </a:solidFill>
                <a:latin typeface="Comic Sans MS"/>
                <a:cs typeface="Comic Sans MS"/>
              </a:rPr>
              <a:t>specification 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will satisfy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</a:t>
            </a:r>
            <a:r>
              <a:rPr sz="1600" b="1" spc="-1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requirements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1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…test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our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understanding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of how the new system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will interact with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 </a:t>
            </a:r>
            <a:r>
              <a:rPr sz="1600" b="1" spc="-275" dirty="0">
                <a:solidFill>
                  <a:srgbClr val="0048AA"/>
                </a:solidFill>
                <a:latin typeface="Comic Sans MS"/>
                <a:cs typeface="Comic Sans MS"/>
              </a:rPr>
              <a:t>world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1005839" y="1624075"/>
            <a:ext cx="61931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941200"/>
                </a:solidFill>
                <a:latin typeface="Comic Sans MS"/>
                <a:cs typeface="Comic Sans MS"/>
              </a:rPr>
              <a:t>Reminder: </a:t>
            </a:r>
            <a:r>
              <a:rPr sz="1600" b="1" dirty="0">
                <a:solidFill>
                  <a:srgbClr val="941200"/>
                </a:solidFill>
                <a:latin typeface="Comic Sans MS"/>
                <a:cs typeface="Comic Sans MS"/>
              </a:rPr>
              <a:t>we are </a:t>
            </a:r>
            <a:r>
              <a:rPr sz="1600" b="1" spc="-5" dirty="0">
                <a:solidFill>
                  <a:srgbClr val="941200"/>
                </a:solidFill>
                <a:latin typeface="Comic Sans MS"/>
                <a:cs typeface="Comic Sans MS"/>
              </a:rPr>
              <a:t>modeling this </a:t>
            </a:r>
            <a:r>
              <a:rPr sz="1600" b="1" dirty="0">
                <a:solidFill>
                  <a:srgbClr val="941200"/>
                </a:solidFill>
                <a:latin typeface="Comic Sans MS"/>
                <a:cs typeface="Comic Sans MS"/>
              </a:rPr>
              <a:t>and </a:t>
            </a:r>
            <a:r>
              <a:rPr sz="1600" b="1" spc="-5" dirty="0">
                <a:solidFill>
                  <a:srgbClr val="941200"/>
                </a:solidFill>
                <a:latin typeface="Comic Sans MS"/>
                <a:cs typeface="Comic Sans MS"/>
              </a:rPr>
              <a:t>this </a:t>
            </a:r>
            <a:r>
              <a:rPr sz="1600" b="1" spc="5" dirty="0">
                <a:solidFill>
                  <a:srgbClr val="941200"/>
                </a:solidFill>
                <a:latin typeface="Comic Sans MS"/>
                <a:cs typeface="Comic Sans MS"/>
              </a:rPr>
              <a:t>… … … … </a:t>
            </a:r>
            <a:r>
              <a:rPr sz="1600" b="1" dirty="0">
                <a:solidFill>
                  <a:srgbClr val="941200"/>
                </a:solidFill>
                <a:latin typeface="Comic Sans MS"/>
                <a:cs typeface="Comic Sans MS"/>
              </a:rPr>
              <a:t>but not</a:t>
            </a:r>
            <a:r>
              <a:rPr sz="1600" b="1" spc="145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00" b="1" spc="-5" dirty="0">
                <a:solidFill>
                  <a:srgbClr val="941200"/>
                </a:solidFill>
                <a:latin typeface="Comic Sans MS"/>
                <a:cs typeface="Comic Sans MS"/>
              </a:rPr>
              <a:t>this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47" name="object 347"/>
          <p:cNvGrpSpPr/>
          <p:nvPr/>
        </p:nvGrpSpPr>
        <p:grpSpPr>
          <a:xfrm>
            <a:off x="902208" y="1588008"/>
            <a:ext cx="8257540" cy="1932939"/>
            <a:chOff x="902208" y="1588008"/>
            <a:chExt cx="8257540" cy="1932939"/>
          </a:xfrm>
        </p:grpSpPr>
        <p:sp>
          <p:nvSpPr>
            <p:cNvPr id="348" name="object 348"/>
            <p:cNvSpPr/>
            <p:nvPr/>
          </p:nvSpPr>
          <p:spPr>
            <a:xfrm>
              <a:off x="3552443" y="1885188"/>
              <a:ext cx="518159" cy="570230"/>
            </a:xfrm>
            <a:custGeom>
              <a:avLst/>
              <a:gdLst/>
              <a:ahLst/>
              <a:cxnLst/>
              <a:rect l="l" t="t" r="r" b="b"/>
              <a:pathLst>
                <a:path w="518160" h="570230">
                  <a:moveTo>
                    <a:pt x="393191" y="569975"/>
                  </a:moveTo>
                  <a:lnTo>
                    <a:pt x="0" y="566927"/>
                  </a:lnTo>
                  <a:lnTo>
                    <a:pt x="27431" y="207263"/>
                  </a:lnTo>
                  <a:lnTo>
                    <a:pt x="146303" y="326135"/>
                  </a:lnTo>
                  <a:lnTo>
                    <a:pt x="182147" y="291744"/>
                  </a:lnTo>
                  <a:lnTo>
                    <a:pt x="214169" y="255031"/>
                  </a:lnTo>
                  <a:lnTo>
                    <a:pt x="242262" y="216247"/>
                  </a:lnTo>
                  <a:lnTo>
                    <a:pt x="266318" y="175640"/>
                  </a:lnTo>
                  <a:lnTo>
                    <a:pt x="286232" y="133463"/>
                  </a:lnTo>
                  <a:lnTo>
                    <a:pt x="301894" y="89963"/>
                  </a:lnTo>
                  <a:lnTo>
                    <a:pt x="313199" y="45392"/>
                  </a:lnTo>
                  <a:lnTo>
                    <a:pt x="320039" y="0"/>
                  </a:lnTo>
                  <a:lnTo>
                    <a:pt x="518159" y="3047"/>
                  </a:lnTo>
                  <a:lnTo>
                    <a:pt x="511518" y="49276"/>
                  </a:lnTo>
                  <a:lnTo>
                    <a:pt x="501607" y="94776"/>
                  </a:lnTo>
                  <a:lnTo>
                    <a:pt x="488481" y="139424"/>
                  </a:lnTo>
                  <a:lnTo>
                    <a:pt x="472194" y="183097"/>
                  </a:lnTo>
                  <a:lnTo>
                    <a:pt x="452803" y="225671"/>
                  </a:lnTo>
                  <a:lnTo>
                    <a:pt x="430361" y="267021"/>
                  </a:lnTo>
                  <a:lnTo>
                    <a:pt x="404923" y="307025"/>
                  </a:lnTo>
                  <a:lnTo>
                    <a:pt x="376545" y="345559"/>
                  </a:lnTo>
                  <a:lnTo>
                    <a:pt x="345282" y="382499"/>
                  </a:lnTo>
                  <a:lnTo>
                    <a:pt x="311189" y="417722"/>
                  </a:lnTo>
                  <a:lnTo>
                    <a:pt x="274319" y="451103"/>
                  </a:lnTo>
                  <a:lnTo>
                    <a:pt x="393191" y="569975"/>
                  </a:lnTo>
                  <a:close/>
                </a:path>
              </a:pathLst>
            </a:custGeom>
            <a:solidFill>
              <a:srgbClr val="941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3552443" y="1885188"/>
              <a:ext cx="518159" cy="570230"/>
            </a:xfrm>
            <a:custGeom>
              <a:avLst/>
              <a:gdLst/>
              <a:ahLst/>
              <a:cxnLst/>
              <a:rect l="l" t="t" r="r" b="b"/>
              <a:pathLst>
                <a:path w="518160" h="570230">
                  <a:moveTo>
                    <a:pt x="146303" y="326135"/>
                  </a:moveTo>
                  <a:lnTo>
                    <a:pt x="182147" y="291744"/>
                  </a:lnTo>
                  <a:lnTo>
                    <a:pt x="214169" y="255031"/>
                  </a:lnTo>
                  <a:lnTo>
                    <a:pt x="242262" y="216247"/>
                  </a:lnTo>
                  <a:lnTo>
                    <a:pt x="266318" y="175640"/>
                  </a:lnTo>
                  <a:lnTo>
                    <a:pt x="286232" y="133463"/>
                  </a:lnTo>
                  <a:lnTo>
                    <a:pt x="301894" y="89963"/>
                  </a:lnTo>
                  <a:lnTo>
                    <a:pt x="313199" y="45392"/>
                  </a:lnTo>
                  <a:lnTo>
                    <a:pt x="320039" y="0"/>
                  </a:lnTo>
                  <a:lnTo>
                    <a:pt x="518159" y="3047"/>
                  </a:lnTo>
                  <a:lnTo>
                    <a:pt x="511518" y="49276"/>
                  </a:lnTo>
                  <a:lnTo>
                    <a:pt x="501607" y="94776"/>
                  </a:lnTo>
                  <a:lnTo>
                    <a:pt x="488481" y="139424"/>
                  </a:lnTo>
                  <a:lnTo>
                    <a:pt x="472194" y="183097"/>
                  </a:lnTo>
                  <a:lnTo>
                    <a:pt x="452803" y="225671"/>
                  </a:lnTo>
                  <a:lnTo>
                    <a:pt x="430361" y="267021"/>
                  </a:lnTo>
                  <a:lnTo>
                    <a:pt x="404923" y="307025"/>
                  </a:lnTo>
                  <a:lnTo>
                    <a:pt x="376545" y="345559"/>
                  </a:lnTo>
                  <a:lnTo>
                    <a:pt x="345282" y="382499"/>
                  </a:lnTo>
                  <a:lnTo>
                    <a:pt x="311189" y="417722"/>
                  </a:lnTo>
                  <a:lnTo>
                    <a:pt x="274319" y="451103"/>
                  </a:lnTo>
                  <a:lnTo>
                    <a:pt x="393191" y="569975"/>
                  </a:lnTo>
                  <a:lnTo>
                    <a:pt x="0" y="566927"/>
                  </a:lnTo>
                  <a:lnTo>
                    <a:pt x="27431" y="207263"/>
                  </a:lnTo>
                  <a:lnTo>
                    <a:pt x="146303" y="32613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6661403" y="1927860"/>
              <a:ext cx="469900" cy="588645"/>
            </a:xfrm>
            <a:custGeom>
              <a:avLst/>
              <a:gdLst/>
              <a:ahLst/>
              <a:cxnLst/>
              <a:rect l="l" t="t" r="r" b="b"/>
              <a:pathLst>
                <a:path w="469900" h="588644">
                  <a:moveTo>
                    <a:pt x="384047" y="588263"/>
                  </a:moveTo>
                  <a:lnTo>
                    <a:pt x="0" y="509015"/>
                  </a:lnTo>
                  <a:lnTo>
                    <a:pt x="155447" y="402335"/>
                  </a:lnTo>
                  <a:lnTo>
                    <a:pt x="129599" y="357931"/>
                  </a:lnTo>
                  <a:lnTo>
                    <a:pt x="106965" y="311705"/>
                  </a:lnTo>
                  <a:lnTo>
                    <a:pt x="87618" y="263836"/>
                  </a:lnTo>
                  <a:lnTo>
                    <a:pt x="71627" y="214502"/>
                  </a:lnTo>
                  <a:lnTo>
                    <a:pt x="59066" y="163883"/>
                  </a:lnTo>
                  <a:lnTo>
                    <a:pt x="50006" y="112156"/>
                  </a:lnTo>
                  <a:lnTo>
                    <a:pt x="44517" y="59501"/>
                  </a:lnTo>
                  <a:lnTo>
                    <a:pt x="42671" y="6095"/>
                  </a:lnTo>
                  <a:lnTo>
                    <a:pt x="234695" y="0"/>
                  </a:lnTo>
                  <a:lnTo>
                    <a:pt x="236981" y="51505"/>
                  </a:lnTo>
                  <a:lnTo>
                    <a:pt x="243839" y="102164"/>
                  </a:lnTo>
                  <a:lnTo>
                    <a:pt x="255269" y="151637"/>
                  </a:lnTo>
                  <a:lnTo>
                    <a:pt x="271271" y="199587"/>
                  </a:lnTo>
                  <a:lnTo>
                    <a:pt x="291845" y="245674"/>
                  </a:lnTo>
                  <a:lnTo>
                    <a:pt x="316991" y="289559"/>
                  </a:lnTo>
                  <a:lnTo>
                    <a:pt x="469391" y="185927"/>
                  </a:lnTo>
                  <a:lnTo>
                    <a:pt x="384047" y="588263"/>
                  </a:lnTo>
                  <a:close/>
                </a:path>
              </a:pathLst>
            </a:custGeom>
            <a:solidFill>
              <a:srgbClr val="941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6661403" y="1927860"/>
              <a:ext cx="469900" cy="588645"/>
            </a:xfrm>
            <a:custGeom>
              <a:avLst/>
              <a:gdLst/>
              <a:ahLst/>
              <a:cxnLst/>
              <a:rect l="l" t="t" r="r" b="b"/>
              <a:pathLst>
                <a:path w="469900" h="588644">
                  <a:moveTo>
                    <a:pt x="316991" y="289559"/>
                  </a:moveTo>
                  <a:lnTo>
                    <a:pt x="291845" y="245674"/>
                  </a:lnTo>
                  <a:lnTo>
                    <a:pt x="271271" y="199587"/>
                  </a:lnTo>
                  <a:lnTo>
                    <a:pt x="255269" y="151637"/>
                  </a:lnTo>
                  <a:lnTo>
                    <a:pt x="243839" y="102164"/>
                  </a:lnTo>
                  <a:lnTo>
                    <a:pt x="236981" y="51505"/>
                  </a:lnTo>
                  <a:lnTo>
                    <a:pt x="234695" y="0"/>
                  </a:lnTo>
                  <a:lnTo>
                    <a:pt x="42671" y="6095"/>
                  </a:lnTo>
                  <a:lnTo>
                    <a:pt x="44517" y="59501"/>
                  </a:lnTo>
                  <a:lnTo>
                    <a:pt x="50006" y="112156"/>
                  </a:lnTo>
                  <a:lnTo>
                    <a:pt x="59066" y="163883"/>
                  </a:lnTo>
                  <a:lnTo>
                    <a:pt x="71627" y="214502"/>
                  </a:lnTo>
                  <a:lnTo>
                    <a:pt x="87618" y="263836"/>
                  </a:lnTo>
                  <a:lnTo>
                    <a:pt x="106965" y="311705"/>
                  </a:lnTo>
                  <a:lnTo>
                    <a:pt x="129599" y="357931"/>
                  </a:lnTo>
                  <a:lnTo>
                    <a:pt x="155447" y="402335"/>
                  </a:lnTo>
                  <a:lnTo>
                    <a:pt x="0" y="509015"/>
                  </a:lnTo>
                  <a:lnTo>
                    <a:pt x="384047" y="588263"/>
                  </a:lnTo>
                  <a:lnTo>
                    <a:pt x="469391" y="185927"/>
                  </a:lnTo>
                  <a:lnTo>
                    <a:pt x="316991" y="2895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915924" y="1601724"/>
              <a:ext cx="8229600" cy="1905000"/>
            </a:xfrm>
            <a:custGeom>
              <a:avLst/>
              <a:gdLst/>
              <a:ahLst/>
              <a:cxnLst/>
              <a:rect l="l" t="t" r="r" b="b"/>
              <a:pathLst>
                <a:path w="8229600" h="1905000">
                  <a:moveTo>
                    <a:pt x="0" y="0"/>
                  </a:moveTo>
                  <a:lnTo>
                    <a:pt x="8229599" y="0"/>
                  </a:lnTo>
                  <a:lnTo>
                    <a:pt x="8229599" y="1904999"/>
                  </a:lnTo>
                  <a:lnTo>
                    <a:pt x="0" y="1904999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652772" y="1894331"/>
              <a:ext cx="539750" cy="546100"/>
            </a:xfrm>
            <a:custGeom>
              <a:avLst/>
              <a:gdLst/>
              <a:ahLst/>
              <a:cxnLst/>
              <a:rect l="l" t="t" r="r" b="b"/>
              <a:pathLst>
                <a:path w="539750" h="546100">
                  <a:moveTo>
                    <a:pt x="201167" y="545591"/>
                  </a:moveTo>
                  <a:lnTo>
                    <a:pt x="0" y="188975"/>
                  </a:lnTo>
                  <a:lnTo>
                    <a:pt x="176783" y="240791"/>
                  </a:lnTo>
                  <a:lnTo>
                    <a:pt x="187642" y="187213"/>
                  </a:lnTo>
                  <a:lnTo>
                    <a:pt x="192785" y="132206"/>
                  </a:lnTo>
                  <a:lnTo>
                    <a:pt x="192214" y="76628"/>
                  </a:lnTo>
                  <a:lnTo>
                    <a:pt x="185927" y="21335"/>
                  </a:lnTo>
                  <a:lnTo>
                    <a:pt x="374903" y="0"/>
                  </a:lnTo>
                  <a:lnTo>
                    <a:pt x="380774" y="48993"/>
                  </a:lnTo>
                  <a:lnTo>
                    <a:pt x="383257" y="98326"/>
                  </a:lnTo>
                  <a:lnTo>
                    <a:pt x="382523" y="147827"/>
                  </a:lnTo>
                  <a:lnTo>
                    <a:pt x="378742" y="197329"/>
                  </a:lnTo>
                  <a:lnTo>
                    <a:pt x="372081" y="246662"/>
                  </a:lnTo>
                  <a:lnTo>
                    <a:pt x="362711" y="295655"/>
                  </a:lnTo>
                  <a:lnTo>
                    <a:pt x="539495" y="347471"/>
                  </a:lnTo>
                  <a:lnTo>
                    <a:pt x="201167" y="545591"/>
                  </a:lnTo>
                  <a:close/>
                </a:path>
              </a:pathLst>
            </a:custGeom>
            <a:solidFill>
              <a:srgbClr val="941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652772" y="1894331"/>
              <a:ext cx="539750" cy="546100"/>
            </a:xfrm>
            <a:custGeom>
              <a:avLst/>
              <a:gdLst/>
              <a:ahLst/>
              <a:cxnLst/>
              <a:rect l="l" t="t" r="r" b="b"/>
              <a:pathLst>
                <a:path w="539750" h="546100">
                  <a:moveTo>
                    <a:pt x="176783" y="240791"/>
                  </a:moveTo>
                  <a:lnTo>
                    <a:pt x="187642" y="187213"/>
                  </a:lnTo>
                  <a:lnTo>
                    <a:pt x="192785" y="132206"/>
                  </a:lnTo>
                  <a:lnTo>
                    <a:pt x="192214" y="76628"/>
                  </a:lnTo>
                  <a:lnTo>
                    <a:pt x="185927" y="21335"/>
                  </a:lnTo>
                  <a:lnTo>
                    <a:pt x="374903" y="0"/>
                  </a:lnTo>
                  <a:lnTo>
                    <a:pt x="380774" y="48993"/>
                  </a:lnTo>
                  <a:lnTo>
                    <a:pt x="383257" y="98326"/>
                  </a:lnTo>
                  <a:lnTo>
                    <a:pt x="382523" y="147827"/>
                  </a:lnTo>
                  <a:lnTo>
                    <a:pt x="378742" y="197329"/>
                  </a:lnTo>
                  <a:lnTo>
                    <a:pt x="372081" y="246662"/>
                  </a:lnTo>
                  <a:lnTo>
                    <a:pt x="362711" y="295655"/>
                  </a:lnTo>
                  <a:lnTo>
                    <a:pt x="539495" y="347471"/>
                  </a:lnTo>
                  <a:lnTo>
                    <a:pt x="201167" y="545591"/>
                  </a:lnTo>
                  <a:lnTo>
                    <a:pt x="0" y="188975"/>
                  </a:lnTo>
                  <a:lnTo>
                    <a:pt x="176783" y="24079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5" name="object 3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56" name="object 3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4195" y="1005331"/>
            <a:ext cx="50469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Object Oriented</a:t>
            </a:r>
            <a:r>
              <a:rPr sz="3200" spc="-6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Analysis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1685444"/>
            <a:ext cx="8292465" cy="36391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420" dirty="0">
                <a:latin typeface="Arial"/>
                <a:cs typeface="Arial"/>
              </a:rPr>
              <a:t>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Background</a:t>
            </a:r>
            <a:endParaRPr sz="24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7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Model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requirements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in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terms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of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objects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and 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services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they </a:t>
            </a:r>
            <a:r>
              <a:rPr sz="1600" b="1" spc="-125" dirty="0">
                <a:solidFill>
                  <a:srgbClr val="0048AA"/>
                </a:solidFill>
                <a:latin typeface="Comic Sans MS"/>
                <a:cs typeface="Comic Sans MS"/>
              </a:rPr>
              <a:t>provide</a:t>
            </a:r>
            <a:endParaRPr sz="16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5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Grew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out of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object oriented design</a:t>
            </a:r>
            <a:endParaRPr sz="1600" dirty="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75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Applied to modelling </a:t>
            </a:r>
            <a:r>
              <a:rPr sz="1400" b="1" dirty="0">
                <a:solidFill>
                  <a:srgbClr val="4E8F00"/>
                </a:solidFill>
                <a:latin typeface="Comic Sans MS"/>
                <a:cs typeface="Comic Sans MS"/>
              </a:rPr>
              <a:t>the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application domain rather than the</a:t>
            </a:r>
            <a:r>
              <a:rPr sz="1400" b="1" spc="4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program</a:t>
            </a:r>
            <a:endParaRPr sz="14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00" spc="420" dirty="0">
                <a:latin typeface="Arial"/>
                <a:cs typeface="Arial"/>
              </a:rPr>
              <a:t>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Motivation</a:t>
            </a:r>
            <a:endParaRPr sz="24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6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OO is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(claimed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to be)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more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‘natural’</a:t>
            </a:r>
            <a:endParaRPr sz="1600" dirty="0">
              <a:latin typeface="Comic Sans MS"/>
              <a:cs typeface="Comic Sans MS"/>
            </a:endParaRPr>
          </a:p>
          <a:p>
            <a:pPr marL="1155065" marR="234315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As a system evolves, the functions it performs need to be changed more often  than the objects on which they</a:t>
            </a:r>
            <a:r>
              <a:rPr sz="1400" b="1" spc="1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operate…</a:t>
            </a:r>
            <a:endParaRPr sz="1400" dirty="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10" dirty="0">
                <a:solidFill>
                  <a:srgbClr val="4E8F00"/>
                </a:solidFill>
                <a:latin typeface="Comic Sans MS"/>
                <a:cs typeface="Comic Sans MS"/>
              </a:rPr>
              <a:t>…a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model based on objects (rather than functions) will be more stable over</a:t>
            </a:r>
            <a:r>
              <a:rPr sz="1400" b="1" spc="5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time…</a:t>
            </a:r>
            <a:endParaRPr sz="1400" dirty="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…hence the claim that object-oriented designs are more</a:t>
            </a:r>
            <a:r>
              <a:rPr sz="1400" b="1" spc="2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maintainable</a:t>
            </a:r>
            <a:endParaRPr sz="14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7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6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OO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emphasizes importance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of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well-defined interfaces between objects</a:t>
            </a:r>
            <a:endParaRPr sz="1600" dirty="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7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compared to ambiguities of dataflow</a:t>
            </a:r>
            <a:r>
              <a:rPr sz="1400" b="1" spc="1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relationships</a:t>
            </a:r>
            <a:endParaRPr sz="1400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8275" y="6147118"/>
            <a:ext cx="8186420" cy="5219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08685" marR="5080" indent="-896619">
              <a:lnSpc>
                <a:spcPts val="1920"/>
              </a:lnSpc>
              <a:spcBef>
                <a:spcPts val="220"/>
              </a:spcBef>
              <a:tabLst>
                <a:tab pos="7842884" algn="l"/>
              </a:tabLst>
            </a:pPr>
            <a:r>
              <a:rPr sz="1650" b="1" i="1" spc="-45" dirty="0">
                <a:solidFill>
                  <a:srgbClr val="941200"/>
                </a:solidFill>
                <a:latin typeface="Comic Sans MS"/>
                <a:cs typeface="Comic Sans MS"/>
              </a:rPr>
              <a:t>NOT</a:t>
            </a:r>
            <a:r>
              <a:rPr sz="1650" b="1" i="1" spc="-35" dirty="0">
                <a:solidFill>
                  <a:srgbClr val="941200"/>
                </a:solidFill>
                <a:latin typeface="Comic Sans MS"/>
                <a:cs typeface="Comic Sans MS"/>
              </a:rPr>
              <a:t>E</a:t>
            </a:r>
            <a:r>
              <a:rPr sz="1650" b="1" i="1" spc="-20" dirty="0">
                <a:solidFill>
                  <a:srgbClr val="941200"/>
                </a:solidFill>
                <a:latin typeface="Comic Sans MS"/>
                <a:cs typeface="Comic Sans MS"/>
              </a:rPr>
              <a:t>: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50" b="1" i="1" spc="-45" dirty="0">
                <a:solidFill>
                  <a:srgbClr val="941200"/>
                </a:solidFill>
                <a:latin typeface="Comic Sans MS"/>
                <a:cs typeface="Comic Sans MS"/>
              </a:rPr>
              <a:t>O</a:t>
            </a:r>
            <a:r>
              <a:rPr sz="1650" b="1" i="1" spc="-35" dirty="0">
                <a:solidFill>
                  <a:srgbClr val="941200"/>
                </a:solidFill>
                <a:latin typeface="Comic Sans MS"/>
                <a:cs typeface="Comic Sans MS"/>
              </a:rPr>
              <a:t>O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50" b="1" i="1" spc="-25" dirty="0">
                <a:solidFill>
                  <a:srgbClr val="941200"/>
                </a:solidFill>
                <a:latin typeface="Comic Sans MS"/>
                <a:cs typeface="Comic Sans MS"/>
              </a:rPr>
              <a:t>applies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50" b="1" i="1" spc="-25" dirty="0">
                <a:solidFill>
                  <a:srgbClr val="941200"/>
                </a:solidFill>
                <a:latin typeface="Comic Sans MS"/>
                <a:cs typeface="Comic Sans MS"/>
              </a:rPr>
              <a:t>to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 require</a:t>
            </a:r>
            <a:r>
              <a:rPr sz="1650" b="1" i="1" spc="-45" dirty="0">
                <a:solidFill>
                  <a:srgbClr val="941200"/>
                </a:solidFill>
                <a:latin typeface="Comic Sans MS"/>
                <a:cs typeface="Comic Sans MS"/>
              </a:rPr>
              <a:t>m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ent</a:t>
            </a:r>
            <a:r>
              <a:rPr sz="1650" b="1" i="1" spc="-25" dirty="0">
                <a:solidFill>
                  <a:srgbClr val="941200"/>
                </a:solidFill>
                <a:latin typeface="Comic Sans MS"/>
                <a:cs typeface="Comic Sans MS"/>
              </a:rPr>
              <a:t>s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 engineerin</a:t>
            </a:r>
            <a:r>
              <a:rPr sz="1650" b="1" i="1" spc="-25" dirty="0">
                <a:solidFill>
                  <a:srgbClr val="941200"/>
                </a:solidFill>
                <a:latin typeface="Comic Sans MS"/>
                <a:cs typeface="Comic Sans MS"/>
              </a:rPr>
              <a:t>g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 becaus</a:t>
            </a:r>
            <a:r>
              <a:rPr sz="1650" b="1" i="1" spc="-25" dirty="0">
                <a:solidFill>
                  <a:srgbClr val="941200"/>
                </a:solidFill>
                <a:latin typeface="Comic Sans MS"/>
                <a:cs typeface="Comic Sans MS"/>
              </a:rPr>
              <a:t>e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50" b="1" i="1" spc="-20" dirty="0">
                <a:solidFill>
                  <a:srgbClr val="941200"/>
                </a:solidFill>
                <a:latin typeface="Comic Sans MS"/>
                <a:cs typeface="Comic Sans MS"/>
              </a:rPr>
              <a:t>it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50" b="1" i="1" spc="-20" dirty="0">
                <a:solidFill>
                  <a:srgbClr val="941200"/>
                </a:solidFill>
                <a:latin typeface="Comic Sans MS"/>
                <a:cs typeface="Comic Sans MS"/>
              </a:rPr>
              <a:t>i</a:t>
            </a:r>
            <a:r>
              <a:rPr sz="1650" b="1" i="1" spc="-25" dirty="0">
                <a:solidFill>
                  <a:srgbClr val="941200"/>
                </a:solidFill>
                <a:latin typeface="Comic Sans MS"/>
                <a:cs typeface="Comic Sans MS"/>
              </a:rPr>
              <a:t>s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50" b="1" i="1" spc="-25" dirty="0">
                <a:solidFill>
                  <a:srgbClr val="941200"/>
                </a:solidFill>
                <a:latin typeface="Comic Sans MS"/>
                <a:cs typeface="Comic Sans MS"/>
              </a:rPr>
              <a:t>a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50" b="1" i="1" spc="-45" dirty="0">
                <a:solidFill>
                  <a:srgbClr val="941200"/>
                </a:solidFill>
                <a:latin typeface="Comic Sans MS"/>
                <a:cs typeface="Comic Sans MS"/>
              </a:rPr>
              <a:t>m</a:t>
            </a:r>
            <a:r>
              <a:rPr sz="1650" b="1" i="1" spc="-25" dirty="0">
                <a:solidFill>
                  <a:srgbClr val="941200"/>
                </a:solidFill>
                <a:latin typeface="Comic Sans MS"/>
                <a:cs typeface="Comic Sans MS"/>
              </a:rPr>
              <a:t>odeling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50" b="1" i="1" spc="-25" dirty="0">
                <a:solidFill>
                  <a:srgbClr val="941200"/>
                </a:solidFill>
                <a:latin typeface="Comic Sans MS"/>
                <a:cs typeface="Comic Sans MS"/>
              </a:rPr>
              <a:t>tool</a:t>
            </a:r>
            <a:r>
              <a:rPr sz="1650" b="1" i="1" spc="-20" dirty="0">
                <a:solidFill>
                  <a:srgbClr val="941200"/>
                </a:solidFill>
                <a:latin typeface="Comic Sans MS"/>
                <a:cs typeface="Comic Sans MS"/>
              </a:rPr>
              <a:t>.</a:t>
            </a:r>
            <a:r>
              <a:rPr sz="1650" b="1" i="1" dirty="0">
                <a:solidFill>
                  <a:srgbClr val="941200"/>
                </a:solidFill>
                <a:latin typeface="Comic Sans MS"/>
                <a:cs typeface="Comic Sans MS"/>
              </a:rPr>
              <a:t>	</a:t>
            </a:r>
            <a:r>
              <a:rPr sz="1650" b="1" i="1" spc="-40" dirty="0">
                <a:solidFill>
                  <a:srgbClr val="941200"/>
                </a:solidFill>
                <a:latin typeface="Comic Sans MS"/>
                <a:cs typeface="Comic Sans MS"/>
              </a:rPr>
              <a:t>B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u</a:t>
            </a:r>
            <a:r>
              <a:rPr sz="1650" b="1" i="1" spc="-20" dirty="0">
                <a:solidFill>
                  <a:srgbClr val="941200"/>
                </a:solidFill>
                <a:latin typeface="Comic Sans MS"/>
                <a:cs typeface="Comic Sans MS"/>
              </a:rPr>
              <a:t>t  </a:t>
            </a:r>
            <a:r>
              <a:rPr sz="1650" b="1" i="1" spc="-35" dirty="0">
                <a:solidFill>
                  <a:srgbClr val="941200"/>
                </a:solidFill>
                <a:latin typeface="Comic Sans MS"/>
                <a:cs typeface="Comic Sans MS"/>
              </a:rPr>
              <a:t>we 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are modeling domain objects, </a:t>
            </a:r>
            <a:r>
              <a:rPr sz="1650" b="1" i="1" spc="-25" dirty="0">
                <a:solidFill>
                  <a:srgbClr val="941200"/>
                </a:solidFill>
                <a:latin typeface="Comic Sans MS"/>
                <a:cs typeface="Comic Sans MS"/>
              </a:rPr>
              <a:t>not 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the </a:t>
            </a:r>
            <a:r>
              <a:rPr sz="1650" b="1" i="1" spc="-25" dirty="0">
                <a:solidFill>
                  <a:srgbClr val="941200"/>
                </a:solidFill>
                <a:latin typeface="Comic Sans MS"/>
                <a:cs typeface="Comic Sans MS"/>
              </a:rPr>
              <a:t>design of 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the new</a:t>
            </a:r>
            <a:r>
              <a:rPr sz="1650" b="1" i="1" spc="-10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16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system</a:t>
            </a:r>
            <a:endParaRPr sz="16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2364" y="1005331"/>
            <a:ext cx="69259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Nearly anything can be an</a:t>
            </a:r>
            <a:r>
              <a:rPr sz="3200" spc="-3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Comic Sans MS"/>
                <a:cs typeface="Comic Sans MS"/>
              </a:rPr>
              <a:t>object…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1782455"/>
            <a:ext cx="3949700" cy="44564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00" spc="365" dirty="0">
                <a:latin typeface="Arial"/>
                <a:cs typeface="Arial"/>
              </a:rPr>
              <a:t> </a:t>
            </a:r>
            <a:r>
              <a:rPr sz="2000" b="1" spc="-5" dirty="0">
                <a:latin typeface="Comic Sans MS"/>
                <a:cs typeface="Comic Sans MS"/>
              </a:rPr>
              <a:t>External</a:t>
            </a:r>
            <a:r>
              <a:rPr sz="2000" b="1" spc="60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Entities</a:t>
            </a:r>
            <a:endParaRPr sz="2000" dirty="0">
              <a:latin typeface="Comic Sans MS"/>
              <a:cs typeface="Comic Sans MS"/>
            </a:endParaRPr>
          </a:p>
          <a:p>
            <a:pPr marL="698500" marR="5080" indent="-228600">
              <a:lnSpc>
                <a:spcPct val="100000"/>
              </a:lnSpc>
              <a:spcBef>
                <a:spcPts val="360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19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…that interact with the system </a:t>
            </a:r>
            <a:r>
              <a:rPr sz="1400" b="1" spc="-420" dirty="0">
                <a:solidFill>
                  <a:srgbClr val="0048AA"/>
                </a:solidFill>
                <a:latin typeface="Comic Sans MS"/>
                <a:cs typeface="Comic Sans MS"/>
              </a:rPr>
              <a:t>being 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modeled</a:t>
            </a:r>
            <a:endParaRPr sz="1400" dirty="0">
              <a:latin typeface="Comic Sans MS"/>
              <a:cs typeface="Comic Sans MS"/>
            </a:endParaRPr>
          </a:p>
          <a:p>
            <a:pPr marL="1049020" indent="-121920">
              <a:lnSpc>
                <a:spcPct val="100000"/>
              </a:lnSpc>
              <a:spcBef>
                <a:spcPts val="200"/>
              </a:spcBef>
              <a:buSzPct val="91666"/>
              <a:buFont typeface="Wingdings"/>
              <a:buChar char=""/>
              <a:tabLst>
                <a:tab pos="1049020" algn="l"/>
              </a:tabLst>
            </a:pP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E.g. people, 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devices, </a:t>
            </a: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other</a:t>
            </a:r>
            <a:r>
              <a:rPr sz="1200" b="1" spc="-5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systems</a:t>
            </a:r>
            <a:endParaRPr sz="12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500" spc="365" dirty="0">
                <a:latin typeface="Arial"/>
                <a:cs typeface="Arial"/>
              </a:rPr>
              <a:t></a:t>
            </a:r>
            <a:r>
              <a:rPr sz="1500" spc="430" dirty="0">
                <a:latin typeface="Arial"/>
                <a:cs typeface="Arial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Things</a:t>
            </a:r>
            <a:endParaRPr sz="2000" dirty="0">
              <a:latin typeface="Comic Sans MS"/>
              <a:cs typeface="Comic Sans MS"/>
            </a:endParaRPr>
          </a:p>
          <a:p>
            <a:pPr marL="698500" marR="155575" indent="-228600">
              <a:lnSpc>
                <a:spcPct val="100000"/>
              </a:lnSpc>
              <a:spcBef>
                <a:spcPts val="360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18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…that are part of the domain </a:t>
            </a:r>
            <a:r>
              <a:rPr sz="1400" b="1" spc="-420" dirty="0">
                <a:solidFill>
                  <a:srgbClr val="0048AA"/>
                </a:solidFill>
                <a:latin typeface="Comic Sans MS"/>
                <a:cs typeface="Comic Sans MS"/>
              </a:rPr>
              <a:t>being 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modeled</a:t>
            </a:r>
            <a:endParaRPr sz="1400" dirty="0">
              <a:latin typeface="Comic Sans MS"/>
              <a:cs typeface="Comic Sans MS"/>
            </a:endParaRPr>
          </a:p>
          <a:p>
            <a:pPr marL="1049020" indent="-121920">
              <a:lnSpc>
                <a:spcPct val="100000"/>
              </a:lnSpc>
              <a:spcBef>
                <a:spcPts val="225"/>
              </a:spcBef>
              <a:buSzPct val="91666"/>
              <a:buFont typeface="Wingdings"/>
              <a:buChar char=""/>
              <a:tabLst>
                <a:tab pos="1049020" algn="l"/>
              </a:tabLst>
            </a:pP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E.g. 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reports, displays, </a:t>
            </a: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signals,</a:t>
            </a:r>
            <a:r>
              <a:rPr sz="1200" b="1" spc="-5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etc.</a:t>
            </a:r>
            <a:endParaRPr sz="12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500" spc="365" dirty="0">
                <a:latin typeface="Arial"/>
                <a:cs typeface="Arial"/>
              </a:rPr>
              <a:t> </a:t>
            </a:r>
            <a:r>
              <a:rPr sz="2000" b="1" spc="-5" dirty="0">
                <a:latin typeface="Comic Sans MS"/>
                <a:cs typeface="Comic Sans MS"/>
              </a:rPr>
              <a:t>Occurrences or</a:t>
            </a:r>
            <a:r>
              <a:rPr sz="2000" b="1" spc="55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Events</a:t>
            </a:r>
            <a:endParaRPr sz="2000" dirty="0">
              <a:latin typeface="Comic Sans MS"/>
              <a:cs typeface="Comic Sans MS"/>
            </a:endParaRPr>
          </a:p>
          <a:p>
            <a:pPr marL="698500" marR="289560" indent="-228600">
              <a:lnSpc>
                <a:spcPts val="1660"/>
              </a:lnSpc>
              <a:spcBef>
                <a:spcPts val="430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18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…that occur in the context of </a:t>
            </a:r>
            <a:r>
              <a:rPr sz="1400" b="1" spc="-695" dirty="0">
                <a:solidFill>
                  <a:srgbClr val="0048AA"/>
                </a:solidFill>
                <a:latin typeface="Comic Sans MS"/>
                <a:cs typeface="Comic Sans MS"/>
              </a:rPr>
              <a:t>the </a:t>
            </a:r>
            <a:r>
              <a:rPr sz="1400" b="1" spc="-60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system</a:t>
            </a:r>
            <a:endParaRPr sz="1400" dirty="0">
              <a:latin typeface="Comic Sans MS"/>
              <a:cs typeface="Comic Sans MS"/>
            </a:endParaRPr>
          </a:p>
          <a:p>
            <a:pPr marL="927100" marR="118110">
              <a:lnSpc>
                <a:spcPct val="100000"/>
              </a:lnSpc>
              <a:spcBef>
                <a:spcPts val="170"/>
              </a:spcBef>
              <a:buSzPct val="91666"/>
              <a:buFont typeface="Wingdings"/>
              <a:buChar char=""/>
              <a:tabLst>
                <a:tab pos="1049020" algn="l"/>
              </a:tabLst>
            </a:pP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E.g. 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transfer </a:t>
            </a: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of 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resources, </a:t>
            </a: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a control  action,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 etc.</a:t>
            </a:r>
            <a:endParaRPr sz="12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500" spc="365" dirty="0">
                <a:latin typeface="Arial"/>
                <a:cs typeface="Arial"/>
              </a:rPr>
              <a:t></a:t>
            </a:r>
            <a:r>
              <a:rPr sz="1500" spc="430" dirty="0">
                <a:latin typeface="Arial"/>
                <a:cs typeface="Arial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Roles</a:t>
            </a:r>
            <a:endParaRPr sz="2000" dirty="0">
              <a:latin typeface="Comic Sans MS"/>
              <a:cs typeface="Comic Sans MS"/>
            </a:endParaRPr>
          </a:p>
          <a:p>
            <a:pPr marL="698500" marR="217170" indent="-228600">
              <a:lnSpc>
                <a:spcPct val="100000"/>
              </a:lnSpc>
              <a:spcBef>
                <a:spcPts val="360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17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played by people who interact  </a:t>
            </a:r>
            <a:r>
              <a:rPr sz="1400" b="1" spc="-500" dirty="0">
                <a:solidFill>
                  <a:srgbClr val="0048AA"/>
                </a:solidFill>
                <a:latin typeface="Comic Sans MS"/>
                <a:cs typeface="Comic Sans MS"/>
              </a:rPr>
              <a:t>with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the</a:t>
            </a:r>
            <a:r>
              <a:rPr sz="1400" b="1" spc="-4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system</a:t>
            </a:r>
            <a:endParaRPr sz="1400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4140" y="1782455"/>
            <a:ext cx="3939540" cy="44697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00" spc="365" dirty="0">
                <a:latin typeface="Arial"/>
                <a:cs typeface="Arial"/>
              </a:rPr>
              <a:t> </a:t>
            </a:r>
            <a:r>
              <a:rPr sz="2000" b="1" spc="-5" dirty="0">
                <a:latin typeface="Comic Sans MS"/>
                <a:cs typeface="Comic Sans MS"/>
              </a:rPr>
              <a:t>Organizational</a:t>
            </a:r>
            <a:r>
              <a:rPr sz="2000" b="1" spc="60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Units</a:t>
            </a:r>
            <a:endParaRPr sz="20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17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that are relevant to the </a:t>
            </a:r>
            <a:r>
              <a:rPr sz="1400" b="1" spc="-90" dirty="0">
                <a:solidFill>
                  <a:srgbClr val="0048AA"/>
                </a:solidFill>
                <a:latin typeface="Comic Sans MS"/>
                <a:cs typeface="Comic Sans MS"/>
              </a:rPr>
              <a:t>application</a:t>
            </a:r>
            <a:endParaRPr sz="1400" dirty="0">
              <a:latin typeface="Comic Sans MS"/>
              <a:cs typeface="Comic Sans MS"/>
            </a:endParaRPr>
          </a:p>
          <a:p>
            <a:pPr marL="1049020" indent="-121920">
              <a:lnSpc>
                <a:spcPct val="100000"/>
              </a:lnSpc>
              <a:spcBef>
                <a:spcPts val="225"/>
              </a:spcBef>
              <a:buSzPct val="91666"/>
              <a:buFont typeface="Wingdings"/>
              <a:buChar char=""/>
              <a:tabLst>
                <a:tab pos="1049020" algn="l"/>
              </a:tabLst>
            </a:pP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E.g. 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division, </a:t>
            </a: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group, 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team,</a:t>
            </a:r>
            <a:r>
              <a:rPr sz="1200" b="1" spc="-3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etc.</a:t>
            </a:r>
            <a:endParaRPr sz="12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500" spc="365" dirty="0">
                <a:latin typeface="Arial"/>
                <a:cs typeface="Arial"/>
              </a:rPr>
              <a:t></a:t>
            </a:r>
            <a:r>
              <a:rPr sz="1500" spc="430" dirty="0">
                <a:latin typeface="Arial"/>
                <a:cs typeface="Arial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Places</a:t>
            </a:r>
            <a:endParaRPr sz="2000" dirty="0">
              <a:latin typeface="Comic Sans MS"/>
              <a:cs typeface="Comic Sans MS"/>
            </a:endParaRPr>
          </a:p>
          <a:p>
            <a:pPr marL="698500" marR="191770" indent="-228600">
              <a:lnSpc>
                <a:spcPct val="100000"/>
              </a:lnSpc>
              <a:spcBef>
                <a:spcPts val="360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17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…that establish the context of </a:t>
            </a:r>
            <a:r>
              <a:rPr sz="1400" b="1" spc="-690" dirty="0">
                <a:solidFill>
                  <a:srgbClr val="0048AA"/>
                </a:solidFill>
                <a:latin typeface="Comic Sans MS"/>
                <a:cs typeface="Comic Sans MS"/>
              </a:rPr>
              <a:t>the </a:t>
            </a:r>
            <a:r>
              <a:rPr sz="1400" b="1" spc="-60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problem being</a:t>
            </a:r>
            <a:r>
              <a:rPr sz="1400" b="1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modeled</a:t>
            </a:r>
            <a:endParaRPr sz="1400" dirty="0">
              <a:latin typeface="Comic Sans MS"/>
              <a:cs typeface="Comic Sans MS"/>
            </a:endParaRPr>
          </a:p>
          <a:p>
            <a:pPr marL="927100" marR="426720">
              <a:lnSpc>
                <a:spcPct val="100000"/>
              </a:lnSpc>
              <a:spcBef>
                <a:spcPts val="225"/>
              </a:spcBef>
              <a:buSzPct val="91666"/>
              <a:buFont typeface="Wingdings"/>
              <a:buChar char=""/>
              <a:tabLst>
                <a:tab pos="1049020" algn="l"/>
              </a:tabLst>
            </a:pP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E.g. manufacturing 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floor,</a:t>
            </a:r>
            <a:r>
              <a:rPr sz="1200" b="1" spc="-10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loading  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dock,</a:t>
            </a:r>
            <a:r>
              <a:rPr sz="1200" b="1" spc="-1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etc.</a:t>
            </a:r>
            <a:endParaRPr sz="12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500" spc="365" dirty="0">
                <a:latin typeface="Arial"/>
                <a:cs typeface="Arial"/>
              </a:rPr>
              <a:t></a:t>
            </a:r>
            <a:r>
              <a:rPr sz="1500" spc="430" dirty="0">
                <a:latin typeface="Arial"/>
                <a:cs typeface="Arial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Structures</a:t>
            </a:r>
            <a:endParaRPr sz="2000" dirty="0">
              <a:latin typeface="Comic Sans MS"/>
              <a:cs typeface="Comic Sans MS"/>
            </a:endParaRPr>
          </a:p>
          <a:p>
            <a:pPr marL="698500" marR="229870" indent="-228600">
              <a:lnSpc>
                <a:spcPct val="100000"/>
              </a:lnSpc>
              <a:spcBef>
                <a:spcPts val="360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16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that define a class or assembly  </a:t>
            </a:r>
            <a:r>
              <a:rPr sz="1400" b="1" spc="-57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700" dirty="0">
                <a:solidFill>
                  <a:srgbClr val="0048AA"/>
                </a:solidFill>
                <a:latin typeface="Comic Sans MS"/>
                <a:cs typeface="Comic Sans MS"/>
              </a:rPr>
              <a:t>of</a:t>
            </a:r>
            <a:r>
              <a:rPr sz="1400" b="1" spc="-1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objects</a:t>
            </a:r>
            <a:endParaRPr sz="1400" dirty="0">
              <a:latin typeface="Comic Sans MS"/>
              <a:cs typeface="Comic Sans MS"/>
            </a:endParaRPr>
          </a:p>
          <a:p>
            <a:pPr marL="927100" marR="151765">
              <a:lnSpc>
                <a:spcPct val="100000"/>
              </a:lnSpc>
              <a:spcBef>
                <a:spcPts val="200"/>
              </a:spcBef>
              <a:buSzPct val="91666"/>
              <a:buFont typeface="Wingdings"/>
              <a:buChar char=""/>
              <a:tabLst>
                <a:tab pos="1049020" algn="l"/>
              </a:tabLst>
            </a:pP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E.g. sensors, 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four-wheeled vehicles,  </a:t>
            </a:r>
            <a:r>
              <a:rPr sz="1200" b="1" dirty="0">
                <a:solidFill>
                  <a:srgbClr val="4E8F00"/>
                </a:solidFill>
                <a:latin typeface="Comic Sans MS"/>
                <a:cs typeface="Comic Sans MS"/>
              </a:rPr>
              <a:t>computers,</a:t>
            </a:r>
            <a:r>
              <a:rPr sz="1200" b="1" spc="-5" dirty="0">
                <a:solidFill>
                  <a:srgbClr val="4E8F00"/>
                </a:solidFill>
                <a:latin typeface="Comic Sans MS"/>
                <a:cs typeface="Comic Sans MS"/>
              </a:rPr>
              <a:t> etc.</a:t>
            </a:r>
            <a:endParaRPr sz="12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050" b="1" i="1" spc="-35" dirty="0">
                <a:solidFill>
                  <a:srgbClr val="941200"/>
                </a:solidFill>
                <a:latin typeface="Comic Sans MS"/>
                <a:cs typeface="Comic Sans MS"/>
              </a:rPr>
              <a:t>Some </a:t>
            </a:r>
            <a:r>
              <a:rPr sz="20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things </a:t>
            </a:r>
            <a:r>
              <a:rPr sz="2050" b="1" i="1" spc="-35" dirty="0">
                <a:solidFill>
                  <a:srgbClr val="941200"/>
                </a:solidFill>
                <a:latin typeface="Comic Sans MS"/>
                <a:cs typeface="Comic Sans MS"/>
              </a:rPr>
              <a:t>cannot be</a:t>
            </a:r>
            <a:r>
              <a:rPr sz="2050" b="1" i="1" spc="-25" dirty="0">
                <a:solidFill>
                  <a:srgbClr val="941200"/>
                </a:solidFill>
                <a:latin typeface="Comic Sans MS"/>
                <a:cs typeface="Comic Sans MS"/>
              </a:rPr>
              <a:t> </a:t>
            </a:r>
            <a:r>
              <a:rPr sz="2050" b="1" i="1" spc="-30" dirty="0">
                <a:solidFill>
                  <a:srgbClr val="941200"/>
                </a:solidFill>
                <a:latin typeface="Comic Sans MS"/>
                <a:cs typeface="Comic Sans MS"/>
              </a:rPr>
              <a:t>objects:</a:t>
            </a:r>
            <a:endParaRPr sz="205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18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i="1" spc="-5" dirty="0">
                <a:solidFill>
                  <a:srgbClr val="941200"/>
                </a:solidFill>
                <a:latin typeface="Comic Sans MS"/>
                <a:cs typeface="Comic Sans MS"/>
              </a:rPr>
              <a:t>procedures (e.g. print, invert, </a:t>
            </a:r>
            <a:r>
              <a:rPr sz="1400" b="1" i="1" spc="-160" dirty="0">
                <a:solidFill>
                  <a:srgbClr val="941200"/>
                </a:solidFill>
                <a:latin typeface="Comic Sans MS"/>
                <a:cs typeface="Comic Sans MS"/>
              </a:rPr>
              <a:t>etc)</a:t>
            </a:r>
            <a:endParaRPr sz="14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15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i="1" spc="-5" dirty="0">
                <a:solidFill>
                  <a:srgbClr val="941200"/>
                </a:solidFill>
                <a:latin typeface="Comic Sans MS"/>
                <a:cs typeface="Comic Sans MS"/>
              </a:rPr>
              <a:t>attributes (e.g. blue, 50Mb, etc)</a:t>
            </a:r>
            <a:endParaRPr sz="1400" dirty="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7779" y="1547875"/>
            <a:ext cx="23298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i="1" spc="-5" dirty="0">
                <a:latin typeface="Times New Roman"/>
                <a:cs typeface="Times New Roman"/>
              </a:rPr>
              <a:t>Source: </a:t>
            </a:r>
            <a:r>
              <a:rPr sz="1000" i="1" spc="-5" dirty="0">
                <a:latin typeface="Times New Roman"/>
                <a:cs typeface="Times New Roman"/>
              </a:rPr>
              <a:t>Adapted </a:t>
            </a:r>
            <a:r>
              <a:rPr sz="1000" i="1" dirty="0">
                <a:latin typeface="Times New Roman"/>
                <a:cs typeface="Times New Roman"/>
              </a:rPr>
              <a:t>from </a:t>
            </a:r>
            <a:r>
              <a:rPr sz="1000" i="1" spc="-5" dirty="0">
                <a:latin typeface="Times New Roman"/>
                <a:cs typeface="Times New Roman"/>
              </a:rPr>
              <a:t>Pressman, 1994,</a:t>
            </a:r>
            <a:r>
              <a:rPr sz="1000" i="1" dirty="0">
                <a:latin typeface="Times New Roman"/>
                <a:cs typeface="Times New Roman"/>
              </a:rPr>
              <a:t> p242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57803" y="1005331"/>
            <a:ext cx="36969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What are</a:t>
            </a:r>
            <a:r>
              <a:rPr sz="3200" spc="-8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classes?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775" y="1553825"/>
            <a:ext cx="8345805" cy="23469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00" spc="365" dirty="0">
                <a:latin typeface="Arial"/>
                <a:cs typeface="Arial"/>
              </a:rPr>
              <a:t> </a:t>
            </a:r>
            <a:r>
              <a:rPr sz="2000" b="1" spc="-10" dirty="0">
                <a:latin typeface="Comic Sans MS"/>
                <a:cs typeface="Comic Sans MS"/>
              </a:rPr>
              <a:t>A </a:t>
            </a:r>
            <a:r>
              <a:rPr sz="2000" b="1" spc="-5" dirty="0">
                <a:latin typeface="Comic Sans MS"/>
                <a:cs typeface="Comic Sans MS"/>
              </a:rPr>
              <a:t>class describes a group of objects</a:t>
            </a:r>
            <a:r>
              <a:rPr sz="2000" b="1" spc="95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with</a:t>
            </a:r>
            <a:endParaRPr sz="20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21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similar properties (attributes),</a:t>
            </a:r>
            <a:endParaRPr sz="14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21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common behaviour (operations),</a:t>
            </a:r>
            <a:endParaRPr sz="14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22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common relationships to other objects,</a:t>
            </a:r>
            <a:endParaRPr sz="14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21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and common meaning </a:t>
            </a:r>
            <a:r>
              <a:rPr sz="1400" b="1" dirty="0">
                <a:solidFill>
                  <a:srgbClr val="0048AA"/>
                </a:solidFill>
                <a:latin typeface="Comic Sans MS"/>
                <a:cs typeface="Comic Sans MS"/>
              </a:rPr>
              <a:t>(“semantics”).</a:t>
            </a:r>
            <a:endParaRPr sz="14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500" spc="365" dirty="0">
                <a:latin typeface="Arial"/>
                <a:cs typeface="Arial"/>
              </a:rPr>
              <a:t></a:t>
            </a:r>
            <a:r>
              <a:rPr sz="1500" spc="434" dirty="0">
                <a:latin typeface="Arial"/>
                <a:cs typeface="Arial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Examples</a:t>
            </a:r>
            <a:endParaRPr sz="2000" dirty="0">
              <a:latin typeface="Comic Sans MS"/>
              <a:cs typeface="Comic Sans MS"/>
            </a:endParaRPr>
          </a:p>
          <a:p>
            <a:pPr marL="698500" marR="5080" indent="-228600">
              <a:lnSpc>
                <a:spcPct val="100000"/>
              </a:lnSpc>
              <a:spcBef>
                <a:spcPts val="360"/>
              </a:spcBef>
            </a:pPr>
            <a:r>
              <a:rPr sz="1400" spc="1995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400" spc="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31793"/>
                </a:solidFill>
                <a:latin typeface="Comic Sans MS"/>
                <a:cs typeface="Comic Sans MS"/>
              </a:rPr>
              <a:t>employee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:</a:t>
            </a:r>
            <a:r>
              <a:rPr sz="1400" b="1" spc="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has</a:t>
            </a:r>
            <a:r>
              <a:rPr sz="1400" b="1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a name,</a:t>
            </a:r>
            <a:r>
              <a:rPr sz="1400" b="1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employee#</a:t>
            </a:r>
            <a:r>
              <a:rPr sz="1400" b="1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and</a:t>
            </a:r>
            <a:r>
              <a:rPr sz="1400" b="1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department;</a:t>
            </a:r>
            <a:r>
              <a:rPr sz="1400" b="1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an employee</a:t>
            </a:r>
            <a:r>
              <a:rPr sz="1400" b="1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is</a:t>
            </a:r>
            <a:r>
              <a:rPr sz="1400" b="1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hired, and</a:t>
            </a:r>
            <a:r>
              <a:rPr sz="1400" b="1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fired;</a:t>
            </a:r>
            <a:r>
              <a:rPr sz="1400" b="1" spc="-650" dirty="0">
                <a:solidFill>
                  <a:srgbClr val="0048AA"/>
                </a:solidFill>
                <a:latin typeface="Comic Sans MS"/>
                <a:cs typeface="Comic Sans MS"/>
              </a:rPr>
              <a:t>an </a:t>
            </a:r>
            <a:r>
              <a:rPr sz="1400" b="1" spc="-59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employee works in one or more</a:t>
            </a:r>
            <a:r>
              <a:rPr sz="1400" b="1" spc="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048AA"/>
                </a:solidFill>
                <a:latin typeface="Comic Sans MS"/>
                <a:cs typeface="Comic Sans MS"/>
              </a:rPr>
              <a:t>projects</a:t>
            </a:r>
            <a:endParaRPr sz="1400" dirty="0">
              <a:latin typeface="Comic Sans MS"/>
              <a:cs typeface="Comic Sans M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657122-90E1-4B26-8ED0-A805452936D7}"/>
              </a:ext>
            </a:extLst>
          </p:cNvPr>
          <p:cNvGrpSpPr/>
          <p:nvPr/>
        </p:nvGrpSpPr>
        <p:grpSpPr>
          <a:xfrm>
            <a:off x="1203959" y="4407153"/>
            <a:ext cx="7799071" cy="2548890"/>
            <a:chOff x="1203959" y="4407153"/>
            <a:chExt cx="7799071" cy="2548890"/>
          </a:xfrm>
        </p:grpSpPr>
        <p:grpSp>
          <p:nvGrpSpPr>
            <p:cNvPr id="8" name="object 8"/>
            <p:cNvGrpSpPr/>
            <p:nvPr/>
          </p:nvGrpSpPr>
          <p:grpSpPr>
            <a:xfrm>
              <a:off x="3645153" y="4407153"/>
              <a:ext cx="2527300" cy="2548890"/>
              <a:chOff x="3645153" y="4407153"/>
              <a:chExt cx="2527300" cy="254889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3657599" y="4419599"/>
                <a:ext cx="2499360" cy="2520950"/>
              </a:xfrm>
              <a:custGeom>
                <a:avLst/>
                <a:gdLst/>
                <a:ahLst/>
                <a:cxnLst/>
                <a:rect l="l" t="t" r="r" b="b"/>
                <a:pathLst>
                  <a:path w="2499360" h="2520950">
                    <a:moveTo>
                      <a:pt x="2499360" y="0"/>
                    </a:moveTo>
                    <a:lnTo>
                      <a:pt x="0" y="0"/>
                    </a:lnTo>
                    <a:lnTo>
                      <a:pt x="0" y="2520696"/>
                    </a:lnTo>
                    <a:lnTo>
                      <a:pt x="2499360" y="2520696"/>
                    </a:lnTo>
                    <a:lnTo>
                      <a:pt x="2499360" y="0"/>
                    </a:lnTo>
                    <a:close/>
                  </a:path>
                </a:pathLst>
              </a:custGeom>
              <a:solidFill>
                <a:srgbClr val="FFFED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3659123" y="4421123"/>
                <a:ext cx="2499360" cy="2520950"/>
              </a:xfrm>
              <a:custGeom>
                <a:avLst/>
                <a:gdLst/>
                <a:ahLst/>
                <a:cxnLst/>
                <a:rect l="l" t="t" r="r" b="b"/>
                <a:pathLst>
                  <a:path w="2499360" h="2520950">
                    <a:moveTo>
                      <a:pt x="0" y="0"/>
                    </a:moveTo>
                    <a:lnTo>
                      <a:pt x="2499359" y="0"/>
                    </a:lnTo>
                    <a:lnTo>
                      <a:pt x="2499359" y="2520695"/>
                    </a:lnTo>
                    <a:lnTo>
                      <a:pt x="0" y="2520695"/>
                    </a:lnTo>
                    <a:lnTo>
                      <a:pt x="0" y="0"/>
                    </a:lnTo>
                    <a:close/>
                  </a:path>
                </a:pathLst>
              </a:custGeom>
              <a:ln w="274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3659123" y="4421123"/>
              <a:ext cx="2499360" cy="381000"/>
            </a:xfrm>
            <a:prstGeom prst="rect">
              <a:avLst/>
            </a:prstGeom>
            <a:ln w="27431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531495">
                <a:lnSpc>
                  <a:spcPts val="2210"/>
                </a:lnSpc>
              </a:pPr>
              <a:r>
                <a:rPr sz="2000" b="1" spc="-5" dirty="0">
                  <a:solidFill>
                    <a:srgbClr val="0A31FF"/>
                  </a:solidFill>
                  <a:latin typeface="Courier New"/>
                  <a:cs typeface="Courier New"/>
                </a:rPr>
                <a:t>:employee</a:t>
              </a:r>
              <a:endParaRPr sz="2000">
                <a:latin typeface="Courier New"/>
                <a:cs typeface="Courier New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659123" y="4802123"/>
              <a:ext cx="2499360" cy="2139950"/>
            </a:xfrm>
            <a:custGeom>
              <a:avLst/>
              <a:gdLst/>
              <a:ahLst/>
              <a:cxnLst/>
              <a:rect l="l" t="t" r="r" b="b"/>
              <a:pathLst>
                <a:path w="2499360" h="2139950">
                  <a:moveTo>
                    <a:pt x="0" y="0"/>
                  </a:moveTo>
                  <a:lnTo>
                    <a:pt x="2499359" y="0"/>
                  </a:lnTo>
                  <a:lnTo>
                    <a:pt x="2499359" y="2139695"/>
                  </a:lnTo>
                  <a:lnTo>
                    <a:pt x="0" y="2139695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721100" y="4742179"/>
              <a:ext cx="1397000" cy="603885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12700" marR="5080">
                <a:lnSpc>
                  <a:spcPts val="2160"/>
                </a:lnSpc>
                <a:spcBef>
                  <a:spcPts val="360"/>
                </a:spcBef>
              </a:pPr>
              <a:r>
                <a:rPr sz="2000" spc="-5" dirty="0">
                  <a:solidFill>
                    <a:srgbClr val="0A31FF"/>
                  </a:solidFill>
                  <a:latin typeface="Courier New"/>
                  <a:cs typeface="Courier New"/>
                </a:rPr>
                <a:t>name  employee#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721100" y="5290819"/>
              <a:ext cx="1549400" cy="32956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spc="-5" dirty="0">
                  <a:solidFill>
                    <a:srgbClr val="0A31FF"/>
                  </a:solidFill>
                  <a:latin typeface="Courier New"/>
                  <a:cs typeface="Courier New"/>
                </a:rPr>
                <a:t>department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659123" y="5640323"/>
              <a:ext cx="2499360" cy="1301750"/>
            </a:xfrm>
            <a:prstGeom prst="rect">
              <a:avLst/>
            </a:prstGeom>
            <a:ln w="27431">
              <a:solidFill>
                <a:srgbClr val="000000"/>
              </a:solidFill>
            </a:ln>
          </p:spPr>
          <p:txBody>
            <a:bodyPr vert="horz" wrap="square" lIns="0" tIns="27939" rIns="0" bIns="0" rtlCol="0">
              <a:spAutoFit/>
            </a:bodyPr>
            <a:lstStyle/>
            <a:p>
              <a:pPr marL="74295">
                <a:lnSpc>
                  <a:spcPts val="2280"/>
                </a:lnSpc>
                <a:spcBef>
                  <a:spcPts val="219"/>
                </a:spcBef>
              </a:pPr>
              <a:r>
                <a:rPr sz="2000" spc="-5" dirty="0">
                  <a:solidFill>
                    <a:srgbClr val="0A31FF"/>
                  </a:solidFill>
                  <a:latin typeface="Courier New"/>
                  <a:cs typeface="Courier New"/>
                </a:rPr>
                <a:t>hire()</a:t>
              </a:r>
              <a:endParaRPr sz="2000">
                <a:latin typeface="Courier New"/>
                <a:cs typeface="Courier New"/>
              </a:endParaRPr>
            </a:p>
            <a:p>
              <a:pPr marL="74295" marR="130810">
                <a:lnSpc>
                  <a:spcPts val="2160"/>
                </a:lnSpc>
                <a:spcBef>
                  <a:spcPts val="150"/>
                </a:spcBef>
              </a:pPr>
              <a:r>
                <a:rPr sz="2000" spc="-5" dirty="0">
                  <a:solidFill>
                    <a:srgbClr val="0A31FF"/>
                  </a:solidFill>
                  <a:latin typeface="Courier New"/>
                  <a:cs typeface="Courier New"/>
                </a:rPr>
                <a:t>fire()  assignproject()</a:t>
              </a:r>
              <a:endParaRPr sz="2000">
                <a:latin typeface="Courier New"/>
                <a:cs typeface="Courier New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860540" y="4669027"/>
              <a:ext cx="2142490" cy="32956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spc="-5" dirty="0">
                  <a:solidFill>
                    <a:srgbClr val="FF2833"/>
                  </a:solidFill>
                  <a:latin typeface="Arial"/>
                  <a:cs typeface="Arial"/>
                </a:rPr>
                <a:t>Name</a:t>
              </a:r>
              <a:r>
                <a:rPr sz="2000" spc="-60" dirty="0">
                  <a:solidFill>
                    <a:srgbClr val="FF2833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FF2833"/>
                  </a:solidFill>
                  <a:latin typeface="Arial"/>
                  <a:cs typeface="Arial"/>
                </a:rPr>
                <a:t>(mandatory)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203959" y="4821236"/>
              <a:ext cx="1127125" cy="63436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55244" marR="5080" indent="-43180">
                <a:lnSpc>
                  <a:spcPct val="100000"/>
                </a:lnSpc>
                <a:spcBef>
                  <a:spcPts val="90"/>
                </a:spcBef>
              </a:pPr>
              <a:r>
                <a:rPr sz="2000" spc="-5" dirty="0">
                  <a:solidFill>
                    <a:srgbClr val="FF2833"/>
                  </a:solidFill>
                  <a:latin typeface="Arial"/>
                  <a:cs typeface="Arial"/>
                </a:rPr>
                <a:t>Attributes  (optional)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439923" y="4573523"/>
              <a:ext cx="4419600" cy="609600"/>
            </a:xfrm>
            <a:custGeom>
              <a:avLst/>
              <a:gdLst/>
              <a:ahLst/>
              <a:cxnLst/>
              <a:rect l="l" t="t" r="r" b="b"/>
              <a:pathLst>
                <a:path w="4419600" h="609600">
                  <a:moveTo>
                    <a:pt x="3200399" y="0"/>
                  </a:moveTo>
                  <a:lnTo>
                    <a:pt x="4419599" y="304799"/>
                  </a:lnTo>
                </a:path>
                <a:path w="4419600" h="609600">
                  <a:moveTo>
                    <a:pt x="0" y="609599"/>
                  </a:moveTo>
                  <a:lnTo>
                    <a:pt x="1295399" y="380999"/>
                  </a:lnTo>
                </a:path>
              </a:pathLst>
            </a:custGeom>
            <a:ln w="27431">
              <a:solidFill>
                <a:srgbClr val="FF283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012940" y="5845555"/>
              <a:ext cx="1267460" cy="63436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3185" marR="5080" indent="-71120">
                <a:lnSpc>
                  <a:spcPct val="100000"/>
                </a:lnSpc>
                <a:spcBef>
                  <a:spcPts val="90"/>
                </a:spcBef>
              </a:pPr>
              <a:r>
                <a:rPr sz="2000" spc="-5" dirty="0">
                  <a:solidFill>
                    <a:srgbClr val="FF2833"/>
                  </a:solidFill>
                  <a:latin typeface="Arial"/>
                  <a:cs typeface="Arial"/>
                </a:rPr>
                <a:t>Operations  (optional)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439923" y="5183123"/>
              <a:ext cx="4572000" cy="1219200"/>
            </a:xfrm>
            <a:custGeom>
              <a:avLst/>
              <a:gdLst/>
              <a:ahLst/>
              <a:cxnLst/>
              <a:rect l="l" t="t" r="r" b="b"/>
              <a:pathLst>
                <a:path w="4572000" h="1219200">
                  <a:moveTo>
                    <a:pt x="2285999" y="685799"/>
                  </a:moveTo>
                  <a:lnTo>
                    <a:pt x="4571999" y="826007"/>
                  </a:lnTo>
                </a:path>
                <a:path w="4572000" h="1219200">
                  <a:moveTo>
                    <a:pt x="2285999" y="990599"/>
                  </a:moveTo>
                  <a:lnTo>
                    <a:pt x="4571999" y="826007"/>
                  </a:lnTo>
                </a:path>
                <a:path w="4572000" h="1219200">
                  <a:moveTo>
                    <a:pt x="0" y="0"/>
                  </a:moveTo>
                  <a:lnTo>
                    <a:pt x="1295399" y="0"/>
                  </a:lnTo>
                </a:path>
                <a:path w="4572000" h="1219200">
                  <a:moveTo>
                    <a:pt x="0" y="0"/>
                  </a:moveTo>
                  <a:lnTo>
                    <a:pt x="1295399" y="304799"/>
                  </a:lnTo>
                </a:path>
                <a:path w="4572000" h="1219200">
                  <a:moveTo>
                    <a:pt x="3581399" y="1219199"/>
                  </a:moveTo>
                  <a:lnTo>
                    <a:pt x="4571999" y="838199"/>
                  </a:lnTo>
                </a:path>
              </a:pathLst>
            </a:custGeom>
            <a:ln w="27431">
              <a:solidFill>
                <a:srgbClr val="FF283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23564" y="1005331"/>
            <a:ext cx="29648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Finding</a:t>
            </a:r>
            <a:r>
              <a:rPr sz="3200" spc="-8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Classes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1685444"/>
            <a:ext cx="8378190" cy="40379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dirty="0">
                <a:latin typeface="Comic Sans MS"/>
                <a:cs typeface="Comic Sans MS"/>
              </a:rPr>
              <a:t>Finding classes </a:t>
            </a:r>
            <a:r>
              <a:rPr sz="2400" b="1" spc="-5" dirty="0">
                <a:latin typeface="Comic Sans MS"/>
                <a:cs typeface="Comic Sans MS"/>
              </a:rPr>
              <a:t>from </a:t>
            </a:r>
            <a:r>
              <a:rPr sz="2400" b="1" dirty="0">
                <a:latin typeface="Comic Sans MS"/>
                <a:cs typeface="Comic Sans MS"/>
              </a:rPr>
              <a:t>source</a:t>
            </a:r>
            <a:r>
              <a:rPr sz="2400" b="1" spc="-35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data:</a:t>
            </a:r>
            <a:endParaRPr sz="24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3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Look for nouns and noun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phrases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in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stakeholders’ descriptions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of the </a:t>
            </a:r>
            <a:r>
              <a:rPr sz="1600" b="1" spc="-340" dirty="0">
                <a:solidFill>
                  <a:srgbClr val="0048AA"/>
                </a:solidFill>
                <a:latin typeface="Comic Sans MS"/>
                <a:cs typeface="Comic Sans MS"/>
              </a:rPr>
              <a:t>problem</a:t>
            </a:r>
            <a:endParaRPr sz="1600" dirty="0">
              <a:latin typeface="Comic Sans MS"/>
              <a:cs typeface="Comic Sans MS"/>
            </a:endParaRPr>
          </a:p>
          <a:p>
            <a:pPr marL="1155065" marR="128905" indent="-228600">
              <a:lnSpc>
                <a:spcPct val="100000"/>
              </a:lnSpc>
              <a:spcBef>
                <a:spcPts val="245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include in the model if they explain the nature or structure of information in the  application.</a:t>
            </a:r>
            <a:endParaRPr sz="14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dirty="0">
                <a:latin typeface="Comic Sans MS"/>
                <a:cs typeface="Comic Sans MS"/>
              </a:rPr>
              <a:t>Finding classes </a:t>
            </a:r>
            <a:r>
              <a:rPr sz="2400" b="1" spc="-5" dirty="0">
                <a:latin typeface="Comic Sans MS"/>
                <a:cs typeface="Comic Sans MS"/>
              </a:rPr>
              <a:t>from </a:t>
            </a:r>
            <a:r>
              <a:rPr sz="2400" b="1" dirty="0">
                <a:latin typeface="Comic Sans MS"/>
                <a:cs typeface="Comic Sans MS"/>
              </a:rPr>
              <a:t>other</a:t>
            </a:r>
            <a:r>
              <a:rPr sz="2400" b="1" spc="-35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sources:</a:t>
            </a:r>
            <a:endParaRPr sz="24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3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Reviewing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background information;</a:t>
            </a:r>
            <a:endParaRPr sz="16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5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Users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and other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stakeholders;</a:t>
            </a:r>
            <a:endParaRPr sz="16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Analysis patterns;</a:t>
            </a:r>
            <a:endParaRPr sz="16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  <a:tabLst>
                <a:tab pos="2484120" algn="l"/>
              </a:tabLst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dirty="0">
                <a:latin typeface="Comic Sans MS"/>
                <a:cs typeface="Comic Sans MS"/>
              </a:rPr>
              <a:t>It’s</a:t>
            </a:r>
            <a:r>
              <a:rPr sz="2400" b="1" spc="-32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better</a:t>
            </a:r>
            <a:r>
              <a:rPr sz="2400" b="1" spc="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to	include </a:t>
            </a:r>
            <a:r>
              <a:rPr sz="2400" b="1" dirty="0">
                <a:latin typeface="Comic Sans MS"/>
                <a:cs typeface="Comic Sans MS"/>
              </a:rPr>
              <a:t>many candidate classes at</a:t>
            </a:r>
            <a:r>
              <a:rPr sz="2400" b="1" spc="-8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first</a:t>
            </a:r>
            <a:endParaRPr sz="24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5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You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can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always eliminate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them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later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if they turn out not to be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useful</a:t>
            </a:r>
            <a:endParaRPr sz="1600" dirty="0">
              <a:latin typeface="Comic Sans MS"/>
              <a:cs typeface="Comic Sans MS"/>
            </a:endParaRPr>
          </a:p>
          <a:p>
            <a:pPr marL="698500" marR="213360" indent="-228600">
              <a:lnSpc>
                <a:spcPct val="100000"/>
              </a:lnSpc>
              <a:spcBef>
                <a:spcPts val="38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Explicitly deciding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to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discard classes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is better than just not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thinking </a:t>
            </a:r>
            <a:r>
              <a:rPr sz="1600" b="1" spc="-495" dirty="0">
                <a:solidFill>
                  <a:srgbClr val="0048AA"/>
                </a:solidFill>
                <a:latin typeface="Comic Sans MS"/>
                <a:cs typeface="Comic Sans MS"/>
              </a:rPr>
              <a:t>about 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them</a:t>
            </a:r>
            <a:endParaRPr sz="16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7155" y="1005331"/>
            <a:ext cx="34010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Selecting</a:t>
            </a:r>
            <a:r>
              <a:rPr sz="3200" spc="-7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Classes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1685444"/>
            <a:ext cx="8129270" cy="50158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dirty="0">
                <a:latin typeface="Comic Sans MS"/>
                <a:cs typeface="Comic Sans MS"/>
              </a:rPr>
              <a:t>Discard classes </a:t>
            </a:r>
            <a:r>
              <a:rPr sz="2400" b="1" spc="-5" dirty="0">
                <a:latin typeface="Comic Sans MS"/>
                <a:cs typeface="Comic Sans MS"/>
              </a:rPr>
              <a:t>for </a:t>
            </a:r>
            <a:r>
              <a:rPr sz="2400" b="1" dirty="0">
                <a:latin typeface="Comic Sans MS"/>
                <a:cs typeface="Comic Sans MS"/>
              </a:rPr>
              <a:t>concepts</a:t>
            </a:r>
            <a:r>
              <a:rPr sz="2400" b="1" spc="-35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which: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6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Are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beyond the scope of 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analysis;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7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Refer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to the system as a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whole;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Duplicate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other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classes;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6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Are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too vague or too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specific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45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e.g. have too many or too few</a:t>
            </a:r>
            <a:r>
              <a:rPr sz="1400" b="1" spc="2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instances</a:t>
            </a:r>
            <a:endParaRPr sz="1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5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Coad </a:t>
            </a:r>
            <a:r>
              <a:rPr sz="1600" b="1" spc="5" dirty="0">
                <a:solidFill>
                  <a:srgbClr val="0048AA"/>
                </a:solidFill>
                <a:latin typeface="Comic Sans MS"/>
                <a:cs typeface="Comic Sans MS"/>
              </a:rPr>
              <a:t>&amp;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Yourdon’s criteria:</a:t>
            </a:r>
            <a:endParaRPr sz="1600">
              <a:latin typeface="Comic Sans MS"/>
              <a:cs typeface="Comic Sans MS"/>
            </a:endParaRPr>
          </a:p>
          <a:p>
            <a:pPr marL="1155065" marR="508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Retained information: Will the system need to remember information about this  class of</a:t>
            </a:r>
            <a:r>
              <a:rPr sz="1400" b="1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objects?</a:t>
            </a:r>
            <a:endParaRPr sz="1400">
              <a:latin typeface="Comic Sans MS"/>
              <a:cs typeface="Comic Sans MS"/>
            </a:endParaRPr>
          </a:p>
          <a:p>
            <a:pPr marL="1155065" marR="40513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Needed Services: Do objects in this class have identifiable operations that  change the values of their</a:t>
            </a:r>
            <a:r>
              <a:rPr sz="1400" b="1" spc="10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attributes?</a:t>
            </a:r>
            <a:endParaRPr sz="1400">
              <a:latin typeface="Comic Sans MS"/>
              <a:cs typeface="Comic Sans MS"/>
            </a:endParaRPr>
          </a:p>
          <a:p>
            <a:pPr marL="1155065" marR="50419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Multiple Attributes: If the class only has one attribute, it may be better  represented as an attribute of another</a:t>
            </a:r>
            <a:r>
              <a:rPr sz="1400" b="1" spc="1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class</a:t>
            </a:r>
            <a:endParaRPr sz="1400">
              <a:latin typeface="Comic Sans MS"/>
              <a:cs typeface="Comic Sans MS"/>
            </a:endParaRPr>
          </a:p>
          <a:p>
            <a:pPr marL="1155065" marR="327025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Common Attributes: Does the class have attributes that are shared with all  instances of its</a:t>
            </a:r>
            <a:r>
              <a:rPr sz="1400" b="1" spc="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objects?</a:t>
            </a:r>
            <a:endParaRPr sz="1400">
              <a:latin typeface="Comic Sans MS"/>
              <a:cs typeface="Comic Sans MS"/>
            </a:endParaRPr>
          </a:p>
          <a:p>
            <a:pPr marL="1155065" marR="29083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Common Operations: Does the class have operations that are shared with all  instances of its</a:t>
            </a:r>
            <a:r>
              <a:rPr sz="1400" b="1" spc="5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objects?</a:t>
            </a:r>
            <a:endParaRPr sz="1400">
              <a:latin typeface="Comic Sans MS"/>
              <a:cs typeface="Comic Sans MS"/>
            </a:endParaRPr>
          </a:p>
          <a:p>
            <a:pPr marL="698500" marR="396240" indent="-228600">
              <a:lnSpc>
                <a:spcPct val="100000"/>
              </a:lnSpc>
              <a:spcBef>
                <a:spcPts val="37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3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External entities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that produce or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consume information essential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to  </a:t>
            </a:r>
            <a:r>
              <a:rPr sz="1600" b="1" spc="-800" dirty="0">
                <a:solidFill>
                  <a:srgbClr val="0048AA"/>
                </a:solidFill>
                <a:latin typeface="Comic Sans MS"/>
                <a:cs typeface="Comic Sans MS"/>
              </a:rPr>
              <a:t>the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 system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should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be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included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as</a:t>
            </a:r>
            <a:r>
              <a:rPr sz="1600" b="1" spc="-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classes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35807" y="2578607"/>
          <a:ext cx="3564890" cy="180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3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Fred_Bloggs:Employee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799">
                <a:tc>
                  <a:txBody>
                    <a:bodyPr/>
                    <a:lstStyle/>
                    <a:p>
                      <a:pPr marL="150495" marR="484505">
                        <a:lnSpc>
                          <a:spcPct val="111100"/>
                        </a:lnSpc>
                        <a:spcBef>
                          <a:spcPts val="18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name: Fred Bloggs  Employee #: 234609234  Department:</a:t>
                      </a:r>
                      <a:r>
                        <a:rPr sz="18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Marketing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51123" y="1005331"/>
            <a:ext cx="3919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Objects </a:t>
            </a:r>
            <a:r>
              <a:rPr sz="3200" spc="5" dirty="0">
                <a:solidFill>
                  <a:srgbClr val="000000"/>
                </a:solidFill>
                <a:latin typeface="Comic Sans MS"/>
                <a:cs typeface="Comic Sans MS"/>
              </a:rPr>
              <a:t>vs.</a:t>
            </a:r>
            <a:r>
              <a:rPr sz="3200" spc="-5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Classes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1685444"/>
            <a:ext cx="6875145" cy="7734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dirty="0">
                <a:latin typeface="Comic Sans MS"/>
                <a:cs typeface="Comic Sans MS"/>
              </a:rPr>
              <a:t>The </a:t>
            </a:r>
            <a:r>
              <a:rPr sz="2400" b="1" spc="-5" dirty="0">
                <a:latin typeface="Comic Sans MS"/>
                <a:cs typeface="Comic Sans MS"/>
              </a:rPr>
              <a:t>instances </a:t>
            </a:r>
            <a:r>
              <a:rPr sz="2400" b="1" dirty="0">
                <a:latin typeface="Comic Sans MS"/>
                <a:cs typeface="Comic Sans MS"/>
              </a:rPr>
              <a:t>of a class are called</a:t>
            </a:r>
            <a:r>
              <a:rPr sz="2400" b="1" spc="-420" dirty="0">
                <a:latin typeface="Comic Sans MS"/>
                <a:cs typeface="Comic Sans MS"/>
              </a:rPr>
              <a:t> </a:t>
            </a:r>
            <a:r>
              <a:rPr sz="2400" b="1" spc="-55" dirty="0">
                <a:latin typeface="Comic Sans MS"/>
                <a:cs typeface="Comic Sans MS"/>
              </a:rPr>
              <a:t>objects.</a:t>
            </a:r>
            <a:endParaRPr sz="2400">
              <a:latin typeface="Comic Sans MS"/>
              <a:cs typeface="Comic Sans MS"/>
            </a:endParaRPr>
          </a:p>
          <a:p>
            <a:pPr marL="41148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4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Objects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are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represented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as: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9" y="4537963"/>
            <a:ext cx="8046720" cy="2402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0080" marR="10160" indent="-228600">
              <a:lnSpc>
                <a:spcPct val="100000"/>
              </a:lnSpc>
              <a:spcBef>
                <a:spcPts val="10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13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Two different objects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may have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identical attribute values (like two </a:t>
            </a:r>
            <a:r>
              <a:rPr sz="1600" b="1" spc="-415" dirty="0">
                <a:solidFill>
                  <a:srgbClr val="0048AA"/>
                </a:solidFill>
                <a:latin typeface="Comic Sans MS"/>
                <a:cs typeface="Comic Sans MS"/>
              </a:rPr>
              <a:t>people 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with identical name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and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 address)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spc="-5" dirty="0">
                <a:latin typeface="Comic Sans MS"/>
                <a:cs typeface="Comic Sans MS"/>
              </a:rPr>
              <a:t>Objects </a:t>
            </a:r>
            <a:r>
              <a:rPr sz="2400" b="1" dirty="0">
                <a:latin typeface="Comic Sans MS"/>
                <a:cs typeface="Comic Sans MS"/>
              </a:rPr>
              <a:t>have associations </a:t>
            </a:r>
            <a:r>
              <a:rPr sz="2400" b="1" spc="-5" dirty="0">
                <a:latin typeface="Comic Sans MS"/>
                <a:cs typeface="Comic Sans MS"/>
              </a:rPr>
              <a:t>with </a:t>
            </a:r>
            <a:r>
              <a:rPr sz="2400" b="1" dirty="0">
                <a:latin typeface="Comic Sans MS"/>
                <a:cs typeface="Comic Sans MS"/>
              </a:rPr>
              <a:t>other</a:t>
            </a:r>
            <a:r>
              <a:rPr sz="2400" b="1" spc="-37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objects</a:t>
            </a:r>
            <a:endParaRPr sz="2400">
              <a:latin typeface="Comic Sans MS"/>
              <a:cs typeface="Comic Sans MS"/>
            </a:endParaRPr>
          </a:p>
          <a:p>
            <a:pPr marL="411480">
              <a:lnSpc>
                <a:spcPct val="100000"/>
              </a:lnSpc>
              <a:spcBef>
                <a:spcPts val="44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3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E.g.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Fred_Bloggs:employee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is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associated with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 KillerApp:project </a:t>
            </a:r>
            <a:r>
              <a:rPr sz="1600" b="1" spc="-395" dirty="0">
                <a:solidFill>
                  <a:srgbClr val="0048AA"/>
                </a:solidFill>
                <a:latin typeface="Comic Sans MS"/>
                <a:cs typeface="Comic Sans MS"/>
              </a:rPr>
              <a:t>object</a:t>
            </a:r>
            <a:endParaRPr sz="1600">
              <a:latin typeface="Comic Sans MS"/>
              <a:cs typeface="Comic Sans MS"/>
            </a:endParaRPr>
          </a:p>
          <a:p>
            <a:pPr marL="411480">
              <a:lnSpc>
                <a:spcPct val="100000"/>
              </a:lnSpc>
              <a:spcBef>
                <a:spcPts val="40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But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we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will capture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these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relationships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at 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class level (why?)</a:t>
            </a:r>
            <a:endParaRPr sz="1600">
              <a:latin typeface="Comic Sans MS"/>
              <a:cs typeface="Comic Sans MS"/>
            </a:endParaRPr>
          </a:p>
          <a:p>
            <a:pPr marL="411480">
              <a:lnSpc>
                <a:spcPct val="100000"/>
              </a:lnSpc>
              <a:spcBef>
                <a:spcPts val="38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1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Note: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Make sure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attributes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are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associated with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right class</a:t>
            </a:r>
            <a:endParaRPr sz="1600">
              <a:latin typeface="Comic Sans MS"/>
              <a:cs typeface="Comic Sans MS"/>
            </a:endParaRPr>
          </a:p>
          <a:p>
            <a:pPr marL="984885" marR="1143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985519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E.g. you </a:t>
            </a:r>
            <a:r>
              <a:rPr sz="1400" b="1" spc="-10" dirty="0">
                <a:solidFill>
                  <a:srgbClr val="4E8F00"/>
                </a:solidFill>
                <a:latin typeface="Comic Sans MS"/>
                <a:cs typeface="Comic Sans MS"/>
              </a:rPr>
              <a:t>don’t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want both managerName </a:t>
            </a:r>
            <a:r>
              <a:rPr sz="1400" b="1" dirty="0">
                <a:solidFill>
                  <a:srgbClr val="4E8F00"/>
                </a:solidFill>
                <a:latin typeface="Comic Sans MS"/>
                <a:cs typeface="Comic Sans MS"/>
              </a:rPr>
              <a:t>and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manager# as attributes of Project!  (…Why??)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624330"/>
            <a:ext cx="211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41DAA"/>
                </a:solidFill>
                <a:latin typeface="Trebuchet MS"/>
                <a:cs typeface="Trebuchet MS"/>
              </a:rPr>
              <a:t>University </a:t>
            </a:r>
            <a:r>
              <a:rPr sz="1800" b="1" spc="-105" dirty="0">
                <a:solidFill>
                  <a:srgbClr val="041DAA"/>
                </a:solidFill>
                <a:latin typeface="Trebuchet MS"/>
                <a:cs typeface="Trebuchet MS"/>
              </a:rPr>
              <a:t>of</a:t>
            </a:r>
            <a:r>
              <a:rPr sz="1800" b="1" spc="-165" dirty="0">
                <a:solidFill>
                  <a:srgbClr val="041DA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41DAA"/>
                </a:solidFill>
                <a:latin typeface="Trebuchet MS"/>
                <a:cs typeface="Trebuchet MS"/>
              </a:rPr>
              <a:t>Toronto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663955"/>
            <a:ext cx="2891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Department of Computer</a:t>
            </a:r>
            <a:r>
              <a:rPr sz="1400" b="1" spc="-50" dirty="0">
                <a:solidFill>
                  <a:srgbClr val="041DAA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041DAA"/>
                </a:solidFill>
                <a:latin typeface="Comic Sans MS"/>
                <a:cs typeface="Comic Sans MS"/>
              </a:rPr>
              <a:t>Science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4297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7037830"/>
            <a:ext cx="521208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672" y="4699901"/>
            <a:ext cx="8438388" cy="2239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0932" y="1005331"/>
            <a:ext cx="24098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  <a:latin typeface="Comic Sans MS"/>
                <a:cs typeface="Comic Sans MS"/>
              </a:rPr>
              <a:t>Associations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5" dirty="0"/>
              <a:t>© </a:t>
            </a:r>
            <a:r>
              <a:rPr spc="-5" dirty="0"/>
              <a:t>2004-5 Steve Easterbrook. This presentation </a:t>
            </a:r>
            <a:r>
              <a:rPr dirty="0"/>
              <a:t>is </a:t>
            </a:r>
            <a:r>
              <a:rPr spc="-5" dirty="0"/>
              <a:t>available </a:t>
            </a:r>
            <a:r>
              <a:rPr dirty="0"/>
              <a:t>free </a:t>
            </a:r>
            <a:r>
              <a:rPr spc="-5" dirty="0"/>
              <a:t>for </a:t>
            </a:r>
            <a:r>
              <a:rPr spc="-5" dirty="0">
                <a:solidFill>
                  <a:srgbClr val="941200"/>
                </a:solidFill>
              </a:rPr>
              <a:t>non-commercial use </a:t>
            </a:r>
            <a:r>
              <a:rPr dirty="0">
                <a:solidFill>
                  <a:srgbClr val="941200"/>
                </a:solidFill>
              </a:rPr>
              <a:t>with </a:t>
            </a:r>
            <a:r>
              <a:rPr spc="-5" dirty="0">
                <a:solidFill>
                  <a:srgbClr val="941200"/>
                </a:solidFill>
              </a:rPr>
              <a:t>attribution </a:t>
            </a:r>
            <a:r>
              <a:rPr spc="-5" dirty="0"/>
              <a:t>under </a:t>
            </a:r>
            <a:r>
              <a:rPr spc="5" dirty="0"/>
              <a:t>a </a:t>
            </a:r>
            <a:r>
              <a:rPr spc="-5" dirty="0"/>
              <a:t>creative commons</a:t>
            </a:r>
            <a:r>
              <a:rPr spc="175" dirty="0"/>
              <a:t> </a:t>
            </a:r>
            <a:r>
              <a:rPr spc="-5" dirty="0"/>
              <a:t>license.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0739" y="1533044"/>
            <a:ext cx="7927975" cy="31248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spc="-5" dirty="0">
                <a:latin typeface="Comic Sans MS"/>
                <a:cs typeface="Comic Sans MS"/>
              </a:rPr>
              <a:t>Objects do not exist in isolation from </a:t>
            </a:r>
            <a:r>
              <a:rPr sz="2400" b="1" dirty="0">
                <a:latin typeface="Comic Sans MS"/>
                <a:cs typeface="Comic Sans MS"/>
              </a:rPr>
              <a:t>one</a:t>
            </a:r>
            <a:r>
              <a:rPr sz="2400" b="1" spc="-39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another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3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48AA"/>
                </a:solidFill>
                <a:latin typeface="Comic Sans MS"/>
                <a:cs typeface="Comic Sans MS"/>
              </a:rPr>
              <a:t>A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relationship represents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connection among things.</a:t>
            </a:r>
            <a:endParaRPr sz="16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-5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In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UML,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there are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different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types of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relationships:</a:t>
            </a:r>
            <a:endParaRPr sz="16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75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Association</a:t>
            </a:r>
            <a:endParaRPr sz="14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Aggregation and</a:t>
            </a:r>
            <a:r>
              <a:rPr sz="1400" b="1" dirty="0">
                <a:solidFill>
                  <a:srgbClr val="4E8F00"/>
                </a:solidFill>
                <a:latin typeface="Comic Sans MS"/>
                <a:cs typeface="Comic Sans MS"/>
              </a:rPr>
              <a:t> </a:t>
            </a: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Composition</a:t>
            </a:r>
            <a:endParaRPr sz="14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Generalization</a:t>
            </a:r>
            <a:endParaRPr sz="14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Dependency</a:t>
            </a:r>
            <a:endParaRPr sz="1400">
              <a:latin typeface="Comic Sans MS"/>
              <a:cs typeface="Comic Sans MS"/>
            </a:endParaRPr>
          </a:p>
          <a:p>
            <a:pPr marL="1155700" indent="-229235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1155700" algn="l"/>
              </a:tabLst>
            </a:pPr>
            <a:r>
              <a:rPr sz="1400" b="1" spc="-5" dirty="0">
                <a:solidFill>
                  <a:srgbClr val="4E8F00"/>
                </a:solidFill>
                <a:latin typeface="Comic Sans MS"/>
                <a:cs typeface="Comic Sans MS"/>
              </a:rPr>
              <a:t>Realization</a:t>
            </a:r>
            <a:endParaRPr sz="1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75"/>
              </a:spcBef>
            </a:pPr>
            <a:r>
              <a:rPr sz="1600" spc="2320" dirty="0">
                <a:solidFill>
                  <a:srgbClr val="0048AA"/>
                </a:solidFill>
                <a:latin typeface="Wingdings"/>
                <a:cs typeface="Wingdings"/>
              </a:rPr>
              <a:t></a:t>
            </a:r>
            <a:r>
              <a:rPr sz="1600" spc="2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Note: The last two </a:t>
            </a:r>
            <a:r>
              <a:rPr sz="1600" b="1" dirty="0">
                <a:solidFill>
                  <a:srgbClr val="0048AA"/>
                </a:solidFill>
                <a:latin typeface="Comic Sans MS"/>
                <a:cs typeface="Comic Sans MS"/>
              </a:rPr>
              <a:t>are not </a:t>
            </a:r>
            <a:r>
              <a:rPr sz="1600" b="1" spc="-5" dirty="0">
                <a:solidFill>
                  <a:srgbClr val="0048AA"/>
                </a:solidFill>
                <a:latin typeface="Comic Sans MS"/>
                <a:cs typeface="Comic Sans MS"/>
              </a:rPr>
              <a:t>useful during requirements analysis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  <a:tabLst>
                <a:tab pos="6076315" algn="l"/>
              </a:tabLst>
            </a:pPr>
            <a:r>
              <a:rPr sz="1800" spc="420" dirty="0">
                <a:latin typeface="Arial"/>
                <a:cs typeface="Arial"/>
              </a:rPr>
              <a:t> </a:t>
            </a:r>
            <a:r>
              <a:rPr sz="2400" b="1" dirty="0">
                <a:latin typeface="Comic Sans MS"/>
                <a:cs typeface="Comic Sans MS"/>
              </a:rPr>
              <a:t>Class </a:t>
            </a:r>
            <a:r>
              <a:rPr sz="2400" b="1" spc="-5" dirty="0">
                <a:latin typeface="Comic Sans MS"/>
                <a:cs typeface="Comic Sans MS"/>
              </a:rPr>
              <a:t>diagrams </a:t>
            </a:r>
            <a:r>
              <a:rPr sz="2400" b="1" dirty="0">
                <a:latin typeface="Comic Sans MS"/>
                <a:cs typeface="Comic Sans MS"/>
              </a:rPr>
              <a:t>show classes</a:t>
            </a:r>
            <a:r>
              <a:rPr sz="2400" b="1" spc="-32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and </a:t>
            </a:r>
            <a:r>
              <a:rPr sz="2400" b="1" spc="-5" dirty="0">
                <a:latin typeface="Comic Sans MS"/>
                <a:cs typeface="Comic Sans MS"/>
              </a:rPr>
              <a:t>their	relationships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2495</Words>
  <Application>Microsoft Office PowerPoint</Application>
  <PresentationFormat>Custom</PresentationFormat>
  <Paragraphs>354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Comic Sans MS</vt:lpstr>
      <vt:lpstr>Courier New</vt:lpstr>
      <vt:lpstr>Times New Roman</vt:lpstr>
      <vt:lpstr>Trebuchet MS</vt:lpstr>
      <vt:lpstr>Wingdings</vt:lpstr>
      <vt:lpstr>Office Theme</vt:lpstr>
      <vt:lpstr>Lecture 11:  Object Oriented Modelling</vt:lpstr>
      <vt:lpstr>Requirements &amp; Domain Models</vt:lpstr>
      <vt:lpstr>Object Oriented Analysis</vt:lpstr>
      <vt:lpstr>Nearly anything can be an object…</vt:lpstr>
      <vt:lpstr>What are classes?</vt:lpstr>
      <vt:lpstr>Finding Classes</vt:lpstr>
      <vt:lpstr>Selecting Classes</vt:lpstr>
      <vt:lpstr>Objects vs. Classes</vt:lpstr>
      <vt:lpstr>Associations</vt:lpstr>
      <vt:lpstr>Association Multiplicity</vt:lpstr>
      <vt:lpstr>University of Toronto</vt:lpstr>
      <vt:lpstr>More Examples</vt:lpstr>
      <vt:lpstr>Association Classes</vt:lpstr>
      <vt:lpstr>Aggregation and Composition</vt:lpstr>
      <vt:lpstr>Generalization</vt:lpstr>
      <vt:lpstr>More on Generalization</vt:lpstr>
      <vt:lpstr>University of Toronto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11-objects.ppt</dc:title>
  <dc:creator>Steve Easterbrook</dc:creator>
  <cp:lastModifiedBy>HP</cp:lastModifiedBy>
  <cp:revision>1</cp:revision>
  <dcterms:created xsi:type="dcterms:W3CDTF">2020-09-06T07:10:50Z</dcterms:created>
  <dcterms:modified xsi:type="dcterms:W3CDTF">2020-09-06T07:46:28Z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2006-10-23T00:00:00Z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2020-09-06T00:00:00Z</vt:filetime>
  </property>
</Properties>
</file>