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2" r:id="rId1"/>
  </p:sldMasterIdLst>
  <p:sldIdLst>
    <p:sldId id="259" r:id="rId2"/>
    <p:sldId id="266" r:id="rId3"/>
    <p:sldId id="267" r:id="rId4"/>
    <p:sldId id="271" r:id="rId5"/>
    <p:sldId id="298" r:id="rId6"/>
    <p:sldId id="268" r:id="rId7"/>
    <p:sldId id="297" r:id="rId8"/>
    <p:sldId id="269" r:id="rId9"/>
    <p:sldId id="299" r:id="rId10"/>
    <p:sldId id="270" r:id="rId11"/>
    <p:sldId id="301" r:id="rId12"/>
    <p:sldId id="300" r:id="rId13"/>
    <p:sldId id="289" r:id="rId14"/>
    <p:sldId id="29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404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6F9B8CD-342D-4579-98EC-A8FD6B7370E1}" type="datetimeFigureOut">
              <a:rPr lang="en-US" smtClean="0"/>
              <a:pPr/>
              <a:t>3/30/2015</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2BBB5E19-F10A-4C2F-BF6F-11C513378A2E}" type="slidenum">
              <a:rPr kumimoji="0" lang="en-US" smtClean="0"/>
              <a:pPr/>
              <a:t>‹#›</a:t>
            </a:fld>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F9B8CD-342D-4579-98EC-A8FD6B7370E1}" type="datetimeFigureOut">
              <a:rPr lang="en-US" smtClean="0"/>
              <a:pPr/>
              <a:t>3/30/2015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BBB5E19-F10A-4C2F-BF6F-11C513378A2E}"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F9B8CD-342D-4579-98EC-A8FD6B7370E1}" type="datetimeFigureOut">
              <a:rPr lang="en-US" smtClean="0"/>
              <a:pPr/>
              <a:t>3/30/2015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BBB5E19-F10A-4C2F-BF6F-11C513378A2E}"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lgn="r" eaLnBrk="1" latinLnBrk="0" hangingPunct="1"/>
            <a:fld id="{E6F9B8CD-342D-4579-98EC-A8FD6B7370E1}" type="datetimeFigureOut">
              <a:rPr lang="en-US" smtClean="0"/>
              <a:pPr algn="r" eaLnBrk="1" latinLnBrk="0" hangingPunct="1"/>
              <a:t>3/30/2015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algn="ctr" eaLnBrk="1" latinLnBrk="0" hangingPunct="1"/>
            <a:fld id="{2BBB5E19-F10A-4C2F-BF6F-11C513378A2E}" type="slidenum">
              <a:rPr kumimoji="0" lang="en-US" smtClean="0"/>
              <a:pPr algn="ctr" eaLnBrk="1" latinLnBrk="0" hangingPunct="1"/>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F9B8CD-342D-4579-98EC-A8FD6B7370E1}" type="datetimeFigureOut">
              <a:rPr lang="en-US" smtClean="0"/>
              <a:pPr/>
              <a:t>3/30/2015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BBB5E19-F10A-4C2F-BF6F-11C513378A2E}" type="slidenum">
              <a:rPr kumimoji="0" lang="en-US" smtClean="0"/>
              <a:pPr/>
              <a: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6F9B8CD-342D-4579-98EC-A8FD6B7370E1}" type="datetimeFigureOut">
              <a:rPr lang="en-US" smtClean="0"/>
              <a:pPr/>
              <a:t>3/30/2015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2BBB5E19-F10A-4C2F-BF6F-11C513378A2E}"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F9B8CD-342D-4579-98EC-A8FD6B7370E1}" type="datetimeFigureOut">
              <a:rPr lang="en-US" smtClean="0"/>
              <a:pPr/>
              <a:t>3/30/2015</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2BBB5E19-F10A-4C2F-BF6F-11C513378A2E}"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lgn="r" eaLnBrk="1" latinLnBrk="0" hangingPunct="1"/>
            <a:fld id="{E6F9B8CD-342D-4579-98EC-A8FD6B7370E1}" type="datetimeFigureOut">
              <a:rPr lang="en-US" smtClean="0"/>
              <a:pPr algn="r" eaLnBrk="1" latinLnBrk="0" hangingPunct="1"/>
              <a:t>3/30/2015</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pPr algn="ctr" eaLnBrk="1" latinLnBrk="0" hangingPunct="1"/>
            <a:fld id="{2BBB5E19-F10A-4C2F-BF6F-11C513378A2E}" type="slidenum">
              <a:rPr kumimoji="0" lang="en-US" smtClean="0"/>
              <a:pPr algn="ctr" eaLnBrk="1" latinLnBrk="0" hangingPunct="1"/>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F9B8CD-342D-4579-98EC-A8FD6B7370E1}" type="datetimeFigureOut">
              <a:rPr lang="en-US" smtClean="0"/>
              <a:pPr/>
              <a:t>3/30/2015</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2BBB5E19-F10A-4C2F-BF6F-11C513378A2E}"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lgn="r" eaLnBrk="1" latinLnBrk="0" hangingPunct="1"/>
            <a:fld id="{E6F9B8CD-342D-4579-98EC-A8FD6B7370E1}" type="datetimeFigureOut">
              <a:rPr lang="en-US" smtClean="0"/>
              <a:pPr algn="r" eaLnBrk="1" latinLnBrk="0" hangingPunct="1"/>
              <a:t>3/30/2015</a:t>
            </a:fld>
            <a:endParaRPr lang="en-US" dirty="0"/>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algn="ctr" eaLnBrk="1" latinLnBrk="0" hangingPunct="1"/>
            <a:fld id="{2BBB5E19-F10A-4C2F-BF6F-11C513378A2E}" type="slidenum">
              <a:rPr kumimoji="0" lang="en-US" smtClean="0"/>
              <a:pPr algn="ctr" eaLnBrk="1" latinLnBrk="0" hangingPunct="1"/>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lgn="r" eaLnBrk="1" latinLnBrk="0" hangingPunct="1"/>
            <a:fld id="{E6F9B8CD-342D-4579-98EC-A8FD6B7370E1}" type="datetimeFigureOut">
              <a:rPr lang="en-US" smtClean="0"/>
              <a:pPr algn="r" eaLnBrk="1" latinLnBrk="0" hangingPunct="1"/>
              <a:t>3/30/2015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algn="ctr" eaLnBrk="1" latinLnBrk="0" hangingPunct="1"/>
            <a:fld id="{2BBB5E19-F10A-4C2F-BF6F-11C513378A2E}" type="slidenum">
              <a:rPr kumimoji="0" lang="en-US" smtClean="0"/>
              <a:pPr algn="ctr" eaLnBrk="1" latinLnBrk="0" hangingPunct="1"/>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r" eaLnBrk="1" latinLnBrk="0" hangingPunct="1"/>
            <a:fld id="{E6F9B8CD-342D-4579-98EC-A8FD6B7370E1}" type="datetimeFigureOut">
              <a:rPr lang="en-US" smtClean="0"/>
              <a:pPr algn="r" eaLnBrk="1" latinLnBrk="0" hangingPunct="1"/>
              <a:t>3/30/2015</a:t>
            </a:fld>
            <a:endParaRPr lang="en-US" dirty="0">
              <a:solidFill>
                <a:schemeClr val="tx2"/>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l" eaLnBrk="1" latinLnBrk="0" hangingPunct="1"/>
            <a:endParaRPr kumimoji="0" lang="en-US" dirty="0">
              <a:solidFill>
                <a:schemeClr val="tx2"/>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eaLnBrk="1" latinLnBrk="0" hangingPunct="1"/>
            <a:fld id="{2BBB5E19-F10A-4C2F-BF6F-11C513378A2E}"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c2.com/cgi/wiki?PrinciplesOfObjectOrientedDesig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Object oriented programming design principles</a:t>
            </a: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Principles of class design:</a:t>
            </a:r>
          </a:p>
          <a:p>
            <a:pPr lvl="1"/>
            <a:r>
              <a:rPr lang="en-US" dirty="0" smtClean="0"/>
              <a:t>Single responsibility principle (SRP)</a:t>
            </a:r>
          </a:p>
          <a:p>
            <a:pPr lvl="1"/>
            <a:r>
              <a:rPr lang="en-US" dirty="0" smtClean="0"/>
              <a:t>Open close principle (OCP)</a:t>
            </a:r>
          </a:p>
          <a:p>
            <a:pPr lvl="1"/>
            <a:r>
              <a:rPr lang="en-US" dirty="0" smtClean="0"/>
              <a:t>Liskov substitution principle (LSP)</a:t>
            </a:r>
          </a:p>
          <a:p>
            <a:pPr lvl="1"/>
            <a:r>
              <a:rPr lang="en-US" dirty="0" smtClean="0"/>
              <a:t>Dependency inversion principle (DIP)</a:t>
            </a:r>
          </a:p>
          <a:p>
            <a:pPr lvl="1"/>
            <a:r>
              <a:rPr lang="en-US" dirty="0" smtClean="0"/>
              <a:t>Interface segregation principle (ISP)</a:t>
            </a:r>
          </a:p>
          <a:p>
            <a:r>
              <a:rPr lang="en-US" b="1" dirty="0" smtClean="0"/>
              <a:t>Principles of package cohesion</a:t>
            </a:r>
          </a:p>
          <a:p>
            <a:pPr lvl="1"/>
            <a:r>
              <a:rPr lang="en-US" dirty="0" smtClean="0"/>
              <a:t>Reuse release equivalence principle (REP)</a:t>
            </a:r>
          </a:p>
          <a:p>
            <a:pPr lvl="1"/>
            <a:r>
              <a:rPr lang="en-US" dirty="0" smtClean="0"/>
              <a:t>Common closure principle (CCP)</a:t>
            </a:r>
          </a:p>
          <a:p>
            <a:pPr lvl="1"/>
            <a:r>
              <a:rPr lang="en-US" dirty="0" smtClean="0"/>
              <a:t>Common reuse principle (CRP)</a:t>
            </a:r>
          </a:p>
          <a:p>
            <a:r>
              <a:rPr lang="en-US" b="1" dirty="0" smtClean="0"/>
              <a:t>Principles of package coupling</a:t>
            </a:r>
          </a:p>
          <a:p>
            <a:pPr lvl="1"/>
            <a:r>
              <a:rPr lang="en-US" dirty="0" smtClean="0"/>
              <a:t>Acyclic dependency principle (ADP)</a:t>
            </a:r>
          </a:p>
          <a:p>
            <a:pPr lvl="1"/>
            <a:r>
              <a:rPr lang="en-US" dirty="0" smtClean="0"/>
              <a:t>Stable dependencies principle (SDP)</a:t>
            </a:r>
          </a:p>
          <a:p>
            <a:pPr lvl="1"/>
            <a:r>
              <a:rPr lang="en-US" dirty="0" smtClean="0"/>
              <a:t>Stable abstractions principle (SAP)</a:t>
            </a:r>
          </a:p>
          <a:p>
            <a:endParaRPr lang="en-US" dirty="0" smtClean="0"/>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Interface segregation principle</a:t>
            </a:r>
            <a:endParaRPr lang="en-US" dirty="0"/>
          </a:p>
        </p:txBody>
      </p:sp>
      <p:sp>
        <p:nvSpPr>
          <p:cNvPr id="3" name="Content Placeholder 2"/>
          <p:cNvSpPr>
            <a:spLocks noGrp="1"/>
          </p:cNvSpPr>
          <p:nvPr>
            <p:ph idx="1"/>
          </p:nvPr>
        </p:nvSpPr>
        <p:spPr/>
        <p:txBody>
          <a:bodyPr>
            <a:normAutofit/>
          </a:bodyPr>
          <a:lstStyle/>
          <a:p>
            <a:r>
              <a:rPr lang="en-US" dirty="0" smtClean="0"/>
              <a:t>Client should not forced to depend on methods that they do not use.</a:t>
            </a:r>
          </a:p>
          <a:p>
            <a:r>
              <a:rPr lang="en-US" dirty="0" smtClean="0"/>
              <a:t>The ISP says that once an interface has become too </a:t>
            </a:r>
            <a:r>
              <a:rPr lang="en-US" smtClean="0"/>
              <a:t>'</a:t>
            </a:r>
            <a:r>
              <a:rPr lang="en-US" smtClean="0">
                <a:solidFill>
                  <a:srgbClr val="FF0000"/>
                </a:solidFill>
              </a:rPr>
              <a:t>fat</a:t>
            </a:r>
            <a:r>
              <a:rPr lang="en-US" smtClean="0"/>
              <a:t>‘ </a:t>
            </a:r>
            <a:r>
              <a:rPr lang="en-US" dirty="0" smtClean="0"/>
              <a:t>it needs to be split into smaller and more specific interfaces so that any clients of the interface will only know about the methods that pertain </a:t>
            </a:r>
            <a:r>
              <a:rPr lang="en-US" smtClean="0"/>
              <a:t>to them</a:t>
            </a:r>
            <a:endParaRPr 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ISP Example</a:t>
            </a:r>
            <a:endParaRPr lang="en-US" dirty="0"/>
          </a:p>
        </p:txBody>
      </p:sp>
      <p:sp>
        <p:nvSpPr>
          <p:cNvPr id="3" name="Content Placeholder 2"/>
          <p:cNvSpPr>
            <a:spLocks noGrp="1"/>
          </p:cNvSpPr>
          <p:nvPr>
            <p:ph idx="1"/>
          </p:nvPr>
        </p:nvSpPr>
        <p:spPr/>
        <p:txBody>
          <a:bodyPr/>
          <a:lstStyle/>
          <a:p>
            <a:endParaRPr lang="en-US" dirty="0"/>
          </a:p>
        </p:txBody>
      </p:sp>
      <p:sp>
        <p:nvSpPr>
          <p:cNvPr id="5" name="Rectangle 4"/>
          <p:cNvSpPr/>
          <p:nvPr/>
        </p:nvSpPr>
        <p:spPr>
          <a:xfrm>
            <a:off x="609600" y="1295400"/>
            <a:ext cx="2590800" cy="2438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600" dirty="0" smtClean="0"/>
              <a:t>class Door</a:t>
            </a:r>
          </a:p>
          <a:p>
            <a:r>
              <a:rPr lang="en-US" sz="1600" dirty="0" smtClean="0"/>
              <a:t>{</a:t>
            </a:r>
          </a:p>
          <a:p>
            <a:r>
              <a:rPr lang="en-US" sz="1600" dirty="0" smtClean="0"/>
              <a:t>public:</a:t>
            </a:r>
          </a:p>
          <a:p>
            <a:r>
              <a:rPr lang="en-US" sz="1600" dirty="0" smtClean="0"/>
              <a:t>     virtual void Lock() = 0;</a:t>
            </a:r>
          </a:p>
          <a:p>
            <a:r>
              <a:rPr lang="en-US" sz="1600" dirty="0" smtClean="0"/>
              <a:t>     virtual void Unlock() = 0;</a:t>
            </a:r>
          </a:p>
          <a:p>
            <a:r>
              <a:rPr lang="en-US" sz="1600" dirty="0" smtClean="0"/>
              <a:t>     virtual </a:t>
            </a:r>
            <a:r>
              <a:rPr lang="en-US" sz="1600" dirty="0" err="1" smtClean="0"/>
              <a:t>bool</a:t>
            </a:r>
            <a:r>
              <a:rPr lang="en-US" sz="1600" dirty="0" smtClean="0"/>
              <a:t> </a:t>
            </a:r>
            <a:r>
              <a:rPr lang="en-US" sz="1600" dirty="0" err="1" smtClean="0"/>
              <a:t>IsDoorOpen</a:t>
            </a:r>
            <a:r>
              <a:rPr lang="en-US" sz="1600" dirty="0" smtClean="0"/>
              <a:t>() = 0;</a:t>
            </a:r>
          </a:p>
          <a:p>
            <a:r>
              <a:rPr lang="en-US" sz="1600" dirty="0" smtClean="0"/>
              <a:t>};</a:t>
            </a:r>
            <a:endParaRPr lang="en-US" sz="1600" dirty="0"/>
          </a:p>
        </p:txBody>
      </p:sp>
      <p:sp>
        <p:nvSpPr>
          <p:cNvPr id="6" name="Rectangle 5"/>
          <p:cNvSpPr/>
          <p:nvPr/>
        </p:nvSpPr>
        <p:spPr>
          <a:xfrm>
            <a:off x="457200" y="3886200"/>
            <a:ext cx="3276600" cy="2667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600" dirty="0" smtClean="0"/>
              <a:t>class Timer</a:t>
            </a:r>
          </a:p>
          <a:p>
            <a:r>
              <a:rPr lang="en-US" sz="1600" dirty="0" smtClean="0"/>
              <a:t>{</a:t>
            </a:r>
          </a:p>
          <a:p>
            <a:r>
              <a:rPr lang="en-US" sz="1600" dirty="0" smtClean="0"/>
              <a:t>public:</a:t>
            </a:r>
          </a:p>
          <a:p>
            <a:r>
              <a:rPr lang="fr-FR" sz="1600" dirty="0" smtClean="0"/>
              <a:t>      </a:t>
            </a:r>
            <a:r>
              <a:rPr lang="fr-FR" sz="1600" dirty="0" err="1" smtClean="0"/>
              <a:t>void</a:t>
            </a:r>
            <a:r>
              <a:rPr lang="fr-FR" sz="1600" dirty="0" smtClean="0"/>
              <a:t> </a:t>
            </a:r>
            <a:r>
              <a:rPr lang="fr-FR" sz="1600" dirty="0" err="1" smtClean="0"/>
              <a:t>Regsiter</a:t>
            </a:r>
            <a:r>
              <a:rPr lang="fr-FR" sz="1600" dirty="0" smtClean="0"/>
              <a:t>(int timeout,    </a:t>
            </a:r>
          </a:p>
          <a:p>
            <a:r>
              <a:rPr lang="fr-FR" sz="1600" dirty="0" smtClean="0"/>
              <a:t>              </a:t>
            </a:r>
            <a:r>
              <a:rPr lang="fr-FR" sz="1600" dirty="0" err="1" smtClean="0"/>
              <a:t>TimerClient</a:t>
            </a:r>
            <a:r>
              <a:rPr lang="fr-FR" sz="1600" dirty="0" smtClean="0"/>
              <a:t>* client);</a:t>
            </a:r>
          </a:p>
          <a:p>
            <a:r>
              <a:rPr lang="en-US" sz="1600" dirty="0" smtClean="0"/>
              <a:t>};</a:t>
            </a:r>
          </a:p>
          <a:p>
            <a:r>
              <a:rPr lang="en-US" sz="1600" dirty="0" smtClean="0"/>
              <a:t>class </a:t>
            </a:r>
            <a:r>
              <a:rPr lang="en-US" sz="1600" dirty="0" err="1" smtClean="0"/>
              <a:t>TimerClient</a:t>
            </a:r>
            <a:endParaRPr lang="en-US" sz="1600" dirty="0" smtClean="0"/>
          </a:p>
          <a:p>
            <a:r>
              <a:rPr lang="en-US" sz="1600" dirty="0" smtClean="0"/>
              <a:t>{</a:t>
            </a:r>
          </a:p>
          <a:p>
            <a:r>
              <a:rPr lang="en-US" sz="1600" dirty="0" smtClean="0"/>
              <a:t>public:</a:t>
            </a:r>
          </a:p>
          <a:p>
            <a:r>
              <a:rPr lang="en-US" sz="1600" dirty="0" smtClean="0"/>
              <a:t>        virtual void </a:t>
            </a:r>
            <a:r>
              <a:rPr lang="en-US" sz="1600" dirty="0" err="1" smtClean="0"/>
              <a:t>TimeOut</a:t>
            </a:r>
            <a:r>
              <a:rPr lang="en-US" sz="1600" dirty="0" smtClean="0"/>
              <a:t>() = 0;</a:t>
            </a:r>
          </a:p>
          <a:p>
            <a:r>
              <a:rPr lang="en-US" sz="1600" dirty="0" smtClean="0"/>
              <a:t>};</a:t>
            </a:r>
            <a:endParaRPr lang="en-US" sz="1600" dirty="0"/>
          </a:p>
        </p:txBody>
      </p:sp>
      <p:sp>
        <p:nvSpPr>
          <p:cNvPr id="8" name="Rectangle 7"/>
          <p:cNvSpPr/>
          <p:nvPr/>
        </p:nvSpPr>
        <p:spPr>
          <a:xfrm>
            <a:off x="4343400" y="1905000"/>
            <a:ext cx="13716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Timer client</a:t>
            </a:r>
            <a:endParaRPr lang="en-US" dirty="0"/>
          </a:p>
        </p:txBody>
      </p:sp>
      <p:sp>
        <p:nvSpPr>
          <p:cNvPr id="9" name="Rectangle 8"/>
          <p:cNvSpPr/>
          <p:nvPr/>
        </p:nvSpPr>
        <p:spPr>
          <a:xfrm>
            <a:off x="5257800" y="27432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Door</a:t>
            </a:r>
            <a:endParaRPr lang="en-US" dirty="0"/>
          </a:p>
        </p:txBody>
      </p:sp>
      <p:sp>
        <p:nvSpPr>
          <p:cNvPr id="10" name="Rectangle 9"/>
          <p:cNvSpPr/>
          <p:nvPr/>
        </p:nvSpPr>
        <p:spPr>
          <a:xfrm>
            <a:off x="6096000" y="3581400"/>
            <a:ext cx="13716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Timed Door</a:t>
            </a:r>
          </a:p>
        </p:txBody>
      </p:sp>
      <p:cxnSp>
        <p:nvCxnSpPr>
          <p:cNvPr id="12" name="Shape 11"/>
          <p:cNvCxnSpPr>
            <a:endCxn id="9" idx="1"/>
          </p:cNvCxnSpPr>
          <p:nvPr/>
        </p:nvCxnSpPr>
        <p:spPr>
          <a:xfrm rot="16200000" flipH="1">
            <a:off x="4724400" y="2438400"/>
            <a:ext cx="609600" cy="457200"/>
          </a:xfrm>
          <a:prstGeom prst="bentConnector2">
            <a:avLst/>
          </a:prstGeom>
          <a:ln>
            <a:headEnd type="triangle"/>
            <a:tailEnd type="none"/>
          </a:ln>
        </p:spPr>
        <p:style>
          <a:lnRef idx="2">
            <a:schemeClr val="dk1"/>
          </a:lnRef>
          <a:fillRef idx="1">
            <a:schemeClr val="lt1"/>
          </a:fillRef>
          <a:effectRef idx="0">
            <a:schemeClr val="dk1"/>
          </a:effectRef>
          <a:fontRef idx="minor">
            <a:schemeClr val="dk1"/>
          </a:fontRef>
        </p:style>
      </p:cxnSp>
      <p:cxnSp>
        <p:nvCxnSpPr>
          <p:cNvPr id="13" name="Shape 12"/>
          <p:cNvCxnSpPr/>
          <p:nvPr/>
        </p:nvCxnSpPr>
        <p:spPr>
          <a:xfrm rot="16200000" flipH="1">
            <a:off x="5562600" y="3276600"/>
            <a:ext cx="609600" cy="457200"/>
          </a:xfrm>
          <a:prstGeom prst="bentConnector2">
            <a:avLst/>
          </a:prstGeom>
          <a:ln>
            <a:headEnd type="triangle"/>
            <a:tailEnd type="none"/>
          </a:ln>
        </p:spPr>
        <p:style>
          <a:lnRef idx="2">
            <a:schemeClr val="dk1"/>
          </a:lnRef>
          <a:fillRef idx="1">
            <a:schemeClr val="lt1"/>
          </a:fillRef>
          <a:effectRef idx="0">
            <a:schemeClr val="dk1"/>
          </a:effectRef>
          <a:fontRef idx="minor">
            <a:schemeClr val="dk1"/>
          </a:fontRef>
        </p:style>
      </p:cxnSp>
      <p:sp>
        <p:nvSpPr>
          <p:cNvPr id="14" name="Rectangle 13"/>
          <p:cNvSpPr/>
          <p:nvPr/>
        </p:nvSpPr>
        <p:spPr>
          <a:xfrm>
            <a:off x="4114800" y="1600200"/>
            <a:ext cx="3733800" cy="25146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TextBox 14"/>
          <p:cNvSpPr txBox="1"/>
          <p:nvPr/>
        </p:nvSpPr>
        <p:spPr>
          <a:xfrm>
            <a:off x="4343400" y="1447800"/>
            <a:ext cx="1360757" cy="369332"/>
          </a:xfrm>
          <a:prstGeom prst="rect">
            <a:avLst/>
          </a:prstGeom>
          <a:solidFill>
            <a:schemeClr val="lt1"/>
          </a:solidFill>
        </p:spPr>
        <p:txBody>
          <a:bodyPr wrap="none" rtlCol="0">
            <a:spAutoFit/>
          </a:bodyPr>
          <a:lstStyle/>
          <a:p>
            <a:r>
              <a:rPr lang="en-US" dirty="0" smtClean="0"/>
              <a:t>ISP Violation</a:t>
            </a:r>
            <a:endParaRPr lang="en-US" dirty="0"/>
          </a:p>
        </p:txBody>
      </p:sp>
      <p:sp>
        <p:nvSpPr>
          <p:cNvPr id="16" name="Rectangle 15"/>
          <p:cNvSpPr/>
          <p:nvPr/>
        </p:nvSpPr>
        <p:spPr>
          <a:xfrm>
            <a:off x="4191000" y="4495800"/>
            <a:ext cx="4343400" cy="2209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Rectangle 16"/>
          <p:cNvSpPr/>
          <p:nvPr/>
        </p:nvSpPr>
        <p:spPr>
          <a:xfrm>
            <a:off x="4343400" y="4572000"/>
            <a:ext cx="12954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Door </a:t>
            </a:r>
            <a:r>
              <a:rPr lang="en-US" b="1" dirty="0" smtClean="0"/>
              <a:t>(Abstract)</a:t>
            </a:r>
            <a:endParaRPr lang="en-US" b="1" dirty="0"/>
          </a:p>
        </p:txBody>
      </p:sp>
      <p:sp>
        <p:nvSpPr>
          <p:cNvPr id="18" name="Rectangle 17"/>
          <p:cNvSpPr/>
          <p:nvPr/>
        </p:nvSpPr>
        <p:spPr>
          <a:xfrm>
            <a:off x="6858000" y="4648200"/>
            <a:ext cx="137160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Timer client</a:t>
            </a:r>
          </a:p>
          <a:p>
            <a:pPr algn="ctr"/>
            <a:r>
              <a:rPr lang="en-US" b="1" dirty="0" smtClean="0"/>
              <a:t>(Abstract)</a:t>
            </a:r>
            <a:endParaRPr lang="en-US" b="1" dirty="0"/>
          </a:p>
        </p:txBody>
      </p:sp>
      <p:sp>
        <p:nvSpPr>
          <p:cNvPr id="19" name="Rectangle 18"/>
          <p:cNvSpPr/>
          <p:nvPr/>
        </p:nvSpPr>
        <p:spPr>
          <a:xfrm>
            <a:off x="4343400" y="5867400"/>
            <a:ext cx="13716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Timed Door</a:t>
            </a:r>
            <a:endParaRPr lang="en-US" dirty="0"/>
          </a:p>
        </p:txBody>
      </p:sp>
      <p:sp>
        <p:nvSpPr>
          <p:cNvPr id="20" name="Rectangle 19"/>
          <p:cNvSpPr/>
          <p:nvPr/>
        </p:nvSpPr>
        <p:spPr>
          <a:xfrm>
            <a:off x="6629400" y="5867400"/>
            <a:ext cx="19050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DoorTimeAdapter</a:t>
            </a:r>
            <a:endParaRPr lang="en-US" dirty="0"/>
          </a:p>
        </p:txBody>
      </p:sp>
      <p:cxnSp>
        <p:nvCxnSpPr>
          <p:cNvPr id="22" name="Straight Arrow Connector 21"/>
          <p:cNvCxnSpPr>
            <a:stCxn id="19" idx="0"/>
            <a:endCxn id="17" idx="2"/>
          </p:cNvCxnSpPr>
          <p:nvPr/>
        </p:nvCxnSpPr>
        <p:spPr>
          <a:xfrm rot="16200000" flipV="1">
            <a:off x="4705350" y="5543550"/>
            <a:ext cx="609600" cy="381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3" name="Straight Arrow Connector 22"/>
          <p:cNvCxnSpPr>
            <a:stCxn id="20" idx="0"/>
            <a:endCxn id="18" idx="2"/>
          </p:cNvCxnSpPr>
          <p:nvPr/>
        </p:nvCxnSpPr>
        <p:spPr>
          <a:xfrm rot="16200000" flipV="1">
            <a:off x="7258050" y="5543550"/>
            <a:ext cx="609600" cy="381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8" name="Straight Arrow Connector 27"/>
          <p:cNvCxnSpPr>
            <a:stCxn id="19" idx="3"/>
            <a:endCxn id="20" idx="1"/>
          </p:cNvCxnSpPr>
          <p:nvPr/>
        </p:nvCxnSpPr>
        <p:spPr>
          <a:xfrm>
            <a:off x="5715000" y="6096000"/>
            <a:ext cx="9144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4" name="Straight Arrow Connector 33"/>
          <p:cNvCxnSpPr/>
          <p:nvPr/>
        </p:nvCxnSpPr>
        <p:spPr>
          <a:xfrm rot="16200000" flipV="1">
            <a:off x="4857750" y="5695950"/>
            <a:ext cx="609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495800" y="4202668"/>
            <a:ext cx="960519" cy="369332"/>
          </a:xfrm>
          <a:prstGeom prst="rect">
            <a:avLst/>
          </a:prstGeom>
          <a:solidFill>
            <a:schemeClr val="lt1"/>
          </a:solidFill>
        </p:spPr>
        <p:txBody>
          <a:bodyPr wrap="none" rtlCol="0">
            <a:spAutoFit/>
          </a:bodyPr>
          <a:lstStyle/>
          <a:p>
            <a:r>
              <a:rPr lang="en-US" dirty="0" smtClean="0"/>
              <a:t>Solution</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For more principles visit </a:t>
            </a:r>
            <a:r>
              <a:rPr lang="en-US" dirty="0" smtClean="0">
                <a:hlinkClick r:id="rId2"/>
              </a:rPr>
              <a:t>http://c2.com/cgi/wiki?PrinciplesOfObjectOrientedDesign</a:t>
            </a:r>
            <a:endParaRPr lang="en-US" dirty="0" smtClean="0"/>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Questions?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133600"/>
            <a:ext cx="8229600" cy="1676400"/>
          </a:xfrm>
        </p:spPr>
        <p:txBody>
          <a:bodyPr>
            <a:normAutofit/>
          </a:bodyPr>
          <a:lstStyle/>
          <a:p>
            <a:r>
              <a:rPr lang="en-US" dirty="0" smtClean="0"/>
              <a:t>Thanks!!!</a:t>
            </a:r>
            <a:br>
              <a:rPr lang="en-US" dirty="0" smtClean="0"/>
            </a:br>
            <a:r>
              <a:rPr lang="en-US" dirty="0" smtClean="0"/>
              <a:t>Happy Learning!!!</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Single responsibility principle</a:t>
            </a:r>
            <a:endParaRPr lang="en-US" dirty="0"/>
          </a:p>
        </p:txBody>
      </p:sp>
      <p:sp>
        <p:nvSpPr>
          <p:cNvPr id="3" name="Content Placeholder 2"/>
          <p:cNvSpPr>
            <a:spLocks noGrp="1"/>
          </p:cNvSpPr>
          <p:nvPr>
            <p:ph idx="1"/>
          </p:nvPr>
        </p:nvSpPr>
        <p:spPr/>
        <p:txBody>
          <a:bodyPr>
            <a:normAutofit/>
          </a:bodyPr>
          <a:lstStyle/>
          <a:p>
            <a:r>
              <a:rPr lang="en-US" dirty="0" smtClean="0"/>
              <a:t>Each responsibility should be a separate class, because each responsibility is an axis of change.</a:t>
            </a:r>
          </a:p>
          <a:p>
            <a:r>
              <a:rPr lang="en-US" dirty="0" smtClean="0"/>
              <a:t>A class have one and only one reason to change.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close principle</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Software entities (classes, modules, functions, etc.) should be </a:t>
            </a:r>
            <a:r>
              <a:rPr lang="en-US" dirty="0" smtClean="0">
                <a:solidFill>
                  <a:srgbClr val="FF0000"/>
                </a:solidFill>
              </a:rPr>
              <a:t>open for extension</a:t>
            </a:r>
            <a:r>
              <a:rPr lang="en-US" dirty="0" smtClean="0"/>
              <a:t>, but </a:t>
            </a:r>
            <a:r>
              <a:rPr lang="en-US" dirty="0" smtClean="0">
                <a:solidFill>
                  <a:srgbClr val="00B050"/>
                </a:solidFill>
              </a:rPr>
              <a:t>closed for modification</a:t>
            </a:r>
            <a:r>
              <a:rPr lang="en-US" dirty="0" smtClean="0"/>
              <a:t>.</a:t>
            </a:r>
          </a:p>
          <a:p>
            <a:r>
              <a:rPr lang="en-US" dirty="0" smtClean="0"/>
              <a:t>In other words, (in an ideal world...) you should never need to change existing code or classes: All new functionality can be added by adding new subclasses or methods, or by reusing existing code through delegation.</a:t>
            </a:r>
          </a:p>
          <a:p>
            <a:r>
              <a:rPr lang="en-US" dirty="0" smtClean="0"/>
              <a:t>This </a:t>
            </a:r>
            <a:r>
              <a:rPr lang="en-US" dirty="0" smtClean="0">
                <a:solidFill>
                  <a:srgbClr val="FF0000"/>
                </a:solidFill>
              </a:rPr>
              <a:t>prevents </a:t>
            </a:r>
            <a:r>
              <a:rPr lang="en-US" dirty="0" smtClean="0"/>
              <a:t>you from introducing </a:t>
            </a:r>
            <a:r>
              <a:rPr lang="en-US" dirty="0" smtClean="0">
                <a:solidFill>
                  <a:srgbClr val="00B050"/>
                </a:solidFill>
              </a:rPr>
              <a:t>new bugs</a:t>
            </a:r>
            <a:r>
              <a:rPr lang="en-US" dirty="0" smtClean="0"/>
              <a:t> in existing code. If you never change it, you can't break it.</a:t>
            </a:r>
          </a:p>
          <a:p>
            <a:r>
              <a:rPr lang="en-US" dirty="0" smtClean="0"/>
              <a:t>Ex. Draw shapes etc.</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close principle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When a single change to a program results in a cascade of changes to dependent modules, that program exhibits the undesirable attributes that we have come to associate with “bad” design. The program becomes fragile, rigid, unpredictable and un-reusable. The open-closed principle attacks this in a very straightforward way. It says that you should design modules that never change. When requirements change, you extend the behavior of such modules by adding new code, not by changing old code that already works.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OCP Example</a:t>
            </a:r>
            <a:endParaRPr lang="en-US" dirty="0"/>
          </a:p>
        </p:txBody>
      </p:sp>
      <p:sp>
        <p:nvSpPr>
          <p:cNvPr id="3" name="Content Placeholder 2"/>
          <p:cNvSpPr>
            <a:spLocks noGrp="1"/>
          </p:cNvSpPr>
          <p:nvPr>
            <p:ph idx="1"/>
          </p:nvPr>
        </p:nvSpPr>
        <p:spPr/>
        <p:txBody>
          <a:bodyPr/>
          <a:lstStyle/>
          <a:p>
            <a:pPr>
              <a:buNone/>
            </a:pPr>
            <a:endParaRPr lang="en-US" dirty="0"/>
          </a:p>
        </p:txBody>
      </p:sp>
      <p:sp>
        <p:nvSpPr>
          <p:cNvPr id="4" name="Rectangle 3"/>
          <p:cNvSpPr/>
          <p:nvPr/>
        </p:nvSpPr>
        <p:spPr>
          <a:xfrm>
            <a:off x="2819400" y="2057400"/>
            <a:ext cx="2971800" cy="4114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050" dirty="0" smtClean="0"/>
              <a:t>//</a:t>
            </a:r>
          </a:p>
          <a:p>
            <a:r>
              <a:rPr lang="en-US" sz="1050" dirty="0" smtClean="0"/>
              <a:t>// These functions are implemented elsewhere</a:t>
            </a:r>
          </a:p>
          <a:p>
            <a:r>
              <a:rPr lang="en-US" sz="1050" dirty="0" smtClean="0"/>
              <a:t>//</a:t>
            </a:r>
          </a:p>
          <a:p>
            <a:r>
              <a:rPr lang="en-US" sz="1050" dirty="0" smtClean="0"/>
              <a:t>void DrawSquare(struct Square*)</a:t>
            </a:r>
          </a:p>
          <a:p>
            <a:r>
              <a:rPr lang="en-US" sz="1050" dirty="0" smtClean="0"/>
              <a:t>void DrawCircle(struct Circle*);</a:t>
            </a:r>
          </a:p>
          <a:p>
            <a:r>
              <a:rPr lang="en-US" sz="1050" dirty="0" smtClean="0"/>
              <a:t>typedef struct Shape *ShapePointer;</a:t>
            </a:r>
          </a:p>
          <a:p>
            <a:r>
              <a:rPr lang="en-US" sz="1050" dirty="0" smtClean="0"/>
              <a:t>void DrawAllShapes(</a:t>
            </a:r>
            <a:r>
              <a:rPr lang="en-US" sz="1050" dirty="0" err="1" smtClean="0"/>
              <a:t>ShapePointer</a:t>
            </a:r>
            <a:r>
              <a:rPr lang="en-US" sz="1050" dirty="0" smtClean="0"/>
              <a:t> list[], int n)</a:t>
            </a:r>
          </a:p>
          <a:p>
            <a:r>
              <a:rPr lang="en-US" sz="1050" dirty="0" smtClean="0"/>
              <a:t>{</a:t>
            </a:r>
          </a:p>
          <a:p>
            <a:r>
              <a:rPr lang="en-US" sz="1050" dirty="0" smtClean="0"/>
              <a:t>         int </a:t>
            </a:r>
            <a:r>
              <a:rPr lang="en-US" sz="1050" dirty="0" err="1" smtClean="0"/>
              <a:t>i</a:t>
            </a:r>
            <a:r>
              <a:rPr lang="en-US" sz="1050" dirty="0" smtClean="0"/>
              <a:t>;</a:t>
            </a:r>
          </a:p>
          <a:p>
            <a:r>
              <a:rPr lang="en-US" sz="1050" dirty="0" smtClean="0"/>
              <a:t>        for (</a:t>
            </a:r>
            <a:r>
              <a:rPr lang="en-US" sz="1050" dirty="0" err="1" smtClean="0"/>
              <a:t>i</a:t>
            </a:r>
            <a:r>
              <a:rPr lang="en-US" sz="1050" dirty="0" smtClean="0"/>
              <a:t>=0; </a:t>
            </a:r>
            <a:r>
              <a:rPr lang="en-US" sz="1050" dirty="0" err="1" smtClean="0"/>
              <a:t>i</a:t>
            </a:r>
            <a:r>
              <a:rPr lang="en-US" sz="1050" dirty="0" smtClean="0"/>
              <a:t>&lt;n; </a:t>
            </a:r>
            <a:r>
              <a:rPr lang="en-US" sz="1050" dirty="0" err="1" smtClean="0"/>
              <a:t>i</a:t>
            </a:r>
            <a:r>
              <a:rPr lang="en-US" sz="1050" dirty="0" smtClean="0"/>
              <a:t>++)</a:t>
            </a:r>
          </a:p>
          <a:p>
            <a:r>
              <a:rPr lang="en-US" sz="1050" dirty="0" smtClean="0"/>
              <a:t>       {</a:t>
            </a:r>
          </a:p>
          <a:p>
            <a:r>
              <a:rPr lang="en-US" sz="1050" dirty="0" smtClean="0"/>
              <a:t>              struct Shape* s = list[</a:t>
            </a:r>
            <a:r>
              <a:rPr lang="en-US" sz="1050" dirty="0" err="1" smtClean="0"/>
              <a:t>i</a:t>
            </a:r>
            <a:r>
              <a:rPr lang="en-US" sz="1050" dirty="0" smtClean="0"/>
              <a:t>];</a:t>
            </a:r>
          </a:p>
          <a:p>
            <a:r>
              <a:rPr lang="en-US" sz="1050" dirty="0" smtClean="0"/>
              <a:t>             switch (s-&gt;itsType)</a:t>
            </a:r>
          </a:p>
          <a:p>
            <a:r>
              <a:rPr lang="en-US" sz="1050" dirty="0" smtClean="0"/>
              <a:t>            {</a:t>
            </a:r>
          </a:p>
          <a:p>
            <a:r>
              <a:rPr lang="en-US" sz="1050" dirty="0" smtClean="0"/>
              <a:t>            case square:</a:t>
            </a:r>
          </a:p>
          <a:p>
            <a:r>
              <a:rPr lang="en-US" sz="1050" dirty="0" smtClean="0"/>
              <a:t>                   DrawSquare((struct Square*)s);</a:t>
            </a:r>
          </a:p>
          <a:p>
            <a:r>
              <a:rPr lang="en-US" sz="1050" dirty="0" smtClean="0"/>
              <a:t>                   break;</a:t>
            </a:r>
          </a:p>
          <a:p>
            <a:r>
              <a:rPr lang="en-US" sz="1050" dirty="0" smtClean="0"/>
              <a:t>           case circle:</a:t>
            </a:r>
          </a:p>
          <a:p>
            <a:r>
              <a:rPr lang="en-US" sz="1050" dirty="0" smtClean="0"/>
              <a:t>                  DrawCircle((struct Circle*)s);</a:t>
            </a:r>
          </a:p>
          <a:p>
            <a:r>
              <a:rPr lang="en-US" sz="1050" dirty="0" smtClean="0"/>
              <a:t>                 break;</a:t>
            </a:r>
          </a:p>
          <a:p>
            <a:r>
              <a:rPr lang="en-US" sz="1050" dirty="0" smtClean="0"/>
              <a:t>            }</a:t>
            </a:r>
          </a:p>
          <a:p>
            <a:r>
              <a:rPr lang="en-US" sz="1050" dirty="0" smtClean="0"/>
              <a:t>       }</a:t>
            </a:r>
          </a:p>
          <a:p>
            <a:r>
              <a:rPr lang="en-US" sz="1050" dirty="0" smtClean="0"/>
              <a:t>}</a:t>
            </a:r>
          </a:p>
        </p:txBody>
      </p:sp>
      <p:sp>
        <p:nvSpPr>
          <p:cNvPr id="5" name="Rectangle 4"/>
          <p:cNvSpPr/>
          <p:nvPr/>
        </p:nvSpPr>
        <p:spPr>
          <a:xfrm>
            <a:off x="6172200" y="2057400"/>
            <a:ext cx="2819400" cy="4114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b="1" dirty="0" smtClean="0"/>
              <a:t>OOD solution to Square/Circle problem.</a:t>
            </a:r>
          </a:p>
          <a:p>
            <a:endParaRPr lang="en-US" sz="1200" b="1" dirty="0" smtClean="0"/>
          </a:p>
          <a:p>
            <a:r>
              <a:rPr lang="en-US" sz="1200" dirty="0" smtClean="0"/>
              <a:t>class Shape</a:t>
            </a:r>
          </a:p>
          <a:p>
            <a:r>
              <a:rPr lang="en-US" sz="1200" dirty="0" smtClean="0"/>
              <a:t>{</a:t>
            </a:r>
          </a:p>
          <a:p>
            <a:r>
              <a:rPr lang="en-US" sz="1200" dirty="0" smtClean="0"/>
              <a:t>public:</a:t>
            </a:r>
          </a:p>
          <a:p>
            <a:r>
              <a:rPr lang="en-US" sz="1200" dirty="0" smtClean="0"/>
              <a:t>virtual void Draw() const = 0;</a:t>
            </a:r>
          </a:p>
          <a:p>
            <a:r>
              <a:rPr lang="en-US" sz="1200" dirty="0" smtClean="0"/>
              <a:t>};</a:t>
            </a:r>
          </a:p>
          <a:p>
            <a:r>
              <a:rPr lang="en-US" sz="1200" dirty="0" smtClean="0"/>
              <a:t>class Square : public Shape</a:t>
            </a:r>
          </a:p>
          <a:p>
            <a:r>
              <a:rPr lang="en-US" sz="1200" dirty="0" smtClean="0"/>
              <a:t>{</a:t>
            </a:r>
          </a:p>
          <a:p>
            <a:r>
              <a:rPr lang="en-US" sz="1200" dirty="0" smtClean="0"/>
              <a:t>public:</a:t>
            </a:r>
          </a:p>
          <a:p>
            <a:r>
              <a:rPr lang="en-US" sz="1200" dirty="0" smtClean="0"/>
              <a:t>virtual void Draw() const;</a:t>
            </a:r>
          </a:p>
          <a:p>
            <a:r>
              <a:rPr lang="en-US" sz="1200" dirty="0" smtClean="0"/>
              <a:t>};</a:t>
            </a:r>
          </a:p>
          <a:p>
            <a:r>
              <a:rPr lang="en-US" sz="1200" dirty="0" smtClean="0"/>
              <a:t>class Circle : public Shape</a:t>
            </a:r>
          </a:p>
          <a:p>
            <a:r>
              <a:rPr lang="en-US" sz="1200" dirty="0" smtClean="0"/>
              <a:t>{</a:t>
            </a:r>
          </a:p>
          <a:p>
            <a:r>
              <a:rPr lang="en-US" sz="1200" dirty="0" smtClean="0"/>
              <a:t>public:</a:t>
            </a:r>
          </a:p>
          <a:p>
            <a:r>
              <a:rPr lang="en-US" sz="1200" dirty="0" smtClean="0"/>
              <a:t>virtual void Draw() const;</a:t>
            </a:r>
          </a:p>
          <a:p>
            <a:r>
              <a:rPr lang="en-US" sz="1200" dirty="0" smtClean="0"/>
              <a:t>};</a:t>
            </a:r>
          </a:p>
          <a:p>
            <a:r>
              <a:rPr lang="en-US" sz="1200" dirty="0" smtClean="0"/>
              <a:t>void DrawAllShapes(Set&lt;Shape*&gt;&amp; list)</a:t>
            </a:r>
          </a:p>
          <a:p>
            <a:r>
              <a:rPr lang="en-US" sz="1200" dirty="0" smtClean="0"/>
              <a:t>{</a:t>
            </a:r>
          </a:p>
          <a:p>
            <a:r>
              <a:rPr lang="nn-NO" sz="1200" dirty="0" smtClean="0"/>
              <a:t>for (Iterator&lt;Shape*&gt;i(list); i; i++)</a:t>
            </a:r>
          </a:p>
          <a:p>
            <a:r>
              <a:rPr lang="en-US" sz="1200" dirty="0" smtClean="0"/>
              <a:t>(*</a:t>
            </a:r>
            <a:r>
              <a:rPr lang="en-US" sz="1200" dirty="0" err="1" smtClean="0"/>
              <a:t>i</a:t>
            </a:r>
            <a:r>
              <a:rPr lang="en-US" sz="1200" dirty="0" smtClean="0"/>
              <a:t>)-&gt;Draw();</a:t>
            </a:r>
          </a:p>
          <a:p>
            <a:r>
              <a:rPr lang="en-US" sz="1200" dirty="0" smtClean="0"/>
              <a:t>}</a:t>
            </a:r>
            <a:endParaRPr lang="en-US" sz="1200" dirty="0"/>
          </a:p>
        </p:txBody>
      </p:sp>
      <p:sp>
        <p:nvSpPr>
          <p:cNvPr id="6" name="Rectangle 5"/>
          <p:cNvSpPr/>
          <p:nvPr/>
        </p:nvSpPr>
        <p:spPr>
          <a:xfrm>
            <a:off x="381000" y="2057400"/>
            <a:ext cx="2133600" cy="4114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100" b="1" dirty="0" smtClean="0"/>
              <a:t>Procedural solution for square/circle problem</a:t>
            </a:r>
          </a:p>
          <a:p>
            <a:endParaRPr lang="en-US" sz="1100" b="1" dirty="0" smtClean="0"/>
          </a:p>
          <a:p>
            <a:endParaRPr lang="en-US" sz="1100" b="1" dirty="0" smtClean="0"/>
          </a:p>
          <a:p>
            <a:r>
              <a:rPr lang="en-US" sz="1100" dirty="0" smtClean="0"/>
              <a:t>enum ShapeType {circle, square};</a:t>
            </a:r>
          </a:p>
          <a:p>
            <a:r>
              <a:rPr lang="en-US" sz="1100" dirty="0" smtClean="0"/>
              <a:t>struct Shape</a:t>
            </a:r>
          </a:p>
          <a:p>
            <a:r>
              <a:rPr lang="en-US" sz="1100" dirty="0" smtClean="0"/>
              <a:t>{</a:t>
            </a:r>
          </a:p>
          <a:p>
            <a:r>
              <a:rPr lang="en-US" sz="1100" dirty="0" smtClean="0"/>
              <a:t>         ShapeType itsType;</a:t>
            </a:r>
          </a:p>
          <a:p>
            <a:r>
              <a:rPr lang="en-US" sz="1100" dirty="0" smtClean="0"/>
              <a:t>};</a:t>
            </a:r>
          </a:p>
          <a:p>
            <a:r>
              <a:rPr lang="en-US" sz="1100" dirty="0" smtClean="0"/>
              <a:t>struct Circle</a:t>
            </a:r>
          </a:p>
          <a:p>
            <a:r>
              <a:rPr lang="en-US" sz="1100" dirty="0" smtClean="0"/>
              <a:t>{</a:t>
            </a:r>
          </a:p>
          <a:p>
            <a:r>
              <a:rPr lang="en-US" sz="1100" dirty="0" smtClean="0"/>
              <a:t>         ShapeType itsType;</a:t>
            </a:r>
          </a:p>
          <a:p>
            <a:r>
              <a:rPr lang="en-US" sz="1100" dirty="0" smtClean="0"/>
              <a:t>         double </a:t>
            </a:r>
            <a:r>
              <a:rPr lang="en-US" sz="1100" dirty="0" err="1" smtClean="0"/>
              <a:t>itsRadius</a:t>
            </a:r>
            <a:r>
              <a:rPr lang="en-US" sz="1100" dirty="0" smtClean="0"/>
              <a:t>;</a:t>
            </a:r>
          </a:p>
          <a:p>
            <a:r>
              <a:rPr lang="en-US" sz="1100" dirty="0" smtClean="0"/>
              <a:t>         Point </a:t>
            </a:r>
            <a:r>
              <a:rPr lang="en-US" sz="1100" dirty="0" err="1" smtClean="0"/>
              <a:t>itsCenter</a:t>
            </a:r>
            <a:r>
              <a:rPr lang="en-US" sz="1100" dirty="0" smtClean="0"/>
              <a:t>;</a:t>
            </a:r>
          </a:p>
          <a:p>
            <a:r>
              <a:rPr lang="en-US" sz="1100" dirty="0" smtClean="0"/>
              <a:t>};</a:t>
            </a:r>
          </a:p>
          <a:p>
            <a:r>
              <a:rPr lang="en-US" sz="1100" dirty="0" smtClean="0"/>
              <a:t>struct Square</a:t>
            </a:r>
          </a:p>
          <a:p>
            <a:r>
              <a:rPr lang="en-US" sz="1100" dirty="0" smtClean="0"/>
              <a:t>{</a:t>
            </a:r>
          </a:p>
          <a:p>
            <a:r>
              <a:rPr lang="en-US" sz="1100" dirty="0" smtClean="0"/>
              <a:t>         ShapeType itsType;</a:t>
            </a:r>
          </a:p>
          <a:p>
            <a:r>
              <a:rPr lang="en-US" sz="1100" dirty="0" smtClean="0"/>
              <a:t>         double </a:t>
            </a:r>
            <a:r>
              <a:rPr lang="en-US" sz="1100" dirty="0" err="1" smtClean="0"/>
              <a:t>itsSide</a:t>
            </a:r>
            <a:r>
              <a:rPr lang="en-US" sz="1100" dirty="0" smtClean="0"/>
              <a:t>;</a:t>
            </a:r>
          </a:p>
          <a:p>
            <a:r>
              <a:rPr lang="en-US" sz="1100" dirty="0" smtClean="0"/>
              <a:t>         Point </a:t>
            </a:r>
            <a:r>
              <a:rPr lang="en-US" sz="1100" dirty="0" err="1" smtClean="0"/>
              <a:t>itsTopLeft</a:t>
            </a:r>
            <a:r>
              <a:rPr lang="en-US" sz="1100" dirty="0" smtClean="0"/>
              <a:t>;</a:t>
            </a:r>
          </a:p>
          <a:p>
            <a:r>
              <a:rPr lang="en-US" sz="1100" dirty="0" smtClean="0"/>
              <a:t>};</a:t>
            </a:r>
          </a:p>
          <a:p>
            <a:endParaRPr lang="en-US" sz="11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Liskov substitution principle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Functions that use pointers or references to base classes must be able to use objects of derived classes without knowing it.</a:t>
            </a:r>
          </a:p>
          <a:p>
            <a:r>
              <a:rPr lang="en-US" dirty="0" smtClean="0"/>
              <a:t>What is wanted here is something like the following substitution property: If for each object o1 of type S there is an object o2 of type T such that for </a:t>
            </a:r>
            <a:r>
              <a:rPr lang="en-US" b="1" dirty="0" smtClean="0"/>
              <a:t>all</a:t>
            </a:r>
            <a:r>
              <a:rPr lang="en-US" dirty="0" smtClean="0"/>
              <a:t> programs P defined in terms of T, the behavior of P is </a:t>
            </a:r>
            <a:r>
              <a:rPr lang="en-US" b="1" dirty="0" smtClean="0"/>
              <a:t>unchanged</a:t>
            </a:r>
            <a:r>
              <a:rPr lang="en-US" dirty="0" smtClean="0"/>
              <a:t> when o1 is substituted for o2 then S is a subtype of T. </a:t>
            </a:r>
          </a:p>
          <a:p>
            <a:r>
              <a:rPr lang="en-US" dirty="0" smtClean="0"/>
              <a:t>Ex. Rectangle and Square etc.</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LSP Example</a:t>
            </a:r>
            <a:endParaRPr lang="en-US" dirty="0"/>
          </a:p>
        </p:txBody>
      </p:sp>
      <p:sp>
        <p:nvSpPr>
          <p:cNvPr id="3" name="Content Placeholder 2"/>
          <p:cNvSpPr>
            <a:spLocks noGrp="1"/>
          </p:cNvSpPr>
          <p:nvPr>
            <p:ph idx="1"/>
          </p:nvPr>
        </p:nvSpPr>
        <p:spPr/>
        <p:txBody>
          <a:bodyPr>
            <a:normAutofit/>
          </a:bodyPr>
          <a:lstStyle/>
          <a:p>
            <a:r>
              <a:rPr lang="en-US" dirty="0" smtClean="0"/>
              <a:t>Rectangle and Square (Violation of LSP).</a:t>
            </a:r>
          </a:p>
          <a:p>
            <a:pPr>
              <a:buNone/>
            </a:pPr>
            <a:endParaRPr lang="en-US" dirty="0" smtClean="0"/>
          </a:p>
        </p:txBody>
      </p:sp>
      <p:sp>
        <p:nvSpPr>
          <p:cNvPr id="4" name="Rectangle 3"/>
          <p:cNvSpPr/>
          <p:nvPr/>
        </p:nvSpPr>
        <p:spPr>
          <a:xfrm>
            <a:off x="609600" y="2438400"/>
            <a:ext cx="3352800" cy="4114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100" dirty="0" smtClean="0"/>
              <a:t>class Rectangle</a:t>
            </a:r>
          </a:p>
          <a:p>
            <a:r>
              <a:rPr lang="en-US" sz="1100" dirty="0" smtClean="0"/>
              <a:t>{</a:t>
            </a:r>
          </a:p>
          <a:p>
            <a:r>
              <a:rPr lang="en-US" sz="1100" dirty="0" smtClean="0"/>
              <a:t>public:</a:t>
            </a:r>
          </a:p>
          <a:p>
            <a:r>
              <a:rPr lang="en-US" sz="1100" dirty="0" smtClean="0"/>
              <a:t>virtual void </a:t>
            </a:r>
            <a:r>
              <a:rPr lang="en-US" sz="1100" dirty="0" err="1" smtClean="0"/>
              <a:t>SetWidth</a:t>
            </a:r>
            <a:r>
              <a:rPr lang="en-US" sz="1100" dirty="0" smtClean="0"/>
              <a:t>(double w) </a:t>
            </a:r>
          </a:p>
          <a:p>
            <a:r>
              <a:rPr lang="en-US" sz="1100" dirty="0" smtClean="0"/>
              <a:t>{</a:t>
            </a:r>
          </a:p>
          <a:p>
            <a:r>
              <a:rPr lang="en-US" sz="1100" dirty="0" smtClean="0"/>
              <a:t>	</a:t>
            </a:r>
            <a:r>
              <a:rPr lang="en-US" sz="1100" dirty="0" err="1" smtClean="0"/>
              <a:t>itsWidth</a:t>
            </a:r>
            <a:r>
              <a:rPr lang="en-US" sz="1100" dirty="0" smtClean="0"/>
              <a:t>=w;</a:t>
            </a:r>
          </a:p>
          <a:p>
            <a:r>
              <a:rPr lang="en-US" sz="1100" dirty="0" smtClean="0"/>
              <a:t>}</a:t>
            </a:r>
          </a:p>
          <a:p>
            <a:r>
              <a:rPr lang="en-US" sz="1100" dirty="0" smtClean="0"/>
              <a:t>virtual void </a:t>
            </a:r>
            <a:r>
              <a:rPr lang="en-US" sz="1100" dirty="0" err="1" smtClean="0"/>
              <a:t>SetHeight</a:t>
            </a:r>
            <a:r>
              <a:rPr lang="en-US" sz="1100" dirty="0" smtClean="0"/>
              <a:t>(double h) </a:t>
            </a:r>
          </a:p>
          <a:p>
            <a:r>
              <a:rPr lang="en-US" sz="1100" dirty="0" smtClean="0"/>
              <a:t>{</a:t>
            </a:r>
          </a:p>
          <a:p>
            <a:r>
              <a:rPr lang="en-US" sz="1100" dirty="0" smtClean="0"/>
              <a:t>	</a:t>
            </a:r>
            <a:r>
              <a:rPr lang="en-US" sz="1100" dirty="0" err="1" smtClean="0"/>
              <a:t>itsHeight</a:t>
            </a:r>
            <a:r>
              <a:rPr lang="en-US" sz="1100" dirty="0" smtClean="0"/>
              <a:t>=h;</a:t>
            </a:r>
          </a:p>
          <a:p>
            <a:r>
              <a:rPr lang="en-US" sz="1100" dirty="0" smtClean="0"/>
              <a:t>}</a:t>
            </a:r>
          </a:p>
          <a:p>
            <a:r>
              <a:rPr lang="en-US" sz="1100" dirty="0" smtClean="0"/>
              <a:t>double </a:t>
            </a:r>
            <a:r>
              <a:rPr lang="en-US" sz="1100" dirty="0" err="1" smtClean="0"/>
              <a:t>GetHeight</a:t>
            </a:r>
            <a:r>
              <a:rPr lang="en-US" sz="1100" dirty="0" smtClean="0"/>
              <a:t>() const</a:t>
            </a:r>
          </a:p>
          <a:p>
            <a:r>
              <a:rPr lang="en-US" sz="1100" dirty="0" smtClean="0"/>
              <a:t> {</a:t>
            </a:r>
          </a:p>
          <a:p>
            <a:r>
              <a:rPr lang="en-US" sz="1100" dirty="0" smtClean="0"/>
              <a:t>	return </a:t>
            </a:r>
            <a:r>
              <a:rPr lang="en-US" sz="1100" dirty="0" err="1" smtClean="0"/>
              <a:t>itsHeight</a:t>
            </a:r>
            <a:r>
              <a:rPr lang="en-US" sz="1100" dirty="0" smtClean="0"/>
              <a:t>;</a:t>
            </a:r>
          </a:p>
          <a:p>
            <a:r>
              <a:rPr lang="en-US" sz="1100" dirty="0" smtClean="0"/>
              <a:t>}</a:t>
            </a:r>
          </a:p>
          <a:p>
            <a:r>
              <a:rPr lang="en-US" sz="1100" dirty="0" smtClean="0"/>
              <a:t>double </a:t>
            </a:r>
            <a:r>
              <a:rPr lang="en-US" sz="1100" dirty="0" err="1" smtClean="0"/>
              <a:t>GetWidth</a:t>
            </a:r>
            <a:r>
              <a:rPr lang="en-US" sz="1100" dirty="0" smtClean="0"/>
              <a:t>() const {</a:t>
            </a:r>
          </a:p>
          <a:p>
            <a:r>
              <a:rPr lang="en-US" sz="1100" dirty="0" smtClean="0"/>
              <a:t>	return </a:t>
            </a:r>
            <a:r>
              <a:rPr lang="en-US" sz="1100" dirty="0" err="1" smtClean="0"/>
              <a:t>itsWidth</a:t>
            </a:r>
            <a:r>
              <a:rPr lang="en-US" sz="1100" dirty="0" smtClean="0"/>
              <a:t>;</a:t>
            </a:r>
          </a:p>
          <a:p>
            <a:r>
              <a:rPr lang="en-US" sz="1100" dirty="0" smtClean="0"/>
              <a:t>} </a:t>
            </a:r>
          </a:p>
          <a:p>
            <a:r>
              <a:rPr lang="en-US" sz="1100" dirty="0" smtClean="0"/>
              <a:t>private:</a:t>
            </a:r>
          </a:p>
          <a:p>
            <a:r>
              <a:rPr lang="en-US" sz="1100" dirty="0" smtClean="0"/>
              <a:t>	double </a:t>
            </a:r>
            <a:r>
              <a:rPr lang="en-US" sz="1100" dirty="0" err="1" smtClean="0"/>
              <a:t>itsHeight</a:t>
            </a:r>
            <a:r>
              <a:rPr lang="en-US" sz="1100" dirty="0" smtClean="0"/>
              <a:t>;</a:t>
            </a:r>
          </a:p>
          <a:p>
            <a:r>
              <a:rPr lang="en-US" sz="1100" dirty="0" smtClean="0"/>
              <a:t>	double </a:t>
            </a:r>
            <a:r>
              <a:rPr lang="en-US" sz="1100" dirty="0" err="1" smtClean="0"/>
              <a:t>itsWidth</a:t>
            </a:r>
            <a:r>
              <a:rPr lang="en-US" sz="1100" dirty="0" smtClean="0"/>
              <a:t>;</a:t>
            </a:r>
          </a:p>
          <a:p>
            <a:r>
              <a:rPr lang="en-US" sz="1100" dirty="0" smtClean="0"/>
              <a:t>};</a:t>
            </a:r>
            <a:endParaRPr lang="en-US" sz="1100" dirty="0"/>
          </a:p>
        </p:txBody>
      </p:sp>
      <p:sp>
        <p:nvSpPr>
          <p:cNvPr id="5" name="Rectangle 4"/>
          <p:cNvSpPr/>
          <p:nvPr/>
        </p:nvSpPr>
        <p:spPr>
          <a:xfrm>
            <a:off x="4648200" y="2438400"/>
            <a:ext cx="2438400" cy="4114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100" dirty="0" smtClean="0"/>
              <a:t>class Square : public Rectangle</a:t>
            </a:r>
          </a:p>
          <a:p>
            <a:r>
              <a:rPr lang="en-US" sz="1100" dirty="0" smtClean="0"/>
              <a:t>{</a:t>
            </a:r>
          </a:p>
          <a:p>
            <a:r>
              <a:rPr lang="en-US" sz="1100" dirty="0" smtClean="0"/>
              <a:t>public:</a:t>
            </a:r>
          </a:p>
          <a:p>
            <a:r>
              <a:rPr lang="en-US" sz="1100" dirty="0" smtClean="0"/>
              <a:t>            virtual void </a:t>
            </a:r>
            <a:r>
              <a:rPr lang="en-US" sz="1100" dirty="0" err="1" smtClean="0"/>
              <a:t>SetWidth</a:t>
            </a:r>
            <a:r>
              <a:rPr lang="en-US" sz="1100" dirty="0" smtClean="0"/>
              <a:t>(double w);</a:t>
            </a:r>
          </a:p>
          <a:p>
            <a:r>
              <a:rPr lang="en-US" sz="1100" dirty="0" smtClean="0"/>
              <a:t>             virtual void </a:t>
            </a:r>
            <a:r>
              <a:rPr lang="en-US" sz="1100" dirty="0" err="1" smtClean="0"/>
              <a:t>SetHeight</a:t>
            </a:r>
            <a:r>
              <a:rPr lang="en-US" sz="1100" dirty="0" smtClean="0"/>
              <a:t>(double h);</a:t>
            </a:r>
          </a:p>
          <a:p>
            <a:r>
              <a:rPr lang="en-US" sz="1100" dirty="0" smtClean="0"/>
              <a:t>};</a:t>
            </a:r>
          </a:p>
          <a:p>
            <a:r>
              <a:rPr lang="en-US" sz="1100" dirty="0" smtClean="0"/>
              <a:t>void Square::</a:t>
            </a:r>
            <a:r>
              <a:rPr lang="en-US" sz="1100" dirty="0" err="1" smtClean="0"/>
              <a:t>SetWidth</a:t>
            </a:r>
            <a:r>
              <a:rPr lang="en-US" sz="1100" dirty="0" smtClean="0"/>
              <a:t>(double w)</a:t>
            </a:r>
          </a:p>
          <a:p>
            <a:r>
              <a:rPr lang="en-US" sz="1100" dirty="0" smtClean="0"/>
              <a:t>{</a:t>
            </a:r>
          </a:p>
          <a:p>
            <a:r>
              <a:rPr lang="en-US" sz="1100" dirty="0" smtClean="0"/>
              <a:t>              Rectangle::</a:t>
            </a:r>
            <a:r>
              <a:rPr lang="en-US" sz="1100" dirty="0" err="1" smtClean="0"/>
              <a:t>SetWidth</a:t>
            </a:r>
            <a:r>
              <a:rPr lang="en-US" sz="1100" dirty="0" smtClean="0"/>
              <a:t>(w);</a:t>
            </a:r>
          </a:p>
          <a:p>
            <a:r>
              <a:rPr lang="en-US" sz="1100" dirty="0" smtClean="0"/>
              <a:t>              Rectangle::</a:t>
            </a:r>
            <a:r>
              <a:rPr lang="en-US" sz="1100" dirty="0" err="1" smtClean="0"/>
              <a:t>SetHeight</a:t>
            </a:r>
            <a:r>
              <a:rPr lang="en-US" sz="1100" dirty="0" smtClean="0"/>
              <a:t>(w);</a:t>
            </a:r>
          </a:p>
          <a:p>
            <a:r>
              <a:rPr lang="en-US" sz="1100" dirty="0" smtClean="0"/>
              <a:t>}</a:t>
            </a:r>
          </a:p>
          <a:p>
            <a:r>
              <a:rPr lang="en-US" sz="1100" dirty="0" smtClean="0"/>
              <a:t>void Square::</a:t>
            </a:r>
            <a:r>
              <a:rPr lang="en-US" sz="1100" dirty="0" err="1" smtClean="0"/>
              <a:t>SetHeight</a:t>
            </a:r>
            <a:r>
              <a:rPr lang="en-US" sz="1100" dirty="0" smtClean="0"/>
              <a:t>(double h)</a:t>
            </a:r>
          </a:p>
          <a:p>
            <a:r>
              <a:rPr lang="en-US" sz="1100" dirty="0" smtClean="0"/>
              <a:t>{</a:t>
            </a:r>
          </a:p>
          <a:p>
            <a:r>
              <a:rPr lang="en-US" sz="1100" dirty="0" smtClean="0"/>
              <a:t>              Rectangle::</a:t>
            </a:r>
            <a:r>
              <a:rPr lang="en-US" sz="1100" dirty="0" err="1" smtClean="0"/>
              <a:t>SetHeight</a:t>
            </a:r>
            <a:r>
              <a:rPr lang="en-US" sz="1100" dirty="0" smtClean="0"/>
              <a:t>(h);</a:t>
            </a:r>
          </a:p>
          <a:p>
            <a:r>
              <a:rPr lang="en-US" sz="1100" dirty="0" smtClean="0"/>
              <a:t>               Rectangle::</a:t>
            </a:r>
            <a:r>
              <a:rPr lang="en-US" sz="1100" dirty="0" err="1" smtClean="0"/>
              <a:t>SetWidth</a:t>
            </a:r>
            <a:r>
              <a:rPr lang="en-US" sz="1100" dirty="0" smtClean="0"/>
              <a:t>(h);</a:t>
            </a:r>
          </a:p>
          <a:p>
            <a:r>
              <a:rPr lang="en-US" sz="1100" dirty="0" smtClean="0"/>
              <a:t>}</a:t>
            </a:r>
          </a:p>
          <a:p>
            <a:r>
              <a:rPr lang="en-US" sz="1100" dirty="0" smtClean="0"/>
              <a:t>void g(Rectangle&amp; r)</a:t>
            </a:r>
          </a:p>
          <a:p>
            <a:r>
              <a:rPr lang="en-US" sz="1100" dirty="0" smtClean="0"/>
              <a:t>{</a:t>
            </a:r>
          </a:p>
          <a:p>
            <a:r>
              <a:rPr lang="en-US" sz="1100" dirty="0" smtClean="0"/>
              <a:t>              </a:t>
            </a:r>
            <a:r>
              <a:rPr lang="en-US" sz="1100" dirty="0" err="1" smtClean="0"/>
              <a:t>r.SetWidth</a:t>
            </a:r>
            <a:r>
              <a:rPr lang="en-US" sz="1100" dirty="0" smtClean="0"/>
              <a:t>(5);</a:t>
            </a:r>
          </a:p>
          <a:p>
            <a:r>
              <a:rPr lang="en-US" sz="1100" dirty="0" smtClean="0"/>
              <a:t>              </a:t>
            </a:r>
            <a:r>
              <a:rPr lang="en-US" sz="1100" dirty="0" err="1" smtClean="0"/>
              <a:t>r.SetHeight</a:t>
            </a:r>
            <a:r>
              <a:rPr lang="en-US" sz="1100" dirty="0" smtClean="0"/>
              <a:t>(4);</a:t>
            </a:r>
          </a:p>
          <a:p>
            <a:r>
              <a:rPr lang="en-US" sz="1100" dirty="0" smtClean="0"/>
              <a:t>              assert(</a:t>
            </a:r>
            <a:r>
              <a:rPr lang="en-US" sz="1100" dirty="0" err="1" smtClean="0"/>
              <a:t>r.GetWidth</a:t>
            </a:r>
            <a:r>
              <a:rPr lang="en-US" sz="1100" dirty="0" smtClean="0"/>
              <a:t>() * </a:t>
            </a:r>
            <a:r>
              <a:rPr lang="en-US" sz="1100" dirty="0" err="1" smtClean="0"/>
              <a:t>r.GetHeight</a:t>
            </a:r>
            <a:r>
              <a:rPr lang="en-US" sz="1100" dirty="0" smtClean="0"/>
              <a:t>()) == 20);</a:t>
            </a:r>
          </a:p>
          <a:p>
            <a:r>
              <a:rPr lang="en-US" sz="1100" dirty="0" smtClean="0"/>
              <a:t>}</a:t>
            </a:r>
            <a:endParaRPr lang="en-US" sz="11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Dependency inversion principle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High level modules should not depend upon low level modules. Both should depend upon abstractions.</a:t>
            </a:r>
          </a:p>
          <a:p>
            <a:r>
              <a:rPr lang="en-US" dirty="0" smtClean="0"/>
              <a:t>Abstractions should not depend upon details. Details should depend upon abstractions.</a:t>
            </a:r>
          </a:p>
          <a:p>
            <a:r>
              <a:rPr lang="en-US" dirty="0" smtClean="0"/>
              <a:t>What is bad design?</a:t>
            </a:r>
          </a:p>
          <a:p>
            <a:pPr lvl="1"/>
            <a:r>
              <a:rPr lang="en-US" i="1" dirty="0" smtClean="0"/>
              <a:t>Rigid</a:t>
            </a:r>
            <a:r>
              <a:rPr lang="en-US" dirty="0" smtClean="0"/>
              <a:t> (Hard to change due to dependencies. Especially since dependencies are transitive.)</a:t>
            </a:r>
          </a:p>
          <a:p>
            <a:pPr lvl="1"/>
            <a:r>
              <a:rPr lang="en-US" i="1" dirty="0" smtClean="0"/>
              <a:t>Fragile</a:t>
            </a:r>
            <a:r>
              <a:rPr lang="en-US" dirty="0" smtClean="0"/>
              <a:t> (Changes cause unexpected bugs.)</a:t>
            </a:r>
          </a:p>
          <a:p>
            <a:pPr lvl="1"/>
            <a:r>
              <a:rPr lang="en-US" i="1" dirty="0" smtClean="0"/>
              <a:t>Immobile</a:t>
            </a:r>
            <a:r>
              <a:rPr lang="en-US" dirty="0" smtClean="0"/>
              <a:t> (Difficult to reuse due to implicit dependence on current application code.) </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DIP Example</a:t>
            </a:r>
            <a:endParaRPr lang="en-US" dirty="0"/>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5715000" y="1676400"/>
            <a:ext cx="2819400" cy="441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smtClean="0"/>
              <a:t>The OO Copy Program</a:t>
            </a:r>
          </a:p>
          <a:p>
            <a:endParaRPr lang="en-US" sz="1400" dirty="0" smtClean="0"/>
          </a:p>
          <a:p>
            <a:r>
              <a:rPr lang="en-US" sz="1400" dirty="0" smtClean="0"/>
              <a:t>class Reader</a:t>
            </a:r>
          </a:p>
          <a:p>
            <a:r>
              <a:rPr lang="en-US" sz="1400" dirty="0" smtClean="0"/>
              <a:t>{</a:t>
            </a:r>
          </a:p>
          <a:p>
            <a:r>
              <a:rPr lang="en-US" sz="1400" dirty="0" smtClean="0"/>
              <a:t>public:</a:t>
            </a:r>
          </a:p>
          <a:p>
            <a:r>
              <a:rPr lang="en-US" sz="1400" dirty="0" smtClean="0"/>
              <a:t>          virtual int Read() = 0;</a:t>
            </a:r>
          </a:p>
          <a:p>
            <a:r>
              <a:rPr lang="en-US" sz="1400" dirty="0" smtClean="0"/>
              <a:t>};</a:t>
            </a:r>
          </a:p>
          <a:p>
            <a:r>
              <a:rPr lang="en-US" sz="1400" dirty="0" smtClean="0"/>
              <a:t>class Writer</a:t>
            </a:r>
          </a:p>
          <a:p>
            <a:r>
              <a:rPr lang="en-US" sz="1400" dirty="0" smtClean="0"/>
              <a:t>{</a:t>
            </a:r>
          </a:p>
          <a:p>
            <a:r>
              <a:rPr lang="en-US" sz="1400" dirty="0" smtClean="0"/>
              <a:t>public:</a:t>
            </a:r>
          </a:p>
          <a:p>
            <a:r>
              <a:rPr lang="en-US" sz="1400" dirty="0" smtClean="0"/>
              <a:t>           virtual void Write(char) = 0;</a:t>
            </a:r>
          </a:p>
          <a:p>
            <a:r>
              <a:rPr lang="en-US" sz="1400" dirty="0" smtClean="0"/>
              <a:t>};</a:t>
            </a:r>
          </a:p>
          <a:p>
            <a:r>
              <a:rPr lang="en-US" sz="1400" dirty="0" smtClean="0"/>
              <a:t>void Copy(Reader&amp; r, Writer&amp; w)</a:t>
            </a:r>
          </a:p>
          <a:p>
            <a:r>
              <a:rPr lang="en-US" sz="1400" dirty="0" smtClean="0"/>
              <a:t>{</a:t>
            </a:r>
          </a:p>
          <a:p>
            <a:r>
              <a:rPr lang="en-US" sz="1400" dirty="0" smtClean="0"/>
              <a:t>            int c;</a:t>
            </a:r>
          </a:p>
          <a:p>
            <a:r>
              <a:rPr lang="en-US" sz="1400" dirty="0" smtClean="0"/>
              <a:t>             while((c=</a:t>
            </a:r>
            <a:r>
              <a:rPr lang="en-US" sz="1400" dirty="0" err="1" smtClean="0"/>
              <a:t>r.Read</a:t>
            </a:r>
            <a:r>
              <a:rPr lang="en-US" sz="1400" dirty="0" smtClean="0"/>
              <a:t>()) != EOF)</a:t>
            </a:r>
          </a:p>
          <a:p>
            <a:r>
              <a:rPr lang="en-US" sz="1400" dirty="0" smtClean="0"/>
              <a:t>                       </a:t>
            </a:r>
            <a:r>
              <a:rPr lang="en-US" sz="1400" dirty="0" err="1" smtClean="0"/>
              <a:t>w.Write</a:t>
            </a:r>
            <a:r>
              <a:rPr lang="en-US" sz="1400" dirty="0" smtClean="0"/>
              <a:t>(c);</a:t>
            </a:r>
          </a:p>
          <a:p>
            <a:r>
              <a:rPr lang="en-US" sz="1400" dirty="0" smtClean="0"/>
              <a:t>}</a:t>
            </a:r>
            <a:endParaRPr lang="en-US" sz="1400" dirty="0"/>
          </a:p>
        </p:txBody>
      </p:sp>
      <p:sp>
        <p:nvSpPr>
          <p:cNvPr id="5" name="Rectangle 4"/>
          <p:cNvSpPr/>
          <p:nvPr/>
        </p:nvSpPr>
        <p:spPr>
          <a:xfrm>
            <a:off x="228600" y="2057400"/>
            <a:ext cx="2362200" cy="3733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smtClean="0"/>
              <a:t>Copy Program</a:t>
            </a:r>
          </a:p>
          <a:p>
            <a:endParaRPr lang="en-US" dirty="0" smtClean="0"/>
          </a:p>
          <a:p>
            <a:r>
              <a:rPr lang="en-US" sz="1400" dirty="0" smtClean="0"/>
              <a:t>void Copy()</a:t>
            </a:r>
          </a:p>
          <a:p>
            <a:r>
              <a:rPr lang="en-US" sz="1400" dirty="0" smtClean="0"/>
              <a:t>{</a:t>
            </a:r>
          </a:p>
          <a:p>
            <a:r>
              <a:rPr lang="en-US" sz="1400" dirty="0" smtClean="0"/>
              <a:t>      int c;</a:t>
            </a:r>
          </a:p>
          <a:p>
            <a:r>
              <a:rPr lang="en-US" sz="1400" dirty="0" smtClean="0"/>
              <a:t>      while ((c = </a:t>
            </a:r>
            <a:r>
              <a:rPr lang="en-US" sz="1400" dirty="0" err="1" smtClean="0"/>
              <a:t>ReadKeyboard</a:t>
            </a:r>
            <a:r>
              <a:rPr lang="en-US" sz="1400" dirty="0" smtClean="0"/>
              <a:t>()) != EOF)</a:t>
            </a:r>
          </a:p>
          <a:p>
            <a:r>
              <a:rPr lang="en-US" sz="1400" dirty="0" smtClean="0"/>
              <a:t>              </a:t>
            </a:r>
            <a:r>
              <a:rPr lang="en-US" sz="1400" dirty="0" err="1" smtClean="0"/>
              <a:t>WritePrinter</a:t>
            </a:r>
            <a:r>
              <a:rPr lang="en-US" sz="1400" dirty="0" smtClean="0"/>
              <a:t>(c);</a:t>
            </a:r>
          </a:p>
          <a:p>
            <a:r>
              <a:rPr lang="en-US" sz="1400" dirty="0" smtClean="0"/>
              <a:t>}</a:t>
            </a:r>
          </a:p>
        </p:txBody>
      </p:sp>
      <p:sp>
        <p:nvSpPr>
          <p:cNvPr id="6" name="Rectangle 5"/>
          <p:cNvSpPr/>
          <p:nvPr/>
        </p:nvSpPr>
        <p:spPr>
          <a:xfrm>
            <a:off x="2819400" y="1981200"/>
            <a:ext cx="2667000" cy="381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smtClean="0"/>
              <a:t>Enhanced Copy program</a:t>
            </a:r>
          </a:p>
          <a:p>
            <a:endParaRPr lang="en-US" dirty="0" smtClean="0"/>
          </a:p>
          <a:p>
            <a:r>
              <a:rPr lang="en-US" sz="1400" dirty="0" smtClean="0"/>
              <a:t>void Copy(</a:t>
            </a:r>
            <a:r>
              <a:rPr lang="en-US" sz="1400" dirty="0" err="1" smtClean="0"/>
              <a:t>outputDevice</a:t>
            </a:r>
            <a:r>
              <a:rPr lang="en-US" sz="1400" dirty="0" smtClean="0"/>
              <a:t> dev)</a:t>
            </a:r>
          </a:p>
          <a:p>
            <a:r>
              <a:rPr lang="en-US" sz="1400" dirty="0" smtClean="0"/>
              <a:t>{</a:t>
            </a:r>
          </a:p>
          <a:p>
            <a:r>
              <a:rPr lang="en-US" sz="1400" dirty="0" smtClean="0"/>
              <a:t>          int c;</a:t>
            </a:r>
          </a:p>
          <a:p>
            <a:r>
              <a:rPr lang="en-US" sz="1400" dirty="0" smtClean="0"/>
              <a:t>          while ((c = </a:t>
            </a:r>
            <a:r>
              <a:rPr lang="en-US" sz="1400" dirty="0" err="1" smtClean="0"/>
              <a:t>ReadKeyboard</a:t>
            </a:r>
            <a:r>
              <a:rPr lang="en-US" sz="1400" dirty="0" smtClean="0"/>
              <a:t>()) != EOF)</a:t>
            </a:r>
          </a:p>
          <a:p>
            <a:r>
              <a:rPr lang="en-US" sz="1400" dirty="0" smtClean="0"/>
              <a:t>                  if (dev == printer)</a:t>
            </a:r>
          </a:p>
          <a:p>
            <a:r>
              <a:rPr lang="en-US" sz="1400" dirty="0" smtClean="0"/>
              <a:t>                            </a:t>
            </a:r>
            <a:r>
              <a:rPr lang="en-US" sz="1400" dirty="0" err="1" smtClean="0"/>
              <a:t>WritePrinter</a:t>
            </a:r>
            <a:r>
              <a:rPr lang="en-US" sz="1400" dirty="0" smtClean="0"/>
              <a:t>(c);</a:t>
            </a:r>
          </a:p>
          <a:p>
            <a:r>
              <a:rPr lang="en-US" sz="1400" dirty="0" smtClean="0"/>
              <a:t>                  else</a:t>
            </a:r>
          </a:p>
          <a:p>
            <a:r>
              <a:rPr lang="en-US" sz="1400" dirty="0" smtClean="0"/>
              <a:t>                             </a:t>
            </a:r>
            <a:r>
              <a:rPr lang="en-US" sz="1400" dirty="0" err="1" smtClean="0"/>
              <a:t>WriteDisk</a:t>
            </a:r>
            <a:r>
              <a:rPr lang="en-US" sz="1400" dirty="0" smtClean="0"/>
              <a:t>(c);</a:t>
            </a:r>
          </a:p>
          <a:p>
            <a:r>
              <a:rPr lang="en-US" sz="1400" dirty="0" smtClean="0"/>
              <a:t>}</a:t>
            </a:r>
            <a:endParaRPr lang="en-US" sz="1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1369</TotalTime>
  <Words>1034</Words>
  <Application>Microsoft Office PowerPoint</Application>
  <PresentationFormat>On-screen Show (4:3)</PresentationFormat>
  <Paragraphs>222</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Object oriented programming design principles</vt:lpstr>
      <vt:lpstr>Single responsibility principle</vt:lpstr>
      <vt:lpstr>Open close principle</vt:lpstr>
      <vt:lpstr>Open close principle …..</vt:lpstr>
      <vt:lpstr>OCP Example</vt:lpstr>
      <vt:lpstr>Liskov substitution principle</vt:lpstr>
      <vt:lpstr>LSP Example</vt:lpstr>
      <vt:lpstr>Dependency inversion principle</vt:lpstr>
      <vt:lpstr>DIP Example</vt:lpstr>
      <vt:lpstr>Interface segregation principle</vt:lpstr>
      <vt:lpstr>ISP Example</vt:lpstr>
      <vt:lpstr>References</vt:lpstr>
      <vt:lpstr>Questions?</vt:lpstr>
      <vt:lpstr>Thanks!!! Happy Learning!!!</vt:lpstr>
    </vt:vector>
  </TitlesOfParts>
  <Company>NEC HCL System Technologies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 OOPS Concepts</dc:title>
  <dc:creator>rohit.gupta</dc:creator>
  <cp:lastModifiedBy>IIT</cp:lastModifiedBy>
  <cp:revision>316</cp:revision>
  <dcterms:created xsi:type="dcterms:W3CDTF">2011-04-07T08:49:47Z</dcterms:created>
  <dcterms:modified xsi:type="dcterms:W3CDTF">2015-03-30T03:22:13Z</dcterms:modified>
</cp:coreProperties>
</file>