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2" r:id="rId2"/>
    <p:sldId id="260" r:id="rId3"/>
    <p:sldId id="299" r:id="rId4"/>
    <p:sldId id="300" r:id="rId5"/>
    <p:sldId id="301" r:id="rId6"/>
    <p:sldId id="302" r:id="rId7"/>
    <p:sldId id="2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DD6C5-268D-4A31-B4A0-65F041FAA536}" type="datetimeFigureOut">
              <a:rPr lang="en-SG" smtClean="0"/>
              <a:t>21/7/2020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5046C-264A-4F6D-8163-AC9E5366A6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801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6AC208E6-C539-45F0-A21D-BB24A121CA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0CA143-698C-4328-98FB-AFA2AA3CAC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8F7D70FE-948C-43A3-9024-F83BE24CDE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BB9A355-B72A-4305-87D6-AA7A7ECB6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286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444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861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26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CA8B66-9792-433F-9BC4-F5F01CD31535}"/>
              </a:ext>
            </a:extLst>
          </p:cNvPr>
          <p:cNvSpPr/>
          <p:nvPr/>
        </p:nvSpPr>
        <p:spPr>
          <a:xfrm>
            <a:off x="1037167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D1A57A-9112-4C2E-8786-21BE896B4B5C}"/>
              </a:ext>
            </a:extLst>
          </p:cNvPr>
          <p:cNvSpPr/>
          <p:nvPr/>
        </p:nvSpPr>
        <p:spPr>
          <a:xfrm>
            <a:off x="1037167" y="6172200"/>
            <a:ext cx="100584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724400"/>
            <a:ext cx="9144000" cy="9906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E8FD20A-4C64-4AD1-81ED-F3365898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E04660-507F-4F41-8641-05984BB3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86E4A02-D079-4047-8FBB-260D7DBF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0EC87-C43D-4129-AA49-AB1DE0345B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92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685800"/>
            <a:ext cx="9652000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CF192-6D24-4414-AA65-08D25DEC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2D6668-7362-4A37-9514-C92209CD83E7}" type="datetimeFigureOut">
              <a:rPr lang="en-US" altLang="en-US"/>
              <a:pPr/>
              <a:t>7/21/2020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10080-A4CF-444B-BC69-A28B7371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986A6-AE05-4B91-9E9E-D33D0BA7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A0D7A-71BD-455F-90CF-DA902E256A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6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" y="685802"/>
            <a:ext cx="24384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685801"/>
            <a:ext cx="7620000" cy="48768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A7C63-EE7B-478F-B8D3-B485767B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8B0443-CA18-4967-976E-FD5A68A293F1}" type="datetimeFigureOut">
              <a:rPr lang="en-US" altLang="en-US"/>
              <a:pPr/>
              <a:t>7/21/2020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BB25-35CC-4A8E-98D9-10772757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FAB29-7479-4966-A339-2F2AD933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16CE16-3BBE-44F0-9BBE-A73A011BFB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18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28E38-F54A-4BAA-86FB-3B8F7CB4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42752-C5B3-4762-8CDB-793B776EB771}" type="datetimeFigureOut">
              <a:rPr lang="en-US" altLang="en-US"/>
              <a:pPr/>
              <a:t>7/21/2020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910BF-74BE-435A-BE30-BF38A535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213A-F2A5-4406-8800-4AB90752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8A343-F180-4AB4-B916-3CD6270750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24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0A9DDD-E8CF-49AD-8AB2-5FF884C40983}"/>
              </a:ext>
            </a:extLst>
          </p:cNvPr>
          <p:cNvSpPr/>
          <p:nvPr/>
        </p:nvSpPr>
        <p:spPr>
          <a:xfrm>
            <a:off x="1037167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9A3847-E875-4E58-ABEE-C2775B0A2582}"/>
              </a:ext>
            </a:extLst>
          </p:cNvPr>
          <p:cNvSpPr/>
          <p:nvPr/>
        </p:nvSpPr>
        <p:spPr>
          <a:xfrm>
            <a:off x="1037167" y="6172200"/>
            <a:ext cx="100584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276600"/>
            <a:ext cx="10058400" cy="1676400"/>
          </a:xfrm>
        </p:spPr>
        <p:txBody>
          <a:bodyPr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953000"/>
            <a:ext cx="91440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1DA82A5-4767-4F0B-8EB9-6CEC3CC5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07C682-C5D8-4CE7-B87A-B4EC3F459F20}" type="datetimeFigureOut">
              <a:rPr lang="en-US" altLang="en-US"/>
              <a:pPr/>
              <a:t>7/21/2020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78C509D-DC3B-457B-935A-BB6157F7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5C2ABEF-6DDE-4D32-AA70-2DC35FA8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02336-38E8-459B-94FA-8E7187D538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30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9E257D-667B-4FBC-A5DE-C7DCCA83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17CD25-852E-4D5E-B6D1-96FA5AB56353}" type="datetimeFigureOut">
              <a:rPr lang="en-US" altLang="en-US"/>
              <a:pPr/>
              <a:t>7/21/2020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B40B41-4278-4B97-988E-2400048A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A2CD5F-3A26-4897-8009-D59BA044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248FE-FBA4-4D6D-B12D-FE865CB8FC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50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0CD682-D616-474E-A24F-E9A8915F9BDE}"/>
              </a:ext>
            </a:extLst>
          </p:cNvPr>
          <p:cNvCxnSpPr/>
          <p:nvPr/>
        </p:nvCxnSpPr>
        <p:spPr>
          <a:xfrm>
            <a:off x="1011767" y="1249364"/>
            <a:ext cx="48768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ECCD28-33A9-4FA5-8A53-C9D995FFA9DC}"/>
              </a:ext>
            </a:extLst>
          </p:cNvPr>
          <p:cNvCxnSpPr/>
          <p:nvPr/>
        </p:nvCxnSpPr>
        <p:spPr>
          <a:xfrm>
            <a:off x="6193367" y="1249364"/>
            <a:ext cx="48768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1329264"/>
            <a:ext cx="4876800" cy="30480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1329264"/>
            <a:ext cx="4876800" cy="30480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D9A6BCB8-F4CC-4B63-9E85-804C5F7E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12F12F-C4E6-413F-9CE8-357602247854}" type="datetimeFigureOut">
              <a:rPr lang="en-US" altLang="en-US"/>
              <a:pPr/>
              <a:t>7/21/2020</a:t>
            </a:fld>
            <a:endParaRPr lang="en-US" alt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D71DC6E0-2E5A-48FB-83F1-E02DF2DE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71B99059-1907-4061-AF2A-5C504A53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BC689-DADA-4A03-941D-98649C6BE7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40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F67AE6-9EFA-4EE7-AB11-9263F2B6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447C7A-CA14-4041-A0C6-9D8F80946052}" type="datetimeFigureOut">
              <a:rPr lang="en-US" altLang="en-US"/>
              <a:pPr/>
              <a:t>7/21/2020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1212498-95E8-4B9B-871D-3EFA7194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4FF5E72-37C5-43D8-9003-9823AAAD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7F3A9-3C40-4302-883A-8D5F981D8B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69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00DCB7A-F8FF-48FA-8538-2A26E6BB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D4A1FD-A11C-4438-BA81-DB72884F63FE}" type="datetimeFigureOut">
              <a:rPr lang="en-US" altLang="en-US"/>
              <a:pPr/>
              <a:t>7/21/2020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40558C3-125C-45B5-BB0F-54D30357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7BA22E-E5A3-4945-9851-46D203A0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654EA-668F-4CBE-AB60-AF0FD8B5E6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95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742D43-9896-49E2-AC92-6E0382805AA5}"/>
              </a:ext>
            </a:extLst>
          </p:cNvPr>
          <p:cNvCxnSpPr/>
          <p:nvPr/>
        </p:nvCxnSpPr>
        <p:spPr>
          <a:xfrm rot="5400000">
            <a:off x="2871259" y="2515130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6464" cy="1600200"/>
          </a:xfrm>
        </p:spPr>
        <p:txBody>
          <a:bodyPr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457201"/>
            <a:ext cx="6126579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457200"/>
            <a:ext cx="356487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94AFC75-4B3A-453D-AEDD-A0550188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633E2C-8828-434B-A7E7-1145D5851C3F}" type="datetimeFigureOut">
              <a:rPr lang="en-US" altLang="en-US"/>
              <a:pPr/>
              <a:t>7/21/2020</a:t>
            </a:fld>
            <a:endParaRPr lang="en-U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B1C47B5-445D-493B-A711-9878D4F9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8E65211-2E74-49AF-BE33-221B24AE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B4699-6FC5-44DE-B2FE-890ACBF72B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94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4572000"/>
            <a:ext cx="9046464" cy="1600200"/>
          </a:xfrm>
        </p:spPr>
        <p:txBody>
          <a:bodyPr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20" y="457200"/>
            <a:ext cx="10058400" cy="2895600"/>
          </a:xfrm>
          <a:ln w="6350">
            <a:solidFill>
              <a:schemeClr val="tx2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3505200"/>
            <a:ext cx="9855200" cy="804862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CAF5FB4-CC8C-4D4F-9DC1-8ED86479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27EC3D-9A31-43F3-AF1F-E13D3D32BA3B}" type="datetimeFigureOut">
              <a:rPr lang="en-US" altLang="en-US"/>
              <a:pPr/>
              <a:t>7/21/2020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871C88E-F021-4C8C-B7B4-7A41B499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7B2FE5-4AC1-43E7-969F-9DE397E5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3C09B8-AF75-4A6C-8C99-448D624C5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59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F6A924F-F905-4C03-AF7F-86A734D8A63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16000" y="4572000"/>
            <a:ext cx="9042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9F6C0DD-AAAE-4BB0-884B-B81511C60B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16000" y="685800"/>
            <a:ext cx="10058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E807A-A79B-4E4C-8E9F-767657FEE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31200" y="6208714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454545"/>
                </a:solidFill>
                <a:latin typeface="Times New Roman" panose="02020603050405020304" pitchFamily="18" charset="0"/>
              </a:defRPr>
            </a:lvl1pPr>
          </a:lstStyle>
          <a:p>
            <a:fld id="{07995345-BFC7-4377-983B-4AA57C384277}" type="datetimeFigureOut">
              <a:rPr lang="en-US" altLang="en-US"/>
              <a:pPr/>
              <a:t>7/21/2020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067C6-8128-4604-BCAB-65EFF521F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16001" y="6208714"/>
            <a:ext cx="649816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454545"/>
                </a:solidFill>
              </a:defRPr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A1F3E-991C-449A-BB5B-D2E1AB38A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5688014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262626"/>
                </a:solidFill>
                <a:latin typeface="Impact" panose="020B0806030902050204" pitchFamily="34" charset="0"/>
              </a:defRPr>
            </a:lvl1pPr>
          </a:lstStyle>
          <a:p>
            <a:fld id="{D1A20A21-974C-4DB9-8D65-0018C28552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21C88-0759-40E6-B1B8-1C5BEDEADC65}"/>
              </a:ext>
            </a:extLst>
          </p:cNvPr>
          <p:cNvSpPr/>
          <p:nvPr/>
        </p:nvSpPr>
        <p:spPr>
          <a:xfrm>
            <a:off x="1037167" y="0"/>
            <a:ext cx="1005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8FC44C-05F2-45DA-B74C-D1B340740887}"/>
              </a:ext>
            </a:extLst>
          </p:cNvPr>
          <p:cNvSpPr/>
          <p:nvPr/>
        </p:nvSpPr>
        <p:spPr>
          <a:xfrm>
            <a:off x="1037167" y="6172200"/>
            <a:ext cx="100584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82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kern="1200">
          <a:solidFill>
            <a:srgbClr val="262626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  <a:ea typeface="MS PGothic" panose="020B0600070205080204" pitchFamily="34" charset="-128"/>
          <a:cs typeface="ＭＳ Ｐゴシック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593725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2pPr>
      <a:lvl3pPr marL="8683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43B0E28-1461-4218-B5EE-E3BFF54F1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Lecture 4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5FEE1615-0750-41BB-84B7-4EE66D52C7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24100" y="1982750"/>
            <a:ext cx="7543800" cy="1497917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folHlink"/>
                </a:solidFill>
              </a:rPr>
              <a:t>Software Life Cycle</a:t>
            </a:r>
          </a:p>
        </p:txBody>
      </p:sp>
      <p:sp>
        <p:nvSpPr>
          <p:cNvPr id="14339" name="Footer Placeholder 3">
            <a:extLst>
              <a:ext uri="{FF2B5EF4-FFF2-40B4-BE49-F238E27FC236}">
                <a16:creationId xmlns:a16="http://schemas.microsoft.com/office/drawing/2014/main" id="{EB83AD73-6558-492E-A1CD-CE16CC98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438400" y="6303964"/>
            <a:ext cx="7696200" cy="554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t>These slides are designed and adapted from slides provided by </a:t>
            </a:r>
            <a:r>
              <a:rPr lang="en-US" altLang="en-US" sz="1000" i="1">
                <a:solidFill>
                  <a:prstClr val="black"/>
                </a:solidFill>
                <a:latin typeface="Helvetica" panose="020B0604020202020204" pitchFamily="34" charset="0"/>
              </a:rPr>
              <a:t>Software Engineering: A Practitioner</a:t>
            </a:r>
            <a:r>
              <a:rPr lang="ja-JP" altLang="en-US" sz="1000" i="1">
                <a:solidFill>
                  <a:prstClr val="black"/>
                </a:solidFill>
                <a:latin typeface="Helvetica" panose="020B0604020202020204" pitchFamily="34" charset="0"/>
              </a:rPr>
              <a:t>’</a:t>
            </a:r>
            <a:r>
              <a:rPr lang="en-US" altLang="ja-JP" sz="1000" i="1">
                <a:solidFill>
                  <a:prstClr val="black"/>
                </a:solidFill>
                <a:latin typeface="Helvetica" panose="020B0604020202020204" pitchFamily="34" charset="0"/>
              </a:rPr>
              <a:t>s Approach, 7/e </a:t>
            </a:r>
            <a:r>
              <a:rPr lang="en-US" altLang="ja-JP" sz="1000">
                <a:solidFill>
                  <a:prstClr val="black"/>
                </a:solidFill>
                <a:latin typeface="Helvetica" panose="020B0604020202020204" pitchFamily="34" charset="0"/>
              </a:rPr>
              <a:t>(McGraw-Hill 2009) by Roger Pressman and </a:t>
            </a:r>
            <a:r>
              <a:rPr lang="en-US" altLang="ja-JP" sz="1000" i="1">
                <a:solidFill>
                  <a:prstClr val="black"/>
                </a:solidFill>
                <a:latin typeface="Helvetica" panose="020B0604020202020204" pitchFamily="34" charset="0"/>
              </a:rPr>
              <a:t>Software Engineering 9</a:t>
            </a:r>
            <a:r>
              <a:rPr lang="en-US" altLang="ja-JP" sz="1000" i="1" baseline="30000">
                <a:solidFill>
                  <a:prstClr val="black"/>
                </a:solidFill>
                <a:latin typeface="Helvetica" panose="020B0604020202020204" pitchFamily="34" charset="0"/>
              </a:rPr>
              <a:t>/e</a:t>
            </a:r>
            <a:r>
              <a:rPr lang="en-US" altLang="ja-JP" sz="1000" i="1">
                <a:solidFill>
                  <a:prstClr val="black"/>
                </a:solidFill>
                <a:latin typeface="Helvetica" panose="020B0604020202020204" pitchFamily="34" charset="0"/>
              </a:rPr>
              <a:t> </a:t>
            </a:r>
            <a:r>
              <a:rPr lang="en-US" altLang="ja-JP" sz="1000">
                <a:solidFill>
                  <a:prstClr val="black"/>
                </a:solidFill>
                <a:latin typeface="Helvetica" panose="020B0604020202020204" pitchFamily="34" charset="0"/>
              </a:rPr>
              <a:t>Addison Wesley 2011 by Ian Sommerville</a:t>
            </a:r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4340" name="Slide Number Placeholder 4">
            <a:extLst>
              <a:ext uri="{FF2B5EF4-FFF2-40B4-BE49-F238E27FC236}">
                <a16:creationId xmlns:a16="http://schemas.microsoft.com/office/drawing/2014/main" id="{0F7C0C15-A6EA-4880-93D7-ED956B11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171F39B-197A-49EC-8D11-4563A3ECF45B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4341" name="Text Box 7">
            <a:extLst>
              <a:ext uri="{FF2B5EF4-FFF2-40B4-BE49-F238E27FC236}">
                <a16:creationId xmlns:a16="http://schemas.microsoft.com/office/drawing/2014/main" id="{AFD9C58F-BD73-45ED-A972-0E1F49948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971800"/>
            <a:ext cx="746760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3200" i="1" dirty="0">
                <a:solidFill>
                  <a:srgbClr val="303030"/>
                </a:solidFill>
                <a:latin typeface="Helvetica" panose="020B0604020202020204" pitchFamily="34" charset="0"/>
              </a:rPr>
            </a:br>
            <a:r>
              <a:rPr lang="en-US" altLang="en-US" sz="1400" i="1" dirty="0">
                <a:solidFill>
                  <a:srgbClr val="303030"/>
                </a:solidFill>
                <a:latin typeface="Helvetica" panose="020B0604020202020204" pitchFamily="34" charset="0"/>
              </a:rPr>
              <a:t>Software Engineering: A Practitioner</a:t>
            </a:r>
            <a:r>
              <a:rPr lang="ja-JP" altLang="en-US" sz="1400" i="1" dirty="0">
                <a:solidFill>
                  <a:srgbClr val="303030"/>
                </a:solidFill>
                <a:latin typeface="Helvetica" panose="020B0604020202020204" pitchFamily="34" charset="0"/>
              </a:rPr>
              <a:t>’</a:t>
            </a:r>
            <a:r>
              <a:rPr lang="en-US" altLang="ja-JP" sz="1400" i="1" dirty="0">
                <a:solidFill>
                  <a:srgbClr val="303030"/>
                </a:solidFill>
                <a:latin typeface="Helvetica" panose="020B0604020202020204" pitchFamily="34" charset="0"/>
              </a:rPr>
              <a:t>s Approach, 7/e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prstClr val="black"/>
                </a:solidFill>
              </a:rPr>
              <a:t>by Roger S. Pressman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prstClr val="black"/>
                </a:solidFill>
              </a:rPr>
              <a:t>Slides copyright © 1996, 2001, 2005, 2009</a:t>
            </a:r>
            <a:r>
              <a:rPr lang="en-US" altLang="en-US" sz="1400" dirty="0">
                <a:solidFill>
                  <a:prstClr val="black"/>
                </a:solidFill>
              </a:rPr>
              <a:t> </a:t>
            </a:r>
            <a:r>
              <a:rPr lang="en-US" altLang="en-US" sz="1400" b="1" dirty="0">
                <a:solidFill>
                  <a:prstClr val="black"/>
                </a:solidFill>
              </a:rPr>
              <a:t>by Roger S. Pressman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solidFill>
                  <a:srgbClr val="303030"/>
                </a:solidFill>
                <a:latin typeface="Helvetica" panose="020B0604020202020204" pitchFamily="34" charset="0"/>
              </a:rPr>
              <a:t>Software Engineering  9/e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prstClr val="black"/>
                </a:solidFill>
              </a:rPr>
              <a:t>By Ian Sommerville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b="1" i="1" dirty="0">
              <a:solidFill>
                <a:srgbClr val="30303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prstClr val="black"/>
              </a:solidFill>
            </a:endParaRPr>
          </a:p>
        </p:txBody>
      </p:sp>
      <p:sp>
        <p:nvSpPr>
          <p:cNvPr id="14342" name="Text Box 7">
            <a:extLst>
              <a:ext uri="{FF2B5EF4-FFF2-40B4-BE49-F238E27FC236}">
                <a16:creationId xmlns:a16="http://schemas.microsoft.com/office/drawing/2014/main" id="{9BD85DC3-701C-46D2-B5BC-28D1462ED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1296988"/>
            <a:ext cx="8305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000" b="1" i="1" dirty="0">
                <a:solidFill>
                  <a:srgbClr val="303030"/>
                </a:solidFill>
                <a:latin typeface="Helvetica" panose="020B0604020202020204" pitchFamily="34" charset="0"/>
              </a:rPr>
              <a:t>CS404: Software Engineering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022" y="804861"/>
            <a:ext cx="11309956" cy="882293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Software Development Life Cycle (SDLC)</a:t>
            </a:r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7350"/>
            <a:ext cx="10058400" cy="3886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Software Development Life Cycle (SDLC) refers to a </a:t>
            </a:r>
            <a:r>
              <a:rPr lang="en-US" altLang="en-US" dirty="0">
                <a:solidFill>
                  <a:srgbClr val="FF0000"/>
                </a:solidFill>
              </a:rPr>
              <a:t>methodology</a:t>
            </a:r>
            <a:r>
              <a:rPr lang="en-US" altLang="en-US" dirty="0"/>
              <a:t> with </a:t>
            </a:r>
            <a:r>
              <a:rPr lang="en-US" altLang="en-US" dirty="0">
                <a:solidFill>
                  <a:srgbClr val="FF0000"/>
                </a:solidFill>
              </a:rPr>
              <a:t>clearly defined processes</a:t>
            </a:r>
            <a:r>
              <a:rPr lang="en-US" altLang="en-US" dirty="0"/>
              <a:t> for creating high-quality software.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8411" y="559727"/>
            <a:ext cx="4367349" cy="882293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Phases of SDLC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AB95-4525-4282-B088-29AE15096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5286" y="1799208"/>
            <a:ext cx="4876800" cy="3767328"/>
          </a:xfrm>
        </p:spPr>
        <p:txBody>
          <a:bodyPr/>
          <a:lstStyle/>
          <a:p>
            <a:r>
              <a:rPr lang="en-US" dirty="0"/>
              <a:t>Requirement analysis</a:t>
            </a:r>
          </a:p>
          <a:p>
            <a:r>
              <a:rPr lang="en-US" dirty="0"/>
              <a:t>Planning</a:t>
            </a:r>
          </a:p>
          <a:p>
            <a:r>
              <a:rPr lang="en-US" dirty="0"/>
              <a:t>Software design</a:t>
            </a:r>
          </a:p>
          <a:p>
            <a:r>
              <a:rPr lang="en-US" dirty="0"/>
              <a:t>Software development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Deployment</a:t>
            </a:r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C4C2AE-FE97-4C9F-BF87-CE74836679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550" y="1817029"/>
            <a:ext cx="4876800" cy="3730355"/>
          </a:xfrm>
        </p:spPr>
      </p:pic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7466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8686" y="409009"/>
            <a:ext cx="10814627" cy="882293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SDLC Model/Software Process Models</a:t>
            </a:r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F2CA1F-BB86-4055-9332-1B8D9E938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68451"/>
            <a:ext cx="10058400" cy="3886200"/>
          </a:xfrm>
        </p:spPr>
        <p:txBody>
          <a:bodyPr/>
          <a:lstStyle/>
          <a:p>
            <a:r>
              <a:rPr lang="en-SG" dirty="0"/>
              <a:t>Linear Sequential Model/Waterfall Model</a:t>
            </a:r>
          </a:p>
          <a:p>
            <a:r>
              <a:rPr lang="en-SG" dirty="0"/>
              <a:t>V-Model</a:t>
            </a:r>
          </a:p>
          <a:p>
            <a:r>
              <a:rPr lang="en-SG" dirty="0"/>
              <a:t>Spiral Model</a:t>
            </a:r>
          </a:p>
          <a:p>
            <a:r>
              <a:rPr lang="en-SG" dirty="0"/>
              <a:t>Iterative Model</a:t>
            </a:r>
          </a:p>
        </p:txBody>
      </p:sp>
    </p:spTree>
    <p:extLst>
      <p:ext uri="{BB962C8B-B14F-4D97-AF65-F5344CB8AC3E}">
        <p14:creationId xmlns:p14="http://schemas.microsoft.com/office/powerpoint/2010/main" val="167182527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901" y="388406"/>
            <a:ext cx="11742198" cy="882293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SG" dirty="0"/>
              <a:t>Linear Sequential Model/Waterfall Model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F845-83B6-4B15-8C0E-6DD371D09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0489" y="1627887"/>
            <a:ext cx="4876800" cy="3767328"/>
          </a:xfrm>
        </p:spPr>
        <p:txBody>
          <a:bodyPr/>
          <a:lstStyle/>
          <a:p>
            <a:r>
              <a:rPr lang="en-SG" b="1" dirty="0"/>
              <a:t>Support</a:t>
            </a:r>
          </a:p>
          <a:p>
            <a:pPr lvl="1"/>
            <a:r>
              <a:rPr lang="en-SG" dirty="0"/>
              <a:t>Reapplies each the preceding phases to the existing program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CF5EAC-185C-4BEB-B934-D68891E632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323517"/>
            <a:ext cx="5607368" cy="2530316"/>
          </a:xfrm>
        </p:spPr>
      </p:pic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77670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901" y="388406"/>
            <a:ext cx="11742198" cy="882293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SG" dirty="0"/>
              <a:t>V-Model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F845-83B6-4B15-8C0E-6DD371D09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0489" y="1627887"/>
            <a:ext cx="4876800" cy="3767328"/>
          </a:xfrm>
        </p:spPr>
        <p:txBody>
          <a:bodyPr/>
          <a:lstStyle/>
          <a:p>
            <a:r>
              <a:rPr lang="en-SG" dirty="0"/>
              <a:t>Also known as verification and validation model</a:t>
            </a:r>
          </a:p>
          <a:p>
            <a:r>
              <a:rPr lang="en-SG" dirty="0"/>
              <a:t>Verification is static analysis</a:t>
            </a:r>
          </a:p>
          <a:p>
            <a:r>
              <a:rPr lang="en-SG" dirty="0"/>
              <a:t>Validation is dynamic analysis</a:t>
            </a:r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B158CA-94AF-4C5A-91DB-B409D00CC2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13" y="1545431"/>
            <a:ext cx="4735139" cy="3767138"/>
          </a:xfrm>
        </p:spPr>
      </p:pic>
    </p:spTree>
    <p:extLst>
      <p:ext uri="{BB962C8B-B14F-4D97-AF65-F5344CB8AC3E}">
        <p14:creationId xmlns:p14="http://schemas.microsoft.com/office/powerpoint/2010/main" val="47501290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CF27DBB-0EC6-4220-8889-57FE112E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2628900"/>
            <a:ext cx="9042400" cy="1600200"/>
          </a:xfrm>
        </p:spPr>
        <p:txBody>
          <a:bodyPr/>
          <a:lstStyle/>
          <a:p>
            <a:pPr algn="ctr"/>
            <a:r>
              <a:rPr lang="en-SG" dirty="0"/>
              <a:t>End of lecture 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12D418-6382-45ED-AA4B-04336F05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E98FA7-62E4-44A9-A9E8-B393FE24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54EA-668F-4CBE-AB60-AF0FD8B5E6D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867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226</Words>
  <Application>Microsoft Office PowerPoint</Application>
  <PresentationFormat>Widescreen</PresentationFormat>
  <Paragraphs>48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Helvetica</vt:lpstr>
      <vt:lpstr>Impact</vt:lpstr>
      <vt:lpstr>Palatino</vt:lpstr>
      <vt:lpstr>Times New Roman</vt:lpstr>
      <vt:lpstr>NewsPrint</vt:lpstr>
      <vt:lpstr>Lecture 4</vt:lpstr>
      <vt:lpstr>Software Development Life Cycle (SDLC)</vt:lpstr>
      <vt:lpstr>Phases of SDLC</vt:lpstr>
      <vt:lpstr>SDLC Model/Software Process Models</vt:lpstr>
      <vt:lpstr>Linear Sequential Model/Waterfall Model</vt:lpstr>
      <vt:lpstr>V-Model</vt:lpstr>
      <vt:lpstr>End of lecture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HP</dc:creator>
  <cp:lastModifiedBy>HP</cp:lastModifiedBy>
  <cp:revision>76</cp:revision>
  <dcterms:created xsi:type="dcterms:W3CDTF">2020-07-12T08:07:44Z</dcterms:created>
  <dcterms:modified xsi:type="dcterms:W3CDTF">2020-07-21T08:36:40Z</dcterms:modified>
</cp:coreProperties>
</file>