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72" r:id="rId2"/>
    <p:sldId id="260" r:id="rId3"/>
    <p:sldId id="300" r:id="rId4"/>
    <p:sldId id="301" r:id="rId5"/>
    <p:sldId id="296" r:id="rId6"/>
    <p:sldId id="302" r:id="rId7"/>
    <p:sldId id="298" r:id="rId8"/>
    <p:sldId id="304" r:id="rId9"/>
    <p:sldId id="29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DD6C5-268D-4A31-B4A0-65F041FAA536}" type="datetimeFigureOut">
              <a:rPr lang="en-SG" smtClean="0"/>
              <a:t>26/7/2020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05046C-264A-4F6D-8163-AC9E5366A6A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8015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>
            <a:extLst>
              <a:ext uri="{FF2B5EF4-FFF2-40B4-BE49-F238E27FC236}">
                <a16:creationId xmlns:a16="http://schemas.microsoft.com/office/drawing/2014/main" id="{6AC208E6-C539-45F0-A21D-BB24A121CA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C0CA143-698C-4328-98FB-AFA2AA3CACD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8F7D70FE-948C-43A3-9024-F83BE24CDE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ABB9A355-B72A-4305-87D6-AA7A7ECB64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44A1C617-4098-4109-BC80-0AB872B256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67EEC6-70E2-475B-B4A9-4865ABD46551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031D80BB-4E69-41FB-BF6F-F8DC6D2C5B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4F2E29D4-7FEF-426A-9D95-52A0227B68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44A1C617-4098-4109-BC80-0AB872B256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67EEC6-70E2-475B-B4A9-4865ABD46551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031D80BB-4E69-41FB-BF6F-F8DC6D2C5B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4F2E29D4-7FEF-426A-9D95-52A0227B68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986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44A1C617-4098-4109-BC80-0AB872B256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67EEC6-70E2-475B-B4A9-4865ABD46551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031D80BB-4E69-41FB-BF6F-F8DC6D2C5B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4F2E29D4-7FEF-426A-9D95-52A0227B68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198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44A1C617-4098-4109-BC80-0AB872B256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67EEC6-70E2-475B-B4A9-4865ABD46551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031D80BB-4E69-41FB-BF6F-F8DC6D2C5B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4F2E29D4-7FEF-426A-9D95-52A0227B68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84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44A1C617-4098-4109-BC80-0AB872B256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67EEC6-70E2-475B-B4A9-4865ABD46551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031D80BB-4E69-41FB-BF6F-F8DC6D2C5B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4F2E29D4-7FEF-426A-9D95-52A0227B68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224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44A1C617-4098-4109-BC80-0AB872B256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67EEC6-70E2-475B-B4A9-4865ABD46551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031D80BB-4E69-41FB-BF6F-F8DC6D2C5B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4F2E29D4-7FEF-426A-9D95-52A0227B68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9279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44A1C617-4098-4109-BC80-0AB872B256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67EEC6-70E2-475B-B4A9-4865ABD46551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031D80BB-4E69-41FB-BF6F-F8DC6D2C5B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4F2E29D4-7FEF-426A-9D95-52A0227B68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657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CA8B66-9792-433F-9BC4-F5F01CD31535}"/>
              </a:ext>
            </a:extLst>
          </p:cNvPr>
          <p:cNvSpPr/>
          <p:nvPr/>
        </p:nvSpPr>
        <p:spPr>
          <a:xfrm>
            <a:off x="1037167" y="0"/>
            <a:ext cx="100584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D1A57A-9112-4C2E-8786-21BE896B4B5C}"/>
              </a:ext>
            </a:extLst>
          </p:cNvPr>
          <p:cNvSpPr/>
          <p:nvPr/>
        </p:nvSpPr>
        <p:spPr>
          <a:xfrm>
            <a:off x="1037167" y="6172200"/>
            <a:ext cx="10058400" cy="269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0" y="3200400"/>
            <a:ext cx="100584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000" y="4724400"/>
            <a:ext cx="9144000" cy="990600"/>
          </a:xfrm>
        </p:spPr>
        <p:txBody>
          <a:bodyPr anchor="t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0E8FD20A-4C64-4AD1-81ED-F33658980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6E04660-507F-4F41-8641-05984BB35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86E4A02-D079-4047-8FBB-260D7DBF1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F0EC87-C43D-4129-AA49-AB1DE0345B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1926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685800"/>
            <a:ext cx="9652000" cy="38862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CF192-6D24-4414-AA65-08D25DECF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2D6668-7362-4A37-9514-C92209CD83E7}" type="datetimeFigureOut">
              <a:rPr lang="en-US" altLang="en-US"/>
              <a:pPr/>
              <a:t>7/26/2020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10080-A4CF-444B-BC69-A28B7371C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</a:t>
            </a:r>
            <a:r>
              <a:rPr lang="ja-JP" altLang="en-US" i="1"/>
              <a:t>’</a:t>
            </a:r>
            <a:r>
              <a:rPr lang="en-US" altLang="ja-JP" i="1"/>
              <a:t>s Approach, 7/e </a:t>
            </a:r>
            <a:r>
              <a:rPr lang="en-US" altLang="ja-JP"/>
              <a:t>(McGraw-Hill 2009). Slides copyright 2009 by Roger Pressman. </a:t>
            </a: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986A6-AE05-4B91-9E9E-D33D0BA77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9A0D7A-71BD-455F-90CF-DA902E256A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362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6000" y="685802"/>
            <a:ext cx="2438400" cy="54101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4400" y="685801"/>
            <a:ext cx="7620000" cy="48768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A7C63-EE7B-478F-B8D3-B485767B9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8B0443-CA18-4967-976E-FD5A68A293F1}" type="datetimeFigureOut">
              <a:rPr lang="en-US" altLang="en-US"/>
              <a:pPr/>
              <a:t>7/26/2020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BBB25-35CC-4A8E-98D9-107727575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</a:t>
            </a:r>
            <a:r>
              <a:rPr lang="ja-JP" altLang="en-US" i="1"/>
              <a:t>’</a:t>
            </a:r>
            <a:r>
              <a:rPr lang="en-US" altLang="ja-JP" i="1"/>
              <a:t>s Approach, 7/e </a:t>
            </a:r>
            <a:r>
              <a:rPr lang="en-US" altLang="ja-JP"/>
              <a:t>(McGraw-Hill 2009). Slides copyright 2009 by Roger Pressman. </a:t>
            </a: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FAB29-7479-4966-A339-2F2AD9334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16CE16-3BBE-44F0-9BBE-A73A011BFB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6189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28E38-F54A-4BAA-86FB-3B8F7CB4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942752-C5B3-4762-8CDB-793B776EB771}" type="datetimeFigureOut">
              <a:rPr lang="en-US" altLang="en-US"/>
              <a:pPr/>
              <a:t>7/26/2020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910BF-74BE-435A-BE30-BF38A5354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</a:t>
            </a:r>
            <a:r>
              <a:rPr lang="ja-JP" altLang="en-US" i="1"/>
              <a:t>’</a:t>
            </a:r>
            <a:r>
              <a:rPr lang="en-US" altLang="ja-JP" i="1"/>
              <a:t>s Approach, 7/e </a:t>
            </a:r>
            <a:r>
              <a:rPr lang="en-US" altLang="ja-JP"/>
              <a:t>(McGraw-Hill 2009). Slides copyright 2009 by Roger Pressman. </a:t>
            </a: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4213A-F2A5-4406-8800-4AB907521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D8A343-F180-4AB4-B916-3CD6270750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1249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0A9DDD-E8CF-49AD-8AB2-5FF884C40983}"/>
              </a:ext>
            </a:extLst>
          </p:cNvPr>
          <p:cNvSpPr/>
          <p:nvPr/>
        </p:nvSpPr>
        <p:spPr>
          <a:xfrm>
            <a:off x="1037167" y="0"/>
            <a:ext cx="100584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9A3847-E875-4E58-ABEE-C2775B0A2582}"/>
              </a:ext>
            </a:extLst>
          </p:cNvPr>
          <p:cNvSpPr/>
          <p:nvPr/>
        </p:nvSpPr>
        <p:spPr>
          <a:xfrm>
            <a:off x="1037167" y="6172200"/>
            <a:ext cx="10058400" cy="269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3276600"/>
            <a:ext cx="10058400" cy="1676400"/>
          </a:xfrm>
        </p:spPr>
        <p:txBody>
          <a:bodyPr/>
          <a:lstStyle>
            <a:lvl1pPr algn="l">
              <a:defRPr sz="5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0" y="4953000"/>
            <a:ext cx="91440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E1DA82A5-4767-4F0B-8EB9-6CEC3CC5E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07C682-C5D8-4CE7-B87A-B4EC3F459F20}" type="datetimeFigureOut">
              <a:rPr lang="en-US" altLang="en-US"/>
              <a:pPr/>
              <a:t>7/26/2020</a:t>
            </a:fld>
            <a:endParaRPr lang="en-US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78C509D-DC3B-457B-935A-BB6157F7E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</a:t>
            </a:r>
            <a:r>
              <a:rPr lang="ja-JP" altLang="en-US" i="1"/>
              <a:t>’</a:t>
            </a:r>
            <a:r>
              <a:rPr lang="en-US" altLang="ja-JP" i="1"/>
              <a:t>s Approach, 7/e </a:t>
            </a:r>
            <a:r>
              <a:rPr lang="en-US" altLang="ja-JP"/>
              <a:t>(McGraw-Hill 2009). Slides copyright 2009 by Roger Pressman. </a:t>
            </a:r>
            <a:endParaRPr lang="en-US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5C2ABEF-6DDE-4D32-AA70-2DC35FA8D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A02336-38E8-459B-94FA-8E7187D538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1306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0" y="609601"/>
            <a:ext cx="48768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609601"/>
            <a:ext cx="48768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F9E257D-667B-4FBC-A5DE-C7DCCA836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17CD25-852E-4D5E-B6D1-96FA5AB56353}" type="datetimeFigureOut">
              <a:rPr lang="en-US" altLang="en-US"/>
              <a:pPr/>
              <a:t>7/26/2020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AB40B41-4278-4B97-988E-2400048AF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</a:t>
            </a:r>
            <a:r>
              <a:rPr lang="ja-JP" altLang="en-US" i="1"/>
              <a:t>’</a:t>
            </a:r>
            <a:r>
              <a:rPr lang="en-US" altLang="ja-JP" i="1"/>
              <a:t>s Approach, 7/e </a:t>
            </a:r>
            <a:r>
              <a:rPr lang="en-US" altLang="ja-JP"/>
              <a:t>(McGraw-Hill 2009). Slides copyright 2009 by Roger Pressman. </a:t>
            </a: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AA2CD5F-3A26-4897-8009-D59BA0446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C248FE-FBA4-4D6D-B12D-FE865CB8FCB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4508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30CD682-D616-474E-A24F-E9A8915F9BDE}"/>
              </a:ext>
            </a:extLst>
          </p:cNvPr>
          <p:cNvCxnSpPr/>
          <p:nvPr/>
        </p:nvCxnSpPr>
        <p:spPr>
          <a:xfrm>
            <a:off x="1011767" y="1249364"/>
            <a:ext cx="48768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7ECCD28-33A9-4FA5-8A53-C9D995FFA9DC}"/>
              </a:ext>
            </a:extLst>
          </p:cNvPr>
          <p:cNvCxnSpPr/>
          <p:nvPr/>
        </p:nvCxnSpPr>
        <p:spPr>
          <a:xfrm>
            <a:off x="6193367" y="1249364"/>
            <a:ext cx="48768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936" y="609600"/>
            <a:ext cx="48768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1936" y="1329264"/>
            <a:ext cx="4876800" cy="30480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536" y="609600"/>
            <a:ext cx="48768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536" y="1329264"/>
            <a:ext cx="4876800" cy="30480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D9A6BCB8-F4CC-4B63-9E85-804C5F7E1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12F12F-C4E6-413F-9CE8-357602247854}" type="datetimeFigureOut">
              <a:rPr lang="en-US" altLang="en-US"/>
              <a:pPr/>
              <a:t>7/26/2020</a:t>
            </a:fld>
            <a:endParaRPr lang="en-US" altLang="en-US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D71DC6E0-2E5A-48FB-83F1-E02DF2DE8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</a:t>
            </a:r>
            <a:r>
              <a:rPr lang="ja-JP" altLang="en-US" i="1"/>
              <a:t>’</a:t>
            </a:r>
            <a:r>
              <a:rPr lang="en-US" altLang="ja-JP" i="1"/>
              <a:t>s Approach, 7/e </a:t>
            </a:r>
            <a:r>
              <a:rPr lang="en-US" altLang="ja-JP"/>
              <a:t>(McGraw-Hill 2009). Slides copyright 2009 by Roger Pressman. </a:t>
            </a:r>
            <a:endParaRPr lang="en-US" altLang="en-US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71B99059-1907-4061-AF2A-5C504A53C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6BC689-DADA-4A03-941D-98649C6BE7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1406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FF67AE6-9EFA-4EE7-AB11-9263F2B6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447C7A-CA14-4041-A0C6-9D8F80946052}" type="datetimeFigureOut">
              <a:rPr lang="en-US" altLang="en-US"/>
              <a:pPr/>
              <a:t>7/26/2020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1212498-95E8-4B9B-871D-3EFA7194B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</a:t>
            </a:r>
            <a:r>
              <a:rPr lang="ja-JP" altLang="en-US" i="1"/>
              <a:t>’</a:t>
            </a:r>
            <a:r>
              <a:rPr lang="en-US" altLang="ja-JP" i="1"/>
              <a:t>s Approach, 7/e </a:t>
            </a:r>
            <a:r>
              <a:rPr lang="en-US" altLang="ja-JP"/>
              <a:t>(McGraw-Hill 2009). Slides copyright 2009 by Roger Pressman. </a:t>
            </a:r>
            <a:endParaRPr lang="en-US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4FF5E72-37C5-43D8-9003-9823AAADD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7F3A9-3C40-4302-883A-8D5F981D8B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7695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00DCB7A-F8FF-48FA-8538-2A26E6BBB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D4A1FD-A11C-4438-BA81-DB72884F63FE}" type="datetimeFigureOut">
              <a:rPr lang="en-US" altLang="en-US"/>
              <a:pPr/>
              <a:t>7/26/2020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40558C3-125C-45B5-BB0F-54D30357D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</a:t>
            </a:r>
            <a:r>
              <a:rPr lang="ja-JP" altLang="en-US" i="1"/>
              <a:t>’</a:t>
            </a:r>
            <a:r>
              <a:rPr lang="en-US" altLang="ja-JP" i="1"/>
              <a:t>s Approach, 7/e </a:t>
            </a:r>
            <a:r>
              <a:rPr lang="en-US" altLang="ja-JP"/>
              <a:t>(McGraw-Hill 2009). Slides copyright 2009 by Roger Pressman. </a:t>
            </a:r>
            <a:endParaRPr lang="en-US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E7BA22E-E5A3-4945-9851-46D203A05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0654EA-668F-4CBE-AB60-AF0FD8B5E6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9952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8742D43-9896-49E2-AC92-6E0382805AA5}"/>
              </a:ext>
            </a:extLst>
          </p:cNvPr>
          <p:cNvCxnSpPr/>
          <p:nvPr/>
        </p:nvCxnSpPr>
        <p:spPr>
          <a:xfrm rot="5400000">
            <a:off x="2871259" y="2515130"/>
            <a:ext cx="3810000" cy="2117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4572000"/>
            <a:ext cx="9046464" cy="1600200"/>
          </a:xfrm>
        </p:spPr>
        <p:txBody>
          <a:bodyPr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7821" y="457201"/>
            <a:ext cx="6126579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2" y="457200"/>
            <a:ext cx="3564876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794AFC75-4B3A-453D-AEDD-A0550188B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633E2C-8828-434B-A7E7-1145D5851C3F}" type="datetimeFigureOut">
              <a:rPr lang="en-US" altLang="en-US"/>
              <a:pPr/>
              <a:t>7/26/2020</a:t>
            </a:fld>
            <a:endParaRPr lang="en-US" alt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2B1C47B5-445D-493B-A711-9878D4F98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</a:t>
            </a:r>
            <a:r>
              <a:rPr lang="ja-JP" altLang="en-US" i="1"/>
              <a:t>’</a:t>
            </a:r>
            <a:r>
              <a:rPr lang="en-US" altLang="ja-JP" i="1"/>
              <a:t>s Approach, 7/e </a:t>
            </a:r>
            <a:r>
              <a:rPr lang="en-US" altLang="ja-JP"/>
              <a:t>(McGraw-Hill 2009). Slides copyright 2009 by Roger Pressman. </a:t>
            </a:r>
            <a:endParaRPr lang="en-US" alt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D8E65211-2E74-49AF-BE33-221B24AEC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6B4699-6FC5-44DE-B2FE-890ACBF72B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3946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936" y="4572000"/>
            <a:ext cx="9046464" cy="1600200"/>
          </a:xfrm>
        </p:spPr>
        <p:txBody>
          <a:bodyPr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36320" y="457200"/>
            <a:ext cx="10058400" cy="2895600"/>
          </a:xfrm>
          <a:ln w="6350">
            <a:solidFill>
              <a:schemeClr val="tx2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856" y="3505200"/>
            <a:ext cx="9855200" cy="804862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CAF5FB4-CC8C-4D4F-9DC1-8ED864797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27EC3D-9A31-43F3-AF1F-E13D3D32BA3B}" type="datetimeFigureOut">
              <a:rPr lang="en-US" altLang="en-US"/>
              <a:pPr/>
              <a:t>7/26/2020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871C88E-F021-4C8C-B7B4-7A41B4994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</a:t>
            </a:r>
            <a:r>
              <a:rPr lang="ja-JP" altLang="en-US" i="1"/>
              <a:t>’</a:t>
            </a:r>
            <a:r>
              <a:rPr lang="en-US" altLang="ja-JP" i="1"/>
              <a:t>s Approach, 7/e </a:t>
            </a:r>
            <a:r>
              <a:rPr lang="en-US" altLang="ja-JP"/>
              <a:t>(McGraw-Hill 2009). Slides copyright 2009 by Roger Pressman. </a:t>
            </a: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27B2FE5-4AC1-43E7-969F-9DE397E5C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3C09B8-AF75-4A6C-8C99-448D624C57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4593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BF6A924F-F905-4C03-AF7F-86A734D8A63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016000" y="4572000"/>
            <a:ext cx="90424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59F6C0DD-AAAE-4BB0-884B-B81511C60B6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016000" y="685800"/>
            <a:ext cx="100584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E807A-A79B-4E4C-8E9F-767657FEE9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31200" y="6208714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454545"/>
                </a:solidFill>
                <a:latin typeface="Times New Roman" panose="02020603050405020304" pitchFamily="18" charset="0"/>
              </a:defRPr>
            </a:lvl1pPr>
          </a:lstStyle>
          <a:p>
            <a:fld id="{07995345-BFC7-4377-983B-4AA57C384277}" type="datetimeFigureOut">
              <a:rPr lang="en-US" altLang="en-US"/>
              <a:pPr/>
              <a:t>7/26/2020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067C6-8128-4604-BCAB-65EFF521F0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16001" y="6208714"/>
            <a:ext cx="649816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454545"/>
                </a:solidFill>
              </a:defRPr>
            </a:lvl1pPr>
          </a:lstStyle>
          <a:p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</a:t>
            </a:r>
            <a:r>
              <a:rPr lang="ja-JP" altLang="en-US" i="1"/>
              <a:t>’</a:t>
            </a:r>
            <a:r>
              <a:rPr lang="en-US" altLang="ja-JP" i="1"/>
              <a:t>s Approach, 7/e </a:t>
            </a:r>
            <a:r>
              <a:rPr lang="en-US" altLang="ja-JP"/>
              <a:t>(McGraw-Hill 2009). Slides copyright 2009 by Roger Pressman. </a:t>
            </a: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A1F3E-991C-449A-BB5B-D2E1AB38A5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60000" y="5688014"/>
            <a:ext cx="1016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rgbClr val="262626"/>
                </a:solidFill>
                <a:latin typeface="Impact" panose="020B0806030902050204" pitchFamily="34" charset="0"/>
              </a:defRPr>
            </a:lvl1pPr>
          </a:lstStyle>
          <a:p>
            <a:fld id="{D1A20A21-974C-4DB9-8D65-0018C28552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021C88-0759-40E6-B1B8-1C5BEDEADC65}"/>
              </a:ext>
            </a:extLst>
          </p:cNvPr>
          <p:cNvSpPr/>
          <p:nvPr/>
        </p:nvSpPr>
        <p:spPr>
          <a:xfrm>
            <a:off x="1037167" y="0"/>
            <a:ext cx="100584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8FC44C-05F2-45DA-B74C-D1B340740887}"/>
              </a:ext>
            </a:extLst>
          </p:cNvPr>
          <p:cNvSpPr/>
          <p:nvPr/>
        </p:nvSpPr>
        <p:spPr>
          <a:xfrm>
            <a:off x="1037167" y="6172200"/>
            <a:ext cx="10058400" cy="269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822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400" kern="1200">
          <a:solidFill>
            <a:srgbClr val="262626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400">
          <a:solidFill>
            <a:srgbClr val="262626"/>
          </a:solidFill>
          <a:latin typeface="Impact" pitchFamily="34" charset="0"/>
          <a:ea typeface="MS PGothic" panose="020B0600070205080204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400">
          <a:solidFill>
            <a:srgbClr val="262626"/>
          </a:solidFill>
          <a:latin typeface="Impact" pitchFamily="34" charset="0"/>
          <a:ea typeface="MS PGothic" panose="020B0600070205080204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400">
          <a:solidFill>
            <a:srgbClr val="262626"/>
          </a:solidFill>
          <a:latin typeface="Impact" pitchFamily="34" charset="0"/>
          <a:ea typeface="MS PGothic" panose="020B0600070205080204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400">
          <a:solidFill>
            <a:srgbClr val="262626"/>
          </a:solidFill>
          <a:latin typeface="Impact" pitchFamily="34" charset="0"/>
          <a:ea typeface="MS PGothic" panose="020B0600070205080204" pitchFamily="34" charset="-128"/>
          <a:cs typeface="ＭＳ Ｐゴシック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593725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2"/>
          </a:solidFill>
          <a:latin typeface="+mn-lt"/>
          <a:ea typeface="MS PGothic" panose="020B0600070205080204" pitchFamily="34" charset="-128"/>
          <a:cs typeface="+mn-cs"/>
        </a:defRPr>
      </a:lvl2pPr>
      <a:lvl3pPr marL="86836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MS PGothic" panose="020B0600070205080204" pitchFamily="34" charset="-128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kern="1200">
          <a:solidFill>
            <a:schemeClr val="tx2"/>
          </a:solidFill>
          <a:latin typeface="+mn-lt"/>
          <a:ea typeface="MS PGothic" panose="020B0600070205080204" pitchFamily="34" charset="-128"/>
          <a:cs typeface="+mn-cs"/>
        </a:defRPr>
      </a:lvl4pPr>
      <a:lvl5pPr marL="13716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kern="1200">
          <a:solidFill>
            <a:schemeClr val="tx2"/>
          </a:solidFill>
          <a:latin typeface="+mn-lt"/>
          <a:ea typeface="MS PGothic" panose="020B0600070205080204" pitchFamily="34" charset="-128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>
            <a:extLst>
              <a:ext uri="{FF2B5EF4-FFF2-40B4-BE49-F238E27FC236}">
                <a16:creationId xmlns:a16="http://schemas.microsoft.com/office/drawing/2014/main" id="{E43B0E28-1461-4218-B5EE-E3BFF54F17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Lecture 5</a:t>
            </a:r>
          </a:p>
        </p:txBody>
      </p:sp>
      <p:sp>
        <p:nvSpPr>
          <p:cNvPr id="14338" name="Rectangle 3">
            <a:extLst>
              <a:ext uri="{FF2B5EF4-FFF2-40B4-BE49-F238E27FC236}">
                <a16:creationId xmlns:a16="http://schemas.microsoft.com/office/drawing/2014/main" id="{5FEE1615-0750-41BB-84B7-4EE66D52C7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24100" y="1982750"/>
            <a:ext cx="7543800" cy="1497917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chemeClr val="folHlink"/>
                </a:solidFill>
              </a:rPr>
              <a:t>Software Life Cycle</a:t>
            </a:r>
          </a:p>
        </p:txBody>
      </p:sp>
      <p:sp>
        <p:nvSpPr>
          <p:cNvPr id="14339" name="Footer Placeholder 3">
            <a:extLst>
              <a:ext uri="{FF2B5EF4-FFF2-40B4-BE49-F238E27FC236}">
                <a16:creationId xmlns:a16="http://schemas.microsoft.com/office/drawing/2014/main" id="{EB83AD73-6558-492E-A1CD-CE16CC988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2438400" y="6303964"/>
            <a:ext cx="7696200" cy="5540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>
                <a:solidFill>
                  <a:prstClr val="black"/>
                </a:solidFill>
                <a:latin typeface="Helvetica" panose="020B0604020202020204" pitchFamily="34" charset="0"/>
              </a:rPr>
              <a:t>These slides are designed and adapted from slides provided by </a:t>
            </a:r>
            <a:r>
              <a:rPr lang="en-US" altLang="en-US" sz="1000" i="1">
                <a:solidFill>
                  <a:prstClr val="black"/>
                </a:solidFill>
                <a:latin typeface="Helvetica" panose="020B0604020202020204" pitchFamily="34" charset="0"/>
              </a:rPr>
              <a:t>Software Engineering: A Practitioner</a:t>
            </a:r>
            <a:r>
              <a:rPr lang="ja-JP" altLang="en-US" sz="1000" i="1">
                <a:solidFill>
                  <a:prstClr val="black"/>
                </a:solidFill>
                <a:latin typeface="Helvetica" panose="020B0604020202020204" pitchFamily="34" charset="0"/>
              </a:rPr>
              <a:t>’</a:t>
            </a:r>
            <a:r>
              <a:rPr lang="en-US" altLang="ja-JP" sz="1000" i="1">
                <a:solidFill>
                  <a:prstClr val="black"/>
                </a:solidFill>
                <a:latin typeface="Helvetica" panose="020B0604020202020204" pitchFamily="34" charset="0"/>
              </a:rPr>
              <a:t>s Approach, 7/e </a:t>
            </a:r>
            <a:r>
              <a:rPr lang="en-US" altLang="ja-JP" sz="1000">
                <a:solidFill>
                  <a:prstClr val="black"/>
                </a:solidFill>
                <a:latin typeface="Helvetica" panose="020B0604020202020204" pitchFamily="34" charset="0"/>
              </a:rPr>
              <a:t>(McGraw-Hill 2009) by Roger Pressman and </a:t>
            </a:r>
            <a:r>
              <a:rPr lang="en-US" altLang="ja-JP" sz="1000" i="1">
                <a:solidFill>
                  <a:prstClr val="black"/>
                </a:solidFill>
                <a:latin typeface="Helvetica" panose="020B0604020202020204" pitchFamily="34" charset="0"/>
              </a:rPr>
              <a:t>Software Engineering 9</a:t>
            </a:r>
            <a:r>
              <a:rPr lang="en-US" altLang="ja-JP" sz="1000" i="1" baseline="30000">
                <a:solidFill>
                  <a:prstClr val="black"/>
                </a:solidFill>
                <a:latin typeface="Helvetica" panose="020B0604020202020204" pitchFamily="34" charset="0"/>
              </a:rPr>
              <a:t>/e</a:t>
            </a:r>
            <a:r>
              <a:rPr lang="en-US" altLang="ja-JP" sz="1000" i="1">
                <a:solidFill>
                  <a:prstClr val="black"/>
                </a:solidFill>
                <a:latin typeface="Helvetica" panose="020B0604020202020204" pitchFamily="34" charset="0"/>
              </a:rPr>
              <a:t> </a:t>
            </a:r>
            <a:r>
              <a:rPr lang="en-US" altLang="ja-JP" sz="1000">
                <a:solidFill>
                  <a:prstClr val="black"/>
                </a:solidFill>
                <a:latin typeface="Helvetica" panose="020B0604020202020204" pitchFamily="34" charset="0"/>
              </a:rPr>
              <a:t>Addison Wesley 2011 by Ian Sommerville</a:t>
            </a:r>
            <a:endParaRPr lang="en-US" altLang="en-US" sz="1000">
              <a:solidFill>
                <a:prstClr val="black"/>
              </a:solidFill>
              <a:latin typeface="Helvetica" panose="020B0604020202020204" pitchFamily="34" charset="0"/>
            </a:endParaRPr>
          </a:p>
        </p:txBody>
      </p:sp>
      <p:sp>
        <p:nvSpPr>
          <p:cNvPr id="14340" name="Slide Number Placeholder 4">
            <a:extLst>
              <a:ext uri="{FF2B5EF4-FFF2-40B4-BE49-F238E27FC236}">
                <a16:creationId xmlns:a16="http://schemas.microsoft.com/office/drawing/2014/main" id="{0F7C0C15-A6EA-4880-93D7-ED956B110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3171F39B-197A-49EC-8D11-4563A3ECF45B}" type="slidenum">
              <a:rPr lang="en-US" altLang="en-US" sz="1000">
                <a:solidFill>
                  <a:prstClr val="black"/>
                </a:solidFill>
                <a:latin typeface="Helvetica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 sz="1000">
              <a:solidFill>
                <a:prstClr val="black"/>
              </a:solidFill>
              <a:latin typeface="Helvetica" panose="020B0604020202020204" pitchFamily="34" charset="0"/>
            </a:endParaRPr>
          </a:p>
        </p:txBody>
      </p:sp>
      <p:sp>
        <p:nvSpPr>
          <p:cNvPr id="14341" name="Text Box 7">
            <a:extLst>
              <a:ext uri="{FF2B5EF4-FFF2-40B4-BE49-F238E27FC236}">
                <a16:creationId xmlns:a16="http://schemas.microsoft.com/office/drawing/2014/main" id="{AFD9C58F-BD73-45ED-A972-0E1F499483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7925" y="2971800"/>
            <a:ext cx="7467600" cy="277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US" altLang="en-US" sz="3200" i="1" dirty="0">
                <a:solidFill>
                  <a:srgbClr val="303030"/>
                </a:solidFill>
                <a:latin typeface="Helvetica" panose="020B0604020202020204" pitchFamily="34" charset="0"/>
              </a:rPr>
            </a:br>
            <a:r>
              <a:rPr lang="en-US" altLang="en-US" sz="1400" i="1" dirty="0">
                <a:solidFill>
                  <a:srgbClr val="303030"/>
                </a:solidFill>
                <a:latin typeface="Helvetica" panose="020B0604020202020204" pitchFamily="34" charset="0"/>
              </a:rPr>
              <a:t>Software Engineering: A Practitioner</a:t>
            </a:r>
            <a:r>
              <a:rPr lang="ja-JP" altLang="en-US" sz="1400" i="1" dirty="0">
                <a:solidFill>
                  <a:srgbClr val="303030"/>
                </a:solidFill>
                <a:latin typeface="Helvetica" panose="020B0604020202020204" pitchFamily="34" charset="0"/>
              </a:rPr>
              <a:t>’</a:t>
            </a:r>
            <a:r>
              <a:rPr lang="en-US" altLang="ja-JP" sz="1400" i="1" dirty="0">
                <a:solidFill>
                  <a:srgbClr val="303030"/>
                </a:solidFill>
                <a:latin typeface="Helvetica" panose="020B0604020202020204" pitchFamily="34" charset="0"/>
              </a:rPr>
              <a:t>s Approach, 7/e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prstClr val="black"/>
                </a:solidFill>
              </a:rPr>
              <a:t>by Roger S. Pressman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solidFill>
                <a:prstClr val="black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prstClr val="black"/>
                </a:solidFill>
              </a:rPr>
              <a:t>Slides copyright © 1996, 2001, 2005, 2009</a:t>
            </a:r>
            <a:r>
              <a:rPr lang="en-US" altLang="en-US" sz="1400" dirty="0">
                <a:solidFill>
                  <a:prstClr val="black"/>
                </a:solidFill>
              </a:rPr>
              <a:t> </a:t>
            </a:r>
            <a:r>
              <a:rPr lang="en-US" altLang="en-US" sz="1400" b="1" dirty="0">
                <a:solidFill>
                  <a:prstClr val="black"/>
                </a:solidFill>
              </a:rPr>
              <a:t>by Roger S. Pressman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solidFill>
                <a:prstClr val="black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i="1" dirty="0">
                <a:solidFill>
                  <a:srgbClr val="303030"/>
                </a:solidFill>
                <a:latin typeface="Helvetica" panose="020B0604020202020204" pitchFamily="34" charset="0"/>
              </a:rPr>
              <a:t>Software Engineering  9/e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prstClr val="black"/>
                </a:solidFill>
              </a:rPr>
              <a:t>By Ian Sommerville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00" b="1" i="1" dirty="0">
              <a:solidFill>
                <a:srgbClr val="30303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prstClr val="black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solidFill>
                <a:prstClr val="black"/>
              </a:solidFill>
            </a:endParaRPr>
          </a:p>
        </p:txBody>
      </p:sp>
      <p:sp>
        <p:nvSpPr>
          <p:cNvPr id="14342" name="Text Box 7">
            <a:extLst>
              <a:ext uri="{FF2B5EF4-FFF2-40B4-BE49-F238E27FC236}">
                <a16:creationId xmlns:a16="http://schemas.microsoft.com/office/drawing/2014/main" id="{9BD85DC3-701C-46D2-B5BC-28D1462EDF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8825" y="1296988"/>
            <a:ext cx="83058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000" b="1" i="1" dirty="0">
                <a:solidFill>
                  <a:srgbClr val="303030"/>
                </a:solidFill>
                <a:latin typeface="Helvetica" panose="020B0604020202020204" pitchFamily="34" charset="0"/>
              </a:rPr>
              <a:t>CS404: Software Engineering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9F67AE42-86AC-4089-9CA6-B38F6CC9C3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08362" y="433303"/>
            <a:ext cx="2693045" cy="882293"/>
          </a:xfrm>
          <a:noFill/>
        </p:spPr>
        <p:txBody>
          <a:bodyPr vert="horz" wrap="non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altLang="en-US" dirty="0"/>
              <a:t>Contents</a:t>
            </a:r>
          </a:p>
        </p:txBody>
      </p:sp>
      <p:sp>
        <p:nvSpPr>
          <p:cNvPr id="16386" name="Slide Number Placeholder 4">
            <a:extLst>
              <a:ext uri="{FF2B5EF4-FFF2-40B4-BE49-F238E27FC236}">
                <a16:creationId xmlns:a16="http://schemas.microsoft.com/office/drawing/2014/main" id="{A0CE6CB9-E2DB-45DD-8229-1897ACF3A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D7D3E02-B82E-4612-BFFC-2BC7C62DA2F6}" type="slidenum">
              <a:rPr lang="en-US" altLang="en-US" sz="1000">
                <a:solidFill>
                  <a:prstClr val="black"/>
                </a:solidFill>
                <a:latin typeface="Helvetica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en-US" sz="1000">
              <a:solidFill>
                <a:prstClr val="black"/>
              </a:solidFill>
              <a:latin typeface="Helvetica" panose="020B0604020202020204" pitchFamily="34" charset="0"/>
            </a:endParaRPr>
          </a:p>
        </p:txBody>
      </p:sp>
      <p:sp>
        <p:nvSpPr>
          <p:cNvPr id="125983" name="Rectangle 31">
            <a:extLst>
              <a:ext uri="{FF2B5EF4-FFF2-40B4-BE49-F238E27FC236}">
                <a16:creationId xmlns:a16="http://schemas.microsoft.com/office/drawing/2014/main" id="{18B895AE-31B9-4003-9574-B044F1FE6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2797176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5984" name="Rectangle 32">
            <a:extLst>
              <a:ext uri="{FF2B5EF4-FFF2-40B4-BE49-F238E27FC236}">
                <a16:creationId xmlns:a16="http://schemas.microsoft.com/office/drawing/2014/main" id="{C9E62FCA-433F-4AE9-B8B8-5D6EDD95F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3511551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5985" name="Rectangle 33">
            <a:extLst>
              <a:ext uri="{FF2B5EF4-FFF2-40B4-BE49-F238E27FC236}">
                <a16:creationId xmlns:a16="http://schemas.microsoft.com/office/drawing/2014/main" id="{BCCC1395-466F-43C4-B365-3DF91C84B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4225926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5986" name="Rectangle 34">
            <a:extLst>
              <a:ext uri="{FF2B5EF4-FFF2-40B4-BE49-F238E27FC236}">
                <a16:creationId xmlns:a16="http://schemas.microsoft.com/office/drawing/2014/main" id="{FBFA070B-1EC7-485D-998D-C21AD2BA3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4940301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4358703C-9F05-4B8C-97C6-CA54D56DA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97350"/>
            <a:ext cx="10058400" cy="3886200"/>
          </a:xfrm>
        </p:spPr>
        <p:txBody>
          <a:bodyPr/>
          <a:lstStyle/>
          <a:p>
            <a:pPr eaLnBrk="1" hangingPunct="1"/>
            <a:r>
              <a:rPr lang="en-US" altLang="en-US" b="1" dirty="0"/>
              <a:t>Iterative Models</a:t>
            </a:r>
          </a:p>
          <a:p>
            <a:pPr lvl="1" eaLnBrk="1" hangingPunct="1"/>
            <a:r>
              <a:rPr lang="en-US" altLang="en-US" b="1" dirty="0"/>
              <a:t>Spiral Model</a:t>
            </a:r>
          </a:p>
          <a:p>
            <a:pPr lvl="1" eaLnBrk="1" hangingPunct="1"/>
            <a:r>
              <a:rPr lang="en-US" altLang="en-US" dirty="0"/>
              <a:t>Incremental &amp; Evolutionary Model</a:t>
            </a:r>
          </a:p>
          <a:p>
            <a:pPr eaLnBrk="1" hangingPunct="1"/>
            <a:r>
              <a:rPr lang="en-US" altLang="en-US" dirty="0"/>
              <a:t>Agile Process Models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9F67AE42-86AC-4089-9CA6-B38F6CC9C3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61534" y="357171"/>
            <a:ext cx="3662532" cy="882293"/>
          </a:xfrm>
          <a:noFill/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altLang="en-US" dirty="0"/>
              <a:t>Spiral Model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AB56157-ED8D-42D0-BF7A-DFDDD003C3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16000" y="1705011"/>
            <a:ext cx="4876800" cy="3767328"/>
          </a:xfrm>
        </p:spPr>
        <p:txBody>
          <a:bodyPr/>
          <a:lstStyle/>
          <a:p>
            <a:r>
              <a:rPr lang="en-US" dirty="0"/>
              <a:t>simplified version of the Spiral model has four phases, which have associated goals:</a:t>
            </a:r>
          </a:p>
          <a:p>
            <a:pPr lvl="1"/>
            <a:r>
              <a:rPr lang="en-US" dirty="0"/>
              <a:t>determine objectives</a:t>
            </a:r>
          </a:p>
          <a:p>
            <a:pPr lvl="1"/>
            <a:r>
              <a:rPr lang="en-US" dirty="0"/>
              <a:t>identify and resolve risks</a:t>
            </a:r>
          </a:p>
          <a:p>
            <a:pPr lvl="1"/>
            <a:r>
              <a:rPr lang="en-US" dirty="0"/>
              <a:t>develop and test</a:t>
            </a:r>
          </a:p>
          <a:p>
            <a:pPr lvl="1"/>
            <a:r>
              <a:rPr lang="en-US" dirty="0"/>
              <a:t>plan the next iteration.</a:t>
            </a:r>
            <a:endParaRPr lang="en-S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08DF25-8B1A-47C1-B9D2-92243EDE623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36761" y="1704975"/>
            <a:ext cx="4160377" cy="3767138"/>
          </a:xfrm>
        </p:spPr>
      </p:pic>
      <p:sp>
        <p:nvSpPr>
          <p:cNvPr id="16386" name="Slide Number Placeholder 4">
            <a:extLst>
              <a:ext uri="{FF2B5EF4-FFF2-40B4-BE49-F238E27FC236}">
                <a16:creationId xmlns:a16="http://schemas.microsoft.com/office/drawing/2014/main" id="{A0CE6CB9-E2DB-45DD-8229-1897ACF3A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D7D3E02-B82E-4612-BFFC-2BC7C62DA2F6}" type="slidenum">
              <a:rPr lang="en-US" altLang="en-US" sz="1000">
                <a:solidFill>
                  <a:prstClr val="black"/>
                </a:solidFill>
                <a:latin typeface="Helvetica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en-US" sz="1000">
              <a:solidFill>
                <a:prstClr val="black"/>
              </a:solidFill>
              <a:latin typeface="Helvetica" panose="020B0604020202020204" pitchFamily="34" charset="0"/>
            </a:endParaRPr>
          </a:p>
        </p:txBody>
      </p:sp>
      <p:sp>
        <p:nvSpPr>
          <p:cNvPr id="125983" name="Rectangle 31">
            <a:extLst>
              <a:ext uri="{FF2B5EF4-FFF2-40B4-BE49-F238E27FC236}">
                <a16:creationId xmlns:a16="http://schemas.microsoft.com/office/drawing/2014/main" id="{18B895AE-31B9-4003-9574-B044F1FE6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2797176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5984" name="Rectangle 32">
            <a:extLst>
              <a:ext uri="{FF2B5EF4-FFF2-40B4-BE49-F238E27FC236}">
                <a16:creationId xmlns:a16="http://schemas.microsoft.com/office/drawing/2014/main" id="{C9E62FCA-433F-4AE9-B8B8-5D6EDD95F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3511551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5985" name="Rectangle 33">
            <a:extLst>
              <a:ext uri="{FF2B5EF4-FFF2-40B4-BE49-F238E27FC236}">
                <a16:creationId xmlns:a16="http://schemas.microsoft.com/office/drawing/2014/main" id="{BCCC1395-466F-43C4-B365-3DF91C84B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4225926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5986" name="Rectangle 34">
            <a:extLst>
              <a:ext uri="{FF2B5EF4-FFF2-40B4-BE49-F238E27FC236}">
                <a16:creationId xmlns:a16="http://schemas.microsoft.com/office/drawing/2014/main" id="{FBFA070B-1EC7-485D-998D-C21AD2BA3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4940301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63278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9F67AE42-86AC-4089-9CA6-B38F6CC9C3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98324" y="367768"/>
            <a:ext cx="7195351" cy="882293"/>
          </a:xfrm>
          <a:noFill/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altLang="en-US" dirty="0"/>
              <a:t>Spiral Model (Continued)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AB56157-ED8D-42D0-BF7A-DFDDD003C3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266" y="1811543"/>
            <a:ext cx="4876800" cy="3767328"/>
          </a:xfrm>
        </p:spPr>
        <p:txBody>
          <a:bodyPr/>
          <a:lstStyle/>
          <a:p>
            <a:r>
              <a:rPr lang="en-US" dirty="0"/>
              <a:t>Taken in order, the four phases represent one full iteration</a:t>
            </a:r>
          </a:p>
          <a:p>
            <a:r>
              <a:rPr lang="en-US" dirty="0"/>
              <a:t>Each subsequent iteration has the sequence of the four phases revisited</a:t>
            </a:r>
          </a:p>
          <a:p>
            <a:r>
              <a:rPr lang="en-US" dirty="0"/>
              <a:t>Each iteration results in a product prototype</a:t>
            </a:r>
          </a:p>
          <a:p>
            <a:endParaRPr lang="en-US" dirty="0"/>
          </a:p>
          <a:p>
            <a:r>
              <a:rPr lang="en-US" b="1" dirty="0"/>
              <a:t>Question: </a:t>
            </a:r>
            <a:r>
              <a:rPr lang="en-US" dirty="0"/>
              <a:t>What are the drawbacks?</a:t>
            </a:r>
            <a:endParaRPr lang="en-SG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08DF25-8B1A-47C1-B9D2-92243EDE623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36761" y="1704975"/>
            <a:ext cx="4160377" cy="3767138"/>
          </a:xfrm>
        </p:spPr>
      </p:pic>
      <p:sp>
        <p:nvSpPr>
          <p:cNvPr id="16386" name="Slide Number Placeholder 4">
            <a:extLst>
              <a:ext uri="{FF2B5EF4-FFF2-40B4-BE49-F238E27FC236}">
                <a16:creationId xmlns:a16="http://schemas.microsoft.com/office/drawing/2014/main" id="{A0CE6CB9-E2DB-45DD-8229-1897ACF3A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D7D3E02-B82E-4612-BFFC-2BC7C62DA2F6}" type="slidenum">
              <a:rPr lang="en-US" altLang="en-US" sz="1000">
                <a:solidFill>
                  <a:prstClr val="black"/>
                </a:solidFill>
                <a:latin typeface="Helvetica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en-US" sz="1000">
              <a:solidFill>
                <a:prstClr val="black"/>
              </a:solidFill>
              <a:latin typeface="Helvetica" panose="020B0604020202020204" pitchFamily="34" charset="0"/>
            </a:endParaRPr>
          </a:p>
        </p:txBody>
      </p:sp>
      <p:sp>
        <p:nvSpPr>
          <p:cNvPr id="125983" name="Rectangle 31">
            <a:extLst>
              <a:ext uri="{FF2B5EF4-FFF2-40B4-BE49-F238E27FC236}">
                <a16:creationId xmlns:a16="http://schemas.microsoft.com/office/drawing/2014/main" id="{18B895AE-31B9-4003-9574-B044F1FE6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2797176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5984" name="Rectangle 32">
            <a:extLst>
              <a:ext uri="{FF2B5EF4-FFF2-40B4-BE49-F238E27FC236}">
                <a16:creationId xmlns:a16="http://schemas.microsoft.com/office/drawing/2014/main" id="{C9E62FCA-433F-4AE9-B8B8-5D6EDD95F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3511551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5985" name="Rectangle 33">
            <a:extLst>
              <a:ext uri="{FF2B5EF4-FFF2-40B4-BE49-F238E27FC236}">
                <a16:creationId xmlns:a16="http://schemas.microsoft.com/office/drawing/2014/main" id="{BCCC1395-466F-43C4-B365-3DF91C84B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4225926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5986" name="Rectangle 34">
            <a:extLst>
              <a:ext uri="{FF2B5EF4-FFF2-40B4-BE49-F238E27FC236}">
                <a16:creationId xmlns:a16="http://schemas.microsoft.com/office/drawing/2014/main" id="{FBFA070B-1EC7-485D-998D-C21AD2BA3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4940301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02869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9F67AE42-86AC-4089-9CA6-B38F6CC9C3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08362" y="433303"/>
            <a:ext cx="2693045" cy="882293"/>
          </a:xfrm>
          <a:noFill/>
        </p:spPr>
        <p:txBody>
          <a:bodyPr vert="horz" wrap="non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altLang="en-US" dirty="0"/>
              <a:t>Contents</a:t>
            </a:r>
          </a:p>
        </p:txBody>
      </p:sp>
      <p:sp>
        <p:nvSpPr>
          <p:cNvPr id="16386" name="Slide Number Placeholder 4">
            <a:extLst>
              <a:ext uri="{FF2B5EF4-FFF2-40B4-BE49-F238E27FC236}">
                <a16:creationId xmlns:a16="http://schemas.microsoft.com/office/drawing/2014/main" id="{A0CE6CB9-E2DB-45DD-8229-1897ACF3A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D7D3E02-B82E-4612-BFFC-2BC7C62DA2F6}" type="slidenum">
              <a:rPr lang="en-US" altLang="en-US" sz="1000">
                <a:solidFill>
                  <a:prstClr val="black"/>
                </a:solidFill>
                <a:latin typeface="Helvetica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en-US" sz="1000">
              <a:solidFill>
                <a:prstClr val="black"/>
              </a:solidFill>
              <a:latin typeface="Helvetica" panose="020B0604020202020204" pitchFamily="34" charset="0"/>
            </a:endParaRPr>
          </a:p>
        </p:txBody>
      </p:sp>
      <p:sp>
        <p:nvSpPr>
          <p:cNvPr id="125983" name="Rectangle 31">
            <a:extLst>
              <a:ext uri="{FF2B5EF4-FFF2-40B4-BE49-F238E27FC236}">
                <a16:creationId xmlns:a16="http://schemas.microsoft.com/office/drawing/2014/main" id="{18B895AE-31B9-4003-9574-B044F1FE6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2797176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5984" name="Rectangle 32">
            <a:extLst>
              <a:ext uri="{FF2B5EF4-FFF2-40B4-BE49-F238E27FC236}">
                <a16:creationId xmlns:a16="http://schemas.microsoft.com/office/drawing/2014/main" id="{C9E62FCA-433F-4AE9-B8B8-5D6EDD95F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3511551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5985" name="Rectangle 33">
            <a:extLst>
              <a:ext uri="{FF2B5EF4-FFF2-40B4-BE49-F238E27FC236}">
                <a16:creationId xmlns:a16="http://schemas.microsoft.com/office/drawing/2014/main" id="{BCCC1395-466F-43C4-B365-3DF91C84B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4225926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5986" name="Rectangle 34">
            <a:extLst>
              <a:ext uri="{FF2B5EF4-FFF2-40B4-BE49-F238E27FC236}">
                <a16:creationId xmlns:a16="http://schemas.microsoft.com/office/drawing/2014/main" id="{FBFA070B-1EC7-485D-998D-C21AD2BA3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4940301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4358703C-9F05-4B8C-97C6-CA54D56DA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97350"/>
            <a:ext cx="10058400" cy="3886200"/>
          </a:xfrm>
        </p:spPr>
        <p:txBody>
          <a:bodyPr/>
          <a:lstStyle/>
          <a:p>
            <a:pPr eaLnBrk="1" hangingPunct="1"/>
            <a:r>
              <a:rPr lang="en-US" altLang="en-US" b="1" dirty="0"/>
              <a:t>Iterative Models</a:t>
            </a:r>
          </a:p>
          <a:p>
            <a:pPr lvl="1" eaLnBrk="1" hangingPunct="1"/>
            <a:r>
              <a:rPr lang="en-US" altLang="en-US" dirty="0"/>
              <a:t>Spiral Model</a:t>
            </a:r>
          </a:p>
          <a:p>
            <a:pPr lvl="1" eaLnBrk="1" hangingPunct="1"/>
            <a:r>
              <a:rPr lang="en-US" altLang="en-US" b="1" dirty="0"/>
              <a:t>Incremental &amp; Evolutionary Model</a:t>
            </a:r>
          </a:p>
          <a:p>
            <a:pPr eaLnBrk="1" hangingPunct="1"/>
            <a:r>
              <a:rPr lang="en-US" altLang="en-US" dirty="0"/>
              <a:t>Agile Process Models</a:t>
            </a:r>
          </a:p>
        </p:txBody>
      </p:sp>
    </p:spTree>
    <p:extLst>
      <p:ext uri="{BB962C8B-B14F-4D97-AF65-F5344CB8AC3E}">
        <p14:creationId xmlns:p14="http://schemas.microsoft.com/office/powerpoint/2010/main" val="129818014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9F67AE42-86AC-4089-9CA6-B38F6CC9C3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3181" y="465494"/>
            <a:ext cx="9605638" cy="882293"/>
          </a:xfrm>
          <a:noFill/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altLang="en-US" dirty="0"/>
              <a:t>Incremental &amp; Evolutionary Model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AB56157-ED8D-42D0-BF7A-DFDDD003C3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7122" y="1440211"/>
            <a:ext cx="4876800" cy="4401295"/>
          </a:xfrm>
        </p:spPr>
        <p:txBody>
          <a:bodyPr/>
          <a:lstStyle/>
          <a:p>
            <a:r>
              <a:rPr lang="en-SG" b="1" dirty="0"/>
              <a:t>Incremental Model</a:t>
            </a:r>
          </a:p>
          <a:p>
            <a:pPr lvl="1"/>
            <a:r>
              <a:rPr lang="en-SG" dirty="0"/>
              <a:t>In initial iterations, develops and releases a product containing fully developed core features</a:t>
            </a:r>
          </a:p>
          <a:p>
            <a:pPr lvl="1"/>
            <a:r>
              <a:rPr lang="en-SG" dirty="0"/>
              <a:t>Adds new features in subsequent iterations</a:t>
            </a:r>
          </a:p>
          <a:p>
            <a:pPr marL="320675" lvl="1" indent="0">
              <a:buNone/>
            </a:pPr>
            <a:endParaRPr lang="en-US" b="1" dirty="0"/>
          </a:p>
          <a:p>
            <a:pPr marL="320675" lvl="1" indent="0">
              <a:buNone/>
            </a:pPr>
            <a:endParaRPr lang="en-US" b="1" dirty="0"/>
          </a:p>
          <a:p>
            <a:pPr marL="320675" lvl="1" indent="0">
              <a:buNone/>
            </a:pPr>
            <a:endParaRPr lang="en-US" b="1" dirty="0"/>
          </a:p>
          <a:p>
            <a:pPr marL="320675" lvl="1" indent="0">
              <a:buNone/>
            </a:pPr>
            <a:r>
              <a:rPr lang="en-US" b="1" dirty="0"/>
              <a:t>Question: </a:t>
            </a:r>
            <a:r>
              <a:rPr lang="en-US" dirty="0"/>
              <a:t>What are the drawbacks?</a:t>
            </a:r>
            <a:endParaRPr lang="en-SG" b="1" dirty="0"/>
          </a:p>
        </p:txBody>
      </p:sp>
      <p:sp>
        <p:nvSpPr>
          <p:cNvPr id="16386" name="Slide Number Placeholder 4">
            <a:extLst>
              <a:ext uri="{FF2B5EF4-FFF2-40B4-BE49-F238E27FC236}">
                <a16:creationId xmlns:a16="http://schemas.microsoft.com/office/drawing/2014/main" id="{A0CE6CB9-E2DB-45DD-8229-1897ACF3A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D7D3E02-B82E-4612-BFFC-2BC7C62DA2F6}" type="slidenum">
              <a:rPr lang="en-US" altLang="en-US" sz="1000">
                <a:solidFill>
                  <a:prstClr val="black"/>
                </a:solidFill>
                <a:latin typeface="Helvetica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en-US" sz="1000">
              <a:solidFill>
                <a:prstClr val="black"/>
              </a:solidFill>
              <a:latin typeface="Helvetica" panose="020B0604020202020204" pitchFamily="34" charset="0"/>
            </a:endParaRPr>
          </a:p>
        </p:txBody>
      </p:sp>
      <p:sp>
        <p:nvSpPr>
          <p:cNvPr id="125983" name="Rectangle 31">
            <a:extLst>
              <a:ext uri="{FF2B5EF4-FFF2-40B4-BE49-F238E27FC236}">
                <a16:creationId xmlns:a16="http://schemas.microsoft.com/office/drawing/2014/main" id="{18B895AE-31B9-4003-9574-B044F1FE6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2797176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5984" name="Rectangle 32">
            <a:extLst>
              <a:ext uri="{FF2B5EF4-FFF2-40B4-BE49-F238E27FC236}">
                <a16:creationId xmlns:a16="http://schemas.microsoft.com/office/drawing/2014/main" id="{C9E62FCA-433F-4AE9-B8B8-5D6EDD95F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3511551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5985" name="Rectangle 33">
            <a:extLst>
              <a:ext uri="{FF2B5EF4-FFF2-40B4-BE49-F238E27FC236}">
                <a16:creationId xmlns:a16="http://schemas.microsoft.com/office/drawing/2014/main" id="{BCCC1395-466F-43C4-B365-3DF91C84B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4225926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5986" name="Rectangle 34">
            <a:extLst>
              <a:ext uri="{FF2B5EF4-FFF2-40B4-BE49-F238E27FC236}">
                <a16:creationId xmlns:a16="http://schemas.microsoft.com/office/drawing/2014/main" id="{FBFA070B-1EC7-485D-998D-C21AD2BA3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4940301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DF77B-B428-4F5D-8F40-E0A093F409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28418" y="1309261"/>
            <a:ext cx="4876800" cy="4532246"/>
          </a:xfrm>
        </p:spPr>
        <p:txBody>
          <a:bodyPr/>
          <a:lstStyle/>
          <a:p>
            <a:r>
              <a:rPr lang="en-SG" b="1" dirty="0"/>
              <a:t>Evolutionary Model</a:t>
            </a:r>
          </a:p>
          <a:p>
            <a:pPr lvl="1"/>
            <a:r>
              <a:rPr lang="en-SG" dirty="0"/>
              <a:t>In initial iterations, develops and releases a product containing a basic version of all available features</a:t>
            </a:r>
          </a:p>
          <a:p>
            <a:pPr lvl="1"/>
            <a:r>
              <a:rPr lang="en-SG" dirty="0"/>
              <a:t>Improves and evolves the features in subsequent iterations</a:t>
            </a:r>
          </a:p>
          <a:p>
            <a:pPr marL="320675" lvl="1" indent="0">
              <a:buNone/>
            </a:pPr>
            <a:endParaRPr lang="en-US" b="1" dirty="0"/>
          </a:p>
          <a:p>
            <a:pPr marL="320675" lvl="1" indent="0">
              <a:buNone/>
            </a:pPr>
            <a:endParaRPr lang="en-US" b="1" dirty="0"/>
          </a:p>
          <a:p>
            <a:pPr marL="320675" lvl="1" indent="0">
              <a:buNone/>
            </a:pPr>
            <a:r>
              <a:rPr lang="en-US" b="1" dirty="0"/>
              <a:t>Question: </a:t>
            </a:r>
            <a:r>
              <a:rPr lang="en-US" dirty="0"/>
              <a:t>What are the drawbacks?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6396361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9F67AE42-86AC-4089-9CA6-B38F6CC9C3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08362" y="433303"/>
            <a:ext cx="2693045" cy="882293"/>
          </a:xfrm>
          <a:noFill/>
        </p:spPr>
        <p:txBody>
          <a:bodyPr vert="horz" wrap="non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altLang="en-US" dirty="0"/>
              <a:t>Contents</a:t>
            </a:r>
          </a:p>
        </p:txBody>
      </p:sp>
      <p:sp>
        <p:nvSpPr>
          <p:cNvPr id="16386" name="Slide Number Placeholder 4">
            <a:extLst>
              <a:ext uri="{FF2B5EF4-FFF2-40B4-BE49-F238E27FC236}">
                <a16:creationId xmlns:a16="http://schemas.microsoft.com/office/drawing/2014/main" id="{A0CE6CB9-E2DB-45DD-8229-1897ACF3A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D7D3E02-B82E-4612-BFFC-2BC7C62DA2F6}" type="slidenum">
              <a:rPr lang="en-US" altLang="en-US" sz="1000">
                <a:solidFill>
                  <a:prstClr val="black"/>
                </a:solidFill>
                <a:latin typeface="Helvetica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en-US" sz="1000">
              <a:solidFill>
                <a:prstClr val="black"/>
              </a:solidFill>
              <a:latin typeface="Helvetica" panose="020B0604020202020204" pitchFamily="34" charset="0"/>
            </a:endParaRPr>
          </a:p>
        </p:txBody>
      </p:sp>
      <p:sp>
        <p:nvSpPr>
          <p:cNvPr id="125983" name="Rectangle 31">
            <a:extLst>
              <a:ext uri="{FF2B5EF4-FFF2-40B4-BE49-F238E27FC236}">
                <a16:creationId xmlns:a16="http://schemas.microsoft.com/office/drawing/2014/main" id="{18B895AE-31B9-4003-9574-B044F1FE6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2797176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5984" name="Rectangle 32">
            <a:extLst>
              <a:ext uri="{FF2B5EF4-FFF2-40B4-BE49-F238E27FC236}">
                <a16:creationId xmlns:a16="http://schemas.microsoft.com/office/drawing/2014/main" id="{C9E62FCA-433F-4AE9-B8B8-5D6EDD95F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3511551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5985" name="Rectangle 33">
            <a:extLst>
              <a:ext uri="{FF2B5EF4-FFF2-40B4-BE49-F238E27FC236}">
                <a16:creationId xmlns:a16="http://schemas.microsoft.com/office/drawing/2014/main" id="{BCCC1395-466F-43C4-B365-3DF91C84B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4225926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5986" name="Rectangle 34">
            <a:extLst>
              <a:ext uri="{FF2B5EF4-FFF2-40B4-BE49-F238E27FC236}">
                <a16:creationId xmlns:a16="http://schemas.microsoft.com/office/drawing/2014/main" id="{FBFA070B-1EC7-485D-998D-C21AD2BA3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4940301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4358703C-9F05-4B8C-97C6-CA54D56DA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97350"/>
            <a:ext cx="10058400" cy="3886200"/>
          </a:xfrm>
        </p:spPr>
        <p:txBody>
          <a:bodyPr/>
          <a:lstStyle/>
          <a:p>
            <a:pPr eaLnBrk="1" hangingPunct="1"/>
            <a:r>
              <a:rPr lang="en-US" altLang="en-US" dirty="0"/>
              <a:t>Iterative Models</a:t>
            </a:r>
          </a:p>
          <a:p>
            <a:pPr lvl="1" eaLnBrk="1" hangingPunct="1"/>
            <a:r>
              <a:rPr lang="en-US" altLang="en-US" dirty="0"/>
              <a:t>Spiral Model</a:t>
            </a:r>
          </a:p>
          <a:p>
            <a:pPr lvl="1" eaLnBrk="1" hangingPunct="1"/>
            <a:r>
              <a:rPr lang="en-US" altLang="en-US" dirty="0"/>
              <a:t>Incremental &amp; Evolutionary Model</a:t>
            </a:r>
          </a:p>
          <a:p>
            <a:pPr eaLnBrk="1" hangingPunct="1"/>
            <a:r>
              <a:rPr lang="en-US" altLang="en-US" b="1" dirty="0"/>
              <a:t>Agile Process Models</a:t>
            </a:r>
          </a:p>
        </p:txBody>
      </p:sp>
    </p:spTree>
    <p:extLst>
      <p:ext uri="{BB962C8B-B14F-4D97-AF65-F5344CB8AC3E}">
        <p14:creationId xmlns:p14="http://schemas.microsoft.com/office/powerpoint/2010/main" val="17572502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9F67AE42-86AC-4089-9CA6-B38F6CC9C3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27285" y="466938"/>
            <a:ext cx="6137429" cy="882293"/>
          </a:xfrm>
          <a:noFill/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altLang="en-US" dirty="0"/>
              <a:t>Agile Process Models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AB56157-ED8D-42D0-BF7A-DFDDD003C3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3755" y="1545336"/>
            <a:ext cx="4876800" cy="3767328"/>
          </a:xfrm>
        </p:spPr>
        <p:txBody>
          <a:bodyPr/>
          <a:lstStyle/>
          <a:p>
            <a:r>
              <a:rPr lang="en-SG" b="1" dirty="0"/>
              <a:t>Extreme Programming (XP)</a:t>
            </a:r>
          </a:p>
          <a:p>
            <a:pPr lvl="1"/>
            <a:r>
              <a:rPr lang="en-SG" dirty="0"/>
              <a:t>Follows the best engineering practices for software development</a:t>
            </a:r>
          </a:p>
          <a:p>
            <a:pPr lvl="1"/>
            <a:r>
              <a:rPr lang="en-SG" dirty="0"/>
              <a:t>Adapts well to dynamically changing software requirements</a:t>
            </a:r>
          </a:p>
          <a:p>
            <a:pPr lvl="1"/>
            <a:r>
              <a:rPr lang="en-SG" b="1" dirty="0"/>
              <a:t>Pair Programming: </a:t>
            </a:r>
            <a:r>
              <a:rPr lang="en-SG" dirty="0"/>
              <a:t>Coding is done by pairs of developers</a:t>
            </a:r>
            <a:endParaRPr lang="en-SG" b="1" dirty="0"/>
          </a:p>
          <a:p>
            <a:pPr lvl="1"/>
            <a:endParaRPr lang="en-SG" b="1" dirty="0"/>
          </a:p>
        </p:txBody>
      </p:sp>
      <p:sp>
        <p:nvSpPr>
          <p:cNvPr id="16386" name="Slide Number Placeholder 4">
            <a:extLst>
              <a:ext uri="{FF2B5EF4-FFF2-40B4-BE49-F238E27FC236}">
                <a16:creationId xmlns:a16="http://schemas.microsoft.com/office/drawing/2014/main" id="{A0CE6CB9-E2DB-45DD-8229-1897ACF3A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D7D3E02-B82E-4612-BFFC-2BC7C62DA2F6}" type="slidenum">
              <a:rPr lang="en-US" altLang="en-US" sz="1000">
                <a:solidFill>
                  <a:prstClr val="black"/>
                </a:solidFill>
                <a:latin typeface="Helvetica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en-US" sz="1000">
              <a:solidFill>
                <a:prstClr val="black"/>
              </a:solidFill>
              <a:latin typeface="Helvetica" panose="020B0604020202020204" pitchFamily="34" charset="0"/>
            </a:endParaRPr>
          </a:p>
        </p:txBody>
      </p:sp>
      <p:sp>
        <p:nvSpPr>
          <p:cNvPr id="125983" name="Rectangle 31">
            <a:extLst>
              <a:ext uri="{FF2B5EF4-FFF2-40B4-BE49-F238E27FC236}">
                <a16:creationId xmlns:a16="http://schemas.microsoft.com/office/drawing/2014/main" id="{18B895AE-31B9-4003-9574-B044F1FE6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2797176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5984" name="Rectangle 32">
            <a:extLst>
              <a:ext uri="{FF2B5EF4-FFF2-40B4-BE49-F238E27FC236}">
                <a16:creationId xmlns:a16="http://schemas.microsoft.com/office/drawing/2014/main" id="{C9E62FCA-433F-4AE9-B8B8-5D6EDD95F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3511551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5985" name="Rectangle 33">
            <a:extLst>
              <a:ext uri="{FF2B5EF4-FFF2-40B4-BE49-F238E27FC236}">
                <a16:creationId xmlns:a16="http://schemas.microsoft.com/office/drawing/2014/main" id="{BCCC1395-466F-43C4-B365-3DF91C84B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4225926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5986" name="Rectangle 34">
            <a:extLst>
              <a:ext uri="{FF2B5EF4-FFF2-40B4-BE49-F238E27FC236}">
                <a16:creationId xmlns:a16="http://schemas.microsoft.com/office/drawing/2014/main" id="{FBFA070B-1EC7-485D-998D-C21AD2BA3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4940301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DF77B-B428-4F5D-8F40-E0A093F409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8550" y="1294709"/>
            <a:ext cx="4876800" cy="4758430"/>
          </a:xfrm>
        </p:spPr>
        <p:txBody>
          <a:bodyPr/>
          <a:lstStyle/>
          <a:p>
            <a:r>
              <a:rPr lang="en-SG" sz="2400" b="1" dirty="0"/>
              <a:t>Scrum</a:t>
            </a:r>
          </a:p>
          <a:p>
            <a:pPr lvl="1"/>
            <a:r>
              <a:rPr lang="en-SG" sz="2000" b="1" dirty="0"/>
              <a:t>Events</a:t>
            </a:r>
          </a:p>
          <a:p>
            <a:pPr lvl="2"/>
            <a:r>
              <a:rPr lang="en-SG" sz="1600" b="1" dirty="0"/>
              <a:t>Sprint: </a:t>
            </a:r>
            <a:r>
              <a:rPr lang="en-SG" sz="1600" dirty="0"/>
              <a:t>an iteration, whereby an increment of working software is delivered to the client at the end</a:t>
            </a:r>
          </a:p>
          <a:p>
            <a:pPr lvl="2"/>
            <a:r>
              <a:rPr lang="en-SG" sz="1600" b="1" dirty="0"/>
              <a:t>Daily scrums:</a:t>
            </a:r>
            <a:r>
              <a:rPr lang="en-SG" sz="1600" dirty="0"/>
              <a:t> daily brief meetings when each team member outlines:</a:t>
            </a:r>
          </a:p>
          <a:p>
            <a:pPr lvl="3"/>
            <a:r>
              <a:rPr lang="en-SG" sz="1600" dirty="0"/>
              <a:t>What they did previously</a:t>
            </a:r>
          </a:p>
          <a:p>
            <a:pPr lvl="3"/>
            <a:r>
              <a:rPr lang="en-SG" sz="1600" dirty="0"/>
              <a:t>What they will work on</a:t>
            </a:r>
          </a:p>
          <a:p>
            <a:pPr lvl="3"/>
            <a:r>
              <a:rPr lang="en-SG" sz="1600" dirty="0"/>
              <a:t>What maybe blocking their progress</a:t>
            </a:r>
            <a:endParaRPr lang="en-SG" sz="2200" b="1" dirty="0"/>
          </a:p>
          <a:p>
            <a:pPr lvl="1"/>
            <a:r>
              <a:rPr lang="en-SG" sz="2000" b="1" dirty="0"/>
              <a:t>Artifacts</a:t>
            </a:r>
            <a:endParaRPr lang="en-SG" sz="1400" dirty="0"/>
          </a:p>
          <a:p>
            <a:pPr lvl="2"/>
            <a:r>
              <a:rPr lang="en-SG" sz="1600" b="1" dirty="0"/>
              <a:t>Product Backlog: </a:t>
            </a:r>
            <a:r>
              <a:rPr lang="en-SG" sz="1600" dirty="0"/>
              <a:t>list of requirements needed for the final product</a:t>
            </a:r>
          </a:p>
          <a:p>
            <a:pPr lvl="2"/>
            <a:r>
              <a:rPr lang="en-SG" sz="1600" b="1" dirty="0"/>
              <a:t>Sprint Backlog: </a:t>
            </a:r>
            <a:r>
              <a:rPr lang="en-US" sz="1600" dirty="0"/>
              <a:t>the set of Product Backlog items selected for the Sprint</a:t>
            </a:r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3717700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CF27DBB-0EC6-4220-8889-57FE112E0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0" y="2628900"/>
            <a:ext cx="9042400" cy="1600200"/>
          </a:xfrm>
        </p:spPr>
        <p:txBody>
          <a:bodyPr/>
          <a:lstStyle/>
          <a:p>
            <a:pPr algn="ctr"/>
            <a:r>
              <a:rPr lang="en-SG" dirty="0"/>
              <a:t>End of lecture 5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012D418-6382-45ED-AA4B-04336F05C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</a:t>
            </a:r>
            <a:r>
              <a:rPr lang="ja-JP" altLang="en-US" i="1"/>
              <a:t>’</a:t>
            </a:r>
            <a:r>
              <a:rPr lang="en-US" altLang="ja-JP" i="1"/>
              <a:t>s Approach, 7/e </a:t>
            </a:r>
            <a:r>
              <a:rPr lang="en-US" altLang="ja-JP"/>
              <a:t>(McGraw-Hill 2009). Slides copyright 2009 by Roger Pressman. </a:t>
            </a:r>
            <a:endParaRPr lang="en-US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E98FA7-62E4-44A9-A9E8-B393FE248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654EA-668F-4CBE-AB60-AF0FD8B5E6DB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08675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421</Words>
  <Application>Microsoft Office PowerPoint</Application>
  <PresentationFormat>Widescreen</PresentationFormat>
  <Paragraphs>87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Helvetica</vt:lpstr>
      <vt:lpstr>Impact</vt:lpstr>
      <vt:lpstr>Palatino</vt:lpstr>
      <vt:lpstr>Times New Roman</vt:lpstr>
      <vt:lpstr>NewsPrint</vt:lpstr>
      <vt:lpstr>Lecture 5</vt:lpstr>
      <vt:lpstr>Contents</vt:lpstr>
      <vt:lpstr>Spiral Model</vt:lpstr>
      <vt:lpstr>Spiral Model (Continued)</vt:lpstr>
      <vt:lpstr>Contents</vt:lpstr>
      <vt:lpstr>Incremental &amp; Evolutionary Model</vt:lpstr>
      <vt:lpstr>Contents</vt:lpstr>
      <vt:lpstr>Agile Process Models</vt:lpstr>
      <vt:lpstr>End of lecture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HP</dc:creator>
  <cp:lastModifiedBy>HP</cp:lastModifiedBy>
  <cp:revision>112</cp:revision>
  <dcterms:created xsi:type="dcterms:W3CDTF">2020-07-12T08:07:44Z</dcterms:created>
  <dcterms:modified xsi:type="dcterms:W3CDTF">2020-07-26T08:32:37Z</dcterms:modified>
</cp:coreProperties>
</file>