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2" r:id="rId2"/>
    <p:sldId id="260" r:id="rId3"/>
    <p:sldId id="300" r:id="rId4"/>
    <p:sldId id="312" r:id="rId5"/>
    <p:sldId id="316" r:id="rId6"/>
    <p:sldId id="313" r:id="rId7"/>
    <p:sldId id="317" r:id="rId8"/>
    <p:sldId id="314" r:id="rId9"/>
    <p:sldId id="318" r:id="rId10"/>
    <p:sldId id="315" r:id="rId11"/>
    <p:sldId id="309" r:id="rId12"/>
    <p:sldId id="319" r:id="rId13"/>
    <p:sldId id="321" r:id="rId14"/>
    <p:sldId id="323" r:id="rId15"/>
    <p:sldId id="324" r:id="rId16"/>
    <p:sldId id="325" r:id="rId17"/>
    <p:sldId id="327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25/8/2020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1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2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2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7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1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5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2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5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5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7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7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6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2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1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1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8 &amp; 9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4100" y="1982750"/>
            <a:ext cx="7543800" cy="149791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</a:rPr>
              <a:t>Software Requirement Specification and Analysis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General Classification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Coad and Yourdon’s Six Selection Criteria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Noun-Verb Affiliation of Classes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Class Attributes and Class Methods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4394195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7491" y="559293"/>
            <a:ext cx="577541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Draw the UML Class Diagram from the table prepared in the previous step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904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0" y="1799209"/>
            <a:ext cx="4876800" cy="376732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Class 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950" y="1835023"/>
            <a:ext cx="3829050" cy="3695700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658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0" y="1799209"/>
            <a:ext cx="4876800" cy="3767328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chemeClr val="tx1"/>
                </a:solidFill>
              </a:rPr>
              <a:t>Inheritence</a:t>
            </a:r>
            <a:r>
              <a:rPr lang="en-US" altLang="en-US" b="1" dirty="0">
                <a:solidFill>
                  <a:schemeClr val="tx1"/>
                </a:solidFill>
              </a:rPr>
              <a:t> (is-a)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950" y="2341273"/>
            <a:ext cx="3829050" cy="2683199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765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999" y="1799209"/>
            <a:ext cx="5624497" cy="376732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Aggregation (has-a) Relationship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Whole has Part as a part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Lifetimes might be different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Part might be shared with other Wholes.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4801" y="2341273"/>
            <a:ext cx="1537348" cy="2683199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10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999" y="1799209"/>
            <a:ext cx="5624497" cy="376732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Composition (has-a) Relationship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Whole has Part as a part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Lifetime of Part controlled by Whole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Part objects are contained in one Whole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4801" y="2341274"/>
            <a:ext cx="1537348" cy="2683197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792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999" y="1799209"/>
            <a:ext cx="5624497" cy="376732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Association (uses, interacts-with)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3384" y="3202912"/>
            <a:ext cx="4962525" cy="771525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71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2451" y="417932"/>
            <a:ext cx="8647097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UML Class Diagrams Notations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999" y="1799209"/>
            <a:ext cx="5624497" cy="376732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Multiplicity in Aggregation, Composition, or Association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* - any number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1 – exactly 1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n – exactly n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0..1 – Zero or one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1..* - 1 or more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Follow line from start class to end class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Note the multiplicity at the end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Say “Each &lt;start&gt; is associated with &lt;multiplicity&gt; &lt;ends&gt;”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ED6F9-4F16-49B3-B548-177DAC5AF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475" y="3000175"/>
            <a:ext cx="4962525" cy="1247775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235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8 &amp; 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Based Models</a:t>
            </a:r>
          </a:p>
          <a:p>
            <a:pPr lvl="1" eaLnBrk="1" hangingPunct="1"/>
            <a:r>
              <a:rPr lang="en-US" altLang="en-US" dirty="0"/>
              <a:t>General Classification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Coad and Yourdon’s Six Selection Criteria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Noun-Verb Affiliation of Classes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Class Attributes and Class Methods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UML Class Diagrams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885" y="367804"/>
            <a:ext cx="6442229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General Classification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1" y="1301326"/>
            <a:ext cx="4876800" cy="4611205"/>
          </a:xfrm>
        </p:spPr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External Entities</a:t>
            </a:r>
            <a:r>
              <a:rPr lang="en-US" altLang="en-US" sz="1600" dirty="0">
                <a:solidFill>
                  <a:schemeClr val="tx1"/>
                </a:solidFill>
              </a:rPr>
              <a:t> (e.g., other systems, devices, people) that produce or consume information to be used by a computer-based system.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Things</a:t>
            </a:r>
            <a:r>
              <a:rPr lang="en-US" altLang="en-US" sz="1600" dirty="0">
                <a:solidFill>
                  <a:schemeClr val="tx1"/>
                </a:solidFill>
              </a:rPr>
              <a:t> (e.g., reports, displays, letters, signals) that are part of the information domain for the problem.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Occurrence or events</a:t>
            </a:r>
            <a:r>
              <a:rPr lang="en-US" altLang="en-US" sz="1600" dirty="0">
                <a:solidFill>
                  <a:schemeClr val="tx1"/>
                </a:solidFill>
              </a:rPr>
              <a:t> (e.g., a property transfer or the completion of a series of robot movements) that occur within the context of system operation.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Roles</a:t>
            </a:r>
            <a:r>
              <a:rPr lang="en-US" altLang="en-US" sz="1600" dirty="0">
                <a:solidFill>
                  <a:schemeClr val="tx1"/>
                </a:solidFill>
              </a:rPr>
              <a:t> (e.g., manager, engineer, salesperson) played by people who interact with the system.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Organizational units</a:t>
            </a:r>
            <a:r>
              <a:rPr lang="en-US" altLang="en-US" sz="1600" dirty="0">
                <a:solidFill>
                  <a:schemeClr val="tx1"/>
                </a:solidFill>
              </a:rPr>
              <a:t> (e.g., division, group, team) that are relevant to an application.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Places</a:t>
            </a:r>
            <a:r>
              <a:rPr lang="en-US" altLang="en-US" sz="1600" dirty="0">
                <a:solidFill>
                  <a:schemeClr val="tx1"/>
                </a:solidFill>
              </a:rPr>
              <a:t> (e.g., manufacturing floor or loading dock) that establish the context of the problem and the overall function of the system.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Structure</a:t>
            </a:r>
            <a:r>
              <a:rPr lang="en-US" altLang="en-US" sz="1600" dirty="0">
                <a:solidFill>
                  <a:schemeClr val="tx1"/>
                </a:solidFill>
              </a:rPr>
              <a:t> (e.g., sensors, four-wheeled vehicles, or computers) that define a class of objects or related classes of objects.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05396-59B6-4C16-B12F-63B01DD3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23265"/>
            <a:ext cx="4876800" cy="376732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30F252E-DE0D-4CDA-8718-931036508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446901"/>
              </p:ext>
            </p:extLst>
          </p:nvPr>
        </p:nvGraphicFramePr>
        <p:xfrm>
          <a:off x="6299199" y="1723264"/>
          <a:ext cx="4876800" cy="38282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14709390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93317820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423195947"/>
                    </a:ext>
                  </a:extLst>
                </a:gridCol>
                <a:gridCol w="1321785">
                  <a:extLst>
                    <a:ext uri="{9D8B030D-6E8A-4147-A177-3AD203B41FA5}">
                      <a16:colId xmlns:a16="http://schemas.microsoft.com/office/drawing/2014/main" val="3311512811"/>
                    </a:ext>
                  </a:extLst>
                </a:gridCol>
              </a:tblGrid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Noun/Noun Phrases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General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80343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Registration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49510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General 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4,7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10423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03748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Phone 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87900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 wise Report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2,7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9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513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General Classification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Coad and Yourdon’s Six Selection Criteria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Noun-Verb Affiliation of Classes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Class Attributes and Class Methods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4663772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896" y="331594"/>
            <a:ext cx="11712606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Coad and Yourdon’s Six Selection Criteria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1" y="1162097"/>
            <a:ext cx="4876800" cy="495062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endParaRPr lang="en-SG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Retained Information: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Will the system need to remember information about this class of objects?</a:t>
            </a:r>
            <a:endParaRPr lang="en-US" sz="1600" b="1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Needed Services: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Do objects in this class have identifiable operations that change the values of their attributes?</a:t>
            </a:r>
            <a:endParaRPr lang="en-SG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Multiple Attributes: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the class only has one attribute, it may be better represented as an attribute of another class.</a:t>
            </a:r>
            <a:endParaRPr lang="en-SG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Common Attributes: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Does the class have attributes that are shared with all instances of its objects?</a:t>
            </a:r>
            <a:endParaRPr lang="en-SG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Common Operations: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Does the class have operations that are shared with all instances of its objects?</a:t>
            </a:r>
            <a:endParaRPr lang="en-SG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Essential Requirements: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External entities that produce or consume information essential to the system should be included as classes.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05396-59B6-4C16-B12F-63B01DD3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23265"/>
            <a:ext cx="4876800" cy="376732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30F252E-DE0D-4CDA-8718-931036508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897125"/>
              </p:ext>
            </p:extLst>
          </p:nvPr>
        </p:nvGraphicFramePr>
        <p:xfrm>
          <a:off x="6299199" y="1723263"/>
          <a:ext cx="4876800" cy="376732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14709390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93317820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423195947"/>
                    </a:ext>
                  </a:extLst>
                </a:gridCol>
                <a:gridCol w="1321785">
                  <a:extLst>
                    <a:ext uri="{9D8B030D-6E8A-4147-A177-3AD203B41FA5}">
                      <a16:colId xmlns:a16="http://schemas.microsoft.com/office/drawing/2014/main" val="3311512811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Potential Classes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Selection Criteria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80343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Registration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1,3,4,5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✓</a:t>
                      </a:r>
                    </a:p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4951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General 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1,2,3,4,5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10423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 wise Report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3,4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9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41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General Classification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Coad and Yourdon’s Six Selection Criteria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Noun-Verb Affiliation of Classes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Class Attributes and Class Methods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1271986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772" y="279803"/>
            <a:ext cx="9038455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Noun-Verb Affiliation of Classes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1" y="1162097"/>
            <a:ext cx="4876800" cy="4950621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Find all the nouns and verbs from the usage scenario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For </a:t>
            </a:r>
            <a:r>
              <a:rPr lang="en-US" altLang="en-US" b="1" dirty="0">
                <a:solidFill>
                  <a:schemeClr val="tx1"/>
                </a:solidFill>
              </a:rPr>
              <a:t>each class</a:t>
            </a:r>
            <a:r>
              <a:rPr lang="en-US" altLang="en-US" dirty="0">
                <a:solidFill>
                  <a:schemeClr val="tx1"/>
                </a:solidFill>
              </a:rPr>
              <a:t> selected after Coad and Yourdon’s Six Selection Criteria determine which </a:t>
            </a:r>
            <a:r>
              <a:rPr lang="en-US" altLang="en-US" b="1" dirty="0">
                <a:solidFill>
                  <a:schemeClr val="tx1"/>
                </a:solidFill>
              </a:rPr>
              <a:t>nouns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b="1" dirty="0">
                <a:solidFill>
                  <a:schemeClr val="tx1"/>
                </a:solidFill>
              </a:rPr>
              <a:t>verbs</a:t>
            </a:r>
            <a:r>
              <a:rPr lang="en-US" altLang="en-US" dirty="0">
                <a:solidFill>
                  <a:schemeClr val="tx1"/>
                </a:solidFill>
              </a:rPr>
              <a:t> have affiliation with the class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Prepare a table like the one on the right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05396-59B6-4C16-B12F-63B01DD3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23265"/>
            <a:ext cx="4876800" cy="376732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30F252E-DE0D-4CDA-8718-931036508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5498"/>
              </p:ext>
            </p:extLst>
          </p:nvPr>
        </p:nvGraphicFramePr>
        <p:xfrm>
          <a:off x="6299199" y="1723261"/>
          <a:ext cx="4876800" cy="38012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14709390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93317820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423195947"/>
                    </a:ext>
                  </a:extLst>
                </a:gridCol>
                <a:gridCol w="1321785">
                  <a:extLst>
                    <a:ext uri="{9D8B030D-6E8A-4147-A177-3AD203B41FA5}">
                      <a16:colId xmlns:a16="http://schemas.microsoft.com/office/drawing/2014/main" val="3311512811"/>
                    </a:ext>
                  </a:extLst>
                </a:gridCol>
              </a:tblGrid>
              <a:tr h="460646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Selected Class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Noun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Verb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80343"/>
                  </a:ext>
                </a:extLst>
              </a:tr>
              <a:tr h="31611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General 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Name</a:t>
                      </a:r>
                    </a:p>
                    <a:p>
                      <a:pPr algn="ctr"/>
                      <a:r>
                        <a:rPr lang="en-US" sz="1100" dirty="0"/>
                        <a:t>Father’s Name</a:t>
                      </a:r>
                    </a:p>
                    <a:p>
                      <a:pPr algn="ctr"/>
                      <a:r>
                        <a:rPr lang="en-US" sz="1100" dirty="0"/>
                        <a:t>Mother’s Name</a:t>
                      </a:r>
                    </a:p>
                    <a:p>
                      <a:pPr algn="ctr"/>
                      <a:r>
                        <a:rPr lang="en-US" sz="1100" dirty="0"/>
                        <a:t>Phone Number</a:t>
                      </a:r>
                    </a:p>
                    <a:p>
                      <a:pPr algn="ctr"/>
                      <a:r>
                        <a:rPr lang="en-US" sz="1100" dirty="0"/>
                        <a:t>Permanent Address</a:t>
                      </a:r>
                    </a:p>
                    <a:p>
                      <a:pPr algn="ctr"/>
                      <a:r>
                        <a:rPr lang="en-US" sz="1100" dirty="0"/>
                        <a:t>Present Address</a:t>
                      </a:r>
                    </a:p>
                    <a:p>
                      <a:pPr algn="ctr"/>
                      <a:r>
                        <a:rPr lang="en-US" sz="1100" dirty="0"/>
                        <a:t>Email</a:t>
                      </a:r>
                    </a:p>
                    <a:p>
                      <a:pPr algn="ctr"/>
                      <a:r>
                        <a:rPr lang="en-US" sz="1100" dirty="0"/>
                        <a:t>Member ID</a:t>
                      </a:r>
                    </a:p>
                    <a:p>
                      <a:pPr algn="ctr"/>
                      <a:r>
                        <a:rPr lang="en-US" sz="1100" dirty="0"/>
                        <a:t>Monthly fees</a:t>
                      </a:r>
                    </a:p>
                    <a:p>
                      <a:pPr algn="ctr"/>
                      <a:r>
                        <a:rPr lang="en-US" sz="1100" dirty="0"/>
                        <a:t>Total fees</a:t>
                      </a: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Change password</a:t>
                      </a:r>
                    </a:p>
                    <a:p>
                      <a:pPr algn="ctr"/>
                      <a:r>
                        <a:rPr lang="en-US" sz="1100" dirty="0"/>
                        <a:t>Store</a:t>
                      </a:r>
                    </a:p>
                    <a:p>
                      <a:pPr algn="ctr"/>
                      <a:r>
                        <a:rPr lang="en-US" sz="1100" dirty="0"/>
                        <a:t>Retrieve</a:t>
                      </a:r>
                    </a:p>
                    <a:p>
                      <a:pPr algn="ctr"/>
                      <a:r>
                        <a:rPr lang="en-US" sz="1100" dirty="0"/>
                        <a:t>Update info</a:t>
                      </a:r>
                    </a:p>
                    <a:p>
                      <a:pPr algn="ctr"/>
                      <a:r>
                        <a:rPr lang="en-US" sz="1100" dirty="0"/>
                        <a:t>Log out</a:t>
                      </a:r>
                    </a:p>
                    <a:p>
                      <a:pPr algn="ctr"/>
                      <a:r>
                        <a:rPr lang="en-US" sz="1100" dirty="0"/>
                        <a:t>Rent Book</a:t>
                      </a:r>
                    </a:p>
                    <a:p>
                      <a:pPr algn="ctr"/>
                      <a:r>
                        <a:rPr lang="en-US" sz="1100" dirty="0"/>
                        <a:t>Pay fees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332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General Classification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Coad and Yourdon’s Six Selection Criteria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Noun-Verb Affiliation of Classes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Class Attributes and Class Methods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5692991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073" y="460050"/>
            <a:ext cx="10061853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Class Attributes and Class Methods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1" y="1162097"/>
            <a:ext cx="4876800" cy="4950621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Conduct further analysis on the affiliated nouns and verbs of each class determine which of them will be used as properties and methods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Also determine if you can merge some classes into one or a hierarchy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Prepare a table like the one on the right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05396-59B6-4C16-B12F-63B01DD3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23265"/>
            <a:ext cx="4876800" cy="376732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30F252E-DE0D-4CDA-8718-931036508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429631"/>
              </p:ext>
            </p:extLst>
          </p:nvPr>
        </p:nvGraphicFramePr>
        <p:xfrm>
          <a:off x="6299199" y="1723261"/>
          <a:ext cx="4876800" cy="362178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14709390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93317820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423195947"/>
                    </a:ext>
                  </a:extLst>
                </a:gridCol>
                <a:gridCol w="1321785">
                  <a:extLst>
                    <a:ext uri="{9D8B030D-6E8A-4147-A177-3AD203B41FA5}">
                      <a16:colId xmlns:a16="http://schemas.microsoft.com/office/drawing/2014/main" val="3311512811"/>
                    </a:ext>
                  </a:extLst>
                </a:gridCol>
              </a:tblGrid>
              <a:tr h="460646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Attributes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Methods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80343"/>
                  </a:ext>
                </a:extLst>
              </a:tr>
              <a:tr h="31611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 err="1"/>
                        <a:t>GeneralMember</a:t>
                      </a:r>
                      <a:endParaRPr lang="en-SG" sz="1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name</a:t>
                      </a:r>
                    </a:p>
                    <a:p>
                      <a:pPr algn="ctr"/>
                      <a:r>
                        <a:rPr lang="en-US" sz="1100" dirty="0" err="1"/>
                        <a:t>fatherName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motherName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phoneNumber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permanentAddress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presentAddress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email</a:t>
                      </a:r>
                    </a:p>
                    <a:p>
                      <a:pPr algn="ctr"/>
                      <a:r>
                        <a:rPr lang="en-US" sz="1100" dirty="0" err="1"/>
                        <a:t>memberID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monthlyFee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/>
                        <a:t>totalFee</a:t>
                      </a: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changePassword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/>
                        <a:t>logout()</a:t>
                      </a:r>
                    </a:p>
                    <a:p>
                      <a:pPr algn="ctr"/>
                      <a:r>
                        <a:rPr lang="en-US" sz="1100" dirty="0"/>
                        <a:t>login()</a:t>
                      </a:r>
                    </a:p>
                    <a:p>
                      <a:pPr algn="ctr"/>
                      <a:r>
                        <a:rPr lang="en-US" sz="1100" dirty="0" err="1"/>
                        <a:t>updateInfo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 err="1"/>
                        <a:t>retrieveInfo</a:t>
                      </a:r>
                      <a:r>
                        <a:rPr lang="en-US" sz="1100" dirty="0"/>
                        <a:t> ()</a:t>
                      </a:r>
                    </a:p>
                    <a:p>
                      <a:pPr algn="ctr"/>
                      <a:r>
                        <a:rPr lang="en-US" sz="1100" dirty="0" err="1"/>
                        <a:t>searchBook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 err="1"/>
                        <a:t>rentBook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 err="1"/>
                        <a:t>viewMonthlyFee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 err="1"/>
                        <a:t>viewTotalFee</a:t>
                      </a:r>
                      <a:r>
                        <a:rPr lang="en-US" sz="1100" dirty="0"/>
                        <a:t>()</a:t>
                      </a:r>
                    </a:p>
                    <a:p>
                      <a:pPr algn="ctr"/>
                      <a:r>
                        <a:rPr lang="en-US" sz="1100" dirty="0" err="1"/>
                        <a:t>payFee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95274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970</Words>
  <Application>Microsoft Office PowerPoint</Application>
  <PresentationFormat>Widescreen</PresentationFormat>
  <Paragraphs>221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Helvetica</vt:lpstr>
      <vt:lpstr>Impact</vt:lpstr>
      <vt:lpstr>Palatino</vt:lpstr>
      <vt:lpstr>Times New Roman</vt:lpstr>
      <vt:lpstr>NewsPrint</vt:lpstr>
      <vt:lpstr>Lecture 8 &amp; 9</vt:lpstr>
      <vt:lpstr>Contents</vt:lpstr>
      <vt:lpstr>General Classification</vt:lpstr>
      <vt:lpstr>Contents</vt:lpstr>
      <vt:lpstr>Coad and Yourdon’s Six Selection Criteria</vt:lpstr>
      <vt:lpstr>Contents</vt:lpstr>
      <vt:lpstr>Noun-Verb Affiliation of Classes</vt:lpstr>
      <vt:lpstr>Contents</vt:lpstr>
      <vt:lpstr>Class Attributes and Class Methods</vt:lpstr>
      <vt:lpstr>Contents</vt:lpstr>
      <vt:lpstr>UML Class Diagrams</vt:lpstr>
      <vt:lpstr>UML Class Diagrams Notations</vt:lpstr>
      <vt:lpstr>UML Class Diagrams Notations</vt:lpstr>
      <vt:lpstr>UML Class Diagrams Notations</vt:lpstr>
      <vt:lpstr>UML Class Diagrams Notations</vt:lpstr>
      <vt:lpstr>UML Class Diagrams Notations</vt:lpstr>
      <vt:lpstr>UML Class Diagrams Notations</vt:lpstr>
      <vt:lpstr>End of lecture 8 &amp;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250</cp:revision>
  <dcterms:created xsi:type="dcterms:W3CDTF">2020-07-12T08:07:44Z</dcterms:created>
  <dcterms:modified xsi:type="dcterms:W3CDTF">2020-08-25T07:49:53Z</dcterms:modified>
</cp:coreProperties>
</file>