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6"/>
  </p:notesMasterIdLst>
  <p:sldIdLst>
    <p:sldId id="312" r:id="rId2"/>
    <p:sldId id="257" r:id="rId3"/>
    <p:sldId id="258" r:id="rId4"/>
    <p:sldId id="259" r:id="rId5"/>
    <p:sldId id="308" r:id="rId6"/>
    <p:sldId id="31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9" r:id="rId40"/>
    <p:sldId id="310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E33F-708C-4FEF-A17E-2F748BB367B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480E4-1019-40AB-B3DE-6C71FCE0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56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00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A9157542-E569-4581-8E14-457F89706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6C51742-51CD-4478-8839-D070CFEB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1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5414" y="2352802"/>
            <a:ext cx="5010151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0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eoplestrategist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strategist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 txBox="1"/>
          <p:nvPr/>
        </p:nvSpPr>
        <p:spPr>
          <a:xfrm>
            <a:off x="1981200" y="2362200"/>
            <a:ext cx="870458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40" dirty="0" smtClean="0">
                <a:solidFill>
                  <a:srgbClr val="223D4F"/>
                </a:solidFill>
                <a:latin typeface="Times New Roman"/>
                <a:cs typeface="Times New Roman"/>
              </a:rPr>
              <a:t>Introduction </a:t>
            </a:r>
            <a:r>
              <a:rPr sz="6000" b="1" dirty="0" smtClean="0">
                <a:solidFill>
                  <a:srgbClr val="223D4F"/>
                </a:solidFill>
                <a:latin typeface="Times New Roman"/>
                <a:cs typeface="Times New Roman"/>
              </a:rPr>
              <a:t>to </a:t>
            </a:r>
            <a:r>
              <a:rPr sz="6000" b="1" spc="71" dirty="0" smtClean="0">
                <a:solidFill>
                  <a:srgbClr val="223D4F"/>
                </a:solidFill>
                <a:latin typeface="Times New Roman"/>
                <a:cs typeface="Times New Roman"/>
              </a:rPr>
              <a:t>HTML</a:t>
            </a:r>
            <a:endParaRPr lang="en-US" sz="6000" b="1" spc="71" dirty="0" smtClean="0">
              <a:solidFill>
                <a:srgbClr val="223D4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66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81000"/>
            <a:ext cx="703859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Some </a:t>
            </a:r>
            <a:r>
              <a:rPr spc="-45" dirty="0"/>
              <a:t>Important </a:t>
            </a:r>
            <a:r>
              <a:rPr spc="-71" dirty="0"/>
              <a:t>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781" y="1461898"/>
          <a:ext cx="11090276" cy="43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8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Options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title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"Pop-up"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title of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9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69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href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The link address is specified in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href attribute</a:t>
                      </a:r>
                      <a:r>
                        <a:rPr sz="19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opens.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Classifies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use with Cascading Style</a:t>
                      </a:r>
                      <a:r>
                        <a:rPr sz="19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Sheets.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Defined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dirty="0">
                          <a:latin typeface="Carlito"/>
                          <a:cs typeface="Carlito"/>
                        </a:rPr>
                        <a:t>Names 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use with Cascading Style</a:t>
                      </a:r>
                      <a:r>
                        <a:rPr sz="19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Sheets.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bgcolor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numeric, hexidecimal,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RGB</a:t>
                      </a:r>
                      <a:r>
                        <a:rPr sz="19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values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background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color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behind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9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171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background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URL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background image behind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9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align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right, left,</a:t>
                      </a:r>
                      <a:r>
                        <a:rPr sz="19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center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Horizontally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aligns</a:t>
                      </a:r>
                      <a:r>
                        <a:rPr sz="19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tags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valign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top,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middle,</a:t>
                      </a:r>
                      <a:r>
                        <a:rPr sz="19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bottom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Vertically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aligns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tags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within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HTML</a:t>
                      </a:r>
                      <a:r>
                        <a:rPr sz="19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element.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043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width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Value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width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of tables, images, or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table</a:t>
                      </a:r>
                      <a:r>
                        <a:rPr sz="19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cells.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169"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Numeric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Value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9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height of tables, images, or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table</a:t>
                      </a:r>
                      <a:r>
                        <a:rPr sz="19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cells.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613" y="211039"/>
            <a:ext cx="545058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Structural</a:t>
            </a:r>
            <a:r>
              <a:rPr spc="-71" dirty="0"/>
              <a:t> </a:t>
            </a:r>
            <a:r>
              <a:rPr spc="3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405890" y="3111246"/>
            <a:ext cx="9161145" cy="2170431"/>
          </a:xfrm>
          <a:custGeom>
            <a:avLst/>
            <a:gdLst/>
            <a:ahLst/>
            <a:cxnLst/>
            <a:rect l="l" t="t" r="r" b="b"/>
            <a:pathLst>
              <a:path w="9161145" h="2170429">
                <a:moveTo>
                  <a:pt x="0" y="2170176"/>
                </a:moveTo>
                <a:lnTo>
                  <a:pt x="9160764" y="2170176"/>
                </a:lnTo>
                <a:lnTo>
                  <a:pt x="9160764" y="0"/>
                </a:lnTo>
                <a:lnTo>
                  <a:pt x="0" y="0"/>
                </a:lnTo>
                <a:lnTo>
                  <a:pt x="0" y="217017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4504" y="1069397"/>
            <a:ext cx="7870825" cy="418063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spcBef>
                <a:spcPts val="740"/>
              </a:spcBef>
            </a:pPr>
            <a:r>
              <a:rPr spc="-80" dirty="0">
                <a:latin typeface="Times New Roman"/>
                <a:cs typeface="Times New Roman"/>
              </a:rPr>
              <a:t>A </a:t>
            </a:r>
            <a:r>
              <a:rPr spc="-20" dirty="0">
                <a:latin typeface="Times New Roman"/>
                <a:cs typeface="Times New Roman"/>
              </a:rPr>
              <a:t>standard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-40" dirty="0">
                <a:latin typeface="Times New Roman"/>
                <a:cs typeface="Times New Roman"/>
              </a:rPr>
              <a:t>two main </a:t>
            </a:r>
            <a:r>
              <a:rPr spc="-25" dirty="0">
                <a:latin typeface="Times New Roman"/>
                <a:cs typeface="Times New Roman"/>
              </a:rPr>
              <a:t>structural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elements</a:t>
            </a:r>
            <a:endParaRPr>
              <a:latin typeface="Times New Roman"/>
              <a:cs typeface="Times New Roman"/>
            </a:endParaRPr>
          </a:p>
          <a:p>
            <a:pPr marL="469254">
              <a:spcBef>
                <a:spcPts val="715"/>
              </a:spcBef>
            </a:pPr>
            <a:r>
              <a:rPr sz="2000" b="1" u="sng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imes New Roman"/>
                <a:cs typeface="Times New Roman"/>
              </a:rPr>
              <a:t>head</a:t>
            </a:r>
            <a:r>
              <a:rPr sz="20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20" dirty="0">
                <a:latin typeface="Times New Roman"/>
                <a:cs typeface="Times New Roman"/>
              </a:rPr>
              <a:t>setup </a:t>
            </a:r>
            <a:r>
              <a:rPr spc="-11" dirty="0">
                <a:latin typeface="Times New Roman"/>
                <a:cs typeface="Times New Roman"/>
              </a:rPr>
              <a:t>information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91" dirty="0">
                <a:latin typeface="Times New Roman"/>
                <a:cs typeface="Times New Roman"/>
              </a:rPr>
              <a:t>&amp;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00" dirty="0">
                <a:latin typeface="Times New Roman"/>
                <a:cs typeface="Times New Roman"/>
              </a:rPr>
              <a:t>Web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page</a:t>
            </a:r>
            <a:endParaRPr>
              <a:latin typeface="Times New Roman"/>
              <a:cs typeface="Times New Roman"/>
            </a:endParaRPr>
          </a:p>
          <a:p>
            <a:pPr marL="927077">
              <a:spcBef>
                <a:spcPts val="775"/>
              </a:spcBef>
            </a:pPr>
            <a:r>
              <a:rPr spc="-20" dirty="0">
                <a:latin typeface="Times New Roman"/>
                <a:cs typeface="Times New Roman"/>
              </a:rPr>
              <a:t>For </a:t>
            </a:r>
            <a:r>
              <a:rPr spc="-60" dirty="0">
                <a:latin typeface="Times New Roman"/>
                <a:cs typeface="Times New Roman"/>
              </a:rPr>
              <a:t>E.g.,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75" dirty="0">
                <a:latin typeface="Times New Roman"/>
                <a:cs typeface="Times New Roman"/>
              </a:rPr>
              <a:t>window, </a:t>
            </a:r>
            <a:r>
              <a:rPr spc="-65" dirty="0">
                <a:latin typeface="Times New Roman"/>
                <a:cs typeface="Times New Roman"/>
              </a:rPr>
              <a:t>style </a:t>
            </a:r>
            <a:r>
              <a:rPr spc="-40" dirty="0">
                <a:latin typeface="Times New Roman"/>
                <a:cs typeface="Times New Roman"/>
              </a:rPr>
              <a:t>definitions, </a:t>
            </a:r>
            <a:r>
              <a:rPr spc="-71" dirty="0">
                <a:latin typeface="Times New Roman"/>
                <a:cs typeface="Times New Roman"/>
              </a:rPr>
              <a:t>JavaScript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code, </a:t>
            </a:r>
            <a:r>
              <a:rPr dirty="0">
                <a:latin typeface="Times New Roman"/>
                <a:cs typeface="Times New Roman"/>
              </a:rPr>
              <a:t>…</a:t>
            </a:r>
            <a:endParaRPr>
              <a:latin typeface="Times New Roman"/>
              <a:cs typeface="Times New Roman"/>
            </a:endParaRPr>
          </a:p>
          <a:p>
            <a:pPr marL="469254">
              <a:spcBef>
                <a:spcPts val="711"/>
              </a:spcBef>
            </a:pPr>
            <a:r>
              <a:rPr sz="2000" b="1" u="sng" spc="-1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imes New Roman"/>
                <a:cs typeface="Times New Roman"/>
              </a:rPr>
              <a:t>body</a:t>
            </a:r>
            <a:r>
              <a:rPr sz="2000" b="1" spc="-1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51" dirty="0">
                <a:latin typeface="Times New Roman"/>
                <a:cs typeface="Times New Roman"/>
              </a:rPr>
              <a:t>actual </a:t>
            </a:r>
            <a:r>
              <a:rPr spc="-5" dirty="0">
                <a:latin typeface="Times New Roman"/>
                <a:cs typeface="Times New Roman"/>
              </a:rPr>
              <a:t>content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20" dirty="0">
                <a:latin typeface="Times New Roman"/>
                <a:cs typeface="Times New Roman"/>
              </a:rPr>
              <a:t>be </a:t>
            </a:r>
            <a:r>
              <a:rPr spc="-60" dirty="0">
                <a:latin typeface="Times New Roman"/>
                <a:cs typeface="Times New Roman"/>
              </a:rPr>
              <a:t>displayed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00" dirty="0">
                <a:latin typeface="Times New Roman"/>
                <a:cs typeface="Times New Roman"/>
              </a:rPr>
              <a:t>Web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page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660"/>
              </a:spcBef>
            </a:pP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&lt;html</a:t>
            </a:r>
            <a:r>
              <a:rPr sz="1500" b="1" spc="-11" dirty="0">
                <a:solidFill>
                  <a:srgbClr val="44536A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lang=“en”&gt;</a:t>
            </a:r>
            <a:endParaRPr sz="15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500" b="1" spc="-5" dirty="0">
                <a:solidFill>
                  <a:srgbClr val="FF0033"/>
                </a:solidFill>
                <a:latin typeface="Courier New"/>
                <a:cs typeface="Courier New"/>
              </a:rPr>
              <a:t>&lt;head&gt;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&lt;meta charset=“UTF-8”</a:t>
            </a:r>
            <a:r>
              <a:rPr sz="1500" b="1" spc="-11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/&gt;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&lt;title&gt;</a:t>
            </a:r>
            <a:r>
              <a:rPr sz="1500" b="1" spc="-5" dirty="0">
                <a:latin typeface="Courier New"/>
                <a:cs typeface="Courier New"/>
              </a:rPr>
              <a:t>My first HTML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document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&lt;/title&gt;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FF0033"/>
                </a:solidFill>
                <a:latin typeface="Courier New"/>
                <a:cs typeface="Courier New"/>
              </a:rPr>
              <a:t>&lt;/head&gt;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&lt;body&gt;</a:t>
            </a:r>
            <a:endParaRPr sz="1500">
              <a:latin typeface="Courier New"/>
              <a:cs typeface="Courier New"/>
            </a:endParaRPr>
          </a:p>
          <a:p>
            <a:pPr marL="469254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&lt;p&gt; </a:t>
            </a:r>
            <a:r>
              <a:rPr sz="1500" b="1" spc="-5" dirty="0">
                <a:latin typeface="Courier New"/>
                <a:cs typeface="Courier New"/>
              </a:rPr>
              <a:t>Hello world! </a:t>
            </a:r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&lt;/p&gt;</a:t>
            </a:r>
            <a:endParaRPr sz="1500">
              <a:latin typeface="Courier New"/>
              <a:cs typeface="Courier New"/>
            </a:endParaRPr>
          </a:p>
          <a:p>
            <a:pPr marL="240659"/>
            <a:r>
              <a:rPr sz="1500" b="1" spc="-5" dirty="0">
                <a:solidFill>
                  <a:srgbClr val="EC7C30"/>
                </a:solidFill>
                <a:latin typeface="Courier New"/>
                <a:cs typeface="Courier New"/>
              </a:rPr>
              <a:t>&lt;/body&gt;</a:t>
            </a:r>
            <a:endParaRPr sz="1500">
              <a:latin typeface="Courier New"/>
              <a:cs typeface="Courier New"/>
            </a:endParaRPr>
          </a:p>
          <a:p>
            <a:pPr marL="12700">
              <a:spcBef>
                <a:spcPts val="40"/>
              </a:spcBef>
            </a:pPr>
            <a:r>
              <a:rPr sz="1500" b="1" spc="-5" dirty="0">
                <a:solidFill>
                  <a:srgbClr val="44536A"/>
                </a:solidFill>
                <a:latin typeface="Courier New"/>
                <a:cs typeface="Courier New"/>
              </a:rPr>
              <a:t>&lt;/html&gt;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805" y="256139"/>
            <a:ext cx="57431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Comments </a:t>
            </a:r>
            <a:r>
              <a:rPr spc="-35" dirty="0"/>
              <a:t>and</a:t>
            </a:r>
            <a:r>
              <a:rPr spc="-60" dirty="0"/>
              <a:t> </a:t>
            </a:r>
            <a:r>
              <a:rPr dirty="0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214121"/>
            <a:ext cx="10339705" cy="161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35" dirty="0">
                <a:latin typeface="Times New Roman"/>
                <a:cs typeface="Times New Roman"/>
              </a:rPr>
              <a:t>mechanism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31" dirty="0">
                <a:latin typeface="Times New Roman"/>
                <a:cs typeface="Times New Roman"/>
              </a:rPr>
              <a:t>embedding </a:t>
            </a:r>
            <a:r>
              <a:rPr spc="-15" dirty="0">
                <a:latin typeface="Times New Roman"/>
                <a:cs typeface="Times New Roman"/>
              </a:rPr>
              <a:t>comments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45" dirty="0">
                <a:latin typeface="Times New Roman"/>
                <a:cs typeface="Times New Roman"/>
              </a:rPr>
              <a:t>are </a:t>
            </a:r>
            <a:r>
              <a:rPr spc="20" dirty="0">
                <a:latin typeface="Times New Roman"/>
                <a:cs typeface="Times New Roman"/>
              </a:rPr>
              <a:t>not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displayed </a:t>
            </a:r>
            <a:r>
              <a:rPr spc="-31" dirty="0">
                <a:latin typeface="Times New Roman"/>
                <a:cs typeface="Times New Roman"/>
              </a:rPr>
              <a:t>when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rendered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browser.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>
              <a:tabLst>
                <a:tab pos="686418" algn="l"/>
              </a:tabLst>
            </a:pPr>
            <a:r>
              <a:rPr b="1" spc="-25" dirty="0">
                <a:latin typeface="Times New Roman"/>
                <a:cs typeface="Times New Roman"/>
              </a:rPr>
              <a:t>Eg.:	</a:t>
            </a:r>
            <a:r>
              <a:rPr b="1" spc="5" dirty="0">
                <a:solidFill>
                  <a:srgbClr val="538235"/>
                </a:solidFill>
                <a:latin typeface="Times New Roman"/>
                <a:cs typeface="Times New Roman"/>
              </a:rPr>
              <a:t>&lt;!-- </a:t>
            </a:r>
            <a:r>
              <a:rPr b="1" spc="20" dirty="0">
                <a:solidFill>
                  <a:srgbClr val="538235"/>
                </a:solidFill>
                <a:latin typeface="Times New Roman"/>
                <a:cs typeface="Times New Roman"/>
              </a:rPr>
              <a:t>This </a:t>
            </a:r>
            <a:r>
              <a:rPr b="1" spc="25" dirty="0">
                <a:solidFill>
                  <a:srgbClr val="538235"/>
                </a:solidFill>
                <a:latin typeface="Times New Roman"/>
                <a:cs typeface="Times New Roman"/>
              </a:rPr>
              <a:t>is </a:t>
            </a:r>
            <a:r>
              <a:rPr b="1" spc="15" dirty="0">
                <a:solidFill>
                  <a:srgbClr val="538235"/>
                </a:solidFill>
                <a:latin typeface="Times New Roman"/>
                <a:cs typeface="Times New Roman"/>
              </a:rPr>
              <a:t>comment </a:t>
            </a:r>
            <a:r>
              <a:rPr b="1" spc="-11" dirty="0">
                <a:solidFill>
                  <a:srgbClr val="538235"/>
                </a:solidFill>
                <a:latin typeface="Times New Roman"/>
                <a:cs typeface="Times New Roman"/>
              </a:rPr>
              <a:t>text</a:t>
            </a:r>
            <a:r>
              <a:rPr b="1" spc="-31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b="1" spc="55" dirty="0">
                <a:solidFill>
                  <a:srgbClr val="538235"/>
                </a:solidFill>
                <a:latin typeface="Times New Roman"/>
                <a:cs typeface="Times New Roman"/>
              </a:rPr>
              <a:t>--&gt;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/>
            <a:r>
              <a:rPr spc="-55" dirty="0">
                <a:latin typeface="Times New Roman"/>
                <a:cs typeface="Times New Roman"/>
              </a:rPr>
              <a:t>Besides </a:t>
            </a:r>
            <a:r>
              <a:rPr spc="-60" dirty="0">
                <a:latin typeface="Times New Roman"/>
                <a:cs typeface="Times New Roman"/>
              </a:rPr>
              <a:t>tags, </a:t>
            </a:r>
            <a:r>
              <a:rPr spc="-20" dirty="0">
                <a:latin typeface="Times New Roman"/>
                <a:cs typeface="Times New Roman"/>
              </a:rPr>
              <a:t>text </a:t>
            </a:r>
            <a:r>
              <a:rPr spc="-5" dirty="0">
                <a:latin typeface="Times New Roman"/>
                <a:cs typeface="Times New Roman"/>
              </a:rPr>
              <a:t>content, </a:t>
            </a:r>
            <a:r>
              <a:rPr spc="-15" dirty="0">
                <a:latin typeface="Times New Roman"/>
                <a:cs typeface="Times New Roman"/>
              </a:rPr>
              <a:t>and </a:t>
            </a:r>
            <a:r>
              <a:rPr spc="-45" dirty="0">
                <a:latin typeface="Times New Roman"/>
                <a:cs typeface="Times New Roman"/>
              </a:rPr>
              <a:t>entities, </a:t>
            </a:r>
            <a:r>
              <a:rPr spc="-31" dirty="0">
                <a:latin typeface="Times New Roman"/>
                <a:cs typeface="Times New Roman"/>
              </a:rPr>
              <a:t>an HTML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20" dirty="0">
                <a:latin typeface="Times New Roman"/>
                <a:cs typeface="Times New Roman"/>
              </a:rPr>
              <a:t>must contain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31" dirty="0">
                <a:latin typeface="Times New Roman"/>
                <a:cs typeface="Times New Roman"/>
              </a:rPr>
              <a:t>doctype </a:t>
            </a:r>
            <a:r>
              <a:rPr spc="-35" dirty="0">
                <a:latin typeface="Times New Roman"/>
                <a:cs typeface="Times New Roman"/>
              </a:rPr>
              <a:t>declaration </a:t>
            </a:r>
            <a:r>
              <a:rPr spc="-60" dirty="0">
                <a:latin typeface="Times New Roman"/>
                <a:cs typeface="Times New Roman"/>
              </a:rPr>
              <a:t>as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spc="-15" dirty="0">
                <a:latin typeface="Times New Roman"/>
                <a:cs typeface="Times New Roman"/>
              </a:rPr>
              <a:t>. </a:t>
            </a:r>
            <a:r>
              <a:rPr b="1" spc="-65" dirty="0">
                <a:latin typeface="Times New Roman"/>
                <a:cs typeface="Times New Roman"/>
              </a:rPr>
              <a:t>For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1" y="3114497"/>
            <a:ext cx="4146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71" dirty="0">
                <a:latin typeface="Times New Roman"/>
                <a:cs typeface="Times New Roman"/>
              </a:rPr>
              <a:t>E</a:t>
            </a:r>
            <a:r>
              <a:rPr b="1" spc="-51" dirty="0">
                <a:latin typeface="Times New Roman"/>
                <a:cs typeface="Times New Roman"/>
              </a:rPr>
              <a:t>g</a:t>
            </a:r>
            <a:r>
              <a:rPr b="1" spc="-65" dirty="0">
                <a:latin typeface="Times New Roman"/>
                <a:cs typeface="Times New Roman"/>
              </a:rPr>
              <a:t>.: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8206" y="3309365"/>
            <a:ext cx="4213860" cy="2339102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9532">
              <a:spcBef>
                <a:spcPts val="240"/>
              </a:spcBef>
            </a:pPr>
            <a:r>
              <a:rPr sz="1500" b="1" spc="5" dirty="0">
                <a:solidFill>
                  <a:srgbClr val="2D75B6"/>
                </a:solidFill>
                <a:latin typeface="Times New Roman"/>
                <a:cs typeface="Times New Roman"/>
              </a:rPr>
              <a:t>&lt;!DOCTYPE</a:t>
            </a:r>
            <a:r>
              <a:rPr sz="1500" b="1" spc="-11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500" b="1" spc="11" dirty="0">
                <a:solidFill>
                  <a:srgbClr val="2D75B6"/>
                </a:solidFill>
                <a:latin typeface="Times New Roman"/>
                <a:cs typeface="Times New Roman"/>
              </a:rPr>
              <a:t>html&gt;</a:t>
            </a:r>
            <a:endParaRPr sz="1500">
              <a:latin typeface="Times New Roman"/>
              <a:cs typeface="Times New Roman"/>
            </a:endParaRPr>
          </a:p>
          <a:p>
            <a:pPr marL="89532">
              <a:spcBef>
                <a:spcPts val="5"/>
              </a:spcBef>
            </a:pPr>
            <a:r>
              <a:rPr sz="1500" b="1" spc="15" dirty="0">
                <a:solidFill>
                  <a:srgbClr val="44536A"/>
                </a:solidFill>
                <a:latin typeface="Times New Roman"/>
                <a:cs typeface="Times New Roman"/>
              </a:rPr>
              <a:t>&lt;html</a:t>
            </a:r>
            <a:r>
              <a:rPr sz="1500" b="1" spc="-11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500" b="1" spc="25" dirty="0">
                <a:solidFill>
                  <a:srgbClr val="44536A"/>
                </a:solidFill>
                <a:latin typeface="Times New Roman"/>
                <a:cs typeface="Times New Roman"/>
              </a:rPr>
              <a:t>lang=“en”&gt;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45" dirty="0">
                <a:solidFill>
                  <a:srgbClr val="FF0033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25" dirty="0">
                <a:solidFill>
                  <a:srgbClr val="EC7C30"/>
                </a:solidFill>
                <a:latin typeface="Times New Roman"/>
                <a:cs typeface="Times New Roman"/>
              </a:rPr>
              <a:t>&lt;meta </a:t>
            </a:r>
            <a:r>
              <a:rPr sz="1500" b="1" dirty="0">
                <a:solidFill>
                  <a:srgbClr val="EC7C30"/>
                </a:solidFill>
                <a:latin typeface="Times New Roman"/>
                <a:cs typeface="Times New Roman"/>
              </a:rPr>
              <a:t>charset=“UTF-8”</a:t>
            </a:r>
            <a:r>
              <a:rPr sz="1500" b="1" spc="-40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1500" b="1" spc="271" dirty="0">
                <a:solidFill>
                  <a:srgbClr val="EC7C30"/>
                </a:solidFill>
                <a:latin typeface="Times New Roman"/>
                <a:cs typeface="Times New Roman"/>
              </a:rPr>
              <a:t>/&gt;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15" dirty="0">
                <a:solidFill>
                  <a:srgbClr val="EC7C30"/>
                </a:solidFill>
                <a:latin typeface="Times New Roman"/>
                <a:cs typeface="Times New Roman"/>
              </a:rPr>
              <a:t>&lt;title&gt;</a:t>
            </a:r>
            <a:r>
              <a:rPr sz="1500" b="1" spc="15" dirty="0">
                <a:latin typeface="Times New Roman"/>
                <a:cs typeface="Times New Roman"/>
              </a:rPr>
              <a:t>My </a:t>
            </a:r>
            <a:r>
              <a:rPr sz="1500" b="1" spc="-35" dirty="0">
                <a:latin typeface="Times New Roman"/>
                <a:cs typeface="Times New Roman"/>
              </a:rPr>
              <a:t>first </a:t>
            </a:r>
            <a:r>
              <a:rPr sz="1500" b="1" spc="15" dirty="0">
                <a:latin typeface="Times New Roman"/>
                <a:cs typeface="Times New Roman"/>
              </a:rPr>
              <a:t>HTML</a:t>
            </a:r>
            <a:r>
              <a:rPr sz="1500" b="1" spc="20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document</a:t>
            </a:r>
            <a:r>
              <a:rPr sz="1500" b="1" spc="40" dirty="0">
                <a:solidFill>
                  <a:srgbClr val="EC7C30"/>
                </a:solidFill>
                <a:latin typeface="Times New Roman"/>
                <a:cs typeface="Times New Roman"/>
              </a:rPr>
              <a:t>&lt;/title&gt;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100" dirty="0">
                <a:solidFill>
                  <a:srgbClr val="FF0033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40" dirty="0">
                <a:solidFill>
                  <a:srgbClr val="EC7C3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280664"/>
            <a:r>
              <a:rPr sz="1500" b="1" spc="91" dirty="0">
                <a:solidFill>
                  <a:srgbClr val="EC7C30"/>
                </a:solidFill>
                <a:latin typeface="Times New Roman"/>
                <a:cs typeface="Times New Roman"/>
              </a:rPr>
              <a:t>&lt;p&gt; </a:t>
            </a:r>
            <a:r>
              <a:rPr sz="1500" b="1" spc="31" dirty="0">
                <a:latin typeface="Times New Roman"/>
                <a:cs typeface="Times New Roman"/>
              </a:rPr>
              <a:t>Hello </a:t>
            </a:r>
            <a:r>
              <a:rPr sz="1500" b="1" spc="-51" dirty="0">
                <a:latin typeface="Times New Roman"/>
                <a:cs typeface="Times New Roman"/>
              </a:rPr>
              <a:t>world!</a:t>
            </a:r>
            <a:r>
              <a:rPr sz="1500" b="1" spc="-160" dirty="0">
                <a:latin typeface="Times New Roman"/>
                <a:cs typeface="Times New Roman"/>
              </a:rPr>
              <a:t> </a:t>
            </a:r>
            <a:r>
              <a:rPr sz="1500" b="1" spc="165" dirty="0">
                <a:solidFill>
                  <a:srgbClr val="EC7C30"/>
                </a:solidFill>
                <a:latin typeface="Times New Roman"/>
                <a:cs typeface="Times New Roman"/>
              </a:rPr>
              <a:t>&lt;/p&gt;</a:t>
            </a:r>
            <a:endParaRPr sz="1500">
              <a:latin typeface="Times New Roman"/>
              <a:cs typeface="Times New Roman"/>
            </a:endParaRPr>
          </a:p>
          <a:p>
            <a:pPr marL="184146"/>
            <a:r>
              <a:rPr sz="1500" b="1" spc="95" dirty="0">
                <a:solidFill>
                  <a:srgbClr val="EC7C3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89532"/>
            <a:r>
              <a:rPr sz="1500" b="1" spc="91" dirty="0">
                <a:solidFill>
                  <a:srgbClr val="44536A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5105" y="3250184"/>
            <a:ext cx="4600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Times New Roman"/>
                <a:cs typeface="Times New Roman"/>
              </a:rPr>
              <a:t>Current </a:t>
            </a:r>
            <a:r>
              <a:rPr spc="-40" dirty="0">
                <a:latin typeface="Times New Roman"/>
                <a:cs typeface="Times New Roman"/>
              </a:rPr>
              <a:t>version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60" dirty="0">
                <a:latin typeface="Times New Roman"/>
                <a:cs typeface="Times New Roman"/>
              </a:rPr>
              <a:t>5 </a:t>
            </a:r>
            <a:r>
              <a:rPr spc="-20" dirty="0">
                <a:latin typeface="Times New Roman"/>
                <a:cs typeface="Times New Roman"/>
              </a:rPr>
              <a:t>and </a:t>
            </a:r>
            <a:r>
              <a:rPr spc="-35" dirty="0">
                <a:latin typeface="Times New Roman"/>
                <a:cs typeface="Times New Roman"/>
              </a:rPr>
              <a:t>it </a:t>
            </a:r>
            <a:r>
              <a:rPr spc="-55" dirty="0">
                <a:latin typeface="Times New Roman"/>
                <a:cs typeface="Times New Roman"/>
              </a:rPr>
              <a:t>makes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use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55" dirty="0">
                <a:latin typeface="Times New Roman"/>
                <a:cs typeface="Times New Roman"/>
              </a:rPr>
              <a:t>following </a:t>
            </a:r>
            <a:r>
              <a:rPr spc="-40" dirty="0">
                <a:latin typeface="Times New Roman"/>
                <a:cs typeface="Times New Roman"/>
              </a:rPr>
              <a:t>declaration: </a:t>
            </a:r>
            <a:r>
              <a:rPr b="1" spc="5" dirty="0">
                <a:solidFill>
                  <a:srgbClr val="2D75B6"/>
                </a:solidFill>
                <a:latin typeface="Times New Roman"/>
                <a:cs typeface="Times New Roman"/>
              </a:rPr>
              <a:t>&lt;!DOCTYPE</a:t>
            </a:r>
            <a:r>
              <a:rPr b="1" spc="-1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b="1" spc="20" dirty="0">
                <a:solidFill>
                  <a:srgbClr val="2D75B6"/>
                </a:solidFill>
                <a:latin typeface="Times New Roman"/>
                <a:cs typeface="Times New Roman"/>
              </a:rPr>
              <a:t>html&gt;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66800"/>
            <a:ext cx="9622155" cy="52328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73986" indent="-161921">
              <a:spcBef>
                <a:spcPts val="885"/>
              </a:spcBef>
              <a:buFont typeface="Wingdings"/>
              <a:buChar char=""/>
              <a:tabLst>
                <a:tab pos="174621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&lt;head&gt;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71" dirty="0">
                <a:latin typeface="Times New Roman"/>
                <a:cs typeface="Times New Roman"/>
              </a:rPr>
              <a:t>is </a:t>
            </a:r>
            <a:r>
              <a:rPr sz="2000" spc="-35" dirty="0">
                <a:latin typeface="Times New Roman"/>
                <a:cs typeface="Times New Roman"/>
              </a:rPr>
              <a:t>where </a:t>
            </a:r>
            <a:r>
              <a:rPr sz="2000" spc="-60" dirty="0">
                <a:latin typeface="Times New Roman"/>
                <a:cs typeface="Times New Roman"/>
              </a:rPr>
              <a:t>you </a:t>
            </a:r>
            <a:r>
              <a:rPr sz="2000" spc="-40" dirty="0">
                <a:latin typeface="Times New Roman"/>
                <a:cs typeface="Times New Roman"/>
              </a:rPr>
              <a:t>include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&lt;title&gt;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15" dirty="0">
                <a:latin typeface="Times New Roman"/>
                <a:cs typeface="Times New Roman"/>
              </a:rPr>
              <a:t>(that </a:t>
            </a:r>
            <a:r>
              <a:rPr sz="2000" spc="-31" dirty="0">
                <a:latin typeface="Times New Roman"/>
                <a:cs typeface="Times New Roman"/>
              </a:rPr>
              <a:t>appears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title </a:t>
            </a:r>
            <a:r>
              <a:rPr sz="2000" spc="-20" dirty="0">
                <a:latin typeface="Times New Roman"/>
                <a:cs typeface="Times New Roman"/>
              </a:rPr>
              <a:t>bar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browser).</a:t>
            </a:r>
            <a:endParaRPr sz="2000" dirty="0">
              <a:latin typeface="Times New Roman"/>
              <a:cs typeface="Times New Roman"/>
            </a:endParaRPr>
          </a:p>
          <a:p>
            <a:pPr marL="117472" indent="-105408">
              <a:spcBef>
                <a:spcPts val="780"/>
              </a:spcBef>
              <a:buFont typeface="Wingdings"/>
              <a:buChar char=""/>
              <a:tabLst>
                <a:tab pos="118108" algn="l"/>
              </a:tabLst>
            </a:pPr>
            <a:r>
              <a:rPr sz="2000" spc="-85" dirty="0">
                <a:latin typeface="Times New Roman"/>
                <a:cs typeface="Times New Roman"/>
              </a:rPr>
              <a:t>You </a:t>
            </a:r>
            <a:r>
              <a:rPr sz="2000" spc="-40" dirty="0">
                <a:latin typeface="Times New Roman"/>
                <a:cs typeface="Times New Roman"/>
              </a:rPr>
              <a:t>can </a:t>
            </a:r>
            <a:r>
              <a:rPr sz="2000" spc="-51" dirty="0">
                <a:latin typeface="Times New Roman"/>
                <a:cs typeface="Times New Roman"/>
              </a:rPr>
              <a:t>also </a:t>
            </a:r>
            <a:r>
              <a:rPr sz="2000" spc="-45" dirty="0">
                <a:latin typeface="Times New Roman"/>
                <a:cs typeface="Times New Roman"/>
              </a:rPr>
              <a:t>include </a:t>
            </a:r>
            <a:r>
              <a:rPr sz="2000" spc="-25" dirty="0">
                <a:latin typeface="Times New Roman"/>
                <a:cs typeface="Times New Roman"/>
              </a:rPr>
              <a:t>lots </a:t>
            </a:r>
            <a:r>
              <a:rPr sz="2000" dirty="0">
                <a:latin typeface="Times New Roman"/>
                <a:cs typeface="Times New Roman"/>
              </a:rPr>
              <a:t>of other </a:t>
            </a:r>
            <a:r>
              <a:rPr sz="2000" spc="-40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information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&lt;head&gt;</a:t>
            </a:r>
            <a:r>
              <a:rPr sz="20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element.</a:t>
            </a:r>
            <a:endParaRPr sz="2000" dirty="0">
              <a:latin typeface="Times New Roman"/>
              <a:cs typeface="Times New Roman"/>
            </a:endParaRPr>
          </a:p>
          <a:p>
            <a:pPr marL="1137257" lvl="1" indent="-429248">
              <a:spcBef>
                <a:spcPts val="289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55" dirty="0">
                <a:latin typeface="Times New Roman"/>
                <a:cs typeface="Times New Roman"/>
              </a:rPr>
              <a:t>Cascading </a:t>
            </a:r>
            <a:r>
              <a:rPr sz="2000" spc="-85" dirty="0">
                <a:latin typeface="Times New Roman"/>
                <a:cs typeface="Times New Roman"/>
              </a:rPr>
              <a:t>Style </a:t>
            </a:r>
            <a:r>
              <a:rPr sz="2000" spc="-25" dirty="0">
                <a:latin typeface="Times New Roman"/>
                <a:cs typeface="Times New Roman"/>
              </a:rPr>
              <a:t>sheet </a:t>
            </a:r>
            <a:r>
              <a:rPr sz="2000" spc="-15" dirty="0">
                <a:latin typeface="Times New Roman"/>
                <a:cs typeface="Times New Roman"/>
              </a:rPr>
              <a:t>information,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spc="-60" dirty="0">
                <a:latin typeface="Times New Roman"/>
                <a:cs typeface="Times New Roman"/>
              </a:rPr>
              <a:t>link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40" dirty="0">
                <a:latin typeface="Times New Roman"/>
                <a:cs typeface="Times New Roman"/>
              </a:rPr>
              <a:t>external </a:t>
            </a:r>
            <a:r>
              <a:rPr sz="2000" spc="-65" dirty="0">
                <a:latin typeface="Times New Roman"/>
                <a:cs typeface="Times New Roman"/>
              </a:rPr>
              <a:t>style </a:t>
            </a:r>
            <a:r>
              <a:rPr sz="2000" spc="-25" dirty="0">
                <a:latin typeface="Times New Roman"/>
                <a:cs typeface="Times New Roman"/>
              </a:rPr>
              <a:t>sheet </a:t>
            </a:r>
            <a:r>
              <a:rPr sz="2000" spc="-20" dirty="0">
                <a:latin typeface="Times New Roman"/>
                <a:cs typeface="Times New Roman"/>
              </a:rPr>
              <a:t>(or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several).</a:t>
            </a:r>
            <a:endParaRPr sz="2000" dirty="0">
              <a:latin typeface="Times New Roman"/>
              <a:cs typeface="Times New Roman"/>
            </a:endParaRPr>
          </a:p>
          <a:p>
            <a:pPr marL="1137257" marR="90168" lvl="1" indent="-428615">
              <a:lnSpc>
                <a:spcPts val="1939"/>
              </a:lnSpc>
              <a:spcBef>
                <a:spcPts val="525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35" dirty="0">
                <a:latin typeface="Times New Roman"/>
                <a:cs typeface="Times New Roman"/>
              </a:rPr>
              <a:t>“Meta” data, such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spc="-25" dirty="0">
                <a:latin typeface="Times New Roman"/>
                <a:cs typeface="Times New Roman"/>
              </a:rPr>
              <a:t>who </a:t>
            </a:r>
            <a:r>
              <a:rPr sz="2000" spc="-15" dirty="0">
                <a:latin typeface="Times New Roman"/>
                <a:cs typeface="Times New Roman"/>
              </a:rPr>
              <a:t>authored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page,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content,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clues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40" dirty="0">
                <a:latin typeface="Times New Roman"/>
                <a:cs typeface="Times New Roman"/>
              </a:rPr>
              <a:t>search </a:t>
            </a:r>
            <a:r>
              <a:rPr sz="2000" spc="-51" dirty="0">
                <a:latin typeface="Times New Roman"/>
                <a:cs typeface="Times New Roman"/>
              </a:rPr>
              <a:t>engines  </a:t>
            </a:r>
            <a:r>
              <a:rPr sz="2000" spc="-85" dirty="0">
                <a:latin typeface="Times New Roman"/>
                <a:cs typeface="Times New Roman"/>
              </a:rPr>
              <a:t>may </a:t>
            </a:r>
            <a:r>
              <a:rPr sz="2000" spc="-20" dirty="0">
                <a:latin typeface="Times New Roman"/>
                <a:cs typeface="Times New Roman"/>
              </a:rPr>
              <a:t>(or </a:t>
            </a:r>
            <a:r>
              <a:rPr sz="2000" spc="-85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not) </a:t>
            </a:r>
            <a:r>
              <a:rPr sz="2000" spc="-40" dirty="0">
                <a:latin typeface="Times New Roman"/>
                <a:cs typeface="Times New Roman"/>
              </a:rPr>
              <a:t>use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help </a:t>
            </a:r>
            <a:r>
              <a:rPr sz="2000" spc="-40" dirty="0">
                <a:latin typeface="Times New Roman"/>
                <a:cs typeface="Times New Roman"/>
              </a:rPr>
              <a:t>categorize </a:t>
            </a:r>
            <a:r>
              <a:rPr sz="2000" spc="-51" dirty="0">
                <a:latin typeface="Times New Roman"/>
                <a:cs typeface="Times New Roman"/>
              </a:rPr>
              <a:t>your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page.</a:t>
            </a:r>
            <a:endParaRPr sz="2000" dirty="0">
              <a:latin typeface="Times New Roman"/>
              <a:cs typeface="Times New Roman"/>
            </a:endParaRPr>
          </a:p>
          <a:p>
            <a:pPr marL="1137257" lvl="1" indent="-429248">
              <a:spcBef>
                <a:spcPts val="265"/>
              </a:spcBef>
              <a:buFont typeface="Wingdings"/>
              <a:buChar char=""/>
              <a:tabLst>
                <a:tab pos="1137257" algn="l"/>
                <a:tab pos="1137892" algn="l"/>
              </a:tabLst>
            </a:pPr>
            <a:r>
              <a:rPr sz="2000" spc="-71" dirty="0">
                <a:latin typeface="Times New Roman"/>
                <a:cs typeface="Times New Roman"/>
              </a:rPr>
              <a:t>JavaScript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code.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51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117472" indent="-105408">
              <a:buFont typeface="Wingdings"/>
              <a:buChar char=""/>
              <a:tabLst>
                <a:tab pos="118108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51" dirty="0">
                <a:solidFill>
                  <a:srgbClr val="FF0000"/>
                </a:solidFill>
                <a:latin typeface="Times New Roman"/>
                <a:cs typeface="Times New Roman"/>
              </a:rPr>
              <a:t>&lt;body&gt; </a:t>
            </a:r>
            <a:r>
              <a:rPr sz="2000" spc="-35" dirty="0">
                <a:latin typeface="Times New Roman"/>
                <a:cs typeface="Times New Roman"/>
              </a:rPr>
              <a:t>element </a:t>
            </a:r>
            <a:r>
              <a:rPr sz="2000" spc="-25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main bulk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1" dirty="0">
                <a:latin typeface="Times New Roman"/>
                <a:cs typeface="Times New Roman"/>
              </a:rPr>
              <a:t>material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60" dirty="0">
                <a:latin typeface="Times New Roman"/>
                <a:cs typeface="Times New Roman"/>
              </a:rPr>
              <a:t>displayed </a:t>
            </a:r>
            <a:r>
              <a:rPr sz="2000" spc="1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71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webpage.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7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45" dirty="0">
                <a:latin typeface="Times New Roman"/>
                <a:cs typeface="Times New Roman"/>
              </a:rPr>
              <a:t>Paragraphs.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9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60" dirty="0">
                <a:latin typeface="Times New Roman"/>
                <a:cs typeface="Times New Roman"/>
              </a:rPr>
              <a:t>Tables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lists.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51" dirty="0">
                <a:latin typeface="Times New Roman"/>
                <a:cs typeface="Times New Roman"/>
              </a:rPr>
              <a:t>Images.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80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-71" dirty="0">
                <a:latin typeface="Times New Roman"/>
                <a:cs typeface="Times New Roman"/>
              </a:rPr>
              <a:t>JavaScript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code.</a:t>
            </a:r>
            <a:endParaRPr sz="2000" dirty="0">
              <a:latin typeface="Times New Roman"/>
              <a:cs typeface="Times New Roman"/>
            </a:endParaRPr>
          </a:p>
          <a:p>
            <a:pPr marL="995655" marR="182241" lvl="1" indent="-287013">
              <a:lnSpc>
                <a:spcPts val="1939"/>
              </a:lnSpc>
              <a:spcBef>
                <a:spcPts val="53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25" dirty="0">
                <a:latin typeface="Times New Roman"/>
                <a:cs typeface="Times New Roman"/>
              </a:rPr>
              <a:t>PHP </a:t>
            </a:r>
            <a:r>
              <a:rPr sz="2000" spc="-25" dirty="0">
                <a:latin typeface="Times New Roman"/>
                <a:cs typeface="Times New Roman"/>
              </a:rPr>
              <a:t>code </a:t>
            </a:r>
            <a:r>
              <a:rPr sz="2000" spc="-40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included </a:t>
            </a:r>
            <a:r>
              <a:rPr sz="2000" spc="-25" dirty="0">
                <a:latin typeface="Times New Roman"/>
                <a:cs typeface="Times New Roman"/>
              </a:rPr>
              <a:t>here </a:t>
            </a:r>
            <a:r>
              <a:rPr sz="2000" spc="20" dirty="0">
                <a:latin typeface="Times New Roman"/>
                <a:cs typeface="Times New Roman"/>
              </a:rPr>
              <a:t>too </a:t>
            </a:r>
            <a:r>
              <a:rPr sz="2000" spc="-65" dirty="0">
                <a:latin typeface="Times New Roman"/>
                <a:cs typeface="Times New Roman"/>
              </a:rPr>
              <a:t>(if </a:t>
            </a:r>
            <a:r>
              <a:rPr sz="2000" spc="-35" dirty="0">
                <a:latin typeface="Times New Roman"/>
                <a:cs typeface="Times New Roman"/>
              </a:rPr>
              <a:t>passed </a:t>
            </a:r>
            <a:r>
              <a:rPr sz="2000" spc="-11" dirty="0">
                <a:latin typeface="Times New Roman"/>
                <a:cs typeface="Times New Roman"/>
              </a:rPr>
              <a:t>through </a:t>
            </a:r>
            <a:r>
              <a:rPr sz="2000" spc="-71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PHP </a:t>
            </a:r>
            <a:r>
              <a:rPr sz="2000" spc="-31" dirty="0">
                <a:latin typeface="Times New Roman"/>
                <a:cs typeface="Times New Roman"/>
              </a:rPr>
              <a:t>parser </a:t>
            </a:r>
            <a:r>
              <a:rPr sz="2000" spc="-20" dirty="0">
                <a:latin typeface="Times New Roman"/>
                <a:cs typeface="Times New Roman"/>
              </a:rPr>
              <a:t>before </a:t>
            </a:r>
            <a:r>
              <a:rPr sz="2000" spc="-45" dirty="0">
                <a:latin typeface="Times New Roman"/>
                <a:cs typeface="Times New Roman"/>
              </a:rPr>
              <a:t>being </a:t>
            </a:r>
            <a:r>
              <a:rPr sz="2000" spc="-35" dirty="0">
                <a:latin typeface="Times New Roman"/>
                <a:cs typeface="Times New Roman"/>
              </a:rPr>
              <a:t>served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85" dirty="0">
                <a:latin typeface="Times New Roman"/>
                <a:cs typeface="Times New Roman"/>
              </a:rPr>
              <a:t>client’s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browser).</a:t>
            </a:r>
            <a:endParaRPr sz="2000" dirty="0">
              <a:latin typeface="Times New Roman"/>
              <a:cs typeface="Times New Roman"/>
            </a:endParaRPr>
          </a:p>
          <a:p>
            <a:pPr marL="995655" lvl="1" indent="-287647">
              <a:spcBef>
                <a:spcPts val="265"/>
              </a:spcBef>
              <a:buFont typeface="Wingdings"/>
              <a:buChar char=""/>
              <a:tabLst>
                <a:tab pos="995019" algn="l"/>
                <a:tab pos="996290" algn="l"/>
              </a:tabLst>
            </a:pPr>
            <a:r>
              <a:rPr sz="2000" spc="15" dirty="0">
                <a:latin typeface="Times New Roman"/>
                <a:cs typeface="Times New Roman"/>
              </a:rPr>
              <a:t>Other </a:t>
            </a:r>
            <a:r>
              <a:rPr sz="2000" spc="-25" dirty="0">
                <a:latin typeface="Times New Roman"/>
                <a:cs typeface="Times New Roman"/>
              </a:rPr>
              <a:t>embedded </a:t>
            </a:r>
            <a:r>
              <a:rPr sz="2000" spc="-31" dirty="0">
                <a:latin typeface="Times New Roman"/>
                <a:cs typeface="Times New Roman"/>
              </a:rPr>
              <a:t>objects </a:t>
            </a:r>
            <a:r>
              <a:rPr sz="2000" spc="-55" dirty="0">
                <a:latin typeface="Times New Roman"/>
                <a:cs typeface="Times New Roman"/>
              </a:rPr>
              <a:t>(videos,</a:t>
            </a:r>
            <a:r>
              <a:rPr sz="2000" spc="7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etc).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28600"/>
            <a:ext cx="751471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-35" dirty="0"/>
              <a:t>and </a:t>
            </a:r>
            <a:r>
              <a:rPr spc="105" dirty="0"/>
              <a:t>&lt;body&gt;</a:t>
            </a:r>
            <a:r>
              <a:rPr spc="-175" dirty="0"/>
              <a:t> </a:t>
            </a:r>
            <a:r>
              <a:rPr spc="35" dirty="0"/>
              <a:t>Elements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58056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</a:t>
            </a:r>
            <a:r>
              <a:rPr spc="-45" dirty="0"/>
              <a:t> </a:t>
            </a:r>
            <a:r>
              <a:rPr spc="31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0547"/>
            <a:ext cx="10176511" cy="48022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1" algn="ctr">
              <a:spcBef>
                <a:spcPts val="105"/>
              </a:spcBef>
            </a:pPr>
            <a:r>
              <a:rPr sz="20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Meta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dirty="0">
                <a:latin typeface="Times New Roman"/>
                <a:cs typeface="Times New Roman"/>
              </a:rPr>
              <a:t>The </a:t>
            </a:r>
            <a:r>
              <a:rPr spc="40" dirty="0">
                <a:latin typeface="Times New Roman"/>
                <a:cs typeface="Times New Roman"/>
              </a:rPr>
              <a:t>&lt;meta&gt;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1" dirty="0">
                <a:latin typeface="Times New Roman"/>
                <a:cs typeface="Times New Roman"/>
              </a:rPr>
              <a:t>provides metadata </a:t>
            </a:r>
            <a:r>
              <a:rPr spc="-5" dirty="0">
                <a:latin typeface="Times New Roman"/>
                <a:cs typeface="Times New Roman"/>
              </a:rPr>
              <a:t>about the </a:t>
            </a:r>
            <a:r>
              <a:rPr spc="-31" dirty="0">
                <a:latin typeface="Times New Roman"/>
                <a:cs typeface="Times New Roman"/>
              </a:rPr>
              <a:t>HTML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ts val="1939"/>
              </a:lnSpc>
              <a:spcBef>
                <a:spcPts val="1040"/>
              </a:spcBef>
            </a:pPr>
            <a:r>
              <a:rPr spc="-55" dirty="0">
                <a:latin typeface="Times New Roman"/>
                <a:cs typeface="Times New Roman"/>
              </a:rPr>
              <a:t>Meta </a:t>
            </a:r>
            <a:r>
              <a:rPr spc="-35" dirty="0">
                <a:latin typeface="Times New Roman"/>
                <a:cs typeface="Times New Roman"/>
              </a:rPr>
              <a:t>elements </a:t>
            </a:r>
            <a:r>
              <a:rPr spc="-45" dirty="0">
                <a:latin typeface="Times New Roman"/>
                <a:cs typeface="Times New Roman"/>
              </a:rPr>
              <a:t>are </a:t>
            </a:r>
            <a:r>
              <a:rPr spc="-75" dirty="0">
                <a:latin typeface="Times New Roman"/>
                <a:cs typeface="Times New Roman"/>
              </a:rPr>
              <a:t>typically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60" dirty="0">
                <a:latin typeface="Times New Roman"/>
                <a:cs typeface="Times New Roman"/>
              </a:rPr>
              <a:t>specify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25" dirty="0">
                <a:latin typeface="Times New Roman"/>
                <a:cs typeface="Times New Roman"/>
              </a:rPr>
              <a:t>description, </a:t>
            </a:r>
            <a:r>
              <a:rPr spc="-71" dirty="0">
                <a:latin typeface="Times New Roman"/>
                <a:cs typeface="Times New Roman"/>
              </a:rPr>
              <a:t>keywords, </a:t>
            </a:r>
            <a:r>
              <a:rPr spc="-5" dirty="0">
                <a:latin typeface="Times New Roman"/>
                <a:cs typeface="Times New Roman"/>
              </a:rPr>
              <a:t>author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5" dirty="0">
                <a:latin typeface="Times New Roman"/>
                <a:cs typeface="Times New Roman"/>
              </a:rPr>
              <a:t>document, </a:t>
            </a:r>
            <a:r>
              <a:rPr spc="-45" dirty="0">
                <a:latin typeface="Times New Roman"/>
                <a:cs typeface="Times New Roman"/>
              </a:rPr>
              <a:t>last </a:t>
            </a:r>
            <a:r>
              <a:rPr spc="-35" dirty="0">
                <a:latin typeface="Times New Roman"/>
                <a:cs typeface="Times New Roman"/>
              </a:rPr>
              <a:t>modified, </a:t>
            </a:r>
            <a:r>
              <a:rPr spc="-15" dirty="0">
                <a:latin typeface="Times New Roman"/>
                <a:cs typeface="Times New Roman"/>
              </a:rPr>
              <a:t>and  </a:t>
            </a:r>
            <a:r>
              <a:rPr dirty="0">
                <a:latin typeface="Times New Roman"/>
                <a:cs typeface="Times New Roman"/>
              </a:rPr>
              <a:t>other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metadata.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examples</a:t>
            </a:r>
            <a:r>
              <a:rPr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12700"/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191" dirty="0">
                <a:latin typeface="Times New Roman"/>
                <a:cs typeface="Times New Roman"/>
              </a:rPr>
              <a:t>1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15" dirty="0">
                <a:latin typeface="Times New Roman"/>
                <a:cs typeface="Times New Roman"/>
              </a:rPr>
              <a:t>Define </a:t>
            </a:r>
            <a:r>
              <a:rPr b="1" spc="-35" dirty="0">
                <a:latin typeface="Times New Roman"/>
                <a:cs typeface="Times New Roman"/>
              </a:rPr>
              <a:t>keywords </a:t>
            </a:r>
            <a:r>
              <a:rPr b="1" spc="-65" dirty="0">
                <a:latin typeface="Times New Roman"/>
                <a:cs typeface="Times New Roman"/>
              </a:rPr>
              <a:t>for </a:t>
            </a:r>
            <a:r>
              <a:rPr b="1" spc="-20" dirty="0">
                <a:latin typeface="Times New Roman"/>
                <a:cs typeface="Times New Roman"/>
              </a:rPr>
              <a:t>search</a:t>
            </a:r>
            <a:r>
              <a:rPr b="1" spc="12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engines: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80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40" dirty="0">
                <a:latin typeface="Times New Roman"/>
                <a:cs typeface="Times New Roman"/>
              </a:rPr>
              <a:t>name="keywords, </a:t>
            </a:r>
            <a:r>
              <a:rPr spc="-25" dirty="0">
                <a:latin typeface="Times New Roman"/>
                <a:cs typeface="Times New Roman"/>
              </a:rPr>
              <a:t>description </a:t>
            </a:r>
            <a:r>
              <a:rPr spc="-5" dirty="0">
                <a:latin typeface="Times New Roman"/>
                <a:cs typeface="Times New Roman"/>
              </a:rPr>
              <a:t>" </a:t>
            </a:r>
            <a:r>
              <a:rPr dirty="0">
                <a:latin typeface="Times New Roman"/>
                <a:cs typeface="Times New Roman"/>
              </a:rPr>
              <a:t>content="HTML, </a:t>
            </a:r>
            <a:r>
              <a:rPr spc="-120" dirty="0">
                <a:latin typeface="Times New Roman"/>
                <a:cs typeface="Times New Roman"/>
              </a:rPr>
              <a:t>CSS, </a:t>
            </a:r>
            <a:r>
              <a:rPr spc="-71" dirty="0">
                <a:latin typeface="Times New Roman"/>
                <a:cs typeface="Times New Roman"/>
              </a:rPr>
              <a:t>XML, </a:t>
            </a:r>
            <a:r>
              <a:rPr spc="-35" dirty="0">
                <a:latin typeface="Times New Roman"/>
                <a:cs typeface="Times New Roman"/>
              </a:rPr>
              <a:t>XHTML,</a:t>
            </a:r>
            <a:r>
              <a:rPr spc="-91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JavaScript"&gt;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60" dirty="0">
                <a:latin typeface="Times New Roman"/>
                <a:cs typeface="Times New Roman"/>
              </a:rPr>
              <a:t>3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15" dirty="0">
                <a:latin typeface="Times New Roman"/>
                <a:cs typeface="Times New Roman"/>
              </a:rPr>
              <a:t>Define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40" dirty="0">
                <a:latin typeface="Times New Roman"/>
                <a:cs typeface="Times New Roman"/>
              </a:rPr>
              <a:t>author </a:t>
            </a:r>
            <a:r>
              <a:rPr b="1" spc="-11" dirty="0">
                <a:latin typeface="Times New Roman"/>
                <a:cs typeface="Times New Roman"/>
              </a:rPr>
              <a:t>of </a:t>
            </a:r>
            <a:r>
              <a:rPr b="1" spc="-40" dirty="0">
                <a:latin typeface="Times New Roman"/>
                <a:cs typeface="Times New Roman"/>
              </a:rPr>
              <a:t>a</a:t>
            </a:r>
            <a:r>
              <a:rPr b="1" spc="-11" dirty="0">
                <a:latin typeface="Times New Roman"/>
                <a:cs typeface="Times New Roman"/>
              </a:rPr>
              <a:t> page: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80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5" dirty="0">
                <a:latin typeface="Times New Roman"/>
                <a:cs typeface="Times New Roman"/>
              </a:rPr>
              <a:t>name="author" </a:t>
            </a:r>
            <a:r>
              <a:rPr spc="5" dirty="0">
                <a:latin typeface="Times New Roman"/>
                <a:cs typeface="Times New Roman"/>
              </a:rPr>
              <a:t>content="Hege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Refsnes"&gt;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spc="5" dirty="0">
                <a:latin typeface="Times New Roman"/>
                <a:cs typeface="Times New Roman"/>
              </a:rPr>
              <a:t>Example </a:t>
            </a:r>
            <a:r>
              <a:rPr b="1" spc="-60" dirty="0">
                <a:latin typeface="Times New Roman"/>
                <a:cs typeface="Times New Roman"/>
              </a:rPr>
              <a:t>4 </a:t>
            </a:r>
            <a:r>
              <a:rPr b="1" dirty="0">
                <a:latin typeface="Times New Roman"/>
                <a:cs typeface="Times New Roman"/>
              </a:rPr>
              <a:t>- </a:t>
            </a:r>
            <a:r>
              <a:rPr b="1" spc="-25" dirty="0">
                <a:latin typeface="Times New Roman"/>
                <a:cs typeface="Times New Roman"/>
              </a:rPr>
              <a:t>Refresh </a:t>
            </a:r>
            <a:r>
              <a:rPr b="1" spc="5" dirty="0">
                <a:latin typeface="Times New Roman"/>
                <a:cs typeface="Times New Roman"/>
              </a:rPr>
              <a:t>document </a:t>
            </a:r>
            <a:r>
              <a:rPr b="1" spc="-40" dirty="0">
                <a:latin typeface="Times New Roman"/>
                <a:cs typeface="Times New Roman"/>
              </a:rPr>
              <a:t>every </a:t>
            </a:r>
            <a:r>
              <a:rPr b="1" spc="-60" dirty="0">
                <a:latin typeface="Times New Roman"/>
                <a:cs typeface="Times New Roman"/>
              </a:rPr>
              <a:t>30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seconds:</a:t>
            </a:r>
            <a:endParaRPr dirty="0">
              <a:latin typeface="Times New Roman"/>
              <a:cs typeface="Times New Roman"/>
            </a:endParaRPr>
          </a:p>
          <a:p>
            <a:pPr marL="1269968">
              <a:spcBef>
                <a:spcPts val="791"/>
              </a:spcBef>
            </a:pPr>
            <a:r>
              <a:rPr spc="15" dirty="0">
                <a:latin typeface="Times New Roman"/>
                <a:cs typeface="Times New Roman"/>
              </a:rPr>
              <a:t>&lt;meta </a:t>
            </a:r>
            <a:r>
              <a:rPr spc="-15" dirty="0">
                <a:latin typeface="Times New Roman"/>
                <a:cs typeface="Times New Roman"/>
              </a:rPr>
              <a:t>http-equiv="refresh"</a:t>
            </a:r>
            <a:r>
              <a:rPr spc="15" dirty="0">
                <a:latin typeface="Times New Roman"/>
                <a:cs typeface="Times New Roman"/>
              </a:rPr>
              <a:t> content="30"&gt;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311" y="3581399"/>
            <a:ext cx="4675632" cy="2679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650" y="228315"/>
            <a:ext cx="7315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5" dirty="0"/>
              <a:t>&lt;head&gt; </a:t>
            </a:r>
            <a:r>
              <a:rPr spc="35" dirty="0"/>
              <a:t>Elements</a:t>
            </a:r>
            <a:r>
              <a:rPr spc="-2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6038" y="918247"/>
            <a:ext cx="10351562" cy="232692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4683008">
              <a:spcBef>
                <a:spcPts val="991"/>
              </a:spcBef>
            </a:pP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&lt;title&gt;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5" dirty="0">
                <a:latin typeface="Times New Roman"/>
                <a:cs typeface="Times New Roman"/>
              </a:rPr>
              <a:t>required in </a:t>
            </a:r>
            <a:r>
              <a:rPr spc="-85" dirty="0">
                <a:latin typeface="Times New Roman"/>
                <a:cs typeface="Times New Roman"/>
              </a:rPr>
              <a:t>all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15" dirty="0">
                <a:latin typeface="Times New Roman"/>
                <a:cs typeface="Times New Roman"/>
              </a:rPr>
              <a:t>documents </a:t>
            </a:r>
            <a:r>
              <a:rPr spc="-20" dirty="0">
                <a:latin typeface="Times New Roman"/>
                <a:cs typeface="Times New Roman"/>
              </a:rPr>
              <a:t>and </a:t>
            </a:r>
            <a:r>
              <a:rPr spc="-40" dirty="0">
                <a:latin typeface="Times New Roman"/>
                <a:cs typeface="Times New Roman"/>
              </a:rPr>
              <a:t>it </a:t>
            </a:r>
            <a:r>
              <a:rPr spc="-35" dirty="0">
                <a:latin typeface="Times New Roman"/>
                <a:cs typeface="Times New Roman"/>
              </a:rPr>
              <a:t>defines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&lt;title&gt; </a:t>
            </a:r>
            <a:r>
              <a:rPr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element: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Defines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1" dirty="0">
                <a:latin typeface="Times New Roman"/>
                <a:cs typeface="Times New Roman"/>
              </a:rPr>
              <a:t>browser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toolbar.</a:t>
            </a:r>
            <a:endParaRPr dirty="0">
              <a:latin typeface="Times New Roman"/>
              <a:cs typeface="Times New Roman"/>
            </a:endParaRPr>
          </a:p>
          <a:p>
            <a:pPr marL="2012264" marR="1137257">
              <a:lnSpc>
                <a:spcPct val="136100"/>
              </a:lnSpc>
              <a:spcBef>
                <a:spcPts val="15"/>
              </a:spcBef>
            </a:pPr>
            <a:r>
              <a:rPr spc="-35" dirty="0">
                <a:latin typeface="Times New Roman"/>
                <a:cs typeface="Times New Roman"/>
              </a:rPr>
              <a:t>Provides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35" dirty="0">
                <a:latin typeface="Times New Roman"/>
                <a:cs typeface="Times New Roman"/>
              </a:rPr>
              <a:t>when it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added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5" dirty="0">
                <a:latin typeface="Times New Roman"/>
                <a:cs typeface="Times New Roman"/>
              </a:rPr>
              <a:t>favorites.  Displays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title </a:t>
            </a:r>
            <a:r>
              <a:rPr spc="-5" dirty="0">
                <a:latin typeface="Times New Roman"/>
                <a:cs typeface="Times New Roman"/>
              </a:rPr>
              <a:t>for the </a:t>
            </a:r>
            <a:r>
              <a:rPr spc="-45" dirty="0">
                <a:latin typeface="Times New Roman"/>
                <a:cs typeface="Times New Roman"/>
              </a:rPr>
              <a:t>page </a:t>
            </a:r>
            <a:r>
              <a:rPr spc="-35" dirty="0">
                <a:latin typeface="Times New Roman"/>
                <a:cs typeface="Times New Roman"/>
              </a:rPr>
              <a:t>in </a:t>
            </a:r>
            <a:r>
              <a:rPr spc="-45" dirty="0">
                <a:latin typeface="Times New Roman"/>
                <a:cs typeface="Times New Roman"/>
              </a:rPr>
              <a:t>search-engine</a:t>
            </a:r>
            <a:r>
              <a:rPr spc="25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results.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939" y="3581400"/>
            <a:ext cx="4411980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17641"/>
            <a:ext cx="8077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083" y="1476059"/>
            <a:ext cx="7873365" cy="24751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684278">
              <a:spcBef>
                <a:spcPts val="1000"/>
              </a:spcBef>
            </a:pPr>
            <a:r>
              <a:rPr sz="20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Tag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&lt;link&gt;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5" dirty="0">
                <a:latin typeface="Times New Roman"/>
                <a:cs typeface="Times New Roman"/>
              </a:rPr>
              <a:t>defines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55" dirty="0">
                <a:latin typeface="Times New Roman"/>
                <a:cs typeface="Times New Roman"/>
              </a:rPr>
              <a:t>link </a:t>
            </a:r>
            <a:r>
              <a:rPr spc="-35" dirty="0">
                <a:latin typeface="Times New Roman"/>
                <a:cs typeface="Times New Roman"/>
              </a:rPr>
              <a:t>between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11" dirty="0">
                <a:latin typeface="Times New Roman"/>
                <a:cs typeface="Times New Roman"/>
              </a:rPr>
              <a:t>document </a:t>
            </a:r>
            <a:r>
              <a:rPr spc="-15" dirty="0">
                <a:latin typeface="Times New Roman"/>
                <a:cs typeface="Times New Roman"/>
              </a:rPr>
              <a:t>and </a:t>
            </a:r>
            <a:r>
              <a:rPr spc="-31" dirty="0">
                <a:latin typeface="Times New Roman"/>
                <a:cs typeface="Times New Roman"/>
              </a:rPr>
              <a:t>an </a:t>
            </a:r>
            <a:r>
              <a:rPr spc="-35" dirty="0">
                <a:latin typeface="Times New Roman"/>
                <a:cs typeface="Times New Roman"/>
              </a:rPr>
              <a:t>external</a:t>
            </a:r>
            <a:r>
              <a:rPr spc="37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resource.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1" dirty="0">
              <a:latin typeface="Times New Roman"/>
              <a:cs typeface="Times New Roman"/>
            </a:endParaRPr>
          </a:p>
          <a:p>
            <a:pPr marL="12700"/>
            <a:r>
              <a:rPr spc="25" dirty="0">
                <a:latin typeface="Times New Roman"/>
                <a:cs typeface="Times New Roman"/>
              </a:rPr>
              <a:t>In </a:t>
            </a:r>
            <a:r>
              <a:rPr spc="-31" dirty="0">
                <a:latin typeface="Times New Roman"/>
                <a:cs typeface="Times New Roman"/>
              </a:rPr>
              <a:t>HTML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&lt;link&gt;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35" dirty="0">
                <a:latin typeface="Times New Roman"/>
                <a:cs typeface="Times New Roman"/>
              </a:rPr>
              <a:t>has </a:t>
            </a:r>
            <a:r>
              <a:rPr spc="20" dirty="0">
                <a:latin typeface="Times New Roman"/>
                <a:cs typeface="Times New Roman"/>
              </a:rPr>
              <a:t>no </a:t>
            </a:r>
            <a:r>
              <a:rPr spc="-15" dirty="0">
                <a:latin typeface="Times New Roman"/>
                <a:cs typeface="Times New Roman"/>
              </a:rPr>
              <a:t>end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tag.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2051"/>
              </a:lnSpc>
              <a:spcBef>
                <a:spcPts val="78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Imp. </a:t>
            </a:r>
            <a:r>
              <a:rPr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charset,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know </a:t>
            </a:r>
            <a:r>
              <a:rPr spc="-40" dirty="0">
                <a:latin typeface="Times New Roman"/>
                <a:cs typeface="Times New Roman"/>
              </a:rPr>
              <a:t>browser, </a:t>
            </a:r>
            <a:r>
              <a:rPr spc="-51" dirty="0">
                <a:latin typeface="Times New Roman"/>
                <a:cs typeface="Times New Roman"/>
              </a:rPr>
              <a:t>which </a:t>
            </a:r>
            <a:r>
              <a:rPr spc="-35" dirty="0">
                <a:latin typeface="Times New Roman"/>
                <a:cs typeface="Times New Roman"/>
              </a:rPr>
              <a:t>character encoding </a:t>
            </a:r>
            <a:r>
              <a:rPr spc="-71" dirty="0">
                <a:latin typeface="Times New Roman"/>
                <a:cs typeface="Times New Roman"/>
              </a:rPr>
              <a:t>is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used.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1945"/>
              </a:lnSpc>
            </a:pPr>
            <a:r>
              <a:rPr spc="-35" dirty="0">
                <a:latin typeface="Times New Roman"/>
                <a:cs typeface="Times New Roman"/>
              </a:rPr>
              <a:t>href,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hyperlink.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1945"/>
              </a:lnSpc>
            </a:pPr>
            <a:r>
              <a:rPr spc="-55" dirty="0">
                <a:latin typeface="Times New Roman"/>
                <a:cs typeface="Times New Roman"/>
              </a:rPr>
              <a:t>rel,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1" dirty="0">
                <a:latin typeface="Times New Roman"/>
                <a:cs typeface="Times New Roman"/>
              </a:rPr>
              <a:t>Relation </a:t>
            </a:r>
            <a:r>
              <a:rPr spc="-35" dirty="0">
                <a:latin typeface="Times New Roman"/>
                <a:cs typeface="Times New Roman"/>
              </a:rPr>
              <a:t>between </a:t>
            </a:r>
            <a:r>
              <a:rPr spc="-55" dirty="0">
                <a:latin typeface="Times New Roman"/>
                <a:cs typeface="Times New Roman"/>
              </a:rPr>
              <a:t>linked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2413574">
              <a:lnSpc>
                <a:spcPts val="2051"/>
              </a:lnSpc>
            </a:pPr>
            <a:r>
              <a:rPr spc="-31" dirty="0">
                <a:latin typeface="Times New Roman"/>
                <a:cs typeface="Times New Roman"/>
              </a:rPr>
              <a:t>target.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spc="31" dirty="0">
                <a:latin typeface="Times New Roman"/>
                <a:cs typeface="Times New Roman"/>
              </a:rPr>
              <a:t>It </a:t>
            </a:r>
            <a:r>
              <a:rPr spc="-51" dirty="0">
                <a:latin typeface="Times New Roman"/>
                <a:cs typeface="Times New Roman"/>
              </a:rPr>
              <a:t>specifies </a:t>
            </a:r>
            <a:r>
              <a:rPr spc="-40" dirty="0">
                <a:latin typeface="Times New Roman"/>
                <a:cs typeface="Times New Roman"/>
              </a:rPr>
              <a:t>where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open the </a:t>
            </a:r>
            <a:r>
              <a:rPr spc="-55" dirty="0">
                <a:latin typeface="Times New Roman"/>
                <a:cs typeface="Times New Roman"/>
              </a:rPr>
              <a:t>linked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14" y="4412886"/>
            <a:ext cx="1069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b="1" u="sng" spc="-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756" y="4571128"/>
            <a:ext cx="5550535" cy="74956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3">
              <a:spcBef>
                <a:spcPts val="244"/>
              </a:spcBef>
            </a:pPr>
            <a:r>
              <a:rPr sz="1500" b="1" spc="45" dirty="0">
                <a:solidFill>
                  <a:srgbClr val="FF0033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90803">
              <a:lnSpc>
                <a:spcPts val="1885"/>
              </a:lnSpc>
              <a:spcBef>
                <a:spcPts val="65"/>
              </a:spcBef>
            </a:pPr>
            <a:r>
              <a:rPr sz="16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&lt;link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rel=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"stylesheet"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type=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"text/css"</a:t>
            </a:r>
            <a:r>
              <a:rPr sz="1600" b="1" spc="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href=</a:t>
            </a:r>
            <a:r>
              <a:rPr sz="1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"theme.css"</a:t>
            </a:r>
            <a:r>
              <a:rPr sz="16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90803">
              <a:lnSpc>
                <a:spcPts val="1764"/>
              </a:lnSpc>
            </a:pPr>
            <a:r>
              <a:rPr sz="1500" b="1" spc="95" dirty="0">
                <a:solidFill>
                  <a:srgbClr val="FF0033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87813"/>
            <a:ext cx="62491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491" y="1275489"/>
            <a:ext cx="9796780" cy="142988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4648718">
              <a:spcBef>
                <a:spcPts val="991"/>
              </a:spcBef>
            </a:pPr>
            <a:r>
              <a:rPr sz="20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Script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&lt;script&gt; </a:t>
            </a:r>
            <a:r>
              <a:rPr spc="-51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define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45" dirty="0">
                <a:latin typeface="Times New Roman"/>
                <a:cs typeface="Times New Roman"/>
              </a:rPr>
              <a:t>client-side </a:t>
            </a:r>
            <a:r>
              <a:rPr spc="-31" dirty="0">
                <a:latin typeface="Times New Roman"/>
                <a:cs typeface="Times New Roman"/>
              </a:rPr>
              <a:t>script, </a:t>
            </a:r>
            <a:r>
              <a:rPr spc="-35" dirty="0">
                <a:latin typeface="Times New Roman"/>
                <a:cs typeface="Times New Roman"/>
              </a:rPr>
              <a:t>such </a:t>
            </a:r>
            <a:r>
              <a:rPr spc="-60" dirty="0">
                <a:latin typeface="Times New Roman"/>
                <a:cs typeface="Times New Roman"/>
              </a:rPr>
              <a:t>as </a:t>
            </a:r>
            <a:r>
              <a:rPr spc="-71" dirty="0">
                <a:latin typeface="Times New Roman"/>
                <a:cs typeface="Times New Roman"/>
              </a:rPr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JavaScript.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ts val="1939"/>
              </a:lnSpc>
              <a:spcBef>
                <a:spcPts val="1031"/>
              </a:spcBef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25" dirty="0">
                <a:latin typeface="Times New Roman"/>
                <a:cs typeface="Times New Roman"/>
              </a:rPr>
              <a:t>&lt;script&gt;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spc="-31" dirty="0">
                <a:latin typeface="Times New Roman"/>
                <a:cs typeface="Times New Roman"/>
              </a:rPr>
              <a:t>either </a:t>
            </a:r>
            <a:r>
              <a:rPr spc="-20" dirty="0">
                <a:latin typeface="Times New Roman"/>
                <a:cs typeface="Times New Roman"/>
              </a:rPr>
              <a:t>contains </a:t>
            </a:r>
            <a:r>
              <a:rPr spc="-40" dirty="0">
                <a:latin typeface="Times New Roman"/>
                <a:cs typeface="Times New Roman"/>
              </a:rPr>
              <a:t>scripting </a:t>
            </a:r>
            <a:r>
              <a:rPr spc="-31" dirty="0">
                <a:latin typeface="Times New Roman"/>
                <a:cs typeface="Times New Roman"/>
              </a:rPr>
              <a:t>statements, </a:t>
            </a:r>
            <a:r>
              <a:rPr spc="5" dirty="0">
                <a:latin typeface="Times New Roman"/>
                <a:cs typeface="Times New Roman"/>
              </a:rPr>
              <a:t>or </a:t>
            </a:r>
            <a:r>
              <a:rPr spc="-40" dirty="0">
                <a:latin typeface="Times New Roman"/>
                <a:cs typeface="Times New Roman"/>
              </a:rPr>
              <a:t>it </a:t>
            </a:r>
            <a:r>
              <a:rPr spc="-15" dirty="0">
                <a:latin typeface="Times New Roman"/>
                <a:cs typeface="Times New Roman"/>
              </a:rPr>
              <a:t>points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1" dirty="0">
                <a:latin typeface="Times New Roman"/>
                <a:cs typeface="Times New Roman"/>
              </a:rPr>
              <a:t>an </a:t>
            </a:r>
            <a:r>
              <a:rPr spc="-40" dirty="0">
                <a:latin typeface="Times New Roman"/>
                <a:cs typeface="Times New Roman"/>
              </a:rPr>
              <a:t>external </a:t>
            </a:r>
            <a:r>
              <a:rPr spc="-31" dirty="0">
                <a:latin typeface="Times New Roman"/>
                <a:cs typeface="Times New Roman"/>
              </a:rPr>
              <a:t>script </a:t>
            </a:r>
            <a:r>
              <a:rPr spc="-71" dirty="0">
                <a:latin typeface="Times New Roman"/>
                <a:cs typeface="Times New Roman"/>
              </a:rPr>
              <a:t>file </a:t>
            </a:r>
            <a:r>
              <a:rPr spc="-11" dirty="0">
                <a:latin typeface="Times New Roman"/>
                <a:cs typeface="Times New Roman"/>
              </a:rPr>
              <a:t>through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1" dirty="0">
                <a:latin typeface="Times New Roman"/>
                <a:cs typeface="Times New Roman"/>
              </a:rPr>
              <a:t>src  attribute.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2" y="3164204"/>
            <a:ext cx="1031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b="1" u="sng" spc="-7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017" y="3300857"/>
            <a:ext cx="5010151" cy="253466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0328">
              <a:lnSpc>
                <a:spcPts val="1711"/>
              </a:lnSpc>
              <a:spcBef>
                <a:spcPts val="36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&lt;title&gt;Align </a:t>
            </a:r>
            <a:r>
              <a:rPr sz="15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Attribute</a:t>
            </a:r>
            <a:r>
              <a:rPr sz="15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 Example&lt;/title&gt;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620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spcBef>
                <a:spcPts val="1335"/>
              </a:spcBef>
            </a:pPr>
            <a:r>
              <a:rPr sz="1500" b="1" spc="65" dirty="0">
                <a:solidFill>
                  <a:srgbClr val="538235"/>
                </a:solidFill>
                <a:latin typeface="Times New Roman"/>
                <a:cs typeface="Times New Roman"/>
              </a:rPr>
              <a:t>&lt;p</a:t>
            </a:r>
            <a:r>
              <a:rPr sz="1500" b="1" spc="-11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1500" b="1" spc="71" dirty="0">
                <a:solidFill>
                  <a:srgbClr val="001F5F"/>
                </a:solidFill>
                <a:latin typeface="Times New Roman"/>
                <a:cs typeface="Times New Roman"/>
              </a:rPr>
              <a:t>id="demo"&gt;</a:t>
            </a:r>
            <a:r>
              <a:rPr sz="1500" b="1" spc="71" dirty="0">
                <a:solidFill>
                  <a:srgbClr val="538235"/>
                </a:solidFill>
                <a:latin typeface="Times New Roman"/>
                <a:cs typeface="Times New Roman"/>
              </a:rPr>
              <a:t>&lt;/p&gt;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  <a:spcBef>
                <a:spcPts val="471"/>
              </a:spcBef>
            </a:pPr>
            <a:r>
              <a:rPr sz="1500" b="1" spc="5" dirty="0">
                <a:solidFill>
                  <a:srgbClr val="538235"/>
                </a:solidFill>
                <a:latin typeface="Times New Roman"/>
                <a:cs typeface="Times New Roman"/>
              </a:rPr>
              <a:t>&lt;script&gt;</a:t>
            </a:r>
            <a:r>
              <a:rPr sz="15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document.getElementById("demo").innerHTML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=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"Hello </a:t>
            </a:r>
            <a:r>
              <a:rPr sz="1500" b="1" spc="-71" dirty="0">
                <a:solidFill>
                  <a:srgbClr val="001F5F"/>
                </a:solidFill>
                <a:latin typeface="Times New Roman"/>
                <a:cs typeface="Times New Roman"/>
              </a:rPr>
              <a:t>JavaScript!";</a:t>
            </a:r>
            <a:r>
              <a:rPr sz="1500" b="1" spc="-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538235"/>
                </a:solidFill>
                <a:latin typeface="Times New Roman"/>
                <a:cs typeface="Times New Roman"/>
              </a:rPr>
              <a:t>&lt;/script&gt;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  <a:spcBef>
                <a:spcPts val="791"/>
              </a:spcBef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711"/>
              </a:lnSpc>
            </a:pPr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6081" y="3296793"/>
            <a:ext cx="2743200" cy="30841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2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Hello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1" dirty="0">
                <a:latin typeface="Carlito"/>
                <a:cs typeface="Carlito"/>
              </a:rPr>
              <a:t>JavaScript!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843" y="391102"/>
            <a:ext cx="65539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1" dirty="0"/>
              <a:t>&lt;head&gt; </a:t>
            </a:r>
            <a:r>
              <a:rPr spc="35" dirty="0"/>
              <a:t>Elements</a:t>
            </a:r>
            <a:r>
              <a:rPr spc="-1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1143000"/>
            <a:ext cx="7894320" cy="138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42390">
              <a:spcBef>
                <a:spcPts val="105"/>
              </a:spcBef>
            </a:pPr>
            <a:r>
              <a:rPr sz="2000" b="1" spc="-4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Style</a:t>
            </a:r>
            <a:r>
              <a:rPr sz="20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651" dirty="0"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&lt;style&gt; </a:t>
            </a:r>
            <a:r>
              <a:rPr spc="-45" dirty="0">
                <a:latin typeface="Times New Roman"/>
                <a:cs typeface="Times New Roman"/>
              </a:rPr>
              <a:t>tag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35" dirty="0">
                <a:latin typeface="Times New Roman"/>
                <a:cs typeface="Times New Roman"/>
              </a:rPr>
              <a:t>define </a:t>
            </a:r>
            <a:r>
              <a:rPr spc="-65" dirty="0">
                <a:latin typeface="Times New Roman"/>
                <a:cs typeface="Times New Roman"/>
              </a:rPr>
              <a:t>style </a:t>
            </a:r>
            <a:r>
              <a:rPr spc="-11" dirty="0">
                <a:latin typeface="Times New Roman"/>
                <a:cs typeface="Times New Roman"/>
              </a:rPr>
              <a:t>information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31" dirty="0">
                <a:latin typeface="Times New Roman"/>
                <a:cs typeface="Times New Roman"/>
              </a:rPr>
              <a:t>an HTML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document.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pc="-20" dirty="0">
                <a:latin typeface="Times New Roman"/>
                <a:cs typeface="Times New Roman"/>
              </a:rPr>
              <a:t>Inside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&lt;style&gt;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spc="-65" dirty="0">
                <a:latin typeface="Times New Roman"/>
                <a:cs typeface="Times New Roman"/>
              </a:rPr>
              <a:t>you </a:t>
            </a:r>
            <a:r>
              <a:rPr spc="-60" dirty="0">
                <a:latin typeface="Times New Roman"/>
                <a:cs typeface="Times New Roman"/>
              </a:rPr>
              <a:t>specify </a:t>
            </a:r>
            <a:r>
              <a:rPr spc="-31" dirty="0">
                <a:latin typeface="Times New Roman"/>
                <a:cs typeface="Times New Roman"/>
              </a:rPr>
              <a:t>how HTML </a:t>
            </a:r>
            <a:r>
              <a:rPr spc="-35" dirty="0">
                <a:latin typeface="Times New Roman"/>
                <a:cs typeface="Times New Roman"/>
              </a:rPr>
              <a:t>elements </a:t>
            </a:r>
            <a:r>
              <a:rPr spc="-20" dirty="0">
                <a:latin typeface="Times New Roman"/>
                <a:cs typeface="Times New Roman"/>
              </a:rPr>
              <a:t>should render </a:t>
            </a:r>
            <a:r>
              <a:rPr spc="-40" dirty="0">
                <a:latin typeface="Times New Roman"/>
                <a:cs typeface="Times New Roman"/>
              </a:rPr>
              <a:t>in </a:t>
            </a:r>
            <a:r>
              <a:rPr spc="-71" dirty="0">
                <a:latin typeface="Times New Roman"/>
                <a:cs typeface="Times New Roman"/>
              </a:rPr>
              <a:t>a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browser.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2116" y="3144772"/>
            <a:ext cx="973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Example-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4107" y="3280662"/>
            <a:ext cx="5010151" cy="24307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2704">
              <a:spcBef>
                <a:spcPts val="5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spcBef>
                <a:spcPts val="20"/>
              </a:spcBef>
            </a:pPr>
            <a:r>
              <a:rPr lang="en-US" sz="1600" spc="-5" dirty="0" smtClean="0">
                <a:latin typeface="Carlito"/>
                <a:cs typeface="Carlito"/>
              </a:rPr>
              <a:t>	</a:t>
            </a:r>
            <a:r>
              <a:rPr sz="1600" spc="-5" dirty="0" smtClean="0">
                <a:latin typeface="Carlito"/>
                <a:cs typeface="Carlito"/>
              </a:rPr>
              <a:t>h1</a:t>
            </a:r>
            <a:r>
              <a:rPr sz="1600" spc="-51" dirty="0" smtClean="0">
                <a:latin typeface="Carlito"/>
                <a:cs typeface="Carlito"/>
              </a:rPr>
              <a:t> </a:t>
            </a:r>
            <a:r>
              <a:rPr sz="1600" spc="-11" dirty="0">
                <a:latin typeface="Carlito"/>
                <a:cs typeface="Carlito"/>
              </a:rPr>
              <a:t>{color:red;}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911"/>
              </a:lnSpc>
            </a:pPr>
            <a:r>
              <a:rPr lang="en-US" sz="1600" spc="-5" dirty="0" smtClean="0">
                <a:latin typeface="Carlito"/>
                <a:cs typeface="Carlito"/>
              </a:rPr>
              <a:t>	</a:t>
            </a:r>
            <a:r>
              <a:rPr sz="1600" spc="-5" dirty="0" smtClean="0">
                <a:latin typeface="Carlito"/>
                <a:cs typeface="Carlito"/>
              </a:rPr>
              <a:t>p</a:t>
            </a:r>
            <a:r>
              <a:rPr sz="1600" spc="-100" dirty="0" smtClean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{color:blue;}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789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911"/>
              </a:lnSpc>
              <a:spcBef>
                <a:spcPts val="20"/>
              </a:spcBef>
            </a:pPr>
            <a:r>
              <a:rPr lang="en-US" sz="1600" b="1" spc="-11" dirty="0" smtClean="0">
                <a:solidFill>
                  <a:srgbClr val="538235"/>
                </a:solidFill>
                <a:latin typeface="Carlito"/>
                <a:cs typeface="Carlito"/>
              </a:rPr>
              <a:t>	</a:t>
            </a:r>
            <a:r>
              <a:rPr sz="1600" b="1" spc="-11" dirty="0" smtClean="0">
                <a:solidFill>
                  <a:srgbClr val="538235"/>
                </a:solidFill>
                <a:latin typeface="Carlito"/>
                <a:cs typeface="Carlito"/>
              </a:rPr>
              <a:t>&lt;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h1&gt;</a:t>
            </a:r>
            <a:r>
              <a:rPr sz="1600" spc="-11" dirty="0">
                <a:latin typeface="Carlito"/>
                <a:cs typeface="Carlito"/>
              </a:rPr>
              <a:t>A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heading</a:t>
            </a:r>
            <a:r>
              <a:rPr sz="1600" b="1" spc="-5" dirty="0">
                <a:solidFill>
                  <a:srgbClr val="538235"/>
                </a:solidFill>
                <a:latin typeface="Carlito"/>
                <a:cs typeface="Carlito"/>
              </a:rPr>
              <a:t>&lt;/h1&gt;</a:t>
            </a:r>
            <a:endParaRPr sz="1600" dirty="0">
              <a:latin typeface="Carlito"/>
              <a:cs typeface="Carlito"/>
            </a:endParaRPr>
          </a:p>
          <a:p>
            <a:pPr marL="52704">
              <a:lnSpc>
                <a:spcPts val="1911"/>
              </a:lnSpc>
            </a:pPr>
            <a:r>
              <a:rPr lang="en-US" sz="1600" b="1" spc="-11" dirty="0" smtClean="0">
                <a:solidFill>
                  <a:srgbClr val="538235"/>
                </a:solidFill>
                <a:latin typeface="Carlito"/>
                <a:cs typeface="Carlito"/>
              </a:rPr>
              <a:t>	</a:t>
            </a:r>
            <a:r>
              <a:rPr sz="1600" b="1" spc="-11" dirty="0" smtClean="0">
                <a:solidFill>
                  <a:srgbClr val="538235"/>
                </a:solidFill>
                <a:latin typeface="Carlito"/>
                <a:cs typeface="Carlito"/>
              </a:rPr>
              <a:t>&lt;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p&gt;</a:t>
            </a:r>
            <a:r>
              <a:rPr sz="1600" spc="-11" dirty="0">
                <a:latin typeface="Carlito"/>
                <a:cs typeface="Carlito"/>
              </a:rPr>
              <a:t>A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1" dirty="0">
                <a:latin typeface="Carlito"/>
                <a:cs typeface="Carlito"/>
              </a:rPr>
              <a:t>paragraph.</a:t>
            </a:r>
            <a:r>
              <a:rPr sz="1600" b="1" spc="-11" dirty="0">
                <a:solidFill>
                  <a:srgbClr val="538235"/>
                </a:solidFill>
                <a:latin typeface="Carlito"/>
                <a:cs typeface="Carlito"/>
              </a:rPr>
              <a:t>&lt;/p&gt;</a:t>
            </a:r>
            <a:endParaRPr sz="1600" dirty="0">
              <a:latin typeface="Carlito"/>
              <a:cs typeface="Carlito"/>
            </a:endParaRPr>
          </a:p>
          <a:p>
            <a:pPr marL="52704">
              <a:spcBef>
                <a:spcPts val="5"/>
              </a:spcBef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4173" y="3276600"/>
            <a:ext cx="2743200" cy="9502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2072">
              <a:spcBef>
                <a:spcPts val="209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This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 a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heading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92072"/>
            <a:r>
              <a:rPr spc="-5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dirty="0">
                <a:solidFill>
                  <a:srgbClr val="006FC0"/>
                </a:solidFill>
                <a:latin typeface="Carlito"/>
                <a:cs typeface="Carlito"/>
              </a:rPr>
              <a:t>is a</a:t>
            </a:r>
            <a:r>
              <a:rPr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pc="-11" dirty="0">
                <a:solidFill>
                  <a:srgbClr val="006FC0"/>
                </a:solidFill>
                <a:latin typeface="Carlito"/>
                <a:cs typeface="Carlito"/>
              </a:rPr>
              <a:t>paragraph.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370045"/>
            <a:ext cx="727481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</a:t>
            </a:r>
            <a:r>
              <a:rPr spc="51" dirty="0"/>
              <a:t> </a:t>
            </a:r>
            <a:r>
              <a:rPr spc="35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20" y="1203707"/>
            <a:ext cx="10866755" cy="120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64" algn="ctr">
              <a:spcBef>
                <a:spcPts val="105"/>
              </a:spcBef>
            </a:pP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Block-level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2000" b="1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BODY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11" dirty="0">
                <a:latin typeface="Times New Roman"/>
                <a:cs typeface="Times New Roman"/>
              </a:rPr>
              <a:t>document </a:t>
            </a:r>
            <a:r>
              <a:rPr sz="2000" spc="-31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5" dirty="0">
                <a:latin typeface="Times New Roman"/>
                <a:cs typeface="Times New Roman"/>
              </a:rPr>
              <a:t>multiple </a:t>
            </a:r>
            <a:r>
              <a:rPr sz="2000" spc="-40" dirty="0">
                <a:latin typeface="Times New Roman"/>
                <a:cs typeface="Times New Roman"/>
              </a:rPr>
              <a:t>block </a:t>
            </a:r>
            <a:r>
              <a:rPr sz="2000" spc="-45" dirty="0">
                <a:latin typeface="Times New Roman"/>
                <a:cs typeface="Times New Roman"/>
              </a:rPr>
              <a:t>elements. </a:t>
            </a:r>
            <a:r>
              <a:rPr sz="2000" spc="11" dirty="0">
                <a:latin typeface="Times New Roman"/>
                <a:cs typeface="Times New Roman"/>
              </a:rPr>
              <a:t>If </a:t>
            </a:r>
            <a:r>
              <a:rPr sz="2000" spc="-51" dirty="0">
                <a:latin typeface="Times New Roman"/>
                <a:cs typeface="Times New Roman"/>
              </a:rPr>
              <a:t>plain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found </a:t>
            </a:r>
            <a:r>
              <a:rPr sz="2000" spc="-51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75" dirty="0">
                <a:latin typeface="Times New Roman"/>
                <a:cs typeface="Times New Roman"/>
              </a:rPr>
              <a:t>body, </a:t>
            </a:r>
            <a:r>
              <a:rPr sz="2000" spc="-40" dirty="0">
                <a:latin typeface="Times New Roman"/>
                <a:cs typeface="Times New Roman"/>
              </a:rPr>
              <a:t>it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40" dirty="0">
                <a:latin typeface="Times New Roman"/>
                <a:cs typeface="Times New Roman"/>
              </a:rPr>
              <a:t>assumed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5" dirty="0">
                <a:latin typeface="Times New Roman"/>
                <a:cs typeface="Times New Roman"/>
              </a:rPr>
              <a:t>inside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paragraph </a:t>
            </a:r>
            <a:r>
              <a:rPr sz="2000" spc="-160" dirty="0">
                <a:latin typeface="Times New Roman"/>
                <a:cs typeface="Times New Roman"/>
              </a:rPr>
              <a:t>P. </a:t>
            </a:r>
            <a:r>
              <a:rPr sz="2000" spc="-91" dirty="0">
                <a:latin typeface="Times New Roman"/>
                <a:cs typeface="Times New Roman"/>
              </a:rPr>
              <a:t>See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spc="-35" dirty="0">
                <a:latin typeface="Times New Roman"/>
                <a:cs typeface="Times New Roman"/>
              </a:rPr>
              <a:t>rules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40" dirty="0">
                <a:latin typeface="Times New Roman"/>
                <a:cs typeface="Times New Roman"/>
              </a:rPr>
              <a:t>explanation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overview.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21" y="2853691"/>
            <a:ext cx="17811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Headings</a:t>
            </a:r>
            <a:endParaRPr dirty="0">
              <a:latin typeface="Times New Roman"/>
              <a:cs typeface="Times New Roman"/>
            </a:endParaRPr>
          </a:p>
          <a:p>
            <a:pPr marL="12700" marR="5080" algn="just"/>
            <a:r>
              <a:rPr spc="5" dirty="0">
                <a:latin typeface="Times New Roman"/>
                <a:cs typeface="Times New Roman"/>
              </a:rPr>
              <a:t>H1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1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H2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2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H3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3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H4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4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dirty="0">
                <a:latin typeface="Times New Roman"/>
                <a:cs typeface="Times New Roman"/>
              </a:rPr>
              <a:t>H5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5 </a:t>
            </a:r>
            <a:r>
              <a:rPr spc="-31" dirty="0">
                <a:latin typeface="Times New Roman"/>
                <a:cs typeface="Times New Roman"/>
              </a:rPr>
              <a:t>header  </a:t>
            </a:r>
            <a:r>
              <a:rPr spc="5" dirty="0">
                <a:latin typeface="Times New Roman"/>
                <a:cs typeface="Times New Roman"/>
              </a:rPr>
              <a:t>H6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5" dirty="0">
                <a:latin typeface="Times New Roman"/>
                <a:cs typeface="Times New Roman"/>
              </a:rPr>
              <a:t>Level </a:t>
            </a:r>
            <a:r>
              <a:rPr spc="-60" dirty="0">
                <a:latin typeface="Times New Roman"/>
                <a:cs typeface="Times New Roman"/>
              </a:rPr>
              <a:t>6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header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9097" y="2853689"/>
            <a:ext cx="2254251" cy="23679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endParaRPr sz="1700">
              <a:latin typeface="Times New Roman"/>
              <a:cs typeface="Times New Roman"/>
            </a:endParaRPr>
          </a:p>
          <a:p>
            <a:pPr marL="12700" marR="574026"/>
            <a:r>
              <a:rPr sz="1700" spc="-45" dirty="0">
                <a:latin typeface="Times New Roman"/>
                <a:cs typeface="Times New Roman"/>
              </a:rPr>
              <a:t>UL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Unordered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15" dirty="0">
                <a:latin typeface="Times New Roman"/>
                <a:cs typeface="Times New Roman"/>
              </a:rPr>
              <a:t>OL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5" dirty="0">
                <a:latin typeface="Times New Roman"/>
                <a:cs typeface="Times New Roman"/>
              </a:rPr>
              <a:t>Ordered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11" dirty="0">
                <a:latin typeface="Times New Roman"/>
                <a:cs typeface="Times New Roman"/>
              </a:rPr>
              <a:t>DIR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5" dirty="0">
                <a:latin typeface="Times New Roman"/>
                <a:cs typeface="Times New Roman"/>
              </a:rPr>
              <a:t>Directory</a:t>
            </a:r>
            <a:r>
              <a:rPr sz="1700" spc="-11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  <a:p>
            <a:pPr marL="12700" marR="214624"/>
            <a:r>
              <a:rPr sz="1700" spc="5" dirty="0">
                <a:latin typeface="Times New Roman"/>
                <a:cs typeface="Times New Roman"/>
              </a:rPr>
              <a:t>MENU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45" dirty="0">
                <a:latin typeface="Times New Roman"/>
                <a:cs typeface="Times New Roman"/>
              </a:rPr>
              <a:t>Menu </a:t>
            </a:r>
            <a:r>
              <a:rPr sz="1700" spc="-31" dirty="0">
                <a:latin typeface="Times New Roman"/>
                <a:cs typeface="Times New Roman"/>
              </a:rPr>
              <a:t>item </a:t>
            </a:r>
            <a:r>
              <a:rPr sz="1700" spc="-45" dirty="0">
                <a:latin typeface="Times New Roman"/>
                <a:cs typeface="Times New Roman"/>
              </a:rPr>
              <a:t>list  </a:t>
            </a:r>
            <a:r>
              <a:rPr sz="1700" spc="-15" dirty="0">
                <a:latin typeface="Times New Roman"/>
                <a:cs typeface="Times New Roman"/>
              </a:rPr>
              <a:t>LI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40" dirty="0">
                <a:latin typeface="Times New Roman"/>
                <a:cs typeface="Times New Roman"/>
              </a:rPr>
              <a:t>List</a:t>
            </a:r>
            <a:r>
              <a:rPr sz="1700" spc="31" dirty="0">
                <a:latin typeface="Times New Roman"/>
                <a:cs typeface="Times New Roman"/>
              </a:rPr>
              <a:t> </a:t>
            </a:r>
            <a:r>
              <a:rPr sz="1700" spc="-31" dirty="0">
                <a:latin typeface="Times New Roman"/>
                <a:cs typeface="Times New Roman"/>
              </a:rPr>
              <a:t>item</a:t>
            </a:r>
            <a:endParaRPr sz="1700">
              <a:latin typeface="Times New Roman"/>
              <a:cs typeface="Times New Roman"/>
            </a:endParaRPr>
          </a:p>
          <a:p>
            <a:pPr marL="12700"/>
            <a:r>
              <a:rPr sz="1700" spc="5" dirty="0">
                <a:latin typeface="Times New Roman"/>
                <a:cs typeface="Times New Roman"/>
              </a:rPr>
              <a:t>DL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0" dirty="0">
                <a:latin typeface="Times New Roman"/>
                <a:cs typeface="Times New Roman"/>
              </a:rPr>
              <a:t>Definition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  <a:p>
            <a:pPr marL="445124"/>
            <a:r>
              <a:rPr sz="1700" spc="40" dirty="0">
                <a:latin typeface="Times New Roman"/>
                <a:cs typeface="Times New Roman"/>
              </a:rPr>
              <a:t>DT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Definition</a:t>
            </a:r>
            <a:r>
              <a:rPr sz="1700" spc="-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term</a:t>
            </a:r>
            <a:endParaRPr sz="1700">
              <a:latin typeface="Times New Roman"/>
              <a:cs typeface="Times New Roman"/>
            </a:endParaRPr>
          </a:p>
          <a:p>
            <a:pPr marL="445124"/>
            <a:r>
              <a:rPr sz="1700" spc="35" dirty="0">
                <a:latin typeface="Times New Roman"/>
                <a:cs typeface="Times New Roman"/>
              </a:rPr>
              <a:t>DD-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Definition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5309" y="2853690"/>
            <a:ext cx="2527935" cy="1583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Others</a:t>
            </a:r>
            <a:endParaRPr sz="1700">
              <a:latin typeface="Times New Roman"/>
              <a:cs typeface="Times New Roman"/>
            </a:endParaRPr>
          </a:p>
          <a:p>
            <a:pPr marL="12700" marR="5080"/>
            <a:r>
              <a:rPr sz="1700" spc="11" dirty="0">
                <a:latin typeface="Times New Roman"/>
                <a:cs typeface="Times New Roman"/>
              </a:rPr>
              <a:t>DIV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60" dirty="0">
                <a:latin typeface="Times New Roman"/>
                <a:cs typeface="Times New Roman"/>
              </a:rPr>
              <a:t>Logical </a:t>
            </a:r>
            <a:r>
              <a:rPr sz="1700" spc="-40" dirty="0">
                <a:latin typeface="Times New Roman"/>
                <a:cs typeface="Times New Roman"/>
              </a:rPr>
              <a:t>division  </a:t>
            </a:r>
            <a:r>
              <a:rPr sz="1700" spc="15" dirty="0">
                <a:latin typeface="Times New Roman"/>
                <a:cs typeface="Times New Roman"/>
              </a:rPr>
              <a:t>CENTER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25" dirty="0">
                <a:latin typeface="Times New Roman"/>
                <a:cs typeface="Times New Roman"/>
              </a:rPr>
              <a:t>Centered </a:t>
            </a:r>
            <a:r>
              <a:rPr sz="1700" spc="-40" dirty="0">
                <a:latin typeface="Times New Roman"/>
                <a:cs typeface="Times New Roman"/>
              </a:rPr>
              <a:t>division  </a:t>
            </a:r>
            <a:r>
              <a:rPr sz="1700" spc="-15" dirty="0">
                <a:latin typeface="Times New Roman"/>
                <a:cs typeface="Times New Roman"/>
              </a:rPr>
              <a:t>FORM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11" dirty="0">
                <a:latin typeface="Times New Roman"/>
                <a:cs typeface="Times New Roman"/>
              </a:rPr>
              <a:t>Input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11" dirty="0">
                <a:latin typeface="Times New Roman"/>
                <a:cs typeface="Times New Roman"/>
              </a:rPr>
              <a:t>form</a:t>
            </a:r>
            <a:endParaRPr sz="1700">
              <a:latin typeface="Times New Roman"/>
              <a:cs typeface="Times New Roman"/>
            </a:endParaRPr>
          </a:p>
          <a:p>
            <a:pPr marL="12700" marR="747376"/>
            <a:r>
              <a:rPr sz="1700" spc="-5" dirty="0">
                <a:latin typeface="Times New Roman"/>
                <a:cs typeface="Times New Roman"/>
              </a:rPr>
              <a:t>HR </a:t>
            </a:r>
            <a:r>
              <a:rPr sz="1700" spc="-35" dirty="0">
                <a:latin typeface="Times New Roman"/>
                <a:cs typeface="Times New Roman"/>
              </a:rPr>
              <a:t>- </a:t>
            </a:r>
            <a:r>
              <a:rPr sz="1700" spc="-15" dirty="0">
                <a:latin typeface="Times New Roman"/>
                <a:cs typeface="Times New Roman"/>
              </a:rPr>
              <a:t>Horizontal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rule  </a:t>
            </a:r>
            <a:r>
              <a:rPr sz="1700" spc="-45" dirty="0">
                <a:latin typeface="Times New Roman"/>
                <a:cs typeface="Times New Roman"/>
              </a:rPr>
              <a:t>TABLE </a:t>
            </a:r>
            <a:r>
              <a:rPr sz="1700" spc="-35" dirty="0">
                <a:latin typeface="Times New Roman"/>
                <a:cs typeface="Times New Roman"/>
              </a:rPr>
              <a:t>-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Tables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350" y="2853690"/>
            <a:ext cx="3191511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containers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11" dirty="0">
                <a:latin typeface="Times New Roman"/>
                <a:cs typeface="Times New Roman"/>
              </a:rPr>
              <a:t>P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Paragraph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dirty="0">
                <a:latin typeface="Times New Roman"/>
                <a:cs typeface="Times New Roman"/>
              </a:rPr>
              <a:t>PRE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" dirty="0">
                <a:latin typeface="Times New Roman"/>
                <a:cs typeface="Times New Roman"/>
              </a:rPr>
              <a:t>Preformatted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11" dirty="0">
                <a:latin typeface="Times New Roman"/>
                <a:cs typeface="Times New Roman"/>
              </a:rPr>
              <a:t>BLOCKQUOTE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Large </a:t>
            </a:r>
            <a:r>
              <a:rPr spc="-15" dirty="0">
                <a:latin typeface="Times New Roman"/>
                <a:cs typeface="Times New Roman"/>
              </a:rPr>
              <a:t>quotation  </a:t>
            </a:r>
            <a:r>
              <a:rPr spc="-25" dirty="0">
                <a:latin typeface="Times New Roman"/>
                <a:cs typeface="Times New Roman"/>
              </a:rPr>
              <a:t>ADDRESS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Address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Times New Roman"/>
                <a:cs typeface="Times New Roman"/>
              </a:rPr>
              <a:t>information</a:t>
            </a:r>
            <a:endParaRPr dirty="0">
              <a:latin typeface="Times New Roman"/>
              <a:cs typeface="Times New Roman"/>
            </a:endParaRPr>
          </a:p>
          <a:p>
            <a:pPr marL="12700" marR="1182976">
              <a:spcBef>
                <a:spcPts val="144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Level 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Logical </a:t>
            </a:r>
            <a:r>
              <a:rPr spc="-45" dirty="0">
                <a:latin typeface="Times New Roman"/>
                <a:cs typeface="Times New Roman"/>
              </a:rPr>
              <a:t>Markups  </a:t>
            </a:r>
            <a:r>
              <a:rPr spc="-71" dirty="0">
                <a:latin typeface="Times New Roman"/>
                <a:cs typeface="Times New Roman"/>
              </a:rPr>
              <a:t>Physical </a:t>
            </a:r>
            <a:r>
              <a:rPr spc="-45" dirty="0">
                <a:latin typeface="Times New Roman"/>
                <a:cs typeface="Times New Roman"/>
              </a:rPr>
              <a:t>Markups  </a:t>
            </a:r>
            <a:r>
              <a:rPr spc="-71" dirty="0">
                <a:latin typeface="Times New Roman"/>
                <a:cs typeface="Times New Roman"/>
              </a:rPr>
              <a:t>Special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Markups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87354"/>
            <a:ext cx="74384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7644">
              <a:lnSpc>
                <a:spcPct val="100000"/>
              </a:lnSpc>
              <a:spcBef>
                <a:spcPts val="100"/>
              </a:spcBef>
              <a:tabLst>
                <a:tab pos="1895427" algn="l"/>
                <a:tab pos="2525332" algn="l"/>
                <a:tab pos="3529877" algn="l"/>
                <a:tab pos="4159147" algn="l"/>
              </a:tabLst>
            </a:pPr>
            <a:r>
              <a:rPr spc="40" dirty="0"/>
              <a:t>HTML	</a:t>
            </a:r>
            <a:r>
              <a:rPr spc="-25" dirty="0"/>
              <a:t>vs	</a:t>
            </a:r>
            <a:r>
              <a:rPr spc="-169" dirty="0"/>
              <a:t>CSS	</a:t>
            </a:r>
            <a:r>
              <a:rPr spc="-25" dirty="0"/>
              <a:t>vs	</a:t>
            </a:r>
            <a:r>
              <a:rPr spc="-19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5071" y="1195183"/>
            <a:ext cx="13950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6604" y="1828800"/>
            <a:ext cx="7331964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26140"/>
            <a:ext cx="6165851" cy="1086836"/>
          </a:xfrm>
          <a:prstGeom prst="rect">
            <a:avLst/>
          </a:prstGeom>
        </p:spPr>
        <p:txBody>
          <a:bodyPr vert="horz" wrap="square" lIns="0" tIns="14668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</a:t>
            </a:r>
            <a:r>
              <a:rPr spc="51" dirty="0"/>
              <a:t> </a:t>
            </a:r>
            <a:r>
              <a:rPr spc="35" dirty="0"/>
              <a:t>section</a:t>
            </a:r>
          </a:p>
          <a:p>
            <a:pPr marL="1271" algn="ctr">
              <a:lnSpc>
                <a:spcPct val="100000"/>
              </a:lnSpc>
              <a:spcBef>
                <a:spcPts val="591"/>
              </a:spcBef>
            </a:pPr>
            <a:r>
              <a:rPr sz="2000" u="sng" spc="35" dirty="0">
                <a:uFill>
                  <a:solidFill>
                    <a:srgbClr val="000000"/>
                  </a:solidFill>
                </a:uFill>
              </a:rPr>
              <a:t>Headings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916939" y="1430529"/>
            <a:ext cx="3368040" cy="829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1" dirty="0">
                <a:latin typeface="Times New Roman"/>
                <a:cs typeface="Times New Roman"/>
              </a:rPr>
              <a:t>There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65" dirty="0">
                <a:latin typeface="Times New Roman"/>
                <a:cs typeface="Times New Roman"/>
              </a:rPr>
              <a:t>6 </a:t>
            </a:r>
            <a:r>
              <a:rPr sz="2000" spc="-45" dirty="0">
                <a:latin typeface="Times New Roman"/>
                <a:cs typeface="Times New Roman"/>
              </a:rPr>
              <a:t>types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0" dirty="0">
                <a:latin typeface="Times New Roman"/>
                <a:cs typeface="Times New Roman"/>
              </a:rPr>
              <a:t>heading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tags.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751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2352801"/>
            <a:ext cx="5010151" cy="33336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52704">
              <a:spcBef>
                <a:spcPts val="10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 dirty="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&lt;h1&gt;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1</a:t>
            </a: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&lt;/h1&gt;</a:t>
            </a:r>
            <a:endParaRPr sz="16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2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&lt;h3&gt;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3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&lt;/h3&gt;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&lt;h4&gt;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4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&lt;/h4&gt;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&lt;h5&gt;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5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&lt;/h5&gt;</a:t>
            </a:r>
            <a:endParaRPr sz="1600" dirty="0">
              <a:latin typeface="Times New Roman"/>
              <a:cs typeface="Times New Roman"/>
            </a:endParaRPr>
          </a:p>
          <a:p>
            <a:pPr marL="52704"/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&lt;h6&gt;</a:t>
            </a:r>
            <a:r>
              <a:rPr sz="1600" spc="1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heading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6</a:t>
            </a:r>
            <a:r>
              <a:rPr sz="16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&lt;/h6&gt;</a:t>
            </a:r>
            <a:endParaRPr sz="1600" dirty="0">
              <a:latin typeface="Times New Roman"/>
              <a:cs typeface="Times New Roman"/>
            </a:endParaRPr>
          </a:p>
          <a:p>
            <a:pPr marL="52704" marR="113028" algn="just">
              <a:spcBef>
                <a:spcPts val="480"/>
              </a:spcBef>
            </a:pP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&lt;p&gt;&lt;b&gt;</a:t>
            </a:r>
            <a:r>
              <a:rPr sz="1600" spc="80" dirty="0">
                <a:latin typeface="Times New Roman"/>
                <a:cs typeface="Times New Roman"/>
              </a:rPr>
              <a:t>Tip:</a:t>
            </a:r>
            <a:r>
              <a:rPr sz="1600" b="1" spc="80" dirty="0">
                <a:solidFill>
                  <a:srgbClr val="1F4E79"/>
                </a:solidFill>
                <a:latin typeface="Times New Roman"/>
                <a:cs typeface="Times New Roman"/>
              </a:rPr>
              <a:t>&lt;/b&gt; </a:t>
            </a:r>
            <a:r>
              <a:rPr sz="1600" spc="-45" dirty="0">
                <a:latin typeface="Times New Roman"/>
                <a:cs typeface="Times New Roman"/>
              </a:rPr>
              <a:t>Use </a:t>
            </a:r>
            <a:r>
              <a:rPr sz="1600" spc="-25" dirty="0">
                <a:latin typeface="Times New Roman"/>
                <a:cs typeface="Times New Roman"/>
              </a:rPr>
              <a:t>h1 </a:t>
            </a:r>
            <a:r>
              <a:rPr sz="1600" spc="15" dirty="0">
                <a:latin typeface="Times New Roman"/>
                <a:cs typeface="Times New Roman"/>
              </a:rPr>
              <a:t>to </a:t>
            </a:r>
            <a:r>
              <a:rPr sz="1600" spc="-25" dirty="0">
                <a:latin typeface="Times New Roman"/>
                <a:cs typeface="Times New Roman"/>
              </a:rPr>
              <a:t>h6 </a:t>
            </a:r>
            <a:r>
              <a:rPr sz="1600" spc="-35" dirty="0">
                <a:latin typeface="Times New Roman"/>
                <a:cs typeface="Times New Roman"/>
              </a:rPr>
              <a:t>elements </a:t>
            </a:r>
            <a:r>
              <a:rPr sz="1600" spc="-55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51" dirty="0">
                <a:latin typeface="Times New Roman"/>
                <a:cs typeface="Times New Roman"/>
              </a:rPr>
              <a:t>headings.  </a:t>
            </a:r>
            <a:r>
              <a:rPr sz="1600" spc="45" dirty="0">
                <a:latin typeface="Times New Roman"/>
                <a:cs typeface="Times New Roman"/>
              </a:rPr>
              <a:t>Do </a:t>
            </a:r>
            <a:r>
              <a:rPr sz="1600" spc="11" dirty="0">
                <a:latin typeface="Times New Roman"/>
                <a:cs typeface="Times New Roman"/>
              </a:rPr>
              <a:t>not </a:t>
            </a:r>
            <a:r>
              <a:rPr sz="1600" spc="-3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them </a:t>
            </a:r>
            <a:r>
              <a:rPr sz="1600" spc="-31" dirty="0">
                <a:latin typeface="Times New Roman"/>
                <a:cs typeface="Times New Roman"/>
              </a:rPr>
              <a:t>just </a:t>
            </a:r>
            <a:r>
              <a:rPr sz="1600" spc="15" dirty="0">
                <a:latin typeface="Times New Roman"/>
                <a:cs typeface="Times New Roman"/>
              </a:rPr>
              <a:t>to </a:t>
            </a:r>
            <a:r>
              <a:rPr sz="1600" spc="-55" dirty="0">
                <a:latin typeface="Times New Roman"/>
                <a:cs typeface="Times New Roman"/>
              </a:rPr>
              <a:t>make </a:t>
            </a:r>
            <a:r>
              <a:rPr sz="1600" spc="-20" dirty="0">
                <a:latin typeface="Times New Roman"/>
                <a:cs typeface="Times New Roman"/>
              </a:rPr>
              <a:t>text bold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75" dirty="0">
                <a:latin typeface="Times New Roman"/>
                <a:cs typeface="Times New Roman"/>
              </a:rPr>
              <a:t>big. </a:t>
            </a:r>
            <a:r>
              <a:rPr sz="1600" spc="-4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other </a:t>
            </a:r>
            <a:r>
              <a:rPr sz="1600" spc="-40" dirty="0">
                <a:latin typeface="Times New Roman"/>
                <a:cs typeface="Times New Roman"/>
              </a:rPr>
              <a:t>tags 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1" dirty="0">
                <a:latin typeface="Times New Roman"/>
                <a:cs typeface="Times New Roman"/>
              </a:rPr>
              <a:t>that.</a:t>
            </a:r>
            <a:r>
              <a:rPr sz="1600" b="1" spc="71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 dirty="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2338323"/>
            <a:ext cx="5264785" cy="33241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2">
              <a:spcBef>
                <a:spcPts val="180"/>
              </a:spcBef>
            </a:pPr>
            <a:r>
              <a:rPr sz="2800" b="1" spc="-11" dirty="0">
                <a:latin typeface="Carlito"/>
                <a:cs typeface="Carlito"/>
              </a:rPr>
              <a:t>This </a:t>
            </a:r>
            <a:r>
              <a:rPr sz="2800" b="1" spc="-5" dirty="0">
                <a:latin typeface="Carlito"/>
                <a:cs typeface="Carlito"/>
              </a:rPr>
              <a:t>is heading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  <a:p>
            <a:pPr marL="92072">
              <a:spcBef>
                <a:spcPts val="1231"/>
              </a:spcBef>
            </a:pPr>
            <a:r>
              <a:rPr sz="2400" b="1" spc="-5" dirty="0">
                <a:latin typeface="Carlito"/>
                <a:cs typeface="Carlito"/>
              </a:rPr>
              <a:t>This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heading</a:t>
            </a:r>
            <a:r>
              <a:rPr sz="2400" b="1" dirty="0">
                <a:latin typeface="Carlito"/>
                <a:cs typeface="Carlito"/>
              </a:rPr>
              <a:t> 2</a:t>
            </a:r>
            <a:endParaRPr sz="2400" dirty="0">
              <a:latin typeface="Carlito"/>
              <a:cs typeface="Carlito"/>
            </a:endParaRPr>
          </a:p>
          <a:p>
            <a:pPr marL="92072">
              <a:spcBef>
                <a:spcPts val="1225"/>
              </a:spcBef>
            </a:pPr>
            <a:r>
              <a:rPr sz="2000" b="1" dirty="0">
                <a:latin typeface="Carlito"/>
                <a:cs typeface="Carlito"/>
              </a:rPr>
              <a:t>This is heading</a:t>
            </a:r>
            <a:r>
              <a:rPr sz="2000" b="1" spc="-51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  <a:p>
            <a:pPr marL="92072">
              <a:spcBef>
                <a:spcPts val="1209"/>
              </a:spcBef>
            </a:pPr>
            <a:r>
              <a:rPr b="1" spc="-5" dirty="0">
                <a:latin typeface="Carlito"/>
                <a:cs typeface="Carlito"/>
              </a:rPr>
              <a:t>This </a:t>
            </a:r>
            <a:r>
              <a:rPr b="1" dirty="0">
                <a:latin typeface="Carlito"/>
                <a:cs typeface="Carlito"/>
              </a:rPr>
              <a:t>is </a:t>
            </a:r>
            <a:r>
              <a:rPr b="1" spc="-5" dirty="0">
                <a:latin typeface="Carlito"/>
                <a:cs typeface="Carlito"/>
              </a:rPr>
              <a:t>heading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4</a:t>
            </a:r>
            <a:endParaRPr dirty="0">
              <a:latin typeface="Carlito"/>
              <a:cs typeface="Carlito"/>
            </a:endParaRPr>
          </a:p>
          <a:p>
            <a:pPr marL="92072">
              <a:spcBef>
                <a:spcPts val="1220"/>
              </a:spcBef>
            </a:pPr>
            <a:r>
              <a:rPr sz="1600" b="1" spc="-11" dirty="0">
                <a:latin typeface="Carlito"/>
                <a:cs typeface="Carlito"/>
              </a:rPr>
              <a:t>This </a:t>
            </a:r>
            <a:r>
              <a:rPr sz="1600" b="1" spc="-5" dirty="0">
                <a:latin typeface="Carlito"/>
                <a:cs typeface="Carlito"/>
              </a:rPr>
              <a:t>is heading</a:t>
            </a:r>
            <a:r>
              <a:rPr sz="1600" b="1" spc="2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5</a:t>
            </a:r>
            <a:endParaRPr sz="1600" dirty="0">
              <a:latin typeface="Carlito"/>
              <a:cs typeface="Carlito"/>
            </a:endParaRPr>
          </a:p>
          <a:p>
            <a:pPr marL="92072">
              <a:spcBef>
                <a:spcPts val="1209"/>
              </a:spcBef>
            </a:pPr>
            <a:r>
              <a:rPr sz="1400" b="1" spc="-5" dirty="0">
                <a:latin typeface="Carlito"/>
                <a:cs typeface="Carlito"/>
              </a:rPr>
              <a:t>This </a:t>
            </a:r>
            <a:r>
              <a:rPr sz="1400" b="1" dirty="0">
                <a:latin typeface="Carlito"/>
                <a:cs typeface="Carlito"/>
              </a:rPr>
              <a:t>is heading</a:t>
            </a:r>
            <a:r>
              <a:rPr sz="1400" b="1" spc="-6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6</a:t>
            </a:r>
            <a:endParaRPr sz="1400" dirty="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251" dirty="0">
              <a:latin typeface="Carlito"/>
              <a:cs typeface="Carlito"/>
            </a:endParaRPr>
          </a:p>
          <a:p>
            <a:pPr marL="92072" marR="360671"/>
            <a:r>
              <a:rPr sz="1400" b="1" spc="-5" dirty="0">
                <a:latin typeface="Carlito"/>
                <a:cs typeface="Carlito"/>
              </a:rPr>
              <a:t>Tip: </a:t>
            </a:r>
            <a:r>
              <a:rPr sz="1400" spc="-5" dirty="0">
                <a:latin typeface="Carlito"/>
                <a:cs typeface="Carlito"/>
              </a:rPr>
              <a:t>Use h1 </a:t>
            </a:r>
            <a:r>
              <a:rPr sz="1400" spc="-11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h6 elements only </a:t>
            </a:r>
            <a:r>
              <a:rPr sz="1400" spc="-2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headings. Do </a:t>
            </a:r>
            <a:r>
              <a:rPr sz="1400" spc="-11" dirty="0">
                <a:latin typeface="Carlito"/>
                <a:cs typeface="Carlito"/>
              </a:rPr>
              <a:t>not use  </a:t>
            </a:r>
            <a:r>
              <a:rPr sz="1400" spc="-5" dirty="0">
                <a:latin typeface="Carlito"/>
                <a:cs typeface="Carlito"/>
              </a:rPr>
              <a:t>them </a:t>
            </a:r>
            <a:r>
              <a:rPr sz="1400" spc="-11" dirty="0">
                <a:latin typeface="Carlito"/>
                <a:cs typeface="Carlito"/>
              </a:rPr>
              <a:t>just to </a:t>
            </a:r>
            <a:r>
              <a:rPr sz="1400" spc="-20" dirty="0">
                <a:latin typeface="Carlito"/>
                <a:cs typeface="Carlito"/>
              </a:rPr>
              <a:t>make </a:t>
            </a:r>
            <a:r>
              <a:rPr sz="1400" spc="-15" dirty="0">
                <a:latin typeface="Carlito"/>
                <a:cs typeface="Carlito"/>
              </a:rPr>
              <a:t>text </a:t>
            </a:r>
            <a:r>
              <a:rPr sz="1400" spc="-5" dirty="0">
                <a:latin typeface="Carlito"/>
                <a:cs typeface="Carlito"/>
              </a:rPr>
              <a:t>bold or big. Use other </a:t>
            </a:r>
            <a:r>
              <a:rPr sz="1400" spc="-11" dirty="0">
                <a:latin typeface="Carlito"/>
                <a:cs typeface="Carlito"/>
              </a:rPr>
              <a:t>tags </a:t>
            </a:r>
            <a:r>
              <a:rPr sz="1400" spc="-15" dirty="0">
                <a:latin typeface="Carlito"/>
                <a:cs typeface="Carlito"/>
              </a:rPr>
              <a:t>for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that.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5868" y="3089911"/>
            <a:ext cx="5277485" cy="2680335"/>
          </a:xfrm>
          <a:custGeom>
            <a:avLst/>
            <a:gdLst/>
            <a:ahLst/>
            <a:cxnLst/>
            <a:rect l="l" t="t" r="r" b="b"/>
            <a:pathLst>
              <a:path w="5277484" h="2680335">
                <a:moveTo>
                  <a:pt x="5271135" y="0"/>
                </a:moveTo>
                <a:lnTo>
                  <a:pt x="5271135" y="2680042"/>
                </a:lnTo>
              </a:path>
              <a:path w="5277484" h="2680335">
                <a:moveTo>
                  <a:pt x="6350" y="0"/>
                </a:moveTo>
                <a:lnTo>
                  <a:pt x="6350" y="2680042"/>
                </a:lnTo>
              </a:path>
              <a:path w="5277484" h="2680335">
                <a:moveTo>
                  <a:pt x="0" y="6350"/>
                </a:moveTo>
                <a:lnTo>
                  <a:pt x="5277485" y="6350"/>
                </a:lnTo>
              </a:path>
              <a:path w="5277484" h="2680335">
                <a:moveTo>
                  <a:pt x="0" y="2673692"/>
                </a:moveTo>
                <a:lnTo>
                  <a:pt x="5277485" y="26736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172" y="254958"/>
            <a:ext cx="105727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41" y="1203707"/>
            <a:ext cx="8004175" cy="17986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5952">
              <a:spcBef>
                <a:spcPts val="105"/>
              </a:spcBef>
            </a:pPr>
            <a:r>
              <a:rPr sz="2000" b="1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&lt;p&gt;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20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Paragraph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and </a:t>
            </a:r>
            <a:r>
              <a:rPr sz="2000" b="1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&lt;pre&gt;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20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Preformatted</a:t>
            </a:r>
            <a:r>
              <a:rPr sz="2000" b="1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851" dirty="0">
              <a:latin typeface="Times New Roman"/>
              <a:cs typeface="Times New Roman"/>
            </a:endParaRPr>
          </a:p>
          <a:p>
            <a:pPr marL="12700"/>
            <a:r>
              <a:rPr sz="2000" b="1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&lt;p&gt;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11" dirty="0">
                <a:latin typeface="Times New Roman"/>
                <a:cs typeface="Times New Roman"/>
              </a:rPr>
              <a:t>Another </a:t>
            </a:r>
            <a:r>
              <a:rPr sz="2000" spc="-135" dirty="0">
                <a:latin typeface="Times New Roman"/>
                <a:cs typeface="Times New Roman"/>
              </a:rPr>
              <a:t>way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structure </a:t>
            </a:r>
            <a:r>
              <a:rPr sz="2000" spc="-51" dirty="0">
                <a:latin typeface="Times New Roman"/>
                <a:cs typeface="Times New Roman"/>
              </a:rPr>
              <a:t>your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paragraph</a:t>
            </a:r>
            <a:r>
              <a:rPr sz="2000" spc="-27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forms.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871"/>
              </a:spcBef>
            </a:pPr>
            <a:r>
              <a:rPr sz="2000" b="1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&lt;Pre&gt;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65" dirty="0">
                <a:latin typeface="Times New Roman"/>
                <a:cs typeface="Times New Roman"/>
              </a:rPr>
              <a:t>apply </a:t>
            </a:r>
            <a:r>
              <a:rPr sz="2000" spc="-20" dirty="0">
                <a:latin typeface="Times New Roman"/>
                <a:cs typeface="Times New Roman"/>
              </a:rPr>
              <a:t>structural</a:t>
            </a:r>
            <a:r>
              <a:rPr sz="2000" spc="71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exactness.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287" y="3110739"/>
            <a:ext cx="5010151" cy="21031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1600" spc="2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a </a:t>
            </a:r>
            <a:r>
              <a:rPr sz="1600" spc="-31" dirty="0">
                <a:latin typeface="Times New Roman"/>
                <a:cs typeface="Times New Roman"/>
              </a:rPr>
              <a:t>paragraph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text.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1600" spc="25" dirty="0">
                <a:latin typeface="Times New Roman"/>
                <a:cs typeface="Times New Roman"/>
              </a:rPr>
              <a:t>This </a:t>
            </a:r>
            <a:r>
              <a:rPr sz="1600" spc="-65" dirty="0">
                <a:latin typeface="Times New Roman"/>
                <a:cs typeface="Times New Roman"/>
              </a:rPr>
              <a:t>is a </a:t>
            </a:r>
            <a:r>
              <a:rPr sz="1600" spc="-25" dirty="0">
                <a:latin typeface="Times New Roman"/>
                <a:cs typeface="Times New Roman"/>
              </a:rPr>
              <a:t>second </a:t>
            </a:r>
            <a:r>
              <a:rPr sz="1600" spc="-31" dirty="0">
                <a:latin typeface="Times New Roman"/>
                <a:cs typeface="Times New Roman"/>
              </a:rPr>
              <a:t>paragraph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text.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52704" marR="766426">
              <a:spcBef>
                <a:spcPts val="480"/>
              </a:spcBef>
              <a:tabLst>
                <a:tab pos="3314617" algn="l"/>
              </a:tabLst>
            </a:pPr>
            <a:r>
              <a:rPr sz="16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&lt;pre</a:t>
            </a:r>
            <a:r>
              <a:rPr sz="1600" spc="11" dirty="0">
                <a:latin typeface="Times New Roman"/>
                <a:cs typeface="Times New Roman"/>
              </a:rPr>
              <a:t>&gt;This </a:t>
            </a:r>
            <a:r>
              <a:rPr sz="1600" spc="-65" dirty="0">
                <a:latin typeface="Times New Roman"/>
                <a:cs typeface="Times New Roman"/>
              </a:rPr>
              <a:t>is </a:t>
            </a:r>
            <a:r>
              <a:rPr sz="1600" spc="-11" dirty="0">
                <a:latin typeface="Times New Roman"/>
                <a:cs typeface="Times New Roman"/>
              </a:rPr>
              <a:t>preformatted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text</a:t>
            </a:r>
            <a:r>
              <a:rPr sz="1600" spc="11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with	</a:t>
            </a:r>
            <a:r>
              <a:rPr sz="1600" spc="-45" dirty="0">
                <a:latin typeface="Times New Roman"/>
                <a:cs typeface="Times New Roman"/>
              </a:rPr>
              <a:t>exact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1" dirty="0">
                <a:latin typeface="Times New Roman"/>
                <a:cs typeface="Times New Roman"/>
              </a:rPr>
              <a:t>space,  </a:t>
            </a:r>
            <a:r>
              <a:rPr sz="1600" spc="-55" dirty="0">
                <a:latin typeface="Times New Roman"/>
                <a:cs typeface="Times New Roman"/>
              </a:rPr>
              <a:t>line </a:t>
            </a:r>
            <a:r>
              <a:rPr sz="1600" spc="-20" dirty="0">
                <a:latin typeface="Times New Roman"/>
                <a:cs typeface="Times New Roman"/>
              </a:rPr>
              <a:t>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breaks.&lt;/</a:t>
            </a: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pre&gt;</a:t>
            </a:r>
            <a:endParaRPr sz="16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4547" y="3114803"/>
            <a:ext cx="2453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11" dirty="0">
                <a:latin typeface="Carlito"/>
                <a:cs typeface="Carlito"/>
              </a:rPr>
              <a:t>paragraph </a:t>
            </a:r>
            <a:r>
              <a:rPr spc="-5" dirty="0">
                <a:latin typeface="Carlito"/>
                <a:cs typeface="Carlito"/>
              </a:rPr>
              <a:t>of</a:t>
            </a:r>
            <a:r>
              <a:rPr spc="-51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text.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4547" y="3663443"/>
            <a:ext cx="31654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5" dirty="0">
                <a:latin typeface="Carlito"/>
                <a:cs typeface="Carlito"/>
              </a:rPr>
              <a:t>second </a:t>
            </a:r>
            <a:r>
              <a:rPr spc="-11" dirty="0">
                <a:latin typeface="Carlito"/>
                <a:cs typeface="Carlito"/>
              </a:rPr>
              <a:t>paragraph </a:t>
            </a:r>
            <a:r>
              <a:rPr spc="-5" dirty="0">
                <a:latin typeface="Carlito"/>
                <a:cs typeface="Carlito"/>
              </a:rPr>
              <a:t>of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text.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2731" y="4178249"/>
            <a:ext cx="1117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exact</a:t>
            </a:r>
            <a:r>
              <a:rPr sz="1200" spc="-51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space,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4547" y="4178249"/>
            <a:ext cx="27730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This is preformatted text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with</a:t>
            </a:r>
            <a:endParaRPr sz="12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line and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breaks.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698" y="228600"/>
            <a:ext cx="10214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108723"/>
            <a:ext cx="7552055" cy="16400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068243">
              <a:lnSpc>
                <a:spcPct val="131800"/>
              </a:lnSpc>
              <a:spcBef>
                <a:spcPts val="85"/>
              </a:spcBef>
            </a:pPr>
            <a:r>
              <a:rPr sz="2000" b="1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&lt;blockquote&gt;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000" b="1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&lt;address&gt;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 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Blockquote </a:t>
            </a:r>
            <a:r>
              <a:rPr sz="20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25" dirty="0">
                <a:latin typeface="Times New Roman"/>
                <a:cs typeface="Times New Roman"/>
              </a:rPr>
              <a:t>Indicates </a:t>
            </a:r>
            <a:r>
              <a:rPr sz="2000" dirty="0">
                <a:latin typeface="Times New Roman"/>
                <a:cs typeface="Times New Roman"/>
              </a:rPr>
              <a:t>that the </a:t>
            </a:r>
            <a:r>
              <a:rPr sz="2000" spc="-35" dirty="0">
                <a:latin typeface="Times New Roman"/>
                <a:cs typeface="Times New Roman"/>
              </a:rPr>
              <a:t>enclosed </a:t>
            </a:r>
            <a:r>
              <a:rPr sz="2000" spc="-20" dirty="0">
                <a:latin typeface="Times New Roman"/>
                <a:cs typeface="Times New Roman"/>
              </a:rPr>
              <a:t>text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25" dirty="0">
                <a:latin typeface="Times New Roman"/>
                <a:cs typeface="Times New Roman"/>
              </a:rPr>
              <a:t>extended </a:t>
            </a:r>
            <a:r>
              <a:rPr sz="2000" spc="-15" dirty="0">
                <a:latin typeface="Times New Roman"/>
                <a:cs typeface="Times New Roman"/>
              </a:rPr>
              <a:t>quotation.  </a:t>
            </a:r>
            <a:r>
              <a:rPr sz="20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 </a:t>
            </a:r>
            <a:r>
              <a:rPr sz="20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3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Author/Owner.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4985"/>
              </p:ext>
            </p:extLst>
          </p:nvPr>
        </p:nvGraphicFramePr>
        <p:xfrm>
          <a:off x="870483" y="2727961"/>
          <a:ext cx="5167631" cy="683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8683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&lt;blockquote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25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cite=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"http://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http://peoplestrategists.com/"</a:t>
                      </a: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&lt;p&gt;</a:t>
                      </a:r>
                      <a:r>
                        <a:rPr sz="1500" spc="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500" spc="-5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500" spc="-6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500" spc="-1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quotation </a:t>
                      </a:r>
                      <a:r>
                        <a:rPr sz="1500" spc="-3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taken </a:t>
                      </a:r>
                      <a:r>
                        <a:rPr sz="1500" spc="-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500" spc="-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 spc="-3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500" spc="14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Strategists.</a:t>
                      </a:r>
                      <a:r>
                        <a:rPr sz="1500" b="1" spc="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&lt;/p&gt;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</a:t>
                      </a:r>
                      <a:r>
                        <a:rPr sz="1500" b="1" spc="50" dirty="0" err="1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blockquote</a:t>
                      </a:r>
                      <a:r>
                        <a:rPr sz="1500" b="1" spc="50" dirty="0" smtClean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lang="en-US" sz="1500" b="1" spc="50" dirty="0" smtClean="0">
                        <a:solidFill>
                          <a:srgbClr val="1F4E79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&lt;address&gt;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Written by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&lt;a </a:t>
                      </a:r>
                      <a:r>
                        <a:rPr lang="en-US" sz="1500" dirty="0" err="1" smtClean="0">
                          <a:latin typeface="Times New Roman"/>
                          <a:cs typeface="Times New Roman"/>
                        </a:rPr>
                        <a:t>href</a:t>
                      </a: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="mailto:info@peoplestrategists.com"&gt;People  Strategists&lt;/a&gt;.&lt;</a:t>
                      </a:r>
                      <a:r>
                        <a:rPr lang="en-US" sz="1500" dirty="0" err="1" smtClean="0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Visit us at:&lt;</a:t>
                      </a:r>
                      <a:r>
                        <a:rPr lang="en-US" sz="1500" dirty="0" err="1" smtClean="0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&gt;  www.peoplestrategists.com&lt;br&gt;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L8, Tower1, </a:t>
                      </a:r>
                      <a:r>
                        <a:rPr lang="en-US" sz="1500" dirty="0" err="1" smtClean="0">
                          <a:latin typeface="Times New Roman"/>
                          <a:cs typeface="Times New Roman"/>
                        </a:rPr>
                        <a:t>Umiya</a:t>
                      </a: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 Business Bay,&lt;</a:t>
                      </a:r>
                      <a:r>
                        <a:rPr lang="en-US" sz="1500" dirty="0" err="1" smtClean="0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Outer Ring Road, Bangalore.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&lt;/address&gt;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&lt;/body&gt;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&lt;/html&gt;</a:t>
                      </a:r>
                    </a:p>
                    <a:p>
                      <a:pPr marL="52705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1270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517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48787"/>
            <a:ext cx="5486400" cy="27584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827" y="151456"/>
            <a:ext cx="106489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0960" y="1317498"/>
            <a:ext cx="34486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</a:t>
            </a:r>
            <a:r>
              <a:rPr sz="24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527" y="2175764"/>
            <a:ext cx="2961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Logical</a:t>
            </a:r>
            <a:r>
              <a:rPr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spc="-15" dirty="0">
                <a:latin typeface="Times New Roman"/>
                <a:cs typeface="Times New Roman"/>
              </a:rPr>
              <a:t>EM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5" dirty="0">
                <a:latin typeface="Times New Roman"/>
                <a:cs typeface="Times New Roman"/>
              </a:rPr>
              <a:t>Emphasized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dirty="0">
                <a:latin typeface="Times New Roman"/>
                <a:cs typeface="Times New Roman"/>
              </a:rPr>
              <a:t>STRONG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5" dirty="0">
                <a:latin typeface="Times New Roman"/>
                <a:cs typeface="Times New Roman"/>
              </a:rPr>
              <a:t>Strongly </a:t>
            </a:r>
            <a:r>
              <a:rPr spc="-35" dirty="0">
                <a:latin typeface="Times New Roman"/>
                <a:cs typeface="Times New Roman"/>
              </a:rPr>
              <a:t>emphasized  </a:t>
            </a:r>
            <a:r>
              <a:rPr spc="60" dirty="0">
                <a:latin typeface="Times New Roman"/>
                <a:cs typeface="Times New Roman"/>
              </a:rPr>
              <a:t>DFN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Definition </a:t>
            </a:r>
            <a:r>
              <a:rPr spc="-5" dirty="0">
                <a:latin typeface="Times New Roman"/>
                <a:cs typeface="Times New Roman"/>
              </a:rPr>
              <a:t>of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5" dirty="0">
                <a:latin typeface="Times New Roman"/>
                <a:cs typeface="Times New Roman"/>
              </a:rPr>
              <a:t>term  </a:t>
            </a:r>
            <a:r>
              <a:rPr spc="51" dirty="0">
                <a:latin typeface="Times New Roman"/>
                <a:cs typeface="Times New Roman"/>
              </a:rPr>
              <a:t>CODE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1" dirty="0">
                <a:latin typeface="Times New Roman"/>
                <a:cs typeface="Times New Roman"/>
              </a:rPr>
              <a:t>Code fragment</a:t>
            </a:r>
            <a:endParaRPr dirty="0">
              <a:latin typeface="Times New Roman"/>
              <a:cs typeface="Times New Roman"/>
            </a:endParaRPr>
          </a:p>
          <a:p>
            <a:pPr marL="12700" marR="873738"/>
            <a:r>
              <a:rPr spc="-80" dirty="0">
                <a:latin typeface="Times New Roman"/>
                <a:cs typeface="Times New Roman"/>
              </a:rPr>
              <a:t>SAMP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60" dirty="0">
                <a:latin typeface="Times New Roman"/>
                <a:cs typeface="Times New Roman"/>
              </a:rPr>
              <a:t>Sample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5" dirty="0">
                <a:latin typeface="Times New Roman"/>
                <a:cs typeface="Times New Roman"/>
              </a:rPr>
              <a:t>KBD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Keyboard </a:t>
            </a:r>
            <a:r>
              <a:rPr spc="-15" dirty="0">
                <a:latin typeface="Times New Roman"/>
                <a:cs typeface="Times New Roman"/>
              </a:rPr>
              <a:t>input  </a:t>
            </a:r>
            <a:r>
              <a:rPr spc="-140" dirty="0">
                <a:latin typeface="Times New Roman"/>
                <a:cs typeface="Times New Roman"/>
              </a:rPr>
              <a:t>VAR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Times New Roman"/>
                <a:cs typeface="Times New Roman"/>
              </a:rPr>
              <a:t>Variable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15" dirty="0">
                <a:latin typeface="Times New Roman"/>
                <a:cs typeface="Times New Roman"/>
              </a:rPr>
              <a:t>CITE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" dirty="0">
                <a:latin typeface="Times New Roman"/>
                <a:cs typeface="Times New Roman"/>
              </a:rPr>
              <a:t>Short </a:t>
            </a:r>
            <a:r>
              <a:rPr spc="-31" dirty="0">
                <a:latin typeface="Times New Roman"/>
                <a:cs typeface="Times New Roman"/>
              </a:rPr>
              <a:t>citation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912" y="2175766"/>
            <a:ext cx="197294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Physical</a:t>
            </a:r>
            <a:r>
              <a:rPr b="1" u="sng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</a:t>
            </a:r>
            <a:endParaRPr dirty="0">
              <a:latin typeface="Times New Roman"/>
              <a:cs typeface="Times New Roman"/>
            </a:endParaRPr>
          </a:p>
          <a:p>
            <a:pPr marL="12700" marR="741661"/>
            <a:r>
              <a:rPr dirty="0">
                <a:latin typeface="Times New Roman"/>
                <a:cs typeface="Times New Roman"/>
              </a:rPr>
              <a:t>TT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60" dirty="0">
                <a:latin typeface="Times New Roman"/>
                <a:cs typeface="Times New Roman"/>
              </a:rPr>
              <a:t>Teletype  </a:t>
            </a:r>
            <a:r>
              <a:rPr spc="35" dirty="0">
                <a:latin typeface="Times New Roman"/>
                <a:cs typeface="Times New Roman"/>
              </a:rPr>
              <a:t>I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Italics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95" dirty="0">
                <a:latin typeface="Times New Roman"/>
                <a:cs typeface="Times New Roman"/>
              </a:rPr>
              <a:t>B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91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Bold</a:t>
            </a:r>
            <a:endParaRPr dirty="0">
              <a:latin typeface="Times New Roman"/>
              <a:cs typeface="Times New Roman"/>
            </a:endParaRPr>
          </a:p>
          <a:p>
            <a:pPr marL="12700" marR="5080"/>
            <a:r>
              <a:rPr spc="-25" dirty="0">
                <a:latin typeface="Times New Roman"/>
                <a:cs typeface="Times New Roman"/>
              </a:rPr>
              <a:t>U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Underline  </a:t>
            </a:r>
            <a:r>
              <a:rPr spc="-11" dirty="0">
                <a:latin typeface="Times New Roman"/>
                <a:cs typeface="Times New Roman"/>
              </a:rPr>
              <a:t>STRIKE </a:t>
            </a:r>
            <a:r>
              <a:rPr spc="-40" dirty="0">
                <a:latin typeface="Times New Roman"/>
                <a:cs typeface="Times New Roman"/>
              </a:rPr>
              <a:t>- Strikeout  </a:t>
            </a:r>
            <a:r>
              <a:rPr spc="11" dirty="0">
                <a:latin typeface="Times New Roman"/>
                <a:cs typeface="Times New Roman"/>
              </a:rPr>
              <a:t>BIG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45" dirty="0">
                <a:latin typeface="Times New Roman"/>
                <a:cs typeface="Times New Roman"/>
              </a:rPr>
              <a:t>Larger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-95" dirty="0">
                <a:latin typeface="Times New Roman"/>
                <a:cs typeface="Times New Roman"/>
              </a:rPr>
              <a:t>SMALL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71" dirty="0">
                <a:latin typeface="Times New Roman"/>
                <a:cs typeface="Times New Roman"/>
              </a:rPr>
              <a:t>Smaller </a:t>
            </a:r>
            <a:r>
              <a:rPr spc="-20" dirty="0">
                <a:latin typeface="Times New Roman"/>
                <a:cs typeface="Times New Roman"/>
              </a:rPr>
              <a:t>text  </a:t>
            </a:r>
            <a:r>
              <a:rPr spc="-85" dirty="0">
                <a:latin typeface="Times New Roman"/>
                <a:cs typeface="Times New Roman"/>
              </a:rPr>
              <a:t>SUB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Subscript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55" dirty="0">
                <a:latin typeface="Times New Roman"/>
                <a:cs typeface="Times New Roman"/>
              </a:rPr>
              <a:t>SUP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31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Superscript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0510" y="2176654"/>
            <a:ext cx="327914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1287">
              <a:spcBef>
                <a:spcPts val="100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 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 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A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Anchor  </a:t>
            </a:r>
            <a:r>
              <a:rPr spc="5" dirty="0">
                <a:latin typeface="Times New Roman"/>
                <a:cs typeface="Times New Roman"/>
              </a:rPr>
              <a:t>IMG </a:t>
            </a:r>
            <a:r>
              <a:rPr spc="-40" dirty="0">
                <a:latin typeface="Times New Roman"/>
                <a:cs typeface="Times New Roman"/>
              </a:rPr>
              <a:t>-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Image</a:t>
            </a:r>
            <a:endParaRPr dirty="0">
              <a:latin typeface="Times New Roman"/>
              <a:cs typeface="Times New Roman"/>
            </a:endParaRPr>
          </a:p>
          <a:p>
            <a:pPr marL="12700" marR="412740"/>
            <a:r>
              <a:rPr spc="-15" dirty="0">
                <a:latin typeface="Times New Roman"/>
                <a:cs typeface="Times New Roman"/>
              </a:rPr>
              <a:t>BASEFONT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5" dirty="0">
                <a:latin typeface="Times New Roman"/>
                <a:cs typeface="Times New Roman"/>
              </a:rPr>
              <a:t>Default </a:t>
            </a:r>
            <a:r>
              <a:rPr spc="5" dirty="0">
                <a:latin typeface="Times New Roman"/>
                <a:cs typeface="Times New Roman"/>
              </a:rPr>
              <a:t>font </a:t>
            </a:r>
            <a:r>
              <a:rPr spc="-55" dirty="0">
                <a:latin typeface="Times New Roman"/>
                <a:cs typeface="Times New Roman"/>
              </a:rPr>
              <a:t>size  </a:t>
            </a:r>
            <a:r>
              <a:rPr spc="-11" dirty="0">
                <a:latin typeface="Times New Roman"/>
                <a:cs typeface="Times New Roman"/>
              </a:rPr>
              <a:t>APPLET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111" dirty="0">
                <a:latin typeface="Times New Roman"/>
                <a:cs typeface="Times New Roman"/>
              </a:rPr>
              <a:t>Java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applet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95" dirty="0">
                <a:latin typeface="Times New Roman"/>
                <a:cs typeface="Times New Roman"/>
              </a:rPr>
              <a:t>PARAM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35" dirty="0">
                <a:latin typeface="Times New Roman"/>
                <a:cs typeface="Times New Roman"/>
              </a:rPr>
              <a:t>Parameters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111" dirty="0">
                <a:latin typeface="Times New Roman"/>
                <a:cs typeface="Times New Roman"/>
              </a:rPr>
              <a:t>Java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applet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45" dirty="0">
                <a:latin typeface="Times New Roman"/>
                <a:cs typeface="Times New Roman"/>
              </a:rPr>
              <a:t>FONT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" dirty="0">
                <a:latin typeface="Times New Roman"/>
                <a:cs typeface="Times New Roman"/>
              </a:rPr>
              <a:t>Font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modification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85" dirty="0">
                <a:latin typeface="Times New Roman"/>
                <a:cs typeface="Times New Roman"/>
              </a:rPr>
              <a:t>BR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51" dirty="0">
                <a:latin typeface="Times New Roman"/>
                <a:cs typeface="Times New Roman"/>
              </a:rPr>
              <a:t>Line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break</a:t>
            </a:r>
            <a:endParaRPr dirty="0">
              <a:latin typeface="Times New Roman"/>
              <a:cs typeface="Times New Roman"/>
            </a:endParaRPr>
          </a:p>
          <a:p>
            <a:pPr marL="12700" marR="496558"/>
            <a:r>
              <a:rPr spc="-60" dirty="0">
                <a:latin typeface="Times New Roman"/>
                <a:cs typeface="Times New Roman"/>
              </a:rPr>
              <a:t>MAP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45" dirty="0">
                <a:latin typeface="Times New Roman"/>
                <a:cs typeface="Times New Roman"/>
              </a:rPr>
              <a:t>Client-side </a:t>
            </a:r>
            <a:r>
              <a:rPr spc="-51" dirty="0">
                <a:latin typeface="Times New Roman"/>
                <a:cs typeface="Times New Roman"/>
              </a:rPr>
              <a:t>imagemap  </a:t>
            </a:r>
            <a:r>
              <a:rPr spc="-40" dirty="0">
                <a:latin typeface="Times New Roman"/>
                <a:cs typeface="Times New Roman"/>
              </a:rPr>
              <a:t>AREA - </a:t>
            </a:r>
            <a:r>
              <a:rPr spc="5" dirty="0">
                <a:latin typeface="Times New Roman"/>
                <a:cs typeface="Times New Roman"/>
              </a:rPr>
              <a:t>Hotzone </a:t>
            </a:r>
            <a:r>
              <a:rPr spc="-35" dirty="0">
                <a:latin typeface="Times New Roman"/>
                <a:cs typeface="Times New Roman"/>
              </a:rPr>
              <a:t>in</a:t>
            </a:r>
            <a:r>
              <a:rPr spc="31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Times New Roman"/>
                <a:cs typeface="Times New Roman"/>
              </a:rPr>
              <a:t>imagemap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5046"/>
            <a:ext cx="105727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615" y="1271777"/>
            <a:ext cx="6108700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(Physical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  <a:p>
            <a:pPr marL="157476">
              <a:spcBef>
                <a:spcPts val="2300"/>
              </a:spcBef>
              <a:tabLst>
                <a:tab pos="4576966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Tag	</a:t>
            </a:r>
            <a:r>
              <a:rPr sz="2400" b="1" dirty="0">
                <a:latin typeface="Times New Roman"/>
                <a:cs typeface="Times New Roman"/>
              </a:rPr>
              <a:t>Description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5" y="2591816"/>
            <a:ext cx="2767965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&lt;b&gt;….&lt;/b&gt;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&lt;i&gt;……&lt;/i&gt;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69" dirty="0">
                <a:solidFill>
                  <a:srgbClr val="1F4E79"/>
                </a:solidFill>
                <a:latin typeface="Times New Roman"/>
                <a:cs typeface="Times New Roman"/>
              </a:rPr>
              <a:t>&lt;u&gt;….&lt;/u&gt;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55" dirty="0">
                <a:solidFill>
                  <a:srgbClr val="1F4E79"/>
                </a:solidFill>
                <a:latin typeface="Times New Roman"/>
                <a:cs typeface="Times New Roman"/>
              </a:rPr>
              <a:t>&lt;strike&gt;…&lt;/strike&gt;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&lt;sub&gt;….&lt;/sub&gt;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&lt;sup&gt;….&lt;/sup&gt;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131" dirty="0">
                <a:solidFill>
                  <a:srgbClr val="1F4E79"/>
                </a:solidFill>
                <a:latin typeface="Times New Roman"/>
                <a:cs typeface="Times New Roman"/>
              </a:rPr>
              <a:t>&lt;big&gt;….&lt;/big&gt;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&lt;small&gt;….&lt;/small&gt;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sz="2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&lt;tt&gt;….&lt;/tt&gt;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229" y="2591816"/>
            <a:ext cx="4420235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90" indent="-407024">
              <a:lnSpc>
                <a:spcPts val="2760"/>
              </a:lnSpc>
              <a:spcBef>
                <a:spcPts val="100"/>
              </a:spcBef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bold.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91" dirty="0">
                <a:latin typeface="Times New Roman"/>
                <a:cs typeface="Times New Roman"/>
              </a:rPr>
              <a:t>italic.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1" dirty="0">
                <a:latin typeface="Times New Roman"/>
                <a:cs typeface="Times New Roman"/>
              </a:rPr>
              <a:t>underline.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strikethrough.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subscript.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35" dirty="0">
                <a:latin typeface="Times New Roman"/>
                <a:cs typeface="Times New Roman"/>
              </a:rPr>
              <a:t>superscript.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1" dirty="0">
                <a:latin typeface="Times New Roman"/>
                <a:cs typeface="Times New Roman"/>
              </a:rPr>
              <a:t>bigger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31" dirty="0">
                <a:latin typeface="Times New Roman"/>
                <a:cs typeface="Times New Roman"/>
              </a:rPr>
              <a:t>(one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75" dirty="0">
                <a:latin typeface="Times New Roman"/>
                <a:cs typeface="Times New Roman"/>
              </a:rPr>
              <a:t>size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bigger).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64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80" dirty="0">
                <a:latin typeface="Times New Roman"/>
                <a:cs typeface="Times New Roman"/>
              </a:rPr>
              <a:t>small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31" dirty="0">
                <a:latin typeface="Times New Roman"/>
                <a:cs typeface="Times New Roman"/>
              </a:rPr>
              <a:t>(one </a:t>
            </a:r>
            <a:r>
              <a:rPr sz="2400" spc="11" dirty="0">
                <a:latin typeface="Times New Roman"/>
                <a:cs typeface="Times New Roman"/>
              </a:rPr>
              <a:t>font </a:t>
            </a:r>
            <a:r>
              <a:rPr sz="2400" spc="-75" dirty="0">
                <a:latin typeface="Times New Roman"/>
                <a:cs typeface="Times New Roman"/>
              </a:rPr>
              <a:t>size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smaller).</a:t>
            </a:r>
            <a:endParaRPr sz="2400">
              <a:latin typeface="Times New Roman"/>
              <a:cs typeface="Times New Roman"/>
            </a:endParaRPr>
          </a:p>
          <a:p>
            <a:pPr marL="419090" indent="-407024">
              <a:lnSpc>
                <a:spcPts val="2760"/>
              </a:lnSpc>
              <a:buFont typeface="Times New Roman"/>
              <a:buChar char="-"/>
              <a:tabLst>
                <a:tab pos="419090" algn="l"/>
                <a:tab pos="419724" algn="l"/>
              </a:tabLst>
            </a:pPr>
            <a:r>
              <a:rPr sz="2400" spc="-55" dirty="0">
                <a:latin typeface="Times New Roman"/>
                <a:cs typeface="Times New Roman"/>
              </a:rPr>
              <a:t>typewriter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(monospaced).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2955"/>
            <a:ext cx="104203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615" y="1317498"/>
            <a:ext cx="5931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(Physical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0483" y="2229231"/>
          <a:ext cx="10369551" cy="4137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1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98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b="1" spc="-5" dirty="0">
                          <a:latin typeface="Carlito"/>
                          <a:cs typeface="Carlito"/>
                        </a:rPr>
                        <a:t>Snapdeal</a:t>
                      </a:r>
                      <a:r>
                        <a:rPr sz="19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b="1" spc="-20" dirty="0">
                          <a:latin typeface="Carlito"/>
                          <a:cs typeface="Carlito"/>
                        </a:rPr>
                        <a:t>Academy.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900" i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5" dirty="0">
                          <a:latin typeface="Carlito"/>
                          <a:cs typeface="Carlito"/>
                        </a:rPr>
                        <a:t>Training.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9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Snapdeal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Academy.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&lt;/b&gt;</a:t>
                      </a:r>
                      <a:r>
                        <a:rPr sz="1500" b="1" spc="-2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9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&lt;i&gt; 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Training.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&lt;/i&gt;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9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795"/>
                        </a:lnSpc>
                      </a:pPr>
                      <a:r>
                        <a:rPr sz="19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Powered </a:t>
                      </a:r>
                      <a:r>
                        <a:rPr sz="19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9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-</a:t>
                      </a:r>
                      <a:r>
                        <a:rPr sz="1900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19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PeopleStrategists.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trike="sngStrike" spc="-40" dirty="0">
                          <a:latin typeface="Carlito"/>
                          <a:cs typeface="Carlito"/>
                        </a:rPr>
                        <a:t>Text.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Copyright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© Jasper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Infotech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Pvt.Ltd. </a:t>
                      </a:r>
                      <a:r>
                        <a:rPr sz="1900" spc="-7" baseline="-20833" dirty="0">
                          <a:latin typeface="Carlito"/>
                          <a:cs typeface="Carlito"/>
                        </a:rPr>
                        <a:t>Subscipt.</a:t>
                      </a:r>
                      <a:r>
                        <a:rPr sz="1900" spc="-120" baseline="-20833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7" baseline="25462" dirty="0">
                          <a:latin typeface="Carlito"/>
                          <a:cs typeface="Carlito"/>
                        </a:rPr>
                        <a:t>Superscript.</a:t>
                      </a:r>
                      <a:endParaRPr sz="1900" baseline="25462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831">
                <a:tc>
                  <a:txBody>
                    <a:bodyPr/>
                    <a:lstStyle/>
                    <a:p>
                      <a:pPr marL="52705">
                        <a:lnSpc>
                          <a:spcPts val="1664"/>
                        </a:lnSpc>
                      </a:pPr>
                      <a:r>
                        <a:rPr sz="1500" b="1" spc="9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&lt;u&gt;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Powered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PeopleStrategists. </a:t>
                      </a:r>
                      <a:r>
                        <a:rPr sz="1500" b="1" spc="17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&lt;/u&gt;</a:t>
                      </a: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1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&lt;strike&gt;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Text. </a:t>
                      </a:r>
                      <a:r>
                        <a:rPr sz="1500" b="1" spc="5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&lt;/strike&gt;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76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3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&lt;small&gt;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Copyright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&amp;copy Jasper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Infotech 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Pvt.Ltd.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&lt;/small&gt;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319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&lt;sub&gt;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Subscipt.</a:t>
                      </a:r>
                      <a:r>
                        <a:rPr sz="1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14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&lt;/sub&gt;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755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&lt;sup&gt;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2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&lt;/sup&gt;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7324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b="1" spc="9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&lt;/body&gt;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&lt;/html&gt;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90" y="153638"/>
            <a:ext cx="10496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955" y="1290066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(Logical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b="1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775" y="1875283"/>
            <a:ext cx="1253491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096"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Tag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2065"/>
              </a:spcBef>
            </a:pPr>
            <a:r>
              <a:rPr sz="2400" b="1" spc="135" dirty="0">
                <a:solidFill>
                  <a:srgbClr val="1F4E79"/>
                </a:solidFill>
                <a:latin typeface="Times New Roman"/>
                <a:cs typeface="Times New Roman"/>
              </a:rPr>
              <a:t>&lt;em&gt;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45" dirty="0">
                <a:solidFill>
                  <a:srgbClr val="1F4E79"/>
                </a:solidFill>
                <a:latin typeface="Times New Roman"/>
                <a:cs typeface="Times New Roman"/>
              </a:rPr>
              <a:t>&lt;strong&gt;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0"/>
              </a:spcBef>
            </a:pPr>
            <a:r>
              <a:rPr sz="24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&lt;dfn&gt;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&lt;code&gt;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71" dirty="0">
                <a:solidFill>
                  <a:srgbClr val="1F4E79"/>
                </a:solidFill>
                <a:latin typeface="Times New Roman"/>
                <a:cs typeface="Times New Roman"/>
              </a:rPr>
              <a:t>&lt;kbd&gt;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dirty="0">
                <a:solidFill>
                  <a:srgbClr val="1F4E79"/>
                </a:solidFill>
                <a:latin typeface="Times New Roman"/>
                <a:cs typeface="Times New Roman"/>
              </a:rPr>
              <a:t>&lt;var&gt;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4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&lt;cite&gt;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829" y="1875283"/>
            <a:ext cx="4085591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077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206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31" dirty="0">
                <a:latin typeface="Times New Roman"/>
                <a:cs typeface="Times New Roman"/>
              </a:rPr>
              <a:t>Emphasized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71" dirty="0">
                <a:latin typeface="Times New Roman"/>
                <a:cs typeface="Times New Roman"/>
              </a:rPr>
              <a:t>Strongly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emphasized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0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111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45" dirty="0">
                <a:latin typeface="Times New Roman"/>
                <a:cs typeface="Times New Roman"/>
              </a:rPr>
              <a:t>Represents </a:t>
            </a:r>
            <a:r>
              <a:rPr sz="2400" spc="-15" dirty="0">
                <a:latin typeface="Times New Roman"/>
                <a:cs typeface="Times New Roman"/>
              </a:rPr>
              <a:t>computer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60" dirty="0">
                <a:latin typeface="Times New Roman"/>
                <a:cs typeface="Times New Roman"/>
              </a:rPr>
              <a:t>keyboard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characters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</a:tabLst>
            </a:pPr>
            <a:r>
              <a:rPr sz="2400" spc="-20" dirty="0">
                <a:latin typeface="Times New Roman"/>
                <a:cs typeface="Times New Roman"/>
              </a:rPr>
              <a:t>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 marL="927077" indent="-914377">
              <a:spcBef>
                <a:spcPts val="625"/>
              </a:spcBef>
              <a:buChar char="-"/>
              <a:tabLst>
                <a:tab pos="926442" algn="l"/>
                <a:tab pos="927077" algn="l"/>
                <a:tab pos="1284573" algn="l"/>
              </a:tabLst>
            </a:pPr>
            <a:r>
              <a:rPr sz="2400" spc="-111" dirty="0">
                <a:latin typeface="Times New Roman"/>
                <a:cs typeface="Times New Roman"/>
              </a:rPr>
              <a:t>A	</a:t>
            </a:r>
            <a:r>
              <a:rPr sz="2400" spc="-40" dirty="0">
                <a:latin typeface="Times New Roman"/>
                <a:cs typeface="Times New Roman"/>
              </a:rPr>
              <a:t>citation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373" y="301350"/>
            <a:ext cx="1061138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7955" y="1317498"/>
            <a:ext cx="5824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(Logical 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0484" y="1994025"/>
          <a:ext cx="10369551" cy="403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01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96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&lt;html&gt;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4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i="1" spc="-5" dirty="0">
                          <a:latin typeface="Carlito"/>
                          <a:cs typeface="Carlito"/>
                        </a:rPr>
                        <a:t>Snapdeal</a:t>
                      </a:r>
                      <a:r>
                        <a:rPr sz="1900" i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20" dirty="0">
                          <a:latin typeface="Carlito"/>
                          <a:cs typeface="Carlito"/>
                        </a:rPr>
                        <a:t>Academy.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b="1" spc="-15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9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b="1" spc="-20" dirty="0">
                          <a:latin typeface="Carlito"/>
                          <a:cs typeface="Carlito"/>
                        </a:rPr>
                        <a:t>Training.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582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&lt;em&gt;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Snapdeal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Academy.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&lt;/em&gt;</a:t>
                      </a:r>
                      <a:r>
                        <a:rPr sz="1500" b="1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&lt;strong&gt; 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Training. </a:t>
                      </a:r>
                      <a:r>
                        <a:rPr sz="1500" b="1" spc="6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&lt;/strong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500" b="1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b="1" spc="4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&lt;dfn&gt;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Powered 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PeopleStrategists. </a:t>
                      </a:r>
                      <a:r>
                        <a:rPr sz="1500" b="1" spc="9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&lt;/dfn </a:t>
                      </a:r>
                      <a:r>
                        <a:rPr sz="1500" b="1" spc="1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500" b="1" spc="2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9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795"/>
                        </a:lnSpc>
                      </a:pPr>
                      <a:r>
                        <a:rPr sz="1900" i="1" spc="-10" dirty="0">
                          <a:latin typeface="Carlito"/>
                          <a:cs typeface="Carlito"/>
                        </a:rPr>
                        <a:t>Powered by </a:t>
                      </a:r>
                      <a:r>
                        <a:rPr sz="1900" i="1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PeopleStrategists.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pc="-40" dirty="0">
                          <a:latin typeface="Carlito"/>
                          <a:cs typeface="Carlito"/>
                        </a:rPr>
                        <a:t>Text.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Subscipt.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Superscript.</a:t>
                      </a:r>
                      <a:r>
                        <a:rPr sz="19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i="1" spc="-10" dirty="0">
                          <a:latin typeface="Carlito"/>
                          <a:cs typeface="Carlito"/>
                        </a:rPr>
                        <a:t>Superscript.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30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6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&lt;code&gt;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Text. </a:t>
                      </a:r>
                      <a:r>
                        <a:rPr sz="1500" b="1" spc="1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&lt;/code&gt;</a:t>
                      </a:r>
                      <a:r>
                        <a:rPr sz="1500" b="1" spc="-4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&lt;br&gt;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0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4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&lt;kbd&gt;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Subscipt.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&lt;/kbd&gt;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&lt;var&gt;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&lt;/var&gt;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90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5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&lt;cite&gt;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Superscript.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&lt;/cite&gt;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6202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00" b="1" spc="9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&lt;/body&gt;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&lt;/html&gt;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0496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7498"/>
            <a:ext cx="9461500" cy="49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596" algn="ctr">
              <a:spcBef>
                <a:spcPts val="100"/>
              </a:spcBef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Formatting 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(Special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markup)</a:t>
            </a:r>
            <a:endParaRPr sz="2400" u="sng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93422" algn="ctr"/>
            <a:r>
              <a:rPr sz="2400" b="1" spc="-25" dirty="0">
                <a:latin typeface="Times New Roman"/>
                <a:cs typeface="Times New Roman"/>
              </a:rPr>
              <a:t>Links and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11" dirty="0">
                <a:latin typeface="Times New Roman"/>
                <a:cs typeface="Times New Roman"/>
              </a:rPr>
              <a:t>Navigation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Anchor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Element-</a:t>
            </a:r>
            <a:endParaRPr sz="2400" u="sng"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z="2000" dirty="0">
                <a:latin typeface="Carlito"/>
                <a:cs typeface="Carlito"/>
              </a:rPr>
              <a:t>An anchor can </a:t>
            </a:r>
            <a:r>
              <a:rPr sz="2000" spc="-5" dirty="0">
                <a:latin typeface="Carlito"/>
                <a:cs typeface="Carlito"/>
              </a:rPr>
              <a:t>be used </a:t>
            </a:r>
            <a:r>
              <a:rPr sz="2000" spc="-11" dirty="0">
                <a:latin typeface="Carlito"/>
                <a:cs typeface="Carlito"/>
              </a:rPr>
              <a:t>to 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link </a:t>
            </a:r>
            <a:r>
              <a:rPr sz="2000" spc="-11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document (with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1" dirty="0">
                <a:latin typeface="Carlito"/>
                <a:cs typeface="Carlito"/>
              </a:rPr>
              <a:t>href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1" dirty="0">
                <a:latin typeface="Carlito"/>
                <a:cs typeface="Carlito"/>
              </a:rPr>
              <a:t>attribute).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755"/>
              </a:spcBef>
            </a:pPr>
            <a:r>
              <a:rPr sz="2000" b="1" spc="5" dirty="0">
                <a:latin typeface="Times New Roman"/>
                <a:cs typeface="Times New Roman"/>
              </a:rPr>
              <a:t>Types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-20" dirty="0">
                <a:latin typeface="Times New Roman"/>
                <a:cs typeface="Times New Roman"/>
              </a:rPr>
              <a:t>External </a:t>
            </a:r>
            <a:r>
              <a:rPr sz="2000" b="1" spc="-145" dirty="0">
                <a:latin typeface="Times New Roman"/>
                <a:cs typeface="Times New Roman"/>
              </a:rPr>
              <a:t>: </a:t>
            </a:r>
            <a:r>
              <a:rPr sz="20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&lt;a </a:t>
            </a:r>
            <a:r>
              <a:rPr sz="20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href=</a:t>
            </a:r>
            <a:r>
              <a:rPr sz="2000" spc="-20" dirty="0">
                <a:latin typeface="Times New Roman"/>
                <a:cs typeface="Times New Roman"/>
              </a:rPr>
              <a:t>“https:/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/ww</a:t>
            </a:r>
            <a:r>
              <a:rPr sz="2000" spc="-20" dirty="0">
                <a:latin typeface="Times New Roman"/>
                <a:cs typeface="Times New Roman"/>
              </a:rPr>
              <a:t>w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.peoplestrategists.com”&gt;</a:t>
            </a:r>
            <a:r>
              <a:rPr sz="2000" spc="-20" dirty="0">
                <a:latin typeface="Times New Roman"/>
                <a:cs typeface="Times New Roman"/>
              </a:rPr>
              <a:t>Welcome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PeopleStrategists</a:t>
            </a:r>
            <a:r>
              <a:rPr sz="20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&lt;/a&gt;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-25" dirty="0">
                <a:latin typeface="Times New Roman"/>
                <a:cs typeface="Times New Roman"/>
              </a:rPr>
              <a:t>Internal </a:t>
            </a:r>
            <a:r>
              <a:rPr sz="2000" b="1" spc="-145" dirty="0">
                <a:latin typeface="Times New Roman"/>
                <a:cs typeface="Times New Roman"/>
              </a:rPr>
              <a:t>:</a:t>
            </a:r>
            <a:r>
              <a:rPr sz="2000" b="1" spc="211" dirty="0"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&lt;a</a:t>
            </a:r>
            <a:r>
              <a:rPr sz="20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href=</a:t>
            </a:r>
            <a:r>
              <a:rPr sz="2000" spc="40" dirty="0">
                <a:latin typeface="Times New Roman"/>
                <a:cs typeface="Times New Roman"/>
              </a:rPr>
              <a:t>“\contact.htm”&gt;contact</a:t>
            </a:r>
            <a:r>
              <a:rPr sz="20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&lt;/a&gt;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795"/>
              </a:spcBef>
            </a:pPr>
            <a:r>
              <a:rPr sz="2400" b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Tag-</a:t>
            </a:r>
            <a:endParaRPr sz="2400" u="sng" dirty="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  <a:spcBef>
                <a:spcPts val="78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syntax </a:t>
            </a:r>
            <a:r>
              <a:rPr sz="2000" dirty="0">
                <a:latin typeface="Times New Roman"/>
                <a:cs typeface="Times New Roman"/>
              </a:rPr>
              <a:t>for the </a:t>
            </a:r>
            <a:r>
              <a:rPr sz="2000" spc="-51" dirty="0">
                <a:latin typeface="Times New Roman"/>
                <a:cs typeface="Times New Roman"/>
              </a:rPr>
              <a:t>tag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insert </a:t>
            </a:r>
            <a:r>
              <a:rPr sz="2000" spc="-6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1" dirty="0">
                <a:latin typeface="Times New Roman"/>
                <a:cs typeface="Times New Roman"/>
              </a:rPr>
              <a:t>webpage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91" dirty="0">
                <a:latin typeface="Times New Roman"/>
                <a:cs typeface="Times New Roman"/>
              </a:rPr>
              <a:t>is-</a:t>
            </a:r>
            <a:endParaRPr sz="2000" dirty="0">
              <a:latin typeface="Times New Roman"/>
              <a:cs typeface="Times New Roman"/>
            </a:endParaRPr>
          </a:p>
          <a:p>
            <a:pPr marL="3061258">
              <a:lnSpc>
                <a:spcPts val="2585"/>
              </a:lnSpc>
            </a:pPr>
            <a:r>
              <a:rPr sz="22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2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src</a:t>
            </a:r>
            <a:r>
              <a:rPr sz="2200" spc="-5" dirty="0">
                <a:latin typeface="Times New Roman"/>
                <a:cs typeface="Times New Roman"/>
              </a:rPr>
              <a:t>=“url” </a:t>
            </a:r>
            <a:r>
              <a:rPr sz="2200" spc="-20" dirty="0">
                <a:latin typeface="Times New Roman"/>
                <a:cs typeface="Times New Roman"/>
              </a:rPr>
              <a:t>alt=“alternate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text”</a:t>
            </a:r>
            <a:r>
              <a:rPr sz="22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sz="2200" spc="-80" dirty="0">
                <a:latin typeface="Times New Roman"/>
                <a:cs typeface="Times New Roman"/>
              </a:rPr>
              <a:t>Eg.: </a:t>
            </a:r>
            <a:r>
              <a:rPr sz="22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2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src</a:t>
            </a:r>
            <a:r>
              <a:rPr sz="2200" spc="-20" dirty="0">
                <a:latin typeface="Times New Roman"/>
                <a:cs typeface="Times New Roman"/>
              </a:rPr>
              <a:t>=“\images\snapdealacademy.jpg” </a:t>
            </a:r>
            <a:r>
              <a:rPr sz="2200" spc="-35" dirty="0">
                <a:latin typeface="Times New Roman"/>
                <a:cs typeface="Times New Roman"/>
              </a:rPr>
              <a:t>alt=“Snapdeal</a:t>
            </a:r>
            <a:r>
              <a:rPr sz="2200" spc="151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Academy”</a:t>
            </a:r>
            <a:r>
              <a:rPr sz="22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10115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8721"/>
            <a:ext cx="9281160" cy="1647888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3393355">
              <a:spcBef>
                <a:spcPts val="851"/>
              </a:spcBef>
            </a:pP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Unordered 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Odered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Unordered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</a:t>
            </a:r>
            <a:r>
              <a:rPr sz="2000" b="1" dirty="0">
                <a:latin typeface="Times New Roman"/>
                <a:cs typeface="Times New Roman"/>
              </a:rPr>
              <a:t> - </a:t>
            </a:r>
            <a:r>
              <a:rPr sz="2000" spc="71" dirty="0">
                <a:latin typeface="Times New Roman"/>
                <a:cs typeface="Times New Roman"/>
              </a:rPr>
              <a:t>&lt;ul&gt;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Item </a:t>
            </a:r>
            <a:r>
              <a:rPr sz="2000" spc="-55" dirty="0"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51" dirty="0">
                <a:latin typeface="Times New Roman"/>
                <a:cs typeface="Times New Roman"/>
              </a:rPr>
              <a:t>&lt;li&gt;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list </a:t>
            </a:r>
            <a:r>
              <a:rPr sz="2000" spc="-35" dirty="0">
                <a:latin typeface="Times New Roman"/>
                <a:cs typeface="Times New Roman"/>
              </a:rPr>
              <a:t>items </a:t>
            </a:r>
            <a:r>
              <a:rPr sz="2000" spc="-105" dirty="0">
                <a:latin typeface="Times New Roman"/>
                <a:cs typeface="Times New Roman"/>
              </a:rPr>
              <a:t>will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marked with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bullets.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Ordered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80" dirty="0">
                <a:latin typeface="Times New Roman"/>
                <a:cs typeface="Times New Roman"/>
              </a:rPr>
              <a:t>&lt;ol&gt;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dirty="0">
                <a:latin typeface="Times New Roman"/>
                <a:cs typeface="Times New Roman"/>
              </a:rPr>
              <a:t>Item </a:t>
            </a:r>
            <a:r>
              <a:rPr sz="2000" spc="-55" dirty="0">
                <a:latin typeface="Times New Roman"/>
                <a:cs typeface="Times New Roman"/>
              </a:rPr>
              <a:t>lists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51" dirty="0">
                <a:latin typeface="Times New Roman"/>
                <a:cs typeface="Times New Roman"/>
              </a:rPr>
              <a:t>&lt;li&gt; </a:t>
            </a:r>
            <a:r>
              <a:rPr sz="2000" spc="-75" dirty="0">
                <a:latin typeface="Times New Roman"/>
                <a:cs typeface="Times New Roman"/>
              </a:rPr>
              <a:t>tag. </a:t>
            </a:r>
            <a:r>
              <a:rPr sz="2000" spc="-6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list </a:t>
            </a:r>
            <a:r>
              <a:rPr sz="2000" spc="-35" dirty="0">
                <a:latin typeface="Times New Roman"/>
                <a:cs typeface="Times New Roman"/>
              </a:rPr>
              <a:t>items </a:t>
            </a:r>
            <a:r>
              <a:rPr sz="2000" spc="-105" dirty="0">
                <a:latin typeface="Times New Roman"/>
                <a:cs typeface="Times New Roman"/>
              </a:rPr>
              <a:t>will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marked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35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2789049"/>
            <a:ext cx="5010151" cy="36061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4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400" spc="11" dirty="0">
                <a:latin typeface="Times New Roman"/>
                <a:cs typeface="Times New Roman"/>
              </a:rPr>
              <a:t>Unordered </a:t>
            </a:r>
            <a:r>
              <a:rPr sz="1400" spc="-35" dirty="0">
                <a:latin typeface="Times New Roman"/>
                <a:cs typeface="Times New Roman"/>
              </a:rPr>
              <a:t>List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120"/>
              </a:spcBef>
            </a:pPr>
            <a:r>
              <a:rPr sz="1400" b="1" spc="60" dirty="0">
                <a:solidFill>
                  <a:srgbClr val="1F4E79"/>
                </a:solidFill>
                <a:latin typeface="Times New Roman"/>
                <a:cs typeface="Times New Roman"/>
              </a:rPr>
              <a:t>&lt;ul&gt;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0" dirty="0">
                <a:latin typeface="Times New Roman"/>
                <a:cs typeface="Times New Roman"/>
              </a:rPr>
              <a:t>Java</a:t>
            </a:r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55" dirty="0">
                <a:latin typeface="Times New Roman"/>
                <a:cs typeface="Times New Roman"/>
              </a:rPr>
              <a:t>Python</a:t>
            </a:r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5" dirty="0">
                <a:latin typeface="Times New Roman"/>
                <a:cs typeface="Times New Roman"/>
              </a:rPr>
              <a:t>Ruby</a:t>
            </a:r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&lt;/ul&gt;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1400" spc="20" dirty="0">
                <a:latin typeface="Times New Roman"/>
                <a:cs typeface="Times New Roman"/>
              </a:rPr>
              <a:t>Ordered </a:t>
            </a:r>
            <a:r>
              <a:rPr sz="1400" spc="-35" dirty="0">
                <a:latin typeface="Times New Roman"/>
                <a:cs typeface="Times New Roman"/>
              </a:rPr>
              <a:t>List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120"/>
              </a:spcBef>
            </a:pPr>
            <a:r>
              <a:rPr sz="14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&lt;ol&gt;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0" dirty="0">
                <a:latin typeface="Times New Roman"/>
                <a:cs typeface="Times New Roman"/>
              </a:rPr>
              <a:t>Java</a:t>
            </a:r>
            <a:r>
              <a:rPr sz="1400" b="1" spc="40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55" dirty="0">
                <a:latin typeface="Times New Roman"/>
                <a:cs typeface="Times New Roman"/>
              </a:rPr>
              <a:t>Python</a:t>
            </a:r>
            <a:r>
              <a:rPr sz="1400" b="1" spc="5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140967"/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&lt;li&gt;</a:t>
            </a:r>
            <a:r>
              <a:rPr sz="1400" spc="45" dirty="0">
                <a:latin typeface="Times New Roman"/>
                <a:cs typeface="Times New Roman"/>
              </a:rPr>
              <a:t>Ruby</a:t>
            </a:r>
            <a:r>
              <a:rPr sz="1400" b="1" spc="45" dirty="0">
                <a:solidFill>
                  <a:srgbClr val="385622"/>
                </a:solidFill>
                <a:latin typeface="Times New Roman"/>
                <a:cs typeface="Times New Roman"/>
              </a:rPr>
              <a:t>&lt;/li&gt;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131" dirty="0">
                <a:solidFill>
                  <a:srgbClr val="1F4E79"/>
                </a:solidFill>
                <a:latin typeface="Times New Roman"/>
                <a:cs typeface="Times New Roman"/>
              </a:rPr>
              <a:t>&lt;/ol&gt;</a:t>
            </a:r>
            <a:endParaRPr sz="1400">
              <a:latin typeface="Times New Roman"/>
              <a:cs typeface="Times New Roman"/>
            </a:endParaRPr>
          </a:p>
          <a:p>
            <a:pPr marL="52704"/>
            <a:r>
              <a:rPr sz="14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4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2774569"/>
            <a:ext cx="5264785" cy="279153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2">
              <a:spcBef>
                <a:spcPts val="245"/>
              </a:spcBef>
            </a:pPr>
            <a:r>
              <a:rPr b="1" spc="-11" dirty="0">
                <a:latin typeface="Carlito"/>
                <a:cs typeface="Carlito"/>
              </a:rPr>
              <a:t>Unordered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1" dirty="0">
                <a:latin typeface="Carlito"/>
                <a:cs typeface="Carlito"/>
              </a:rPr>
              <a:t>List</a:t>
            </a:r>
            <a:endParaRPr>
              <a:latin typeface="Carlito"/>
              <a:cs typeface="Carlito"/>
            </a:endParaRPr>
          </a:p>
          <a:p>
            <a:pPr>
              <a:spcBef>
                <a:spcPts val="45"/>
              </a:spcBef>
            </a:pPr>
            <a:endParaRPr sz="1551">
              <a:latin typeface="Carlito"/>
              <a:cs typeface="Carlito"/>
            </a:endParaRPr>
          </a:p>
          <a:p>
            <a:pPr marL="378451" indent="-287013"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20" dirty="0"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  <a:p>
            <a:pPr marL="378451" indent="-287013">
              <a:spcBef>
                <a:spcPts val="5"/>
              </a:spcBef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  <a:p>
            <a:pPr marL="378451" indent="-287013">
              <a:buFont typeface="Arial"/>
              <a:buChar char="•"/>
              <a:tabLst>
                <a:tab pos="378451" algn="l"/>
                <a:tab pos="379085" algn="l"/>
              </a:tabLst>
            </a:pPr>
            <a:r>
              <a:rPr sz="1600" spc="-11" dirty="0">
                <a:latin typeface="Carlito"/>
                <a:cs typeface="Carlito"/>
              </a:rPr>
              <a:t>Ruby</a:t>
            </a:r>
            <a:endParaRPr sz="1600">
              <a:latin typeface="Carlito"/>
              <a:cs typeface="Carlito"/>
            </a:endParaRPr>
          </a:p>
          <a:p>
            <a:pPr>
              <a:spcBef>
                <a:spcPts val="5"/>
              </a:spcBef>
            </a:pPr>
            <a:endParaRPr sz="1551">
              <a:latin typeface="Carlito"/>
              <a:cs typeface="Carlito"/>
            </a:endParaRPr>
          </a:p>
          <a:p>
            <a:pPr marL="92072"/>
            <a:r>
              <a:rPr b="1" spc="-11" dirty="0">
                <a:latin typeface="Carlito"/>
                <a:cs typeface="Carlito"/>
              </a:rPr>
              <a:t>Ordered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spc="-11" dirty="0">
                <a:latin typeface="Carlito"/>
                <a:cs typeface="Carlito"/>
              </a:rPr>
              <a:t>List</a:t>
            </a:r>
            <a:endParaRPr>
              <a:latin typeface="Carlito"/>
              <a:cs typeface="Carlito"/>
            </a:endParaRPr>
          </a:p>
          <a:p>
            <a:pPr>
              <a:spcBef>
                <a:spcPts val="51"/>
              </a:spcBef>
            </a:pPr>
            <a:endParaRPr sz="1551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20" dirty="0"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5" dirty="0"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  <a:p>
            <a:pPr marL="434964" indent="-343526">
              <a:buAutoNum type="arabicPeriod"/>
              <a:tabLst>
                <a:tab pos="434964" algn="l"/>
                <a:tab pos="435598" algn="l"/>
              </a:tabLst>
            </a:pPr>
            <a:r>
              <a:rPr sz="1600" spc="-11" dirty="0">
                <a:latin typeface="Carlito"/>
                <a:cs typeface="Carlito"/>
              </a:rPr>
              <a:t>Ruby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3532" y="1854707"/>
            <a:ext cx="4546091" cy="423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347" y="433758"/>
            <a:ext cx="7514653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7644">
              <a:lnSpc>
                <a:spcPct val="100000"/>
              </a:lnSpc>
              <a:spcBef>
                <a:spcPts val="100"/>
              </a:spcBef>
              <a:tabLst>
                <a:tab pos="1895427" algn="l"/>
                <a:tab pos="2525332" algn="l"/>
                <a:tab pos="3529877" algn="l"/>
                <a:tab pos="4159147" algn="l"/>
              </a:tabLst>
            </a:pPr>
            <a:r>
              <a:rPr u="none" spc="40" dirty="0"/>
              <a:t>HTML	</a:t>
            </a:r>
            <a:r>
              <a:rPr u="none" spc="-25" dirty="0"/>
              <a:t>vs	</a:t>
            </a:r>
            <a:r>
              <a:rPr u="none" spc="-169" dirty="0"/>
              <a:t>CSS	</a:t>
            </a:r>
            <a:r>
              <a:rPr u="none" spc="-25" dirty="0"/>
              <a:t>vs	</a:t>
            </a:r>
            <a:r>
              <a:rPr u="none" spc="-195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0" y="1030172"/>
            <a:ext cx="12484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451" y="1623061"/>
            <a:ext cx="6082284" cy="4994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81" y="365589"/>
            <a:ext cx="973454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08722"/>
            <a:ext cx="9627235" cy="1519648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730232" algn="ctr">
              <a:spcBef>
                <a:spcPts val="851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Div</a:t>
            </a: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2000" b="1" u="sng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&lt;div&gt; </a:t>
            </a: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</a:t>
            </a:r>
            <a:r>
              <a:rPr sz="2000" b="1" spc="1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 </a:t>
            </a:r>
            <a:r>
              <a:rPr sz="2000" spc="-35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defines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51" dirty="0">
                <a:latin typeface="Times New Roman"/>
                <a:cs typeface="Times New Roman"/>
              </a:rPr>
              <a:t>division </a:t>
            </a:r>
            <a:r>
              <a:rPr sz="2000" spc="11" dirty="0">
                <a:latin typeface="Times New Roman"/>
                <a:cs typeface="Times New Roman"/>
              </a:rPr>
              <a:t>or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section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an HTML </a:t>
            </a:r>
            <a:r>
              <a:rPr sz="2000" spc="-15" dirty="0">
                <a:latin typeface="Times New Roman"/>
                <a:cs typeface="Times New Roman"/>
              </a:rPr>
              <a:t>document.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group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block-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format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spc="-45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CSS.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14" y="3026537"/>
            <a:ext cx="5010151" cy="2639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2704">
              <a:spcBef>
                <a:spcPts val="1040"/>
              </a:spcBef>
            </a:pPr>
            <a:r>
              <a:rPr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2000" dirty="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</a:pPr>
            <a:r>
              <a:rPr sz="20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2000" dirty="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2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&lt;div</a:t>
            </a:r>
            <a:r>
              <a:rPr sz="2400" b="1" dirty="0">
                <a:solidFill>
                  <a:srgbClr val="1F4E79"/>
                </a:solidFill>
                <a:latin typeface="Times New Roman"/>
                <a:cs typeface="Times New Roman"/>
              </a:rPr>
              <a:t> style="color:#00FF00"&gt;</a:t>
            </a:r>
            <a:endParaRPr sz="2400" dirty="0">
              <a:latin typeface="Times New Roman"/>
              <a:cs typeface="Times New Roman"/>
            </a:endParaRPr>
          </a:p>
          <a:p>
            <a:pPr marL="154936"/>
            <a:r>
              <a:rPr sz="24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&lt;h2&gt;</a:t>
            </a:r>
            <a:r>
              <a:rPr sz="2400" spc="-15" dirty="0">
                <a:latin typeface="Times New Roman"/>
                <a:cs typeface="Times New Roman"/>
              </a:rPr>
              <a:t>Snapdeal </a:t>
            </a:r>
            <a:r>
              <a:rPr sz="2400" spc="20" dirty="0">
                <a:latin typeface="Times New Roman"/>
                <a:cs typeface="Times New Roman"/>
              </a:rPr>
              <a:t>Academy</a:t>
            </a:r>
            <a:r>
              <a:rPr sz="2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&lt;/h2&gt;</a:t>
            </a:r>
            <a:endParaRPr sz="2400" dirty="0">
              <a:latin typeface="Times New Roman"/>
              <a:cs typeface="Times New Roman"/>
            </a:endParaRPr>
          </a:p>
          <a:p>
            <a:pPr marL="154936"/>
            <a:r>
              <a:rPr sz="24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&lt;p&gt;</a:t>
            </a:r>
            <a:r>
              <a:rPr sz="2400" spc="-20" dirty="0">
                <a:latin typeface="Times New Roman"/>
                <a:cs typeface="Times New Roman"/>
              </a:rPr>
              <a:t>Welcome </a:t>
            </a:r>
            <a:r>
              <a:rPr sz="2400" spc="15" dirty="0">
                <a:latin typeface="Times New Roman"/>
                <a:cs typeface="Times New Roman"/>
              </a:rPr>
              <a:t>to </a:t>
            </a:r>
            <a:r>
              <a:rPr sz="2400" spc="-100" dirty="0">
                <a:latin typeface="Times New Roman"/>
                <a:cs typeface="Times New Roman"/>
              </a:rPr>
              <a:t>Java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Training</a:t>
            </a:r>
            <a:r>
              <a:rPr sz="24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2400" dirty="0">
              <a:latin typeface="Times New Roman"/>
              <a:cs typeface="Times New Roman"/>
            </a:endParaRPr>
          </a:p>
          <a:p>
            <a:pPr marL="52704"/>
            <a:r>
              <a:rPr sz="2400" b="1" spc="100" dirty="0">
                <a:solidFill>
                  <a:srgbClr val="1F4E79"/>
                </a:solidFill>
                <a:latin typeface="Times New Roman"/>
                <a:cs typeface="Times New Roman"/>
              </a:rPr>
              <a:t>&lt;/div&gt;</a:t>
            </a:r>
            <a:endParaRPr sz="2400" dirty="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20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2000" dirty="0">
              <a:latin typeface="Times New Roman"/>
              <a:cs typeface="Times New Roman"/>
            </a:endParaRPr>
          </a:p>
          <a:p>
            <a:pPr marL="52704"/>
            <a:r>
              <a:rPr sz="20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409" y="3012059"/>
            <a:ext cx="5264785" cy="73225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671" rIns="0" bIns="0" rtlCol="0">
            <a:spAutoFit/>
          </a:bodyPr>
          <a:lstStyle/>
          <a:p>
            <a:pPr marL="92072">
              <a:spcBef>
                <a:spcPts val="211"/>
              </a:spcBef>
            </a:pPr>
            <a:r>
              <a:rPr sz="2400" spc="-5" dirty="0">
                <a:solidFill>
                  <a:srgbClr val="0091FD"/>
                </a:solidFill>
                <a:latin typeface="Carlito"/>
                <a:cs typeface="Carlito"/>
              </a:rPr>
              <a:t>Snapdeal</a:t>
            </a:r>
            <a:r>
              <a:rPr sz="2400" spc="5" dirty="0">
                <a:solidFill>
                  <a:srgbClr val="0091FD"/>
                </a:solidFill>
                <a:latin typeface="Carlito"/>
                <a:cs typeface="Carlito"/>
              </a:rPr>
              <a:t> </a:t>
            </a:r>
            <a:r>
              <a:rPr sz="2400" spc="-11" dirty="0">
                <a:solidFill>
                  <a:srgbClr val="0091FD"/>
                </a:solidFill>
                <a:latin typeface="Carlito"/>
                <a:cs typeface="Carlito"/>
              </a:rPr>
              <a:t>Academy</a:t>
            </a:r>
            <a:endParaRPr sz="2400">
              <a:latin typeface="Carlito"/>
              <a:cs typeface="Carlito"/>
            </a:endParaRPr>
          </a:p>
          <a:p>
            <a:pPr marL="92072">
              <a:spcBef>
                <a:spcPts val="655"/>
              </a:spcBef>
            </a:pP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Welcome </a:t>
            </a:r>
            <a:r>
              <a:rPr sz="1600" spc="-11" dirty="0">
                <a:solidFill>
                  <a:srgbClr val="0091FD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Java</a:t>
            </a:r>
            <a:r>
              <a:rPr sz="1600" spc="55" dirty="0">
                <a:solidFill>
                  <a:srgbClr val="0091FD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0091FD"/>
                </a:solidFill>
                <a:latin typeface="Carlito"/>
                <a:cs typeface="Carlito"/>
              </a:rPr>
              <a:t>Training.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787" y="2398523"/>
            <a:ext cx="0" cy="4377055"/>
          </a:xfrm>
          <a:custGeom>
            <a:avLst/>
            <a:gdLst/>
            <a:ahLst/>
            <a:cxnLst/>
            <a:rect l="l" t="t" r="r" b="b"/>
            <a:pathLst>
              <a:path h="4377055">
                <a:moveTo>
                  <a:pt x="0" y="0"/>
                </a:moveTo>
                <a:lnTo>
                  <a:pt x="0" y="43767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6436" y="2398523"/>
            <a:ext cx="5022851" cy="4377055"/>
          </a:xfrm>
          <a:custGeom>
            <a:avLst/>
            <a:gdLst/>
            <a:ahLst/>
            <a:cxnLst/>
            <a:rect l="l" t="t" r="r" b="b"/>
            <a:pathLst>
              <a:path w="5022850" h="4377055">
                <a:moveTo>
                  <a:pt x="5016245" y="0"/>
                </a:moveTo>
                <a:lnTo>
                  <a:pt x="5016245" y="4376764"/>
                </a:lnTo>
              </a:path>
              <a:path w="5022850" h="4377055">
                <a:moveTo>
                  <a:pt x="0" y="6350"/>
                </a:moveTo>
                <a:lnTo>
                  <a:pt x="5022595" y="6350"/>
                </a:lnTo>
              </a:path>
              <a:path w="5022850" h="4377055">
                <a:moveTo>
                  <a:pt x="0" y="4370414"/>
                </a:moveTo>
                <a:lnTo>
                  <a:pt x="5022595" y="4370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0921" y="78484"/>
            <a:ext cx="92426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4503" y="880693"/>
            <a:ext cx="160401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889" y="1329934"/>
          <a:ext cx="6269354" cy="978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1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6221">
                <a:tc>
                  <a:txBody>
                    <a:bodyPr/>
                    <a:lstStyle/>
                    <a:p>
                      <a:pPr marR="140335" algn="r">
                        <a:lnSpc>
                          <a:spcPts val="2105"/>
                        </a:lnSpc>
                      </a:pPr>
                      <a:r>
                        <a:rPr sz="20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&lt;table&gt; </a:t>
                      </a:r>
                      <a:r>
                        <a:rPr sz="200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Tag </a:t>
                      </a:r>
                      <a:r>
                        <a:rPr sz="2000" b="1" u="sng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30" dirty="0">
                          <a:latin typeface="Times New Roman"/>
                          <a:cs typeface="Times New Roman"/>
                        </a:rPr>
                        <a:t>&lt;tr&gt;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105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ow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0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row,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221">
                <a:tc>
                  <a:txBody>
                    <a:bodyPr/>
                    <a:lstStyle/>
                    <a:p>
                      <a:pPr marR="74295" algn="r">
                        <a:lnSpc>
                          <a:spcPts val="206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060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ata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06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cell,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221">
                <a:tc>
                  <a:txBody>
                    <a:bodyPr/>
                    <a:lstStyle/>
                    <a:p>
                      <a:pPr marR="100965" algn="r">
                        <a:lnSpc>
                          <a:spcPts val="208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&lt;th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080"/>
                        </a:lnSpc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eadings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08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header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cell.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45414" y="2420874"/>
            <a:ext cx="5010151" cy="42543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52704">
              <a:spcBef>
                <a:spcPts val="1035"/>
              </a:spcBef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800"/>
              </a:lnSpc>
              <a:spcBef>
                <a:spcPts val="5"/>
              </a:spcBef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52704">
              <a:lnSpc>
                <a:spcPts val="1920"/>
              </a:lnSpc>
            </a:pPr>
            <a:r>
              <a:rPr sz="1600" b="1" spc="35" dirty="0">
                <a:solidFill>
                  <a:srgbClr val="1F4E79"/>
                </a:solidFill>
                <a:latin typeface="Times New Roman"/>
                <a:cs typeface="Times New Roman"/>
              </a:rPr>
              <a:t>&lt;style&gt; </a:t>
            </a:r>
            <a:r>
              <a:rPr sz="16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table, </a:t>
            </a:r>
            <a:r>
              <a:rPr sz="16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th, </a:t>
            </a:r>
            <a:r>
              <a:rPr sz="16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td </a:t>
            </a: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{ </a:t>
            </a:r>
            <a:r>
              <a:rPr sz="1600" b="1" spc="-60" dirty="0">
                <a:solidFill>
                  <a:srgbClr val="1F4E79"/>
                </a:solidFill>
                <a:latin typeface="Times New Roman"/>
                <a:cs typeface="Times New Roman"/>
              </a:rPr>
              <a:t>border: 1px </a:t>
            </a:r>
            <a:r>
              <a:rPr sz="16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solid </a:t>
            </a:r>
            <a:r>
              <a:rPr sz="16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black;</a:t>
            </a:r>
            <a:r>
              <a:rPr sz="1600" b="1" spc="21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F4E79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85" dirty="0">
                <a:solidFill>
                  <a:srgbClr val="1F4E79"/>
                </a:solidFill>
                <a:latin typeface="Times New Roman"/>
                <a:cs typeface="Times New Roman"/>
              </a:rPr>
              <a:t>&lt;/style&gt;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&lt;table&gt;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&lt;th&gt;</a:t>
            </a:r>
            <a:r>
              <a:rPr sz="1600" spc="65" dirty="0">
                <a:latin typeface="Times New Roman"/>
                <a:cs typeface="Times New Roman"/>
              </a:rPr>
              <a:t>Day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&lt;/th&gt;</a:t>
            </a:r>
            <a:r>
              <a:rPr sz="1600" b="1" spc="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&lt;th&gt;</a:t>
            </a:r>
            <a:r>
              <a:rPr sz="1600" spc="40" dirty="0">
                <a:latin typeface="Times New Roman"/>
                <a:cs typeface="Times New Roman"/>
              </a:rPr>
              <a:t>Session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&lt;/th&gt;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40" dirty="0">
                <a:latin typeface="Times New Roman"/>
                <a:cs typeface="Times New Roman"/>
              </a:rPr>
              <a:t>Thursday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r>
              <a:rPr sz="16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65" dirty="0">
                <a:latin typeface="Times New Roman"/>
                <a:cs typeface="Times New Roman"/>
              </a:rPr>
              <a:t>HTML</a:t>
            </a:r>
            <a:r>
              <a:rPr sz="16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154936"/>
            <a:r>
              <a:rPr sz="16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&lt;tr&gt;</a:t>
            </a:r>
            <a:endParaRPr sz="1600">
              <a:latin typeface="Times New Roman"/>
              <a:cs typeface="Times New Roman"/>
            </a:endParaRPr>
          </a:p>
          <a:p>
            <a:pPr marL="255264"/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40" dirty="0">
                <a:latin typeface="Times New Roman"/>
                <a:cs typeface="Times New Roman"/>
              </a:rPr>
              <a:t>Friday</a:t>
            </a:r>
            <a:r>
              <a:rPr sz="16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r>
              <a:rPr sz="16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&lt;td&gt;</a:t>
            </a:r>
            <a:r>
              <a:rPr sz="1600" spc="51" dirty="0">
                <a:latin typeface="Times New Roman"/>
                <a:cs typeface="Times New Roman"/>
              </a:rPr>
              <a:t>CSS</a:t>
            </a:r>
            <a:r>
              <a:rPr sz="1600"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&lt;/td&gt;</a:t>
            </a:r>
            <a:endParaRPr sz="1600">
              <a:latin typeface="Times New Roman"/>
              <a:cs typeface="Times New Roman"/>
            </a:endParaRPr>
          </a:p>
          <a:p>
            <a:pPr marL="154936">
              <a:spcBef>
                <a:spcPts val="5"/>
              </a:spcBef>
            </a:pPr>
            <a:r>
              <a:rPr sz="1600" b="1" spc="105" dirty="0">
                <a:solidFill>
                  <a:srgbClr val="1F4E79"/>
                </a:solidFill>
                <a:latin typeface="Times New Roman"/>
                <a:cs typeface="Times New Roman"/>
              </a:rPr>
              <a:t>&lt;/tr&gt;</a:t>
            </a:r>
            <a:endParaRPr sz="1600">
              <a:latin typeface="Times New Roman"/>
              <a:cs typeface="Times New Roman"/>
            </a:endParaRPr>
          </a:p>
          <a:p>
            <a:pPr marL="52704"/>
            <a:r>
              <a:rPr sz="1600"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&lt;/table&gt;</a:t>
            </a:r>
            <a:endParaRPr sz="1600">
              <a:latin typeface="Times New Roman"/>
              <a:cs typeface="Times New Roman"/>
            </a:endParaRPr>
          </a:p>
          <a:p>
            <a:pPr marL="52704">
              <a:spcBef>
                <a:spcPts val="5"/>
              </a:spcBef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52704"/>
            <a:r>
              <a:rPr sz="1500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52261" y="2515362"/>
          <a:ext cx="2263142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1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0" dirty="0">
                          <a:latin typeface="Carlito"/>
                          <a:cs typeface="Carlito"/>
                        </a:rPr>
                        <a:t>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Session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5" dirty="0">
                          <a:latin typeface="Carlito"/>
                          <a:cs typeface="Carlito"/>
                        </a:rPr>
                        <a:t>Thursday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HTML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rlito"/>
                          <a:cs typeface="Carlito"/>
                        </a:rPr>
                        <a:t>Friday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CSS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5194"/>
            <a:ext cx="93188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05003"/>
            <a:ext cx="9972040" cy="4824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65" algn="ctr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Elements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385"/>
              </a:spcBef>
            </a:pPr>
            <a:r>
              <a:rPr sz="2000" b="1" spc="51" dirty="0">
                <a:latin typeface="Times New Roman"/>
                <a:cs typeface="Times New Roman"/>
              </a:rPr>
              <a:t>&lt;form&gt;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35" dirty="0">
                <a:latin typeface="Times New Roman"/>
                <a:cs typeface="Times New Roman"/>
              </a:rPr>
              <a:t>It </a:t>
            </a:r>
            <a:r>
              <a:rPr sz="2000" spc="-75" dirty="0">
                <a:latin typeface="Times New Roman"/>
                <a:cs typeface="Times New Roman"/>
              </a:rPr>
              <a:t>is a </a:t>
            </a:r>
            <a:r>
              <a:rPr sz="2000" dirty="0">
                <a:latin typeface="Times New Roman"/>
                <a:cs typeface="Times New Roman"/>
              </a:rPr>
              <a:t>method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0" dirty="0">
                <a:latin typeface="Times New Roman"/>
                <a:cs typeface="Times New Roman"/>
              </a:rPr>
              <a:t>accepting </a:t>
            </a:r>
            <a:r>
              <a:rPr sz="2000" spc="-20" dirty="0">
                <a:latin typeface="Times New Roman"/>
                <a:cs typeface="Times New Roman"/>
              </a:rPr>
              <a:t>inputs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51" dirty="0">
                <a:latin typeface="Times New Roman"/>
                <a:cs typeface="Times New Roman"/>
              </a:rPr>
              <a:t>user. </a:t>
            </a:r>
            <a:r>
              <a:rPr sz="2000" spc="-91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form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51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35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contain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45" dirty="0"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&lt;form </a:t>
            </a:r>
            <a:r>
              <a:rPr sz="2000" spc="5" dirty="0">
                <a:latin typeface="Times New Roman"/>
                <a:cs typeface="Times New Roman"/>
              </a:rPr>
              <a:t>name=“form1” </a:t>
            </a:r>
            <a:r>
              <a:rPr sz="2000" spc="-20" dirty="0">
                <a:latin typeface="Times New Roman"/>
                <a:cs typeface="Times New Roman"/>
              </a:rPr>
              <a:t>action="abc.asp"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31" dirty="0">
                <a:latin typeface="Times New Roman"/>
                <a:cs typeface="Times New Roman"/>
              </a:rPr>
              <a:t>method=get&gt;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z="2000" spc="-20" dirty="0">
                <a:latin typeface="Times New Roman"/>
                <a:cs typeface="Times New Roman"/>
              </a:rPr>
              <a:t>&lt;!- </a:t>
            </a:r>
            <a:r>
              <a:rPr sz="2000" spc="15" dirty="0">
                <a:latin typeface="Times New Roman"/>
                <a:cs typeface="Times New Roman"/>
              </a:rPr>
              <a:t>form </a:t>
            </a:r>
            <a:r>
              <a:rPr sz="2000" spc="-35" dirty="0">
                <a:latin typeface="Times New Roman"/>
                <a:cs typeface="Times New Roman"/>
              </a:rPr>
              <a:t>elements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--&gt;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111" dirty="0">
                <a:solidFill>
                  <a:srgbClr val="001F5F"/>
                </a:solidFill>
                <a:latin typeface="Times New Roman"/>
                <a:cs typeface="Times New Roman"/>
              </a:rPr>
              <a:t>&lt;/forms&gt;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425"/>
              </a:spcBef>
            </a:pPr>
            <a:r>
              <a:rPr b="1" u="sng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Name-</a:t>
            </a:r>
            <a:r>
              <a:rPr b="1" spc="51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31" dirty="0">
                <a:latin typeface="Times New Roman"/>
                <a:cs typeface="Times New Roman"/>
              </a:rPr>
              <a:t>used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spc="-15" dirty="0">
                <a:latin typeface="Times New Roman"/>
                <a:cs typeface="Times New Roman"/>
              </a:rPr>
              <a:t>future </a:t>
            </a:r>
            <a:r>
              <a:rPr spc="-31" dirty="0">
                <a:latin typeface="Times New Roman"/>
                <a:cs typeface="Times New Roman"/>
              </a:rPr>
              <a:t>manipulation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31" dirty="0">
                <a:latin typeface="Times New Roman"/>
                <a:cs typeface="Times New Roman"/>
              </a:rPr>
              <a:t>data </a:t>
            </a:r>
            <a:r>
              <a:rPr spc="-80" dirty="0">
                <a:latin typeface="Times New Roman"/>
                <a:cs typeface="Times New Roman"/>
              </a:rPr>
              <a:t>by </a:t>
            </a:r>
            <a:r>
              <a:rPr spc="-35" dirty="0">
                <a:latin typeface="Times New Roman"/>
                <a:cs typeface="Times New Roman"/>
              </a:rPr>
              <a:t>scripting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language.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795"/>
              </a:spcBef>
            </a:pPr>
            <a:r>
              <a:rPr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Action-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indicates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-15" dirty="0">
                <a:latin typeface="Times New Roman"/>
                <a:cs typeface="Times New Roman"/>
              </a:rPr>
              <a:t>program </a:t>
            </a:r>
            <a:r>
              <a:rPr spc="15" dirty="0">
                <a:latin typeface="Times New Roman"/>
                <a:cs typeface="Times New Roman"/>
              </a:rPr>
              <a:t>on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server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100" dirty="0">
                <a:latin typeface="Times New Roman"/>
                <a:cs typeface="Times New Roman"/>
              </a:rPr>
              <a:t>will </a:t>
            </a:r>
            <a:r>
              <a:rPr spc="-15" dirty="0">
                <a:latin typeface="Times New Roman"/>
                <a:cs typeface="Times New Roman"/>
              </a:rPr>
              <a:t>be </a:t>
            </a:r>
            <a:r>
              <a:rPr spc="-45" dirty="0">
                <a:latin typeface="Times New Roman"/>
                <a:cs typeface="Times New Roman"/>
              </a:rPr>
              <a:t>executed </a:t>
            </a:r>
            <a:r>
              <a:rPr spc="-31" dirty="0">
                <a:latin typeface="Times New Roman"/>
                <a:cs typeface="Times New Roman"/>
              </a:rPr>
              <a:t>when </a:t>
            </a:r>
            <a:r>
              <a:rPr spc="-25" dirty="0">
                <a:latin typeface="Times New Roman"/>
                <a:cs typeface="Times New Roman"/>
              </a:rPr>
              <a:t>this </a:t>
            </a:r>
            <a:r>
              <a:rPr spc="11" dirty="0">
                <a:latin typeface="Times New Roman"/>
                <a:cs typeface="Times New Roman"/>
              </a:rPr>
              <a:t>form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submitted. </a:t>
            </a:r>
            <a:r>
              <a:rPr spc="-60" dirty="0">
                <a:latin typeface="Times New Roman"/>
                <a:cs typeface="Times New Roman"/>
              </a:rPr>
              <a:t>Mostly </a:t>
            </a:r>
            <a:r>
              <a:rPr spc="-35" dirty="0">
                <a:latin typeface="Times New Roman"/>
                <a:cs typeface="Times New Roman"/>
              </a:rPr>
              <a:t>it </a:t>
            </a:r>
            <a:r>
              <a:rPr spc="-95" dirty="0">
                <a:latin typeface="Times New Roman"/>
                <a:cs typeface="Times New Roman"/>
              </a:rPr>
              <a:t>will </a:t>
            </a:r>
            <a:r>
              <a:rPr spc="-20" dirty="0">
                <a:latin typeface="Times New Roman"/>
                <a:cs typeface="Times New Roman"/>
              </a:rPr>
              <a:t>be </a:t>
            </a:r>
            <a:r>
              <a:rPr spc="-31" dirty="0">
                <a:latin typeface="Times New Roman"/>
                <a:cs typeface="Times New Roman"/>
              </a:rPr>
              <a:t>an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pc="-71" dirty="0">
                <a:latin typeface="Times New Roman"/>
                <a:cs typeface="Times New Roman"/>
              </a:rPr>
              <a:t>ASP </a:t>
            </a:r>
            <a:r>
              <a:rPr spc="11" dirty="0">
                <a:latin typeface="Times New Roman"/>
                <a:cs typeface="Times New Roman"/>
              </a:rPr>
              <a:t>or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20" dirty="0">
                <a:latin typeface="Times New Roman"/>
                <a:cs typeface="Times New Roman"/>
              </a:rPr>
              <a:t>CGI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spc="-31" dirty="0">
                <a:latin typeface="Times New Roman"/>
                <a:cs typeface="Times New Roman"/>
              </a:rPr>
              <a:t>script.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Method-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indicates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125" dirty="0">
                <a:latin typeface="Times New Roman"/>
                <a:cs typeface="Times New Roman"/>
              </a:rPr>
              <a:t>way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11" dirty="0">
                <a:latin typeface="Times New Roman"/>
                <a:cs typeface="Times New Roman"/>
              </a:rPr>
              <a:t>form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spc="-20" dirty="0">
                <a:latin typeface="Times New Roman"/>
                <a:cs typeface="Times New Roman"/>
              </a:rPr>
              <a:t>submitted </a:t>
            </a:r>
            <a:r>
              <a:rPr spc="20"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server </a:t>
            </a:r>
            <a:r>
              <a:rPr spc="-40" dirty="0">
                <a:latin typeface="Times New Roman"/>
                <a:cs typeface="Times New Roman"/>
              </a:rPr>
              <a:t>- </a:t>
            </a:r>
            <a:r>
              <a:rPr spc="-20" dirty="0">
                <a:latin typeface="Times New Roman"/>
                <a:cs typeface="Times New Roman"/>
              </a:rPr>
              <a:t>popular </a:t>
            </a:r>
            <a:r>
              <a:rPr spc="-5" dirty="0">
                <a:latin typeface="Times New Roman"/>
                <a:cs typeface="Times New Roman"/>
              </a:rPr>
              <a:t>options </a:t>
            </a:r>
            <a:r>
              <a:rPr spc="-45" dirty="0">
                <a:latin typeface="Times New Roman"/>
                <a:cs typeface="Times New Roman"/>
              </a:rPr>
              <a:t>are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Times New Roman"/>
                <a:cs typeface="Times New Roman"/>
              </a:rPr>
              <a:t>GET/POST.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124425"/>
            <a:ext cx="99284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4983" y="905003"/>
            <a:ext cx="15405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3" y="1428687"/>
          <a:ext cx="10515600" cy="508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62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8203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Elements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a 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 by using Input Element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Attribute.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When text is entered in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Field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shows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****</a:t>
                      </a:r>
                      <a:r>
                        <a:rPr sz="1900" spc="-4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Symbol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Combo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can have multiple values and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select one value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time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3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can have multiple values and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select more than one value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9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time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45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Radio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 Button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a Radio Button by using Input Element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9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Name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Attribute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43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1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Box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Can create Check box by Using Input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Element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646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Command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Button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This is useful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submitting any data that is helpful in transferring data across 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interfaces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520" y="124425"/>
            <a:ext cx="937120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1109" y="2001844"/>
            <a:ext cx="442861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sz="32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1981200" y="2819400"/>
            <a:ext cx="15405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2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 example 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4590"/>
            <a:ext cx="947127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Elements </a:t>
            </a:r>
            <a:r>
              <a:rPr spc="-125" dirty="0"/>
              <a:t>for </a:t>
            </a:r>
            <a:r>
              <a:rPr dirty="0"/>
              <a:t>the </a:t>
            </a:r>
            <a:r>
              <a:rPr spc="-31" dirty="0"/>
              <a:t>BODY </a:t>
            </a:r>
            <a:r>
              <a:rPr spc="35" dirty="0"/>
              <a:t>section</a:t>
            </a:r>
            <a:r>
              <a:rPr spc="111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837" y="654639"/>
            <a:ext cx="10353675" cy="105349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295667">
              <a:spcBef>
                <a:spcPts val="755"/>
              </a:spcBef>
            </a:pPr>
            <a:r>
              <a:rPr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b="1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Entities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35"/>
              </a:spcBef>
            </a:pPr>
            <a:r>
              <a:rPr sz="2000" spc="-51" dirty="0">
                <a:latin typeface="Times New Roman"/>
                <a:cs typeface="Times New Roman"/>
              </a:rPr>
              <a:t>Some </a:t>
            </a:r>
            <a:r>
              <a:rPr sz="2000" spc="-35" dirty="0">
                <a:latin typeface="Times New Roman"/>
                <a:cs typeface="Times New Roman"/>
              </a:rPr>
              <a:t>characters </a:t>
            </a:r>
            <a:r>
              <a:rPr sz="2000" spc="-91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204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000" spc="-40" dirty="0">
                <a:latin typeface="Times New Roman"/>
                <a:cs typeface="Times New Roman"/>
              </a:rPr>
              <a:t>character, </a:t>
            </a:r>
            <a:r>
              <a:rPr sz="2000" spc="-60" dirty="0">
                <a:latin typeface="Times New Roman"/>
                <a:cs typeface="Times New Roman"/>
              </a:rPr>
              <a:t>have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60" dirty="0">
                <a:latin typeface="Times New Roman"/>
                <a:cs typeface="Times New Roman"/>
              </a:rPr>
              <a:t>special </a:t>
            </a:r>
            <a:r>
              <a:rPr sz="2000" spc="-45" dirty="0">
                <a:latin typeface="Times New Roman"/>
                <a:cs typeface="Times New Roman"/>
              </a:rPr>
              <a:t>meaning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5" dirty="0">
                <a:latin typeface="Times New Roman"/>
                <a:cs typeface="Times New Roman"/>
              </a:rPr>
              <a:t>HTML,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11" dirty="0">
                <a:latin typeface="Times New Roman"/>
                <a:cs typeface="Times New Roman"/>
              </a:rPr>
              <a:t>therefore </a:t>
            </a:r>
            <a:r>
              <a:rPr sz="2000" spc="-5" dirty="0">
                <a:latin typeface="Times New Roman"/>
                <a:cs typeface="Times New Roman"/>
              </a:rPr>
              <a:t>cannot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31" dirty="0">
                <a:latin typeface="Times New Roman"/>
                <a:cs typeface="Times New Roman"/>
              </a:rPr>
              <a:t>used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text.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common </a:t>
            </a:r>
            <a:r>
              <a:rPr sz="2000" spc="-31" dirty="0">
                <a:latin typeface="Times New Roman"/>
                <a:cs typeface="Times New Roman"/>
              </a:rPr>
              <a:t>character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entities: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93296"/>
              </p:ext>
            </p:extLst>
          </p:nvPr>
        </p:nvGraphicFramePr>
        <p:xfrm>
          <a:off x="1600200" y="1708133"/>
          <a:ext cx="7780021" cy="267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91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0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2864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“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‘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non-breaking</a:t>
                      </a:r>
                      <a:r>
                        <a:rPr sz="1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9060" marR="2805430">
                        <a:lnSpc>
                          <a:spcPct val="126299"/>
                        </a:lnSpc>
                      </a:pP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less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greater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ampersand 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quotation 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mark 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apostrophe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&amp;nbsp;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9695" marR="1311910">
                        <a:lnSpc>
                          <a:spcPct val="126299"/>
                        </a:lnSpc>
                      </a:pPr>
                      <a:r>
                        <a:rPr sz="1900" spc="-75" dirty="0">
                          <a:latin typeface="Times New Roman"/>
                          <a:cs typeface="Times New Roman"/>
                        </a:rPr>
                        <a:t>&amp;lt;  &amp;gt;  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&amp;amp; 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900" spc="-10" dirty="0" err="1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900" spc="-5" dirty="0" err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90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00" dirty="0" smtClean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900" spc="-5" dirty="0" smtClean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900" spc="-5" dirty="0" smtClean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900" spc="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;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4040"/>
              </p:ext>
            </p:extLst>
          </p:nvPr>
        </p:nvGraphicFramePr>
        <p:xfrm>
          <a:off x="1610994" y="4874122"/>
          <a:ext cx="7758431" cy="182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34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3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©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copyright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900" spc="-65" dirty="0" smtClean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900" spc="-65" dirty="0" smtClean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copy;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®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registered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trademark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75" dirty="0">
                          <a:latin typeface="Times New Roman"/>
                          <a:cs typeface="Times New Roman"/>
                        </a:rPr>
                        <a:t>&amp;reg;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452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£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pound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&amp;pound;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783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¥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70" dirty="0">
                          <a:latin typeface="Times New Roman"/>
                          <a:cs typeface="Times New Roman"/>
                        </a:rPr>
                        <a:t>yen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00" spc="-85" dirty="0">
                          <a:latin typeface="Times New Roman"/>
                          <a:cs typeface="Times New Roman"/>
                        </a:rPr>
                        <a:t>&amp;yen;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00200" y="4497066"/>
            <a:ext cx="44354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b="1" dirty="0">
                <a:latin typeface="Times New Roman"/>
                <a:cs typeface="Times New Roman"/>
              </a:rPr>
              <a:t>Some </a:t>
            </a:r>
            <a:r>
              <a:rPr sz="1700" b="1" spc="-35" dirty="0">
                <a:latin typeface="Times New Roman"/>
                <a:cs typeface="Times New Roman"/>
              </a:rPr>
              <a:t>Other </a:t>
            </a:r>
            <a:r>
              <a:rPr sz="1700" b="1" spc="-11" dirty="0">
                <a:latin typeface="Times New Roman"/>
                <a:cs typeface="Times New Roman"/>
              </a:rPr>
              <a:t>Commonly </a:t>
            </a:r>
            <a:r>
              <a:rPr sz="1700" b="1" spc="35" dirty="0">
                <a:latin typeface="Times New Roman"/>
                <a:cs typeface="Times New Roman"/>
              </a:rPr>
              <a:t>Used </a:t>
            </a:r>
            <a:r>
              <a:rPr sz="1700" b="1" spc="-51" dirty="0">
                <a:latin typeface="Times New Roman"/>
                <a:cs typeface="Times New Roman"/>
              </a:rPr>
              <a:t>Character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Entities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0753" y="1190244"/>
            <a:ext cx="4472940" cy="4474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119" y="380460"/>
            <a:ext cx="1652271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1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41" y="1534796"/>
            <a:ext cx="7769225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72" indent="-515607">
              <a:spcBef>
                <a:spcPts val="10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55" dirty="0">
                <a:latin typeface="Times New Roman"/>
                <a:cs typeface="Times New Roman"/>
              </a:rPr>
              <a:t>Advance </a:t>
            </a:r>
            <a:r>
              <a:rPr sz="2000" spc="-40" dirty="0">
                <a:latin typeface="Times New Roman"/>
                <a:cs typeface="Times New Roman"/>
              </a:rPr>
              <a:t>version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HTML.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31" dirty="0">
                <a:latin typeface="Times New Roman"/>
                <a:cs typeface="Times New Roman"/>
              </a:rPr>
              <a:t>In </a:t>
            </a:r>
            <a:r>
              <a:rPr sz="2000" spc="-65" dirty="0">
                <a:latin typeface="Times New Roman"/>
                <a:cs typeface="Times New Roman"/>
              </a:rPr>
              <a:t>2008,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first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45" dirty="0">
                <a:latin typeface="Times New Roman"/>
                <a:cs typeface="Times New Roman"/>
              </a:rPr>
              <a:t>public </a:t>
            </a:r>
            <a:r>
              <a:rPr sz="2000" spc="-15" dirty="0">
                <a:latin typeface="Times New Roman"/>
                <a:cs typeface="Times New Roman"/>
              </a:rPr>
              <a:t>draft </a:t>
            </a:r>
            <a:r>
              <a:rPr sz="2000" spc="-91" dirty="0">
                <a:latin typeface="Times New Roman"/>
                <a:cs typeface="Times New Roman"/>
              </a:rPr>
              <a:t>was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released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85" dirty="0">
                <a:latin typeface="Times New Roman"/>
                <a:cs typeface="Times New Roman"/>
              </a:rPr>
              <a:t>W3C </a:t>
            </a:r>
            <a:r>
              <a:rPr sz="2000" spc="-51" dirty="0">
                <a:latin typeface="Times New Roman"/>
                <a:cs typeface="Times New Roman"/>
              </a:rPr>
              <a:t>Final </a:t>
            </a:r>
            <a:r>
              <a:rPr sz="2000" spc="-31" dirty="0">
                <a:latin typeface="Times New Roman"/>
                <a:cs typeface="Times New Roman"/>
              </a:rPr>
              <a:t>Recommendation </a:t>
            </a:r>
            <a:r>
              <a:rPr sz="2000" spc="-11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released </a:t>
            </a:r>
            <a:r>
              <a:rPr sz="2000" dirty="0">
                <a:latin typeface="Carlito"/>
                <a:cs typeface="Carlito"/>
              </a:rPr>
              <a:t>28. </a:t>
            </a:r>
            <a:r>
              <a:rPr sz="2000" spc="-5" dirty="0">
                <a:latin typeface="Carlito"/>
                <a:cs typeface="Carlito"/>
              </a:rPr>
              <a:t>October</a:t>
            </a:r>
            <a:r>
              <a:rPr sz="2000" spc="169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Carlito"/>
              <a:cs typeface="Carlito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20" dirty="0">
                <a:latin typeface="Times New Roman"/>
                <a:cs typeface="Times New Roman"/>
              </a:rPr>
              <a:t>New </a:t>
            </a:r>
            <a:r>
              <a:rPr sz="2000" spc="-45" dirty="0">
                <a:latin typeface="Times New Roman"/>
                <a:cs typeface="Times New Roman"/>
              </a:rPr>
              <a:t>elements, </a:t>
            </a:r>
            <a:r>
              <a:rPr sz="2000" spc="-31" dirty="0">
                <a:latin typeface="Times New Roman"/>
                <a:cs typeface="Times New Roman"/>
              </a:rPr>
              <a:t>attributes,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40" dirty="0">
                <a:latin typeface="Times New Roman"/>
                <a:cs typeface="Times New Roman"/>
              </a:rPr>
              <a:t>behaviors </a:t>
            </a:r>
            <a:r>
              <a:rPr sz="2000" spc="-60" dirty="0">
                <a:latin typeface="Times New Roman"/>
                <a:cs typeface="Times New Roman"/>
              </a:rPr>
              <a:t>were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introduced.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35" dirty="0">
                <a:latin typeface="Times New Roman"/>
                <a:cs typeface="Times New Roman"/>
              </a:rPr>
              <a:t>It </a:t>
            </a:r>
            <a:r>
              <a:rPr sz="2000" spc="-35" dirty="0">
                <a:latin typeface="Times New Roman"/>
                <a:cs typeface="Times New Roman"/>
              </a:rPr>
              <a:t>helps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create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40" dirty="0">
                <a:latin typeface="Times New Roman"/>
                <a:cs typeface="Times New Roman"/>
              </a:rPr>
              <a:t>powerful </a:t>
            </a:r>
            <a:r>
              <a:rPr sz="2000" spc="-51" dirty="0">
                <a:latin typeface="Times New Roman"/>
                <a:cs typeface="Times New Roman"/>
              </a:rPr>
              <a:t>website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45" dirty="0">
                <a:latin typeface="Times New Roman"/>
                <a:cs typeface="Times New Roman"/>
              </a:rPr>
              <a:t>interactive </a:t>
            </a:r>
            <a:r>
              <a:rPr sz="2000" spc="-60" dirty="0">
                <a:latin typeface="Times New Roman"/>
                <a:cs typeface="Times New Roman"/>
              </a:rPr>
              <a:t>web</a:t>
            </a:r>
            <a:r>
              <a:rPr sz="2000" spc="13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31" dirty="0">
                <a:latin typeface="Times New Roman"/>
                <a:cs typeface="Times New Roman"/>
              </a:rPr>
              <a:t>comes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80" dirty="0">
                <a:latin typeface="Times New Roman"/>
                <a:cs typeface="Times New Roman"/>
              </a:rPr>
              <a:t>XML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syntax.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compete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40" dirty="0">
                <a:latin typeface="Times New Roman"/>
                <a:cs typeface="Times New Roman"/>
              </a:rPr>
              <a:t>Flash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Silverlight.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31" dirty="0">
                <a:latin typeface="Times New Roman"/>
                <a:cs typeface="Times New Roman"/>
              </a:rPr>
              <a:t>Empowering </a:t>
            </a:r>
            <a:r>
              <a:rPr sz="2000" spc="-60" dirty="0">
                <a:latin typeface="Times New Roman"/>
                <a:cs typeface="Times New Roman"/>
              </a:rPr>
              <a:t>Mobile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90" y="380460"/>
            <a:ext cx="783082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Technical </a:t>
            </a:r>
            <a:r>
              <a:rPr sz="3200" spc="-35" dirty="0"/>
              <a:t>Advantages </a:t>
            </a:r>
            <a:r>
              <a:rPr sz="3200" spc="-100" dirty="0"/>
              <a:t>Over </a:t>
            </a:r>
            <a:r>
              <a:rPr sz="3200" spc="-25" dirty="0"/>
              <a:t>Previous</a:t>
            </a:r>
            <a:r>
              <a:rPr sz="3200" spc="115" dirty="0"/>
              <a:t> </a:t>
            </a:r>
            <a:r>
              <a:rPr sz="3200" spc="-55" dirty="0"/>
              <a:t>Version.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10896600" cy="43838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72" indent="-515607">
              <a:spcBef>
                <a:spcPts val="10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000" spc="-45" dirty="0">
                <a:latin typeface="Times New Roman"/>
                <a:cs typeface="Times New Roman"/>
              </a:rPr>
              <a:t>Audio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1" dirty="0">
                <a:latin typeface="Times New Roman"/>
                <a:cs typeface="Times New Roman"/>
              </a:rPr>
              <a:t>Videos </a:t>
            </a:r>
            <a:r>
              <a:rPr sz="2000" spc="-45" dirty="0">
                <a:latin typeface="Times New Roman"/>
                <a:cs typeface="Times New Roman"/>
              </a:rPr>
              <a:t>are integral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40" dirty="0">
                <a:latin typeface="Times New Roman"/>
                <a:cs typeface="Times New Roman"/>
              </a:rPr>
              <a:t>specifications </a:t>
            </a:r>
            <a:r>
              <a:rPr sz="2000" spc="-100" dirty="0">
                <a:latin typeface="Times New Roman"/>
                <a:cs typeface="Times New Roman"/>
              </a:rPr>
              <a:t>e.g. </a:t>
            </a:r>
            <a:r>
              <a:rPr sz="2000" spc="35" dirty="0">
                <a:latin typeface="Times New Roman"/>
                <a:cs typeface="Times New Roman"/>
              </a:rPr>
              <a:t>&lt;audio&gt; </a:t>
            </a:r>
            <a:r>
              <a:rPr sz="2000" spc="11" dirty="0">
                <a:latin typeface="Times New Roman"/>
                <a:cs typeface="Times New Roman"/>
              </a:rPr>
              <a:t>and&lt;video&gt;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tags.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51" dirty="0">
                <a:latin typeface="Times New Roman"/>
                <a:cs typeface="Times New Roman"/>
              </a:rPr>
              <a:t>Vector </a:t>
            </a:r>
            <a:r>
              <a:rPr sz="2000" spc="-40" dirty="0">
                <a:latin typeface="Times New Roman"/>
                <a:cs typeface="Times New Roman"/>
              </a:rPr>
              <a:t>graphics </a:t>
            </a:r>
            <a:r>
              <a:rPr sz="2000" spc="-80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integral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HTML5 </a:t>
            </a:r>
            <a:r>
              <a:rPr sz="2000" spc="-95" dirty="0">
                <a:latin typeface="Times New Roman"/>
                <a:cs typeface="Times New Roman"/>
              </a:rPr>
              <a:t>e.g. </a:t>
            </a:r>
            <a:r>
              <a:rPr sz="2000" spc="-71" dirty="0">
                <a:latin typeface="Times New Roman"/>
                <a:cs typeface="Times New Roman"/>
              </a:rPr>
              <a:t>SVG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111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canvas.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/>
              <a:tabLst>
                <a:tab pos="527672" algn="l"/>
                <a:tab pos="528307" algn="l"/>
              </a:tabLst>
            </a:pPr>
            <a:r>
              <a:rPr sz="2000" spc="-135" dirty="0">
                <a:latin typeface="Times New Roman"/>
                <a:cs typeface="Times New Roman"/>
              </a:rPr>
              <a:t>JS </a:t>
            </a:r>
            <a:r>
              <a:rPr sz="2000" spc="-15" dirty="0">
                <a:latin typeface="Times New Roman"/>
                <a:cs typeface="Times New Roman"/>
              </a:rPr>
              <a:t>GeoLocation API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5" dirty="0">
                <a:latin typeface="Times New Roman"/>
                <a:cs typeface="Times New Roman"/>
              </a:rPr>
              <a:t>HTML5 helps </a:t>
            </a:r>
            <a:r>
              <a:rPr sz="2000" spc="-51" dirty="0">
                <a:latin typeface="Times New Roman"/>
                <a:cs typeface="Times New Roman"/>
              </a:rPr>
              <a:t>identify </a:t>
            </a:r>
            <a:r>
              <a:rPr sz="2000" spc="-31" dirty="0">
                <a:latin typeface="Times New Roman"/>
                <a:cs typeface="Times New Roman"/>
              </a:rPr>
              <a:t>location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31" dirty="0">
                <a:latin typeface="Times New Roman"/>
                <a:cs typeface="Times New Roman"/>
              </a:rPr>
              <a:t>user </a:t>
            </a:r>
            <a:r>
              <a:rPr sz="2000" spc="-45" dirty="0">
                <a:latin typeface="Times New Roman"/>
                <a:cs typeface="Times New Roman"/>
              </a:rPr>
              <a:t>browsing </a:t>
            </a:r>
            <a:r>
              <a:rPr sz="2000" spc="-80" dirty="0">
                <a:latin typeface="Times New Roman"/>
                <a:cs typeface="Times New Roman"/>
              </a:rPr>
              <a:t>any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website</a:t>
            </a:r>
            <a:endParaRPr sz="2000">
              <a:latin typeface="Times New Roman"/>
              <a:cs typeface="Times New Roman"/>
            </a:endParaRPr>
          </a:p>
          <a:p>
            <a:pPr marL="527672">
              <a:spcBef>
                <a:spcPts val="1200"/>
              </a:spcBef>
            </a:pPr>
            <a:r>
              <a:rPr sz="2000" spc="-31" dirty="0">
                <a:latin typeface="Times New Roman"/>
                <a:cs typeface="Times New Roman"/>
              </a:rPr>
              <a:t>(provided user </a:t>
            </a:r>
            <a:r>
              <a:rPr sz="2000" spc="-75" dirty="0">
                <a:latin typeface="Times New Roman"/>
                <a:cs typeface="Times New Roman"/>
              </a:rPr>
              <a:t>allows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it).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spcBef>
                <a:spcPts val="5"/>
              </a:spcBef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51" dirty="0">
                <a:latin typeface="Times New Roman"/>
                <a:cs typeface="Times New Roman"/>
              </a:rPr>
              <a:t>Full </a:t>
            </a:r>
            <a:r>
              <a:rPr sz="2000" spc="-40" dirty="0">
                <a:latin typeface="Times New Roman"/>
                <a:cs typeface="Times New Roman"/>
              </a:rPr>
              <a:t>duplex </a:t>
            </a:r>
            <a:r>
              <a:rPr sz="2000" spc="-25" dirty="0">
                <a:latin typeface="Times New Roman"/>
                <a:cs typeface="Times New Roman"/>
              </a:rPr>
              <a:t>communication </a:t>
            </a:r>
            <a:r>
              <a:rPr sz="2000" spc="-40" dirty="0">
                <a:latin typeface="Times New Roman"/>
                <a:cs typeface="Times New Roman"/>
              </a:rPr>
              <a:t>channels </a:t>
            </a:r>
            <a:r>
              <a:rPr sz="2000" spc="-35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established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51" dirty="0">
                <a:latin typeface="Times New Roman"/>
                <a:cs typeface="Times New Roman"/>
              </a:rPr>
              <a:t>Server using </a:t>
            </a:r>
            <a:r>
              <a:rPr sz="2000" spc="-105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Sockets.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80" dirty="0">
                <a:latin typeface="Times New Roman"/>
                <a:cs typeface="Times New Roman"/>
              </a:rPr>
              <a:t>Allows </a:t>
            </a:r>
            <a:r>
              <a:rPr sz="2000" spc="-75" dirty="0">
                <a:latin typeface="Times New Roman"/>
                <a:cs typeface="Times New Roman"/>
              </a:rPr>
              <a:t>JavaScript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20" dirty="0">
                <a:latin typeface="Times New Roman"/>
                <a:cs typeface="Times New Roman"/>
              </a:rPr>
              <a:t>run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31" dirty="0">
                <a:latin typeface="Times New Roman"/>
                <a:cs typeface="Times New Roman"/>
              </a:rPr>
              <a:t>background.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possible </a:t>
            </a:r>
            <a:r>
              <a:rPr sz="2000" spc="-25" dirty="0">
                <a:latin typeface="Times New Roman"/>
                <a:cs typeface="Times New Roman"/>
              </a:rPr>
              <a:t>due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169" dirty="0">
                <a:latin typeface="Times New Roman"/>
                <a:cs typeface="Times New Roman"/>
              </a:rPr>
              <a:t> </a:t>
            </a:r>
            <a:r>
              <a:rPr sz="2000" spc="-131" dirty="0">
                <a:latin typeface="Times New Roman"/>
                <a:cs typeface="Times New Roman"/>
              </a:rPr>
              <a:t>JS </a:t>
            </a:r>
            <a:r>
              <a:rPr sz="2000" spc="-105" dirty="0">
                <a:latin typeface="Times New Roman"/>
                <a:cs typeface="Times New Roman"/>
              </a:rPr>
              <a:t>Web </a:t>
            </a:r>
            <a:r>
              <a:rPr sz="2000" spc="-51" dirty="0">
                <a:latin typeface="Times New Roman"/>
                <a:cs typeface="Times New Roman"/>
              </a:rPr>
              <a:t>worker </a:t>
            </a:r>
            <a:r>
              <a:rPr sz="2000" spc="-15" dirty="0">
                <a:latin typeface="Times New Roman"/>
                <a:cs typeface="Times New Roman"/>
              </a:rPr>
              <a:t>API </a:t>
            </a:r>
            <a:r>
              <a:rPr sz="2000" spc="-40" dirty="0">
                <a:latin typeface="Times New Roman"/>
                <a:cs typeface="Times New Roman"/>
              </a:rPr>
              <a:t>in HTML5.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40" dirty="0">
                <a:latin typeface="Times New Roman"/>
                <a:cs typeface="Times New Roman"/>
              </a:rPr>
              <a:t>Application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Cache,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11" dirty="0">
                <a:latin typeface="Times New Roman"/>
                <a:cs typeface="Times New Roman"/>
              </a:rPr>
              <a:t>Web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SQL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database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Web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1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available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as</a:t>
            </a:r>
            <a:r>
              <a:rPr sz="2000" spc="-1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client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side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AutoNum type="arabicPeriod" startAt="4"/>
            </a:pPr>
            <a:endParaRPr>
              <a:latin typeface="Times New Roman"/>
              <a:cs typeface="Times New Roman"/>
            </a:endParaRPr>
          </a:p>
          <a:p>
            <a:pPr marL="527672" indent="-515607">
              <a:buAutoNum type="arabicPeriod" startAt="4"/>
              <a:tabLst>
                <a:tab pos="527672" algn="l"/>
                <a:tab pos="528307" algn="l"/>
              </a:tabLst>
            </a:pPr>
            <a:r>
              <a:rPr sz="2000" spc="-55" dirty="0">
                <a:latin typeface="Times New Roman"/>
                <a:cs typeface="Times New Roman"/>
              </a:rPr>
              <a:t>Retain </a:t>
            </a:r>
            <a:r>
              <a:rPr sz="2000" spc="-71" dirty="0">
                <a:latin typeface="Times New Roman"/>
                <a:cs typeface="Times New Roman"/>
              </a:rPr>
              <a:t>Backward </a:t>
            </a:r>
            <a:r>
              <a:rPr sz="2000" spc="-51" dirty="0">
                <a:latin typeface="Times New Roman"/>
                <a:cs typeface="Times New Roman"/>
              </a:rPr>
              <a:t>Compatibility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35" dirty="0">
                <a:latin typeface="Times New Roman"/>
                <a:cs typeface="Times New Roman"/>
              </a:rPr>
              <a:t>previous </a:t>
            </a:r>
            <a:r>
              <a:rPr sz="2000" spc="-40" dirty="0">
                <a:latin typeface="Times New Roman"/>
                <a:cs typeface="Times New Roman"/>
              </a:rPr>
              <a:t>versions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1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HTML5.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D395AA4-F4CB-4B44-8C0A-BD20803A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62000"/>
            <a:ext cx="8763000" cy="5975341"/>
          </a:xfrm>
          <a:prstGeom prst="rect">
            <a:avLst/>
          </a:prstGeom>
        </p:spPr>
      </p:pic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98FFFA68-1B0B-41D8-ACBA-49BC6299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445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HTML4 vs HTML5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337646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6" y="318565"/>
            <a:ext cx="11122025" cy="1099212"/>
          </a:xfrm>
          <a:prstGeom prst="rect">
            <a:avLst/>
          </a:prstGeom>
        </p:spPr>
        <p:txBody>
          <a:bodyPr vert="horz" wrap="square" lIns="0" tIns="74295" rIns="0" bIns="0" rtlCol="0" anchor="ctr">
            <a:spAutoFit/>
          </a:bodyPr>
          <a:lstStyle/>
          <a:p>
            <a:pPr marL="3481617" marR="5080" indent="-3469553" algn="ctr">
              <a:lnSpc>
                <a:spcPts val="3891"/>
              </a:lnSpc>
              <a:spcBef>
                <a:spcPts val="585"/>
              </a:spcBef>
            </a:pPr>
            <a:r>
              <a:rPr spc="40" dirty="0"/>
              <a:t>HTML </a:t>
            </a:r>
            <a:r>
              <a:rPr spc="51" dirty="0"/>
              <a:t>is </a:t>
            </a:r>
            <a:r>
              <a:rPr spc="-80" dirty="0"/>
              <a:t>a </a:t>
            </a:r>
            <a:r>
              <a:rPr spc="-85" dirty="0"/>
              <a:t>markup </a:t>
            </a:r>
            <a:r>
              <a:rPr spc="20" dirty="0"/>
              <a:t>language </a:t>
            </a:r>
            <a:r>
              <a:rPr spc="5" dirty="0"/>
              <a:t>describes </a:t>
            </a:r>
            <a:r>
              <a:rPr spc="-15" dirty="0"/>
              <a:t>how </a:t>
            </a:r>
            <a:r>
              <a:rPr spc="-131" dirty="0" smtClean="0"/>
              <a:t>your</a:t>
            </a:r>
            <a:r>
              <a:rPr lang="en-US" spc="-131" dirty="0" smtClean="0"/>
              <a:t/>
            </a:r>
            <a:br>
              <a:rPr lang="en-US" spc="-131" dirty="0" smtClean="0"/>
            </a:br>
            <a:r>
              <a:rPr spc="11" dirty="0" smtClean="0"/>
              <a:t>content  </a:t>
            </a:r>
            <a:r>
              <a:rPr spc="11" dirty="0"/>
              <a:t>looks </a:t>
            </a:r>
            <a:r>
              <a:rPr spc="-5" dirty="0"/>
              <a:t>in </a:t>
            </a:r>
            <a:r>
              <a:rPr spc="-25" dirty="0"/>
              <a:t>web </a:t>
            </a:r>
            <a:r>
              <a:rPr spc="-85" dirty="0"/>
              <a:t>browser.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575257"/>
            <a:ext cx="9888855" cy="49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54" algn="ctr">
              <a:spcBef>
                <a:spcPts val="100"/>
              </a:spcBef>
            </a:pPr>
            <a:r>
              <a:rPr sz="28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28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201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35" dirty="0">
                <a:latin typeface="Times New Roman"/>
                <a:cs typeface="Times New Roman"/>
              </a:rPr>
              <a:t>Tim </a:t>
            </a:r>
            <a:r>
              <a:rPr sz="2400" spc="-40" dirty="0">
                <a:latin typeface="Times New Roman"/>
                <a:cs typeface="Times New Roman"/>
              </a:rPr>
              <a:t>Berners-Lee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1" dirty="0">
                <a:latin typeface="Times New Roman"/>
                <a:cs typeface="Times New Roman"/>
              </a:rPr>
              <a:t>author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31" dirty="0">
                <a:latin typeface="Times New Roman"/>
                <a:cs typeface="Times New Roman"/>
              </a:rPr>
              <a:t>html, </a:t>
            </a:r>
            <a:r>
              <a:rPr sz="2400" spc="-40" dirty="0">
                <a:latin typeface="Times New Roman"/>
                <a:cs typeface="Times New Roman"/>
              </a:rPr>
              <a:t>with </a:t>
            </a:r>
            <a:r>
              <a:rPr sz="2400" spc="-45" dirty="0">
                <a:latin typeface="Times New Roman"/>
                <a:cs typeface="Times New Roman"/>
              </a:rPr>
              <a:t>his </a:t>
            </a:r>
            <a:r>
              <a:rPr sz="2400" spc="-31" dirty="0">
                <a:latin typeface="Times New Roman"/>
                <a:cs typeface="Times New Roman"/>
              </a:rPr>
              <a:t>team </a:t>
            </a:r>
            <a:r>
              <a:rPr sz="2400" spc="-25" dirty="0">
                <a:latin typeface="Times New Roman"/>
                <a:cs typeface="Times New Roman"/>
              </a:rPr>
              <a:t>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Times New Roman"/>
                <a:cs typeface="Times New Roman"/>
              </a:rPr>
              <a:t>CERN.</a:t>
            </a:r>
            <a:endParaRPr sz="2400" dirty="0">
              <a:latin typeface="Times New Roman"/>
              <a:cs typeface="Times New Roman"/>
            </a:endParaRPr>
          </a:p>
          <a:p>
            <a:pPr marL="527672" marR="220340" indent="-515607">
              <a:lnSpc>
                <a:spcPts val="2160"/>
              </a:lnSpc>
              <a:spcBef>
                <a:spcPts val="103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1" dirty="0">
                <a:latin typeface="Times New Roman"/>
                <a:cs typeface="Times New Roman"/>
              </a:rPr>
              <a:t>HTML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35" dirty="0">
                <a:latin typeface="Times New Roman"/>
                <a:cs typeface="Times New Roman"/>
              </a:rPr>
              <a:t>Tim invented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45" dirty="0">
                <a:latin typeface="Times New Roman"/>
                <a:cs typeface="Times New Roman"/>
              </a:rPr>
              <a:t>strongly </a:t>
            </a:r>
            <a:r>
              <a:rPr sz="2400" spc="-35" dirty="0">
                <a:latin typeface="Times New Roman"/>
                <a:cs typeface="Times New Roman"/>
              </a:rPr>
              <a:t>based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60" dirty="0">
                <a:latin typeface="Times New Roman"/>
                <a:cs typeface="Times New Roman"/>
              </a:rPr>
              <a:t>SGML </a:t>
            </a:r>
            <a:r>
              <a:rPr sz="2400" spc="-40" dirty="0">
                <a:latin typeface="Times New Roman"/>
                <a:cs typeface="Times New Roman"/>
              </a:rPr>
              <a:t>(Standard </a:t>
            </a:r>
            <a:r>
              <a:rPr sz="2400" spc="-35" dirty="0">
                <a:latin typeface="Times New Roman"/>
                <a:cs typeface="Times New Roman"/>
              </a:rPr>
              <a:t>Generalized </a:t>
            </a:r>
            <a:r>
              <a:rPr sz="2400" spc="-40" dirty="0">
                <a:latin typeface="Times New Roman"/>
                <a:cs typeface="Times New Roman"/>
              </a:rPr>
              <a:t>Mark-up  </a:t>
            </a:r>
            <a:r>
              <a:rPr sz="2400" spc="-60" dirty="0">
                <a:latin typeface="Times New Roman"/>
                <a:cs typeface="Times New Roman"/>
              </a:rPr>
              <a:t>Language).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2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20" dirty="0">
                <a:latin typeface="Times New Roman"/>
                <a:cs typeface="Times New Roman"/>
              </a:rPr>
              <a:t>Hypertext </a:t>
            </a:r>
            <a:r>
              <a:rPr sz="2400" spc="-45" dirty="0">
                <a:latin typeface="Times New Roman"/>
                <a:cs typeface="Times New Roman"/>
              </a:rPr>
              <a:t>Markup </a:t>
            </a:r>
            <a:r>
              <a:rPr sz="2400" spc="-55" dirty="0">
                <a:latin typeface="Times New Roman"/>
                <a:cs typeface="Times New Roman"/>
              </a:rPr>
              <a:t>Language </a:t>
            </a:r>
            <a:r>
              <a:rPr sz="2400" spc="-31" dirty="0">
                <a:latin typeface="Times New Roman"/>
                <a:cs typeface="Times New Roman"/>
              </a:rPr>
              <a:t>(First </a:t>
            </a:r>
            <a:r>
              <a:rPr sz="2400" spc="-60" dirty="0">
                <a:latin typeface="Times New Roman"/>
                <a:cs typeface="Times New Roman"/>
              </a:rPr>
              <a:t>Version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0" dirty="0">
                <a:latin typeface="Times New Roman"/>
                <a:cs typeface="Times New Roman"/>
              </a:rPr>
              <a:t>HTML) </a:t>
            </a:r>
            <a:r>
              <a:rPr sz="2400" spc="-91" dirty="0">
                <a:latin typeface="Times New Roman"/>
                <a:cs typeface="Times New Roman"/>
              </a:rPr>
              <a:t>was </a:t>
            </a:r>
            <a:r>
              <a:rPr sz="2400" spc="-45" dirty="0">
                <a:latin typeface="Times New Roman"/>
                <a:cs typeface="Times New Roman"/>
              </a:rPr>
              <a:t>formally </a:t>
            </a:r>
            <a:r>
              <a:rPr sz="2400" spc="-35" dirty="0">
                <a:latin typeface="Times New Roman"/>
                <a:cs typeface="Times New Roman"/>
              </a:rPr>
              <a:t>published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55" dirty="0">
                <a:latin typeface="Times New Roman"/>
                <a:cs typeface="Times New Roman"/>
              </a:rPr>
              <a:t>June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1993.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71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11" dirty="0">
                <a:latin typeface="Times New Roman"/>
                <a:cs typeface="Times New Roman"/>
              </a:rPr>
              <a:t>Platform </a:t>
            </a:r>
            <a:r>
              <a:rPr sz="2400" spc="-20" dirty="0">
                <a:latin typeface="Times New Roman"/>
                <a:cs typeface="Times New Roman"/>
              </a:rPr>
              <a:t>independent.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5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11" dirty="0">
                <a:latin typeface="Times New Roman"/>
                <a:cs typeface="Times New Roman"/>
              </a:rPr>
              <a:t>Current </a:t>
            </a:r>
            <a:r>
              <a:rPr sz="2400" spc="-40" dirty="0">
                <a:latin typeface="Times New Roman"/>
                <a:cs typeface="Times New Roman"/>
              </a:rPr>
              <a:t>version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lang="en-US" sz="2400" spc="-225" dirty="0" smtClean="0">
                <a:latin typeface="Times New Roman"/>
                <a:cs typeface="Times New Roman"/>
              </a:rPr>
              <a:t> </a:t>
            </a:r>
            <a:r>
              <a:rPr sz="2400" spc="-40" dirty="0" smtClean="0">
                <a:latin typeface="Times New Roman"/>
                <a:cs typeface="Times New Roman"/>
              </a:rPr>
              <a:t>HTML5</a:t>
            </a:r>
            <a:r>
              <a:rPr sz="2400" spc="-4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lnSpc>
                <a:spcPts val="2280"/>
              </a:lnSpc>
              <a:spcBef>
                <a:spcPts val="755"/>
              </a:spcBef>
              <a:buAutoNum type="arabicPeriod"/>
              <a:tabLst>
                <a:tab pos="527672" algn="l"/>
                <a:tab pos="528307" algn="l"/>
              </a:tabLst>
            </a:pPr>
            <a:r>
              <a:rPr sz="2400" spc="-45" dirty="0">
                <a:latin typeface="Times New Roman"/>
                <a:cs typeface="Times New Roman"/>
              </a:rPr>
              <a:t>Markup </a:t>
            </a:r>
            <a:r>
              <a:rPr sz="2400" spc="-60" dirty="0">
                <a:latin typeface="Times New Roman"/>
                <a:cs typeface="Times New Roman"/>
              </a:rPr>
              <a:t>languages </a:t>
            </a:r>
            <a:r>
              <a:rPr sz="2400" spc="-45" dirty="0">
                <a:latin typeface="Times New Roman"/>
                <a:cs typeface="Times New Roman"/>
              </a:rPr>
              <a:t>are designed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processing, </a:t>
            </a:r>
            <a:r>
              <a:rPr sz="2400" spc="-31" dirty="0">
                <a:latin typeface="Times New Roman"/>
                <a:cs typeface="Times New Roman"/>
              </a:rPr>
              <a:t>definition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presentation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text </a:t>
            </a:r>
            <a:r>
              <a:rPr sz="2400" spc="-91" dirty="0">
                <a:latin typeface="Times New Roman"/>
                <a:cs typeface="Times New Roman"/>
              </a:rPr>
              <a:t>by 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L="527672">
              <a:lnSpc>
                <a:spcPts val="2280"/>
              </a:lnSpc>
            </a:pPr>
            <a:r>
              <a:rPr sz="2400" spc="-25" dirty="0">
                <a:latin typeface="Times New Roman"/>
                <a:cs typeface="Times New Roman"/>
              </a:rPr>
              <a:t>markup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tags.</a:t>
            </a:r>
            <a:endParaRPr sz="2400" dirty="0">
              <a:latin typeface="Times New Roman"/>
              <a:cs typeface="Times New Roman"/>
            </a:endParaRPr>
          </a:p>
          <a:p>
            <a:pPr marL="527672" indent="-515607">
              <a:spcBef>
                <a:spcPts val="771"/>
              </a:spcBef>
              <a:buAutoNum type="arabicPeriod" startAt="7"/>
              <a:tabLst>
                <a:tab pos="527672" algn="l"/>
                <a:tab pos="528307" algn="l"/>
              </a:tabLst>
            </a:pPr>
            <a:r>
              <a:rPr sz="2400" spc="-85" dirty="0">
                <a:latin typeface="Times New Roman"/>
                <a:cs typeface="Times New Roman"/>
              </a:rPr>
              <a:t>Allow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embed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40" dirty="0">
                <a:latin typeface="Times New Roman"/>
                <a:cs typeface="Times New Roman"/>
              </a:rPr>
              <a:t>scripting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languages.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98FFFA68-1B0B-41D8-ACBA-49BC6299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445" y="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HTML4 vs HTML5 Page Structure</a:t>
            </a:r>
          </a:p>
        </p:txBody>
      </p:sp>
      <p:pic>
        <p:nvPicPr>
          <p:cNvPr id="5122" name="Picture 2" descr="Image result for HTML5 vs HTML4 semantic">
            <a:extLst>
              <a:ext uri="{FF2B5EF4-FFF2-40B4-BE49-F238E27FC236}">
                <a16:creationId xmlns="" xmlns:a16="http://schemas.microsoft.com/office/drawing/2014/main" id="{9E6C0E9E-9B4F-4B33-B4BC-2BCA615B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70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6" y="380460"/>
            <a:ext cx="543814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/>
              <a:t>HTML5 </a:t>
            </a:r>
            <a:r>
              <a:rPr sz="3200" spc="5" dirty="0"/>
              <a:t>Technology</a:t>
            </a:r>
            <a:r>
              <a:rPr sz="3200" spc="-105" dirty="0"/>
              <a:t> </a:t>
            </a:r>
            <a:r>
              <a:rPr sz="3200" spc="15" dirty="0"/>
              <a:t>Functions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9597" y="1379347"/>
            <a:ext cx="11217275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Semantics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5" dirty="0">
                <a:latin typeface="Times New Roman"/>
                <a:cs typeface="Times New Roman"/>
              </a:rPr>
              <a:t>describe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65" dirty="0">
                <a:latin typeface="Times New Roman"/>
                <a:cs typeface="Times New Roman"/>
              </a:rPr>
              <a:t>precisely </a:t>
            </a:r>
            <a:r>
              <a:rPr sz="2000" spc="-40" dirty="0">
                <a:latin typeface="Times New Roman"/>
                <a:cs typeface="Times New Roman"/>
              </a:rPr>
              <a:t>what </a:t>
            </a:r>
            <a:r>
              <a:rPr sz="2000" spc="-51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Connectivity</a:t>
            </a:r>
            <a:r>
              <a:rPr sz="2000" spc="-31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31" dirty="0">
                <a:latin typeface="Times New Roman"/>
                <a:cs typeface="Times New Roman"/>
              </a:rPr>
              <a:t>communicate </a:t>
            </a:r>
            <a:r>
              <a:rPr sz="2000" spc="-4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server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1" dirty="0">
                <a:latin typeface="Times New Roman"/>
                <a:cs typeface="Times New Roman"/>
              </a:rPr>
              <a:t>new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1" dirty="0">
                <a:latin typeface="Times New Roman"/>
                <a:cs typeface="Times New Roman"/>
              </a:rPr>
              <a:t>innovative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ways.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Offline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Storage</a:t>
            </a:r>
            <a:r>
              <a:rPr sz="2000" spc="-40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spc="-51" dirty="0">
                <a:latin typeface="Times New Roman"/>
                <a:cs typeface="Times New Roman"/>
              </a:rPr>
              <a:t>webpages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11" dirty="0">
                <a:latin typeface="Times New Roman"/>
                <a:cs typeface="Times New Roman"/>
              </a:rPr>
              <a:t>store </a:t>
            </a:r>
            <a:r>
              <a:rPr sz="2000" spc="-31" dirty="0">
                <a:latin typeface="Times New Roman"/>
                <a:cs typeface="Times New Roman"/>
              </a:rPr>
              <a:t>data </a:t>
            </a:r>
            <a:r>
              <a:rPr sz="2000" spc="2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5" dirty="0">
                <a:latin typeface="Times New Roman"/>
                <a:cs typeface="Times New Roman"/>
              </a:rPr>
              <a:t>client-side </a:t>
            </a:r>
            <a:r>
              <a:rPr sz="2000" spc="-80" dirty="0">
                <a:latin typeface="Times New Roman"/>
                <a:cs typeface="Times New Roman"/>
              </a:rPr>
              <a:t>locally </a:t>
            </a:r>
            <a:r>
              <a:rPr sz="2000" spc="-20" dirty="0">
                <a:latin typeface="Times New Roman"/>
                <a:cs typeface="Times New Roman"/>
              </a:rPr>
              <a:t>and operate </a:t>
            </a:r>
            <a:r>
              <a:rPr sz="2000" spc="-35" dirty="0">
                <a:latin typeface="Times New Roman"/>
                <a:cs typeface="Times New Roman"/>
              </a:rPr>
              <a:t>offline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71" dirty="0"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Multimedia</a:t>
            </a:r>
            <a:r>
              <a:rPr sz="2000" spc="-25" dirty="0">
                <a:latin typeface="Times New Roman"/>
                <a:cs typeface="Times New Roman"/>
              </a:rPr>
              <a:t>: </a:t>
            </a:r>
            <a:r>
              <a:rPr sz="2000" spc="-55" dirty="0">
                <a:latin typeface="Times New Roman"/>
                <a:cs typeface="Times New Roman"/>
              </a:rPr>
              <a:t>making </a:t>
            </a:r>
            <a:r>
              <a:rPr sz="2000" spc="-40" dirty="0">
                <a:latin typeface="Times New Roman"/>
                <a:cs typeface="Times New Roman"/>
              </a:rPr>
              <a:t>video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35" dirty="0">
                <a:latin typeface="Times New Roman"/>
                <a:cs typeface="Times New Roman"/>
              </a:rPr>
              <a:t>audio </a:t>
            </a:r>
            <a:r>
              <a:rPr sz="2000" spc="-45" dirty="0">
                <a:latin typeface="Times New Roman"/>
                <a:cs typeface="Times New Roman"/>
              </a:rPr>
              <a:t>first-class citizens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Open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15" dirty="0">
                <a:latin typeface="Times New Roman"/>
                <a:cs typeface="Times New Roman"/>
              </a:rPr>
              <a:t>Web.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2D/3D 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Graphics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a </a:t>
            </a:r>
            <a:r>
              <a:rPr sz="2000" spc="-31" dirty="0">
                <a:latin typeface="Times New Roman"/>
                <a:cs typeface="Times New Roman"/>
              </a:rPr>
              <a:t>much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55" dirty="0">
                <a:latin typeface="Times New Roman"/>
                <a:cs typeface="Times New Roman"/>
              </a:rPr>
              <a:t>diverse </a:t>
            </a:r>
            <a:r>
              <a:rPr sz="2000" spc="-40" dirty="0">
                <a:latin typeface="Times New Roman"/>
                <a:cs typeface="Times New Roman"/>
              </a:rPr>
              <a:t>range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presentation </a:t>
            </a:r>
            <a:r>
              <a:rPr sz="2000" spc="-25" dirty="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 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Integration</a:t>
            </a:r>
            <a:r>
              <a:rPr sz="2000" spc="-25" dirty="0">
                <a:latin typeface="Times New Roman"/>
                <a:cs typeface="Times New Roman"/>
              </a:rPr>
              <a:t>: </a:t>
            </a:r>
            <a:r>
              <a:rPr sz="2000" spc="-40" dirty="0">
                <a:latin typeface="Times New Roman"/>
                <a:cs typeface="Times New Roman"/>
              </a:rPr>
              <a:t>providing </a:t>
            </a:r>
            <a:r>
              <a:rPr sz="2000" spc="-31" dirty="0">
                <a:latin typeface="Times New Roman"/>
                <a:cs typeface="Times New Roman"/>
              </a:rPr>
              <a:t>greater </a:t>
            </a:r>
            <a:r>
              <a:rPr sz="2000" spc="-25" dirty="0">
                <a:latin typeface="Times New Roman"/>
                <a:cs typeface="Times New Roman"/>
              </a:rPr>
              <a:t>speed </a:t>
            </a:r>
            <a:r>
              <a:rPr sz="2000" spc="-31" dirty="0">
                <a:latin typeface="Times New Roman"/>
                <a:cs typeface="Times New Roman"/>
              </a:rPr>
              <a:t>optimization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11" dirty="0">
                <a:latin typeface="Times New Roman"/>
                <a:cs typeface="Times New Roman"/>
              </a:rPr>
              <a:t>better </a:t>
            </a:r>
            <a:r>
              <a:rPr sz="2000" spc="-55" dirty="0">
                <a:latin typeface="Times New Roman"/>
                <a:cs typeface="Times New Roman"/>
              </a:rPr>
              <a:t>usage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1" dirty="0">
                <a:latin typeface="Times New Roman"/>
                <a:cs typeface="Times New Roman"/>
              </a:rPr>
              <a:t>computer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75" dirty="0">
                <a:latin typeface="Times New Roman"/>
                <a:cs typeface="Times New Roman"/>
              </a:rPr>
              <a:t>allowing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usage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5" dirty="0">
                <a:latin typeface="Times New Roman"/>
                <a:cs typeface="Times New Roman"/>
              </a:rPr>
              <a:t>various </a:t>
            </a:r>
            <a:r>
              <a:rPr sz="2000" spc="-15" dirty="0">
                <a:latin typeface="Times New Roman"/>
                <a:cs typeface="Times New Roman"/>
              </a:rPr>
              <a:t>input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output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/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Styling</a:t>
            </a:r>
            <a:r>
              <a:rPr sz="2000" spc="-40" dirty="0">
                <a:latin typeface="Times New Roman"/>
                <a:cs typeface="Times New Roman"/>
              </a:rPr>
              <a:t>: letting </a:t>
            </a:r>
            <a:r>
              <a:rPr sz="2000" spc="-15" dirty="0">
                <a:latin typeface="Times New Roman"/>
                <a:cs typeface="Times New Roman"/>
              </a:rPr>
              <a:t>authors </a:t>
            </a:r>
            <a:r>
              <a:rPr sz="2000" spc="-51" dirty="0">
                <a:latin typeface="Times New Roman"/>
                <a:cs typeface="Times New Roman"/>
              </a:rPr>
              <a:t>write </a:t>
            </a:r>
            <a:r>
              <a:rPr sz="2000" spc="-11" dirty="0">
                <a:latin typeface="Times New Roman"/>
                <a:cs typeface="Times New Roman"/>
              </a:rPr>
              <a:t>more </a:t>
            </a:r>
            <a:r>
              <a:rPr sz="2000" spc="-31" dirty="0">
                <a:latin typeface="Times New Roman"/>
                <a:cs typeface="Times New Roman"/>
              </a:rPr>
              <a:t>sophisticated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themes.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033" y="207297"/>
            <a:ext cx="582676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" dirty="0"/>
              <a:t>HTML5 </a:t>
            </a:r>
            <a:r>
              <a:rPr sz="3200" spc="140" dirty="0"/>
              <a:t>New </a:t>
            </a:r>
            <a:r>
              <a:rPr sz="3200" spc="5" dirty="0"/>
              <a:t>Tags </a:t>
            </a:r>
            <a:r>
              <a:rPr sz="3200" spc="-31" dirty="0"/>
              <a:t>and</a:t>
            </a:r>
            <a:r>
              <a:rPr sz="3200" spc="-251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89809" y="846474"/>
            <a:ext cx="6871208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 </a:t>
            </a:r>
            <a:r>
              <a:rPr sz="16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Indroduces </a:t>
            </a:r>
            <a:r>
              <a:rPr sz="16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28 </a:t>
            </a:r>
            <a:r>
              <a:rPr sz="1600" b="1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1600" b="1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Elements, </a:t>
            </a:r>
            <a:r>
              <a:rPr sz="16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16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them </a:t>
            </a:r>
            <a:r>
              <a:rPr sz="16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 </a:t>
            </a:r>
            <a:r>
              <a:rPr sz="16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mentioned</a:t>
            </a:r>
            <a:r>
              <a:rPr sz="1600" b="1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here.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057" y="1281430"/>
            <a:ext cx="1549400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Navigation: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&lt;article&gt;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latin typeface="Times New Roman"/>
                <a:cs typeface="Times New Roman"/>
              </a:rPr>
              <a:t>&lt;aside&gt;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&lt;header&gt;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&lt;hgroup&gt;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&lt;footer&gt;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1" dirty="0">
                <a:solidFill>
                  <a:srgbClr val="FF0000"/>
                </a:solidFill>
                <a:latin typeface="Times New Roman"/>
                <a:cs typeface="Times New Roman"/>
              </a:rPr>
              <a:t>&lt;figure&gt;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1" dirty="0">
                <a:solidFill>
                  <a:srgbClr val="FF0000"/>
                </a:solidFill>
                <a:latin typeface="Times New Roman"/>
                <a:cs typeface="Times New Roman"/>
              </a:rPr>
              <a:t>&lt;figcaption&gt;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&lt;nav&gt;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&lt;section&gt;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3781" y="1302513"/>
            <a:ext cx="3341371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Multimedia/Interactivity: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51" dirty="0">
                <a:solidFill>
                  <a:srgbClr val="FF0000"/>
                </a:solidFill>
                <a:latin typeface="Times New Roman"/>
                <a:cs typeface="Times New Roman"/>
              </a:rPr>
              <a:t>&lt;audio&gt;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&lt;canvas&gt;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latin typeface="Times New Roman"/>
                <a:cs typeface="Times New Roman"/>
              </a:rPr>
              <a:t>&lt;embed&gt;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&lt;source&gt;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11" dirty="0">
                <a:latin typeface="Times New Roman"/>
                <a:cs typeface="Times New Roman"/>
              </a:rPr>
              <a:t>&lt;track&gt;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&lt;video&gt;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5073" y="1370787"/>
            <a:ext cx="2643505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2400" b="1" spc="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&lt;input&gt;</a:t>
            </a:r>
            <a:r>
              <a:rPr sz="2400" b="1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types:</a:t>
            </a:r>
            <a:endParaRPr sz="2400" dirty="0">
              <a:latin typeface="Times New Roman"/>
              <a:cs typeface="Times New Roman"/>
            </a:endParaRPr>
          </a:p>
          <a:p>
            <a:pPr marL="12700" marR="1677629">
              <a:lnSpc>
                <a:spcPts val="2280"/>
              </a:lnSpc>
              <a:spcBef>
                <a:spcPts val="131"/>
              </a:spcBef>
            </a:pPr>
            <a:r>
              <a:rPr sz="2000" b="1" spc="-25" dirty="0">
                <a:latin typeface="Times New Roman"/>
                <a:cs typeface="Times New Roman"/>
              </a:rPr>
              <a:t>color  </a:t>
            </a:r>
            <a:r>
              <a:rPr sz="2000" b="1" spc="-15" dirty="0">
                <a:latin typeface="Times New Roman"/>
                <a:cs typeface="Times New Roman"/>
              </a:rPr>
              <a:t>date  dat</a:t>
            </a:r>
            <a:r>
              <a:rPr sz="2000" b="1" spc="-25" dirty="0">
                <a:latin typeface="Times New Roman"/>
                <a:cs typeface="Times New Roman"/>
              </a:rPr>
              <a:t>e</a:t>
            </a:r>
            <a:r>
              <a:rPr sz="2000" b="1" spc="11" dirty="0"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12700" marR="1087727">
              <a:lnSpc>
                <a:spcPts val="2280"/>
              </a:lnSpc>
            </a:pPr>
            <a:r>
              <a:rPr sz="2000" b="1" spc="-15" dirty="0">
                <a:latin typeface="Times New Roman"/>
                <a:cs typeface="Times New Roman"/>
              </a:rPr>
              <a:t>dat</a:t>
            </a:r>
            <a:r>
              <a:rPr sz="2000" b="1" spc="-25" dirty="0">
                <a:latin typeface="Times New Roman"/>
                <a:cs typeface="Times New Roman"/>
              </a:rPr>
              <a:t>e</a:t>
            </a:r>
            <a:r>
              <a:rPr sz="2000" b="1" spc="11" dirty="0">
                <a:latin typeface="Times New Roman"/>
                <a:cs typeface="Times New Roman"/>
              </a:rPr>
              <a:t>tim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11" dirty="0">
                <a:latin typeface="Times New Roman"/>
                <a:cs typeface="Times New Roman"/>
              </a:rPr>
              <a:t>loc</a:t>
            </a:r>
            <a:r>
              <a:rPr sz="2000" b="1" spc="-35" dirty="0">
                <a:latin typeface="Times New Roman"/>
                <a:cs typeface="Times New Roman"/>
              </a:rPr>
              <a:t>al  </a:t>
            </a:r>
            <a:r>
              <a:rPr sz="2000" b="1" dirty="0">
                <a:latin typeface="Times New Roman"/>
                <a:cs typeface="Times New Roman"/>
              </a:rPr>
              <a:t>email</a:t>
            </a:r>
            <a:endParaRPr sz="2000" dirty="0">
              <a:latin typeface="Times New Roman"/>
              <a:cs typeface="Times New Roman"/>
            </a:endParaRPr>
          </a:p>
          <a:p>
            <a:pPr marL="12700" marR="1784306">
              <a:lnSpc>
                <a:spcPts val="228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month  </a:t>
            </a:r>
            <a:r>
              <a:rPr sz="2000" b="1" spc="-40" dirty="0">
                <a:latin typeface="Times New Roman"/>
                <a:cs typeface="Times New Roman"/>
              </a:rPr>
              <a:t>n</a:t>
            </a:r>
            <a:r>
              <a:rPr sz="2000" b="1" spc="11" dirty="0">
                <a:latin typeface="Times New Roman"/>
                <a:cs typeface="Times New Roman"/>
              </a:rPr>
              <a:t>umb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45" dirty="0">
                <a:latin typeface="Times New Roman"/>
                <a:cs typeface="Times New Roman"/>
              </a:rPr>
              <a:t>r  </a:t>
            </a:r>
            <a:r>
              <a:rPr sz="2000" b="1" spc="-25" dirty="0">
                <a:latin typeface="Times New Roman"/>
                <a:cs typeface="Times New Roman"/>
              </a:rPr>
              <a:t>range  </a:t>
            </a:r>
            <a:r>
              <a:rPr sz="2000" b="1" spc="-20" dirty="0">
                <a:latin typeface="Times New Roman"/>
                <a:cs typeface="Times New Roman"/>
              </a:rPr>
              <a:t>search  </a:t>
            </a:r>
            <a:r>
              <a:rPr sz="2000" b="1" spc="-15" dirty="0">
                <a:latin typeface="Times New Roman"/>
                <a:cs typeface="Times New Roman"/>
              </a:rPr>
              <a:t>tel</a:t>
            </a:r>
            <a:endParaRPr sz="2000" dirty="0">
              <a:latin typeface="Times New Roman"/>
              <a:cs typeface="Times New Roman"/>
            </a:endParaRPr>
          </a:p>
          <a:p>
            <a:pPr marL="12700" marR="2073223">
              <a:lnSpc>
                <a:spcPts val="2280"/>
              </a:lnSpc>
            </a:pPr>
            <a:r>
              <a:rPr sz="2000" b="1" spc="11" dirty="0">
                <a:latin typeface="Times New Roman"/>
                <a:cs typeface="Times New Roman"/>
              </a:rPr>
              <a:t>time  </a:t>
            </a:r>
            <a:r>
              <a:rPr sz="2000" b="1" spc="-71" dirty="0">
                <a:latin typeface="Times New Roman"/>
                <a:cs typeface="Times New Roman"/>
              </a:rPr>
              <a:t>url  </a:t>
            </a:r>
            <a:r>
              <a:rPr sz="2000" b="1" spc="-55" dirty="0">
                <a:latin typeface="Times New Roman"/>
                <a:cs typeface="Times New Roman"/>
              </a:rPr>
              <a:t>w</a:t>
            </a:r>
            <a:r>
              <a:rPr sz="2000" b="1" spc="51" dirty="0">
                <a:latin typeface="Times New Roman"/>
                <a:cs typeface="Times New Roman"/>
              </a:rPr>
              <a:t>e</a:t>
            </a:r>
            <a:r>
              <a:rPr sz="2000" b="1" spc="40" dirty="0">
                <a:latin typeface="Times New Roman"/>
                <a:cs typeface="Times New Roman"/>
              </a:rPr>
              <a:t>e</a:t>
            </a:r>
            <a:r>
              <a:rPr sz="2000" b="1" spc="-51" dirty="0">
                <a:latin typeface="Times New Roman"/>
                <a:cs typeface="Times New Roman"/>
              </a:rPr>
              <a:t>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6808" y="1350646"/>
            <a:ext cx="1951355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</a:t>
            </a:r>
            <a:r>
              <a:rPr sz="24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cell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neo</a:t>
            </a:r>
            <a:r>
              <a:rPr sz="24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400" b="1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000" b="1" spc="71" dirty="0">
                <a:latin typeface="Times New Roman"/>
                <a:cs typeface="Times New Roman"/>
              </a:rPr>
              <a:t>&lt;bdi&gt;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51" dirty="0">
                <a:latin typeface="Times New Roman"/>
                <a:cs typeface="Times New Roman"/>
              </a:rPr>
              <a:t>&lt;command&gt;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0" dirty="0">
                <a:latin typeface="Times New Roman"/>
                <a:cs typeface="Times New Roman"/>
              </a:rPr>
              <a:t>&lt;datalist&gt;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&lt;details&gt;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5" dirty="0">
                <a:latin typeface="Times New Roman"/>
                <a:cs typeface="Times New Roman"/>
              </a:rPr>
              <a:t>&lt;keygen&gt;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0" dirty="0">
                <a:latin typeface="Times New Roman"/>
                <a:cs typeface="Times New Roman"/>
              </a:rPr>
              <a:t>&lt;mark&gt;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35" dirty="0">
                <a:latin typeface="Times New Roman"/>
                <a:cs typeface="Times New Roman"/>
              </a:rPr>
              <a:t>&lt;meter&gt;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40" dirty="0">
                <a:latin typeface="Times New Roman"/>
                <a:cs typeface="Times New Roman"/>
              </a:rPr>
              <a:t>&lt;output&gt;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&lt;progress&gt;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&lt;summary&gt;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0" dirty="0">
                <a:latin typeface="Times New Roman"/>
                <a:cs typeface="Times New Roman"/>
              </a:rPr>
              <a:t>&lt;rp&gt;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51" dirty="0">
                <a:latin typeface="Times New Roman"/>
                <a:cs typeface="Times New Roman"/>
              </a:rPr>
              <a:t>&lt;rt&gt;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25" dirty="0">
                <a:latin typeface="Times New Roman"/>
                <a:cs typeface="Times New Roman"/>
              </a:rPr>
              <a:t>&lt;ruby&gt;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&lt;time&gt;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b="1" spc="25" dirty="0">
                <a:latin typeface="Times New Roman"/>
                <a:cs typeface="Times New Roman"/>
              </a:rPr>
              <a:t>&lt;wbr&gt;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547" y="207297"/>
            <a:ext cx="523557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" dirty="0"/>
              <a:t>Elements </a:t>
            </a:r>
            <a:r>
              <a:rPr sz="3200" spc="-45" dirty="0"/>
              <a:t>removed </a:t>
            </a:r>
            <a:r>
              <a:rPr sz="3200" spc="-5" dirty="0"/>
              <a:t>in</a:t>
            </a:r>
            <a:r>
              <a:rPr sz="3200" spc="-65" dirty="0"/>
              <a:t> </a:t>
            </a:r>
            <a:r>
              <a:rPr sz="3200" spc="15" dirty="0"/>
              <a:t>HTML5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2489" y="877441"/>
          <a:ext cx="9812020" cy="5818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1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0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6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instead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&lt;acronym&gt;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&lt;abbr&gt;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&lt;applet&gt;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b="1" spc="35" dirty="0">
                          <a:latin typeface="Times New Roman"/>
                          <a:cs typeface="Times New Roman"/>
                        </a:rPr>
                        <a:t>&lt;object&gt;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&lt;basefont&gt;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80" dirty="0">
                          <a:latin typeface="Times New Roman"/>
                          <a:cs typeface="Times New Roman"/>
                        </a:rPr>
                        <a:t>&lt;big&gt;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25" dirty="0">
                          <a:latin typeface="Times New Roman"/>
                          <a:cs typeface="Times New Roman"/>
                        </a:rPr>
                        <a:t>&lt;center&gt;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30" dirty="0">
                          <a:latin typeface="Times New Roman"/>
                          <a:cs typeface="Times New Roman"/>
                        </a:rPr>
                        <a:t>&lt;dir&gt;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75" dirty="0">
                          <a:latin typeface="Times New Roman"/>
                          <a:cs typeface="Times New Roman"/>
                        </a:rPr>
                        <a:t>&lt;ul&gt;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9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45" dirty="0">
                          <a:latin typeface="Times New Roman"/>
                          <a:cs typeface="Times New Roman"/>
                        </a:rPr>
                        <a:t>&lt;font&gt;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20" dirty="0">
                          <a:latin typeface="Times New Roman"/>
                          <a:cs typeface="Times New Roman"/>
                        </a:rPr>
                        <a:t>&lt;frame&gt;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&lt;frameset&gt;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20" dirty="0">
                          <a:latin typeface="Times New Roman"/>
                          <a:cs typeface="Times New Roman"/>
                        </a:rPr>
                        <a:t>&lt;noframes&gt;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15" dirty="0">
                          <a:latin typeface="Times New Roman"/>
                          <a:cs typeface="Times New Roman"/>
                        </a:rPr>
                        <a:t>&lt;strike&gt;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65" dirty="0">
                          <a:latin typeface="Times New Roman"/>
                          <a:cs typeface="Times New Roman"/>
                        </a:rPr>
                        <a:t>&lt;tt&gt;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spc="-80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389" y="207297"/>
            <a:ext cx="6223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1" dirty="0"/>
              <a:t>Migration </a:t>
            </a:r>
            <a:r>
              <a:rPr sz="3200" spc="-75" dirty="0"/>
              <a:t>from </a:t>
            </a:r>
            <a:r>
              <a:rPr sz="3200" spc="11" dirty="0"/>
              <a:t>HTML4 </a:t>
            </a:r>
            <a:r>
              <a:rPr sz="3200" dirty="0"/>
              <a:t>to</a:t>
            </a:r>
            <a:r>
              <a:rPr sz="3200" spc="-20" dirty="0"/>
              <a:t> </a:t>
            </a:r>
            <a:r>
              <a:rPr sz="3200" spc="11" dirty="0"/>
              <a:t>HTML5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4799" y="1588642"/>
          <a:ext cx="9812020" cy="377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1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0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1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HTML4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HTML5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id="header"&gt;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30" dirty="0">
                          <a:latin typeface="Times New Roman"/>
                          <a:cs typeface="Times New Roman"/>
                        </a:rPr>
                        <a:t>&lt;header&gt;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40" dirty="0">
                          <a:latin typeface="Times New Roman"/>
                          <a:cs typeface="Times New Roman"/>
                        </a:rPr>
                        <a:t>id="menu"&gt;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60" dirty="0">
                          <a:latin typeface="Times New Roman"/>
                          <a:cs typeface="Times New Roman"/>
                        </a:rPr>
                        <a:t>&lt;nav&gt;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15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30" dirty="0">
                          <a:latin typeface="Times New Roman"/>
                          <a:cs typeface="Times New Roman"/>
                        </a:rPr>
                        <a:t>id="content"&gt;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25" dirty="0">
                          <a:latin typeface="Times New Roman"/>
                          <a:cs typeface="Times New Roman"/>
                        </a:rPr>
                        <a:t>&lt;section&gt;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15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45" dirty="0">
                          <a:latin typeface="Times New Roman"/>
                          <a:cs typeface="Times New Roman"/>
                        </a:rPr>
                        <a:t>id="post"&gt;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10" dirty="0">
                          <a:latin typeface="Times New Roman"/>
                          <a:cs typeface="Times New Roman"/>
                        </a:rPr>
                        <a:t>&lt;article&gt;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1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b="1" spc="20" dirty="0">
                          <a:latin typeface="Times New Roman"/>
                          <a:cs typeface="Times New Roman"/>
                        </a:rPr>
                        <a:t>&lt;div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15" dirty="0">
                          <a:latin typeface="Times New Roman"/>
                          <a:cs typeface="Times New Roman"/>
                        </a:rPr>
                        <a:t>id="footer"&gt;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55" dirty="0">
                          <a:latin typeface="Times New Roman"/>
                          <a:cs typeface="Times New Roman"/>
                        </a:rPr>
                        <a:t>&lt;footer&gt;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517" y="207297"/>
            <a:ext cx="520509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/>
              <a:t>Defining </a:t>
            </a:r>
            <a:r>
              <a:rPr sz="3200" spc="15" dirty="0"/>
              <a:t>HTML5</a:t>
            </a:r>
            <a:r>
              <a:rPr sz="3200" spc="-165" dirty="0"/>
              <a:t> </a:t>
            </a:r>
            <a:r>
              <a:rPr sz="3200" spc="45" dirty="0"/>
              <a:t>Documents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52600" y="1524002"/>
            <a:ext cx="6807200" cy="433516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sz="2400" b="1" spc="-15" dirty="0">
                <a:latin typeface="Times New Roman"/>
                <a:cs typeface="Times New Roman"/>
              </a:rPr>
              <a:t>Remember </a:t>
            </a:r>
            <a:r>
              <a:rPr sz="2400" b="1" dirty="0">
                <a:latin typeface="Times New Roman"/>
                <a:cs typeface="Times New Roman"/>
              </a:rPr>
              <a:t>the DOCTYPE</a:t>
            </a:r>
            <a:r>
              <a:rPr sz="2400" b="1" spc="11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declaration-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11" dirty="0">
                <a:solidFill>
                  <a:srgbClr val="1F4E79"/>
                </a:solidFill>
                <a:latin typeface="Times New Roman"/>
                <a:cs typeface="Times New Roman"/>
              </a:rPr>
              <a:t>&lt;!DOCTYPE </a:t>
            </a:r>
            <a:r>
              <a:rPr sz="2400" b="1" spc="25" dirty="0">
                <a:solidFill>
                  <a:srgbClr val="1F4E79"/>
                </a:solidFill>
                <a:latin typeface="Times New Roman"/>
                <a:cs typeface="Times New Roman"/>
              </a:rPr>
              <a:t>html&gt;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/>
            <a:r>
              <a:rPr sz="2400" b="1" spc="-20" dirty="0">
                <a:latin typeface="Times New Roman"/>
                <a:cs typeface="Times New Roman"/>
              </a:rPr>
              <a:t>Again, </a:t>
            </a:r>
            <a:r>
              <a:rPr sz="2400" b="1" spc="5" dirty="0">
                <a:latin typeface="Times New Roman"/>
                <a:cs typeface="Times New Roman"/>
              </a:rPr>
              <a:t>HTML5 simplifies </a:t>
            </a:r>
            <a:r>
              <a:rPr sz="2400" b="1" dirty="0">
                <a:latin typeface="Times New Roman"/>
                <a:cs typeface="Times New Roman"/>
              </a:rPr>
              <a:t>this</a:t>
            </a:r>
            <a:r>
              <a:rPr sz="2400" b="1" spc="11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line: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31" dirty="0">
                <a:solidFill>
                  <a:srgbClr val="1F4E79"/>
                </a:solidFill>
                <a:latin typeface="Times New Roman"/>
                <a:cs typeface="Times New Roman"/>
              </a:rPr>
              <a:t>&lt;html</a:t>
            </a:r>
            <a:r>
              <a:rPr sz="24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1F4E79"/>
                </a:solidFill>
                <a:latin typeface="Times New Roman"/>
                <a:cs typeface="Times New Roman"/>
              </a:rPr>
              <a:t>lang="en"&gt;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/>
            <a:r>
              <a:rPr sz="2400" b="1" spc="40" dirty="0">
                <a:latin typeface="Times New Roman"/>
                <a:cs typeface="Times New Roman"/>
              </a:rPr>
              <a:t>The </a:t>
            </a:r>
            <a:r>
              <a:rPr sz="2400" b="1" spc="-25" dirty="0">
                <a:latin typeface="Times New Roman"/>
                <a:cs typeface="Times New Roman"/>
              </a:rPr>
              <a:t>default </a:t>
            </a:r>
            <a:r>
              <a:rPr sz="2400" b="1" spc="-55" dirty="0">
                <a:latin typeface="Times New Roman"/>
                <a:cs typeface="Times New Roman"/>
              </a:rPr>
              <a:t>character </a:t>
            </a:r>
            <a:r>
              <a:rPr sz="2400" b="1" spc="25" dirty="0">
                <a:latin typeface="Times New Roman"/>
                <a:cs typeface="Times New Roman"/>
              </a:rPr>
              <a:t>encoding </a:t>
            </a:r>
            <a:r>
              <a:rPr sz="2400" b="1" spc="-5" dirty="0">
                <a:latin typeface="Times New Roman"/>
                <a:cs typeface="Times New Roman"/>
              </a:rPr>
              <a:t>(charset)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declaration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711"/>
              </a:spcBef>
            </a:pPr>
            <a:r>
              <a:rPr sz="24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&lt;meta</a:t>
            </a:r>
            <a:r>
              <a:rPr sz="24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1F4E79"/>
                </a:solidFill>
                <a:latin typeface="Times New Roman"/>
                <a:cs typeface="Times New Roman"/>
              </a:rPr>
              <a:t>charset="UTF-8"&gt;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107" y="207297"/>
            <a:ext cx="33540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Semantic</a:t>
            </a:r>
            <a:r>
              <a:rPr sz="3200" spc="-85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3570" y="1018774"/>
            <a:ext cx="10480040" cy="283295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spcBef>
                <a:spcPts val="1035"/>
              </a:spcBef>
            </a:pPr>
            <a:r>
              <a:rPr sz="2400" spc="-111" dirty="0">
                <a:latin typeface="Times New Roman"/>
                <a:cs typeface="Times New Roman"/>
              </a:rPr>
              <a:t>A </a:t>
            </a:r>
            <a:r>
              <a:rPr sz="2400" spc="-51" dirty="0">
                <a:latin typeface="Times New Roman"/>
                <a:cs typeface="Times New Roman"/>
              </a:rPr>
              <a:t>semantic </a:t>
            </a:r>
            <a:r>
              <a:rPr sz="2400" spc="-45" dirty="0">
                <a:latin typeface="Times New Roman"/>
                <a:cs typeface="Times New Roman"/>
              </a:rPr>
              <a:t>element </a:t>
            </a:r>
            <a:r>
              <a:rPr sz="2400" spc="-95" dirty="0">
                <a:latin typeface="Times New Roman"/>
                <a:cs typeface="Times New Roman"/>
              </a:rPr>
              <a:t>clearly </a:t>
            </a:r>
            <a:r>
              <a:rPr sz="2400" spc="-51" dirty="0">
                <a:latin typeface="Times New Roman"/>
                <a:cs typeface="Times New Roman"/>
              </a:rPr>
              <a:t>describes </a:t>
            </a:r>
            <a:r>
              <a:rPr sz="2400" spc="-55" dirty="0">
                <a:latin typeface="Times New Roman"/>
                <a:cs typeface="Times New Roman"/>
              </a:rPr>
              <a:t>its </a:t>
            </a:r>
            <a:r>
              <a:rPr sz="2400" spc="-60" dirty="0">
                <a:latin typeface="Times New Roman"/>
                <a:cs typeface="Times New Roman"/>
              </a:rPr>
              <a:t>meaning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2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browser </a:t>
            </a:r>
            <a:r>
              <a:rPr sz="2400" spc="-31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developer.</a:t>
            </a:r>
            <a:endParaRPr sz="2400" dirty="0">
              <a:latin typeface="Times New Roman"/>
              <a:cs typeface="Times New Roman"/>
            </a:endParaRPr>
          </a:p>
          <a:p>
            <a:pPr marL="12700" marR="1856059">
              <a:lnSpc>
                <a:spcPct val="131500"/>
              </a:lnSpc>
              <a:spcBef>
                <a:spcPts val="25"/>
              </a:spcBef>
            </a:pP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non-semantic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elements: </a:t>
            </a:r>
            <a:r>
              <a:rPr sz="2000" b="1" spc="51" dirty="0">
                <a:latin typeface="Times New Roman"/>
                <a:cs typeface="Times New Roman"/>
              </a:rPr>
              <a:t>&lt;div&gt;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65" dirty="0">
                <a:latin typeface="Times New Roman"/>
                <a:cs typeface="Times New Roman"/>
              </a:rPr>
              <a:t>&lt;span&gt;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80" dirty="0">
                <a:latin typeface="Times New Roman"/>
                <a:cs typeface="Times New Roman"/>
              </a:rPr>
              <a:t>Tells </a:t>
            </a:r>
            <a:r>
              <a:rPr sz="2000" spc="-20" dirty="0">
                <a:latin typeface="Times New Roman"/>
                <a:cs typeface="Times New Roman"/>
              </a:rPr>
              <a:t>nothing </a:t>
            </a:r>
            <a:r>
              <a:rPr sz="2000" spc="-11" dirty="0">
                <a:latin typeface="Times New Roman"/>
                <a:cs typeface="Times New Roman"/>
              </a:rPr>
              <a:t>about </a:t>
            </a:r>
            <a:r>
              <a:rPr sz="2000" spc="-45" dirty="0">
                <a:latin typeface="Times New Roman"/>
                <a:cs typeface="Times New Roman"/>
              </a:rPr>
              <a:t>its </a:t>
            </a:r>
            <a:r>
              <a:rPr sz="2000" spc="-11" dirty="0">
                <a:latin typeface="Times New Roman"/>
                <a:cs typeface="Times New Roman"/>
              </a:rPr>
              <a:t>content.  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elements: </a:t>
            </a:r>
            <a:r>
              <a:rPr sz="2000" b="1" spc="40" dirty="0">
                <a:latin typeface="Times New Roman"/>
                <a:cs typeface="Times New Roman"/>
              </a:rPr>
              <a:t>&lt;form&gt;, </a:t>
            </a:r>
            <a:r>
              <a:rPr sz="2000" b="1" spc="35" dirty="0">
                <a:latin typeface="Times New Roman"/>
                <a:cs typeface="Times New Roman"/>
              </a:rPr>
              <a:t>&lt;table&gt;,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95" dirty="0">
                <a:latin typeface="Times New Roman"/>
                <a:cs typeface="Times New Roman"/>
              </a:rPr>
              <a:t>&lt;img&gt; </a:t>
            </a: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2000" spc="-80" dirty="0">
                <a:latin typeface="Times New Roman"/>
                <a:cs typeface="Times New Roman"/>
              </a:rPr>
              <a:t>Clearly </a:t>
            </a:r>
            <a:r>
              <a:rPr sz="2000" spc="-35" dirty="0">
                <a:latin typeface="Times New Roman"/>
                <a:cs typeface="Times New Roman"/>
              </a:rPr>
              <a:t>defines </a:t>
            </a:r>
            <a:r>
              <a:rPr sz="2000" spc="-40" dirty="0">
                <a:latin typeface="Times New Roman"/>
                <a:cs typeface="Times New Roman"/>
              </a:rPr>
              <a:t>its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content.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395"/>
              </a:spcBef>
            </a:pPr>
            <a:r>
              <a:rPr sz="2000" spc="-85" dirty="0">
                <a:latin typeface="Times New Roman"/>
                <a:cs typeface="Times New Roman"/>
              </a:rPr>
              <a:t>Many </a:t>
            </a:r>
            <a:r>
              <a:rPr sz="2000" spc="-60" dirty="0">
                <a:latin typeface="Times New Roman"/>
                <a:cs typeface="Times New Roman"/>
              </a:rPr>
              <a:t>web </a:t>
            </a:r>
            <a:r>
              <a:rPr sz="2000" spc="-45" dirty="0">
                <a:latin typeface="Times New Roman"/>
                <a:cs typeface="Times New Roman"/>
              </a:rPr>
              <a:t>sites </a:t>
            </a:r>
            <a:r>
              <a:rPr sz="2000" spc="-20" dirty="0">
                <a:latin typeface="Times New Roman"/>
                <a:cs typeface="Times New Roman"/>
              </a:rPr>
              <a:t>contain </a:t>
            </a:r>
            <a:r>
              <a:rPr sz="2000" spc="-31" dirty="0">
                <a:latin typeface="Times New Roman"/>
                <a:cs typeface="Times New Roman"/>
              </a:rPr>
              <a:t>HTML </a:t>
            </a:r>
            <a:r>
              <a:rPr sz="2000" spc="-20" dirty="0">
                <a:latin typeface="Times New Roman"/>
                <a:cs typeface="Times New Roman"/>
              </a:rPr>
              <a:t>code </a:t>
            </a:r>
            <a:r>
              <a:rPr sz="2000" spc="-95" dirty="0">
                <a:latin typeface="Times New Roman"/>
                <a:cs typeface="Times New Roman"/>
              </a:rPr>
              <a:t>like: </a:t>
            </a:r>
            <a:r>
              <a:rPr sz="2000" b="1" spc="15" dirty="0">
                <a:latin typeface="Times New Roman"/>
                <a:cs typeface="Times New Roman"/>
              </a:rPr>
              <a:t>&lt;div </a:t>
            </a:r>
            <a:r>
              <a:rPr sz="2000" b="1" spc="20" dirty="0">
                <a:latin typeface="Times New Roman"/>
                <a:cs typeface="Times New Roman"/>
              </a:rPr>
              <a:t>id="nav"&gt; </a:t>
            </a:r>
            <a:r>
              <a:rPr sz="2000" b="1" spc="15" dirty="0">
                <a:latin typeface="Times New Roman"/>
                <a:cs typeface="Times New Roman"/>
              </a:rPr>
              <a:t>&lt;div class="header"&gt; &lt;div</a:t>
            </a:r>
            <a:r>
              <a:rPr sz="2000" b="1" spc="3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id="footer"&gt;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45" dirty="0">
                <a:latin typeface="Times New Roman"/>
                <a:cs typeface="Times New Roman"/>
              </a:rPr>
              <a:t>indicate </a:t>
            </a:r>
            <a:r>
              <a:rPr sz="2000" spc="-51" dirty="0">
                <a:latin typeface="Times New Roman"/>
                <a:cs typeface="Times New Roman"/>
              </a:rPr>
              <a:t>navigation, </a:t>
            </a:r>
            <a:r>
              <a:rPr sz="2000" spc="-40" dirty="0">
                <a:latin typeface="Times New Roman"/>
                <a:cs typeface="Times New Roman"/>
              </a:rPr>
              <a:t>header,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footer.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  <a:tabLst>
                <a:tab pos="7871262" algn="l"/>
              </a:tabLst>
            </a:pP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offers </a:t>
            </a:r>
            <a:r>
              <a:rPr sz="2000" u="sng" spc="-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 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semantic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 </a:t>
            </a:r>
            <a:r>
              <a:rPr sz="2000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page: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3941757"/>
            <a:ext cx="1454151" cy="246990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</a:pPr>
            <a:r>
              <a:rPr sz="2000" b="1" spc="25" dirty="0">
                <a:latin typeface="Times New Roman"/>
                <a:cs typeface="Times New Roman"/>
              </a:rPr>
              <a:t>&lt;article&gt;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65" dirty="0">
                <a:latin typeface="Times New Roman"/>
                <a:cs typeface="Times New Roman"/>
              </a:rPr>
              <a:t>&lt;aside&gt;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40" dirty="0">
                <a:latin typeface="Times New Roman"/>
                <a:cs typeface="Times New Roman"/>
              </a:rPr>
              <a:t>&lt;details&gt;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z="2000" b="1" spc="31" dirty="0">
                <a:latin typeface="Times New Roman"/>
                <a:cs typeface="Times New Roman"/>
              </a:rPr>
              <a:t>&lt;figcaption&gt;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31" dirty="0">
                <a:latin typeface="Times New Roman"/>
                <a:cs typeface="Times New Roman"/>
              </a:rPr>
              <a:t>&lt;figure&gt;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b="1" spc="25" dirty="0">
                <a:latin typeface="Times New Roman"/>
                <a:cs typeface="Times New Roman"/>
              </a:rPr>
              <a:t>&lt;footer&gt;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4005368"/>
            <a:ext cx="1380491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25" dirty="0">
                <a:latin typeface="Times New Roman"/>
                <a:cs typeface="Times New Roman"/>
              </a:rPr>
              <a:t>&lt;header&gt;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60" dirty="0">
                <a:latin typeface="Times New Roman"/>
                <a:cs typeface="Times New Roman"/>
              </a:rPr>
              <a:t>&lt;main&gt;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20" dirty="0">
                <a:latin typeface="Times New Roman"/>
                <a:cs typeface="Times New Roman"/>
              </a:rPr>
              <a:t>&lt;mark&gt;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45" dirty="0">
                <a:latin typeface="Times New Roman"/>
                <a:cs typeface="Times New Roman"/>
              </a:rPr>
              <a:t>&lt;nav&gt;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60" dirty="0">
                <a:latin typeface="Times New Roman"/>
                <a:cs typeface="Times New Roman"/>
              </a:rPr>
              <a:t>&lt;section&gt;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b="1" spc="191" dirty="0">
                <a:latin typeface="Times New Roman"/>
                <a:cs typeface="Times New Roman"/>
              </a:rPr>
              <a:t>&lt;</a:t>
            </a:r>
            <a:r>
              <a:rPr sz="2000" b="1" spc="-25" dirty="0">
                <a:latin typeface="Times New Roman"/>
                <a:cs typeface="Times New Roman"/>
              </a:rPr>
              <a:t>summa</a:t>
            </a:r>
            <a:r>
              <a:rPr sz="2000" b="1" spc="51" dirty="0">
                <a:latin typeface="Times New Roman"/>
                <a:cs typeface="Times New Roman"/>
              </a:rPr>
              <a:t>r</a:t>
            </a:r>
            <a:r>
              <a:rPr sz="2000" b="1" spc="65" dirty="0">
                <a:latin typeface="Times New Roman"/>
                <a:cs typeface="Times New Roman"/>
              </a:rPr>
              <a:t>y&gt;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000" b="1" spc="65" dirty="0">
                <a:latin typeface="Times New Roman"/>
                <a:cs typeface="Times New Roman"/>
              </a:rPr>
              <a:t>&lt;time&gt;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107" y="207297"/>
            <a:ext cx="335407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Semantic</a:t>
            </a:r>
            <a:r>
              <a:rPr sz="3200" spc="-85" dirty="0"/>
              <a:t> </a:t>
            </a:r>
            <a:r>
              <a:rPr sz="3200" spc="31" dirty="0"/>
              <a:t>Elements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89632" y="742188"/>
            <a:ext cx="7400544" cy="611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811" y="103498"/>
            <a:ext cx="2759075" cy="1127233"/>
          </a:xfrm>
          <a:prstGeom prst="rect">
            <a:avLst/>
          </a:prstGeom>
        </p:spPr>
        <p:txBody>
          <a:bodyPr vert="horz" wrap="square" lIns="0" tIns="113031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891"/>
              </a:spcBef>
            </a:pPr>
            <a:r>
              <a:rPr sz="3200" spc="-51" dirty="0"/>
              <a:t>Graphics</a:t>
            </a:r>
            <a:r>
              <a:rPr sz="3200" spc="-45" dirty="0"/>
              <a:t> </a:t>
            </a:r>
            <a:r>
              <a:rPr sz="3200" spc="-65" dirty="0"/>
              <a:t>API</a:t>
            </a:r>
            <a:endParaRPr sz="3200"/>
          </a:p>
          <a:p>
            <a:pPr algn="ctr">
              <a:lnSpc>
                <a:spcPct val="100000"/>
              </a:lnSpc>
              <a:spcBef>
                <a:spcPts val="691"/>
              </a:spcBef>
            </a:pPr>
            <a:r>
              <a:rPr sz="2800" spc="-55" dirty="0"/>
              <a:t>(Canvas </a:t>
            </a:r>
            <a:r>
              <a:rPr sz="2800" spc="-31" dirty="0"/>
              <a:t>and</a:t>
            </a:r>
            <a:r>
              <a:rPr sz="2800" spc="-15" dirty="0"/>
              <a:t> </a:t>
            </a:r>
            <a:r>
              <a:rPr sz="2800" spc="-115" dirty="0"/>
              <a:t>SVG)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00200" y="1600200"/>
            <a:ext cx="9255760" cy="4863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Previously </a:t>
            </a:r>
            <a:r>
              <a:rPr sz="2400" spc="-51" dirty="0">
                <a:latin typeface="Times New Roman"/>
                <a:cs typeface="Times New Roman"/>
              </a:rPr>
              <a:t>possible with </a:t>
            </a:r>
            <a:r>
              <a:rPr sz="2400" spc="-55" dirty="0">
                <a:latin typeface="Times New Roman"/>
                <a:cs typeface="Times New Roman"/>
              </a:rPr>
              <a:t>Flash, </a:t>
            </a:r>
            <a:r>
              <a:rPr sz="2400" spc="-111" dirty="0">
                <a:latin typeface="Times New Roman"/>
                <a:cs typeface="Times New Roman"/>
              </a:rPr>
              <a:t>VML,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Silverlight.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125" dirty="0">
                <a:latin typeface="Times New Roman"/>
                <a:cs typeface="Times New Roman"/>
              </a:rPr>
              <a:t>Very </a:t>
            </a:r>
            <a:r>
              <a:rPr sz="2400" spc="-51" dirty="0">
                <a:latin typeface="Times New Roman"/>
                <a:cs typeface="Times New Roman"/>
              </a:rPr>
              <a:t>complex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11" dirty="0">
                <a:latin typeface="Times New Roman"/>
                <a:cs typeface="Times New Roman"/>
              </a:rPr>
              <a:t>do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91" dirty="0">
                <a:latin typeface="Times New Roman"/>
                <a:cs typeface="Times New Roman"/>
              </a:rPr>
              <a:t>JavaScript </a:t>
            </a:r>
            <a:r>
              <a:rPr sz="2400" spc="-25" dirty="0">
                <a:latin typeface="Times New Roman"/>
                <a:cs typeface="Times New Roman"/>
              </a:rPr>
              <a:t>without </a:t>
            </a:r>
            <a:r>
              <a:rPr sz="2400" spc="-60" dirty="0">
                <a:latin typeface="Times New Roman"/>
                <a:cs typeface="Times New Roman"/>
              </a:rPr>
              <a:t>plugins </a:t>
            </a:r>
            <a:r>
              <a:rPr sz="2300" spc="-25" dirty="0">
                <a:latin typeface="Times New Roman"/>
                <a:cs typeface="Times New Roman"/>
              </a:rPr>
              <a:t>(for </a:t>
            </a:r>
            <a:r>
              <a:rPr sz="2300" spc="-65" dirty="0">
                <a:latin typeface="Times New Roman"/>
                <a:cs typeface="Times New Roman"/>
              </a:rPr>
              <a:t>example, </a:t>
            </a:r>
            <a:r>
              <a:rPr sz="2300" spc="-11" dirty="0">
                <a:latin typeface="Times New Roman"/>
                <a:cs typeface="Times New Roman"/>
              </a:rPr>
              <a:t>rounded </a:t>
            </a:r>
            <a:r>
              <a:rPr sz="2300" spc="-15" dirty="0">
                <a:latin typeface="Times New Roman"/>
                <a:cs typeface="Times New Roman"/>
              </a:rPr>
              <a:t>corners </a:t>
            </a:r>
            <a:r>
              <a:rPr sz="2300" spc="11" dirty="0">
                <a:latin typeface="Times New Roman"/>
                <a:cs typeface="Times New Roman"/>
              </a:rPr>
              <a:t>or </a:t>
            </a:r>
            <a:r>
              <a:rPr sz="2300" spc="-55" dirty="0">
                <a:latin typeface="Times New Roman"/>
                <a:cs typeface="Times New Roman"/>
              </a:rPr>
              <a:t>diagonal</a:t>
            </a:r>
            <a:r>
              <a:rPr sz="2300" spc="-51" dirty="0">
                <a:latin typeface="Times New Roman"/>
                <a:cs typeface="Times New Roman"/>
              </a:rPr>
              <a:t> </a:t>
            </a:r>
            <a:r>
              <a:rPr sz="2300" spc="-71" dirty="0">
                <a:latin typeface="Times New Roman"/>
                <a:cs typeface="Times New Roman"/>
              </a:rPr>
              <a:t>lines).</a:t>
            </a:r>
            <a:endParaRPr sz="23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40" dirty="0">
                <a:latin typeface="Times New Roman"/>
                <a:cs typeface="Times New Roman"/>
              </a:rPr>
              <a:t>Provide </a:t>
            </a:r>
            <a:r>
              <a:rPr sz="2400" spc="-71" dirty="0">
                <a:latin typeface="Times New Roman"/>
                <a:cs typeface="Times New Roman"/>
              </a:rPr>
              <a:t>native drawing </a:t>
            </a:r>
            <a:r>
              <a:rPr sz="2400" spc="-51" dirty="0">
                <a:latin typeface="Times New Roman"/>
                <a:cs typeface="Times New Roman"/>
              </a:rPr>
              <a:t>functionality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Web.</a:t>
            </a:r>
            <a:endParaRPr sz="2400" dirty="0">
              <a:latin typeface="Times New Roman"/>
              <a:cs typeface="Times New Roman"/>
            </a:endParaRPr>
          </a:p>
          <a:p>
            <a:pPr marL="12700" marR="3825779">
              <a:lnSpc>
                <a:spcPct val="184600"/>
              </a:lnSpc>
            </a:pPr>
            <a:r>
              <a:rPr sz="2400" spc="-65" dirty="0">
                <a:latin typeface="Times New Roman"/>
                <a:cs typeface="Times New Roman"/>
              </a:rPr>
              <a:t>Completely </a:t>
            </a:r>
            <a:r>
              <a:rPr sz="2400" spc="-35" dirty="0">
                <a:latin typeface="Times New Roman"/>
                <a:cs typeface="Times New Roman"/>
              </a:rPr>
              <a:t>integrated </a:t>
            </a:r>
            <a:r>
              <a:rPr sz="2400" spc="-11" dirty="0">
                <a:latin typeface="Times New Roman"/>
                <a:cs typeface="Times New Roman"/>
              </a:rPr>
              <a:t>into </a:t>
            </a: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20" dirty="0">
                <a:latin typeface="Times New Roman"/>
                <a:cs typeface="Times New Roman"/>
              </a:rPr>
              <a:t>documents </a:t>
            </a:r>
            <a:r>
              <a:rPr sz="2400" spc="-40" dirty="0">
                <a:latin typeface="Times New Roman"/>
                <a:cs typeface="Times New Roman"/>
              </a:rPr>
              <a:t>(Part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1" dirty="0">
                <a:latin typeface="Times New Roman"/>
                <a:cs typeface="Times New Roman"/>
              </a:rPr>
              <a:t>DOM).  </a:t>
            </a:r>
            <a:r>
              <a:rPr sz="2400" spc="-5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71" dirty="0">
                <a:latin typeface="Times New Roman"/>
                <a:cs typeface="Times New Roman"/>
              </a:rPr>
              <a:t>styled </a:t>
            </a:r>
            <a:r>
              <a:rPr sz="2400" spc="-51" dirty="0">
                <a:latin typeface="Times New Roman"/>
                <a:cs typeface="Times New Roman"/>
              </a:rPr>
              <a:t>with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CSS.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/>
            <a:r>
              <a:rPr sz="2400" spc="-51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31" dirty="0">
                <a:latin typeface="Times New Roman"/>
                <a:cs typeface="Times New Roman"/>
              </a:rPr>
              <a:t>controlled </a:t>
            </a:r>
            <a:r>
              <a:rPr sz="2400" spc="-51" dirty="0">
                <a:latin typeface="Times New Roman"/>
                <a:cs typeface="Times New Roman"/>
              </a:rPr>
              <a:t>with</a:t>
            </a:r>
            <a:r>
              <a:rPr sz="2400" spc="91" dirty="0">
                <a:latin typeface="Times New Roman"/>
                <a:cs typeface="Times New Roman"/>
              </a:rPr>
              <a:t> </a:t>
            </a:r>
            <a:r>
              <a:rPr sz="2400" spc="-91" dirty="0">
                <a:latin typeface="Times New Roman"/>
                <a:cs typeface="Times New Roman"/>
              </a:rPr>
              <a:t>JavaScript.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478" y="79728"/>
            <a:ext cx="9675495" cy="1049005"/>
          </a:xfrm>
          <a:prstGeom prst="rect">
            <a:avLst/>
          </a:prstGeom>
        </p:spPr>
        <p:txBody>
          <a:bodyPr vert="horz" wrap="square" lIns="0" tIns="96520" rIns="0" bIns="0" rtlCol="0" anchor="ctr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760"/>
              </a:spcBef>
            </a:pPr>
            <a:r>
              <a:rPr sz="2800" spc="-55" dirty="0"/>
              <a:t>(Canvas </a:t>
            </a:r>
            <a:r>
              <a:rPr sz="2800" spc="-31" dirty="0"/>
              <a:t>and</a:t>
            </a:r>
            <a:r>
              <a:rPr sz="2800" spc="40" dirty="0"/>
              <a:t> </a:t>
            </a:r>
            <a:r>
              <a:rPr sz="2800" spc="-115" dirty="0"/>
              <a:t>SVG)</a:t>
            </a:r>
            <a:endParaRPr sz="2800"/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2800" spc="-5" dirty="0"/>
              <a:t>Both </a:t>
            </a:r>
            <a:r>
              <a:rPr sz="2800" spc="-55" dirty="0"/>
              <a:t>have their </a:t>
            </a:r>
            <a:r>
              <a:rPr sz="2800" spc="-15" dirty="0"/>
              <a:t>own </a:t>
            </a:r>
            <a:r>
              <a:rPr sz="2800" dirty="0"/>
              <a:t>unique </a:t>
            </a:r>
            <a:r>
              <a:rPr sz="2800" spc="-40" dirty="0"/>
              <a:t>features </a:t>
            </a:r>
            <a:r>
              <a:rPr sz="2800" spc="-31" dirty="0"/>
              <a:t>and </a:t>
            </a:r>
            <a:r>
              <a:rPr sz="2800" spc="-5" dirty="0"/>
              <a:t>can </a:t>
            </a:r>
            <a:r>
              <a:rPr sz="2800" spc="25" dirty="0"/>
              <a:t>be </a:t>
            </a:r>
            <a:r>
              <a:rPr sz="2800" spc="31" dirty="0"/>
              <a:t>used</a:t>
            </a:r>
            <a:r>
              <a:rPr sz="2800" spc="260" dirty="0"/>
              <a:t> </a:t>
            </a:r>
            <a:r>
              <a:rPr sz="2800" spc="20" dirty="0"/>
              <a:t>combined.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1" y="1436242"/>
          <a:ext cx="10433050" cy="4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6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Canvas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SVG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b="1" spc="45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9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Immediate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Retained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Fixed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Scalable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Best 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keyboard-based</a:t>
                      </a:r>
                      <a:r>
                        <a:rPr sz="1600" b="1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apps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Best 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mouse-based</a:t>
                      </a:r>
                      <a:r>
                        <a:rPr sz="1600" b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apps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Animation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(no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storage)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Medium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animation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9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XML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5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11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interaction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interaction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(hit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detection,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events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tree)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1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405638DF-C537-4E2D-B6FA-75A48E9F6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/>
              <a:t>History of HTML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38B52BDD-EF17-4231-BDE9-82509648A378}"/>
              </a:ext>
            </a:extLst>
          </p:cNvPr>
          <p:cNvCxnSpPr/>
          <p:nvPr/>
        </p:nvCxnSpPr>
        <p:spPr bwMode="auto">
          <a:xfrm>
            <a:off x="152400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E597251-4926-410D-98E7-6D62AA7A1B24}"/>
              </a:ext>
            </a:extLst>
          </p:cNvPr>
          <p:cNvSpPr/>
          <p:nvPr/>
        </p:nvSpPr>
        <p:spPr bwMode="auto">
          <a:xfrm>
            <a:off x="2971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5F8A452-722F-4D8A-88D8-8C682A0A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first published</a:t>
            </a:r>
            <a:endParaRPr lang="en-IN" altLang="en-US" sz="1600"/>
          </a:p>
        </p:txBody>
      </p:sp>
      <p:cxnSp>
        <p:nvCxnSpPr>
          <p:cNvPr id="5138" name="Straight Connector 16">
            <a:extLst>
              <a:ext uri="{FF2B5EF4-FFF2-40B4-BE49-F238E27FC236}">
                <a16:creationId xmlns="" xmlns:a16="http://schemas.microsoft.com/office/drawing/2014/main" id="{1ED8221F-266B-4F80-BBA0-B1753F7019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AA91CDD-D844-40D1-AA05-BEA5ED47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1991</a:t>
            </a:r>
            <a:endParaRPr lang="en-IN" altLang="en-US" sz="1400" b="1"/>
          </a:p>
        </p:txBody>
      </p:sp>
      <p:cxnSp>
        <p:nvCxnSpPr>
          <p:cNvPr id="5152" name="Straight Connector 16">
            <a:extLst>
              <a:ext uri="{FF2B5EF4-FFF2-40B4-BE49-F238E27FC236}">
                <a16:creationId xmlns="" xmlns:a16="http://schemas.microsoft.com/office/drawing/2014/main" id="{DDCD6500-32D6-47B3-9881-8B33436A7D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7">
            <a:extLst>
              <a:ext uri="{FF2B5EF4-FFF2-40B4-BE49-F238E27FC236}">
                <a16:creationId xmlns="" xmlns:a16="http://schemas.microsoft.com/office/drawing/2014/main" id="{50428FE1-D037-430B-AA5F-0791E1EC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2012</a:t>
            </a:r>
            <a:endParaRPr lang="en-IN" sz="1400" b="1" dirty="0">
              <a:latin typeface="Arial" charset="0"/>
            </a:endParaRPr>
          </a:p>
        </p:txBody>
      </p:sp>
      <p:cxnSp>
        <p:nvCxnSpPr>
          <p:cNvPr id="5156" name="Straight Connector 16">
            <a:extLst>
              <a:ext uri="{FF2B5EF4-FFF2-40B4-BE49-F238E27FC236}">
                <a16:creationId xmlns="" xmlns:a16="http://schemas.microsoft.com/office/drawing/2014/main" id="{D1C5B1FF-2E00-4314-ACA2-335996C313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17">
            <a:extLst>
              <a:ext uri="{FF2B5EF4-FFF2-40B4-BE49-F238E27FC236}">
                <a16:creationId xmlns="" xmlns:a16="http://schemas.microsoft.com/office/drawing/2014/main" id="{BE5A162C-95E3-491E-8000-EAAB7B57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/>
              <a:t>2002 -2009</a:t>
            </a:r>
            <a:endParaRPr lang="en-IN" altLang="en-US" sz="1400" b="1" dirty="0"/>
          </a:p>
        </p:txBody>
      </p:sp>
      <p:cxnSp>
        <p:nvCxnSpPr>
          <p:cNvPr id="5158" name="Straight Connector 16">
            <a:extLst>
              <a:ext uri="{FF2B5EF4-FFF2-40B4-BE49-F238E27FC236}">
                <a16:creationId xmlns="" xmlns:a16="http://schemas.microsoft.com/office/drawing/2014/main" id="{1E2F10DD-EE2B-4154-93AE-09AF8CB6A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7">
            <a:extLst>
              <a:ext uri="{FF2B5EF4-FFF2-40B4-BE49-F238E27FC236}">
                <a16:creationId xmlns="" xmlns:a16="http://schemas.microsoft.com/office/drawing/2014/main" id="{4CC5637B-284A-4F5E-ADFD-19CCAF0C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2000</a:t>
            </a:r>
            <a:endParaRPr lang="en-IN" altLang="en-US" sz="1400" b="1"/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0DEE8B26-EA87-4CCD-97F3-6603624E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2.0</a:t>
            </a:r>
            <a:endParaRPr lang="en-IN" altLang="en-US" sz="1600"/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1B348D6E-80F4-4416-A420-A7B0A37A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3.2</a:t>
            </a:r>
            <a:endParaRPr lang="en-IN" altLang="en-US" sz="1600"/>
          </a:p>
        </p:txBody>
      </p:sp>
      <p:sp>
        <p:nvSpPr>
          <p:cNvPr id="9" name="Rectangle 18">
            <a:extLst>
              <a:ext uri="{FF2B5EF4-FFF2-40B4-BE49-F238E27FC236}">
                <a16:creationId xmlns="" xmlns:a16="http://schemas.microsoft.com/office/drawing/2014/main" id="{A00CA369-2D73-4F62-A7DC-5F4FD363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4.01</a:t>
            </a:r>
            <a:endParaRPr lang="en-IN" altLang="en-US" sz="1600"/>
          </a:p>
        </p:txBody>
      </p:sp>
      <p:sp>
        <p:nvSpPr>
          <p:cNvPr id="10" name="Rectangle 18">
            <a:extLst>
              <a:ext uri="{FF2B5EF4-FFF2-40B4-BE49-F238E27FC236}">
                <a16:creationId xmlns="" xmlns:a16="http://schemas.microsoft.com/office/drawing/2014/main" id="{EF08612E-78A7-4CB1-971F-18992B96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XHTML 1.0</a:t>
            </a:r>
            <a:endParaRPr lang="en-IN" altLang="en-US" sz="1600"/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A26870CC-0A36-486B-AF3F-BC7B06F2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969696"/>
                </a:solidFill>
              </a:rPr>
              <a:t>XHTML 2.0</a:t>
            </a:r>
            <a:endParaRPr lang="en-IN" altLang="en-US" sz="1600">
              <a:solidFill>
                <a:srgbClr val="969696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="" xmlns:a16="http://schemas.microsoft.com/office/drawing/2014/main" id="{A3A6B6E0-8061-41CF-B350-B0E463E6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HTML5</a:t>
            </a:r>
            <a:endParaRPr lang="en-IN" altLang="en-US" sz="1600"/>
          </a:p>
        </p:txBody>
      </p:sp>
      <p:cxnSp>
        <p:nvCxnSpPr>
          <p:cNvPr id="5169" name="Straight Connector 16">
            <a:extLst>
              <a:ext uri="{FF2B5EF4-FFF2-40B4-BE49-F238E27FC236}">
                <a16:creationId xmlns="" xmlns:a16="http://schemas.microsoft.com/office/drawing/2014/main" id="{2E2995FE-EC75-49EC-86FE-C39EDE599E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B7EDFB14-14C5-489E-8F1B-6FB724C6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1995</a:t>
            </a:r>
            <a:endParaRPr lang="en-IN" altLang="en-US" sz="1400" b="1"/>
          </a:p>
        </p:txBody>
      </p:sp>
      <p:cxnSp>
        <p:nvCxnSpPr>
          <p:cNvPr id="5171" name="Straight Connector 16">
            <a:extLst>
              <a:ext uri="{FF2B5EF4-FFF2-40B4-BE49-F238E27FC236}">
                <a16:creationId xmlns="" xmlns:a16="http://schemas.microsoft.com/office/drawing/2014/main" id="{313959D5-D9B9-4EF1-9F98-344CA92E9E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7">
            <a:extLst>
              <a:ext uri="{FF2B5EF4-FFF2-40B4-BE49-F238E27FC236}">
                <a16:creationId xmlns="" xmlns:a16="http://schemas.microsoft.com/office/drawing/2014/main" id="{FDC6F575-9851-45E6-80C8-A6179250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1997</a:t>
            </a:r>
            <a:endParaRPr lang="en-IN" altLang="en-US" sz="1400" b="1"/>
          </a:p>
        </p:txBody>
      </p:sp>
      <p:cxnSp>
        <p:nvCxnSpPr>
          <p:cNvPr id="5173" name="Straight Connector 16">
            <a:extLst>
              <a:ext uri="{FF2B5EF4-FFF2-40B4-BE49-F238E27FC236}">
                <a16:creationId xmlns="" xmlns:a16="http://schemas.microsoft.com/office/drawing/2014/main" id="{0F5F5DAA-D700-475E-A5CD-A85030242E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22D00A36-E834-42D8-9B27-5E334DA3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1999</a:t>
            </a:r>
            <a:endParaRPr lang="en-IN" altLang="en-US" sz="1400" b="1"/>
          </a:p>
        </p:txBody>
      </p:sp>
      <p:sp>
        <p:nvSpPr>
          <p:cNvPr id="5177" name="Text Box 57">
            <a:extLst>
              <a:ext uri="{FF2B5EF4-FFF2-40B4-BE49-F238E27FC236}">
                <a16:creationId xmlns="" xmlns:a16="http://schemas.microsoft.com/office/drawing/2014/main" id="{FE80482D-EAEB-4DDE-90CD-885331E3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4648200" cy="646331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HTML5 is much more tolerant and can handle markup from all the prior versions.</a:t>
            </a:r>
            <a:endParaRPr lang="en-IN" altLang="en-US"/>
          </a:p>
        </p:txBody>
      </p:sp>
      <p:sp>
        <p:nvSpPr>
          <p:cNvPr id="5178" name="Text Box 58">
            <a:extLst>
              <a:ext uri="{FF2B5EF4-FFF2-40B4-BE49-F238E27FC236}">
                <a16:creationId xmlns="" xmlns:a16="http://schemas.microsoft.com/office/drawing/2014/main" id="{02660093-FDA4-4785-9303-57186456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2"/>
            <a:ext cx="4648200" cy="584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Though HTML5 was published officially in 2012, it has been in development since 2004.</a:t>
            </a:r>
            <a:endParaRPr lang="en-IN" altLang="en-US" sz="1600"/>
          </a:p>
        </p:txBody>
      </p:sp>
      <p:sp>
        <p:nvSpPr>
          <p:cNvPr id="5179" name="Text Box 59">
            <a:extLst>
              <a:ext uri="{FF2B5EF4-FFF2-40B4-BE49-F238E27FC236}">
                <a16:creationId xmlns="" xmlns:a16="http://schemas.microsoft.com/office/drawing/2014/main" id="{DDA90F5D-691C-4B01-B3D8-C2DF9B55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14601"/>
            <a:ext cx="4648200" cy="646331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After HTML 4.01 was released, focus shifted to XHTML and its stricter standards.</a:t>
            </a:r>
            <a:endParaRPr lang="en-IN" altLang="en-US"/>
          </a:p>
        </p:txBody>
      </p:sp>
      <p:sp>
        <p:nvSpPr>
          <p:cNvPr id="5180" name="Text Box 60">
            <a:extLst>
              <a:ext uri="{FF2B5EF4-FFF2-40B4-BE49-F238E27FC236}">
                <a16:creationId xmlns="" xmlns:a16="http://schemas.microsoft.com/office/drawing/2014/main" id="{01750CB7-87B5-4B94-BE8A-1B7B0EEEB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52801"/>
            <a:ext cx="4648200" cy="1200329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XHTML 2.0 had even stricter standards than 1.0, rejecting web pages that did not comply.  It fell out of favor gradually and was abandoned completely in 2009.</a:t>
            </a:r>
            <a:endParaRPr lang="en-IN" altLang="en-US"/>
          </a:p>
        </p:txBody>
      </p:sp>
      <p:sp>
        <p:nvSpPr>
          <p:cNvPr id="5184" name="Line 64">
            <a:extLst>
              <a:ext uri="{FF2B5EF4-FFF2-40B4-BE49-F238E27FC236}">
                <a16:creationId xmlns="" xmlns:a16="http://schemas.microsoft.com/office/drawing/2014/main" id="{E6CB48BA-1864-466F-BDF7-09E8BAA10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5">
            <a:extLst>
              <a:ext uri="{FF2B5EF4-FFF2-40B4-BE49-F238E27FC236}">
                <a16:creationId xmlns="" xmlns:a16="http://schemas.microsoft.com/office/drawing/2014/main" id="{97AA3A4E-A678-4B55-BED7-58F2ABBD4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0122" y="240237"/>
            <a:ext cx="109918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Ca</a:t>
            </a:r>
            <a:r>
              <a:rPr sz="2800" spc="-105" dirty="0"/>
              <a:t>n</a:t>
            </a:r>
            <a:r>
              <a:rPr sz="2800" spc="-195" dirty="0"/>
              <a:t>v</a:t>
            </a:r>
            <a:r>
              <a:rPr sz="2800" spc="5" dirty="0"/>
              <a:t>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9241" y="791667"/>
            <a:ext cx="11289665" cy="149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200" b="1" u="heavy" spc="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&lt;canvas&gt; </a:t>
            </a:r>
            <a:r>
              <a:rPr sz="22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200" b="1" spc="11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as </a:t>
            </a:r>
            <a:r>
              <a:rPr sz="2200" spc="-40" dirty="0">
                <a:latin typeface="Times New Roman"/>
                <a:cs typeface="Times New Roman"/>
              </a:rPr>
              <a:t>“a </a:t>
            </a:r>
            <a:r>
              <a:rPr sz="2200" spc="-25" dirty="0">
                <a:latin typeface="Times New Roman"/>
                <a:cs typeface="Times New Roman"/>
              </a:rPr>
              <a:t>resolution-dependent </a:t>
            </a:r>
            <a:r>
              <a:rPr sz="2200" spc="-31" dirty="0">
                <a:latin typeface="Times New Roman"/>
                <a:cs typeface="Times New Roman"/>
              </a:rPr>
              <a:t>bitmap </a:t>
            </a:r>
            <a:r>
              <a:rPr sz="2200" spc="-71" dirty="0">
                <a:latin typeface="Times New Roman"/>
                <a:cs typeface="Times New Roman"/>
              </a:rPr>
              <a:t>canvas </a:t>
            </a:r>
            <a:r>
              <a:rPr sz="2200" spc="-60" dirty="0">
                <a:latin typeface="Times New Roman"/>
                <a:cs typeface="Times New Roman"/>
              </a:rPr>
              <a:t>which </a:t>
            </a:r>
            <a:r>
              <a:rPr sz="2200" spc="-45" dirty="0">
                <a:latin typeface="Times New Roman"/>
                <a:cs typeface="Times New Roman"/>
              </a:rPr>
              <a:t>can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35" dirty="0">
                <a:latin typeface="Times New Roman"/>
                <a:cs typeface="Times New Roman"/>
              </a:rPr>
              <a:t>used </a:t>
            </a:r>
            <a:r>
              <a:rPr sz="2200" spc="-11" dirty="0">
                <a:latin typeface="Times New Roman"/>
                <a:cs typeface="Times New Roman"/>
              </a:rPr>
              <a:t>for </a:t>
            </a:r>
            <a:r>
              <a:rPr sz="2200" spc="-40" dirty="0">
                <a:latin typeface="Times New Roman"/>
                <a:cs typeface="Times New Roman"/>
              </a:rPr>
              <a:t>rendering </a:t>
            </a:r>
            <a:r>
              <a:rPr sz="2200" spc="-51" dirty="0">
                <a:latin typeface="Times New Roman"/>
                <a:cs typeface="Times New Roman"/>
              </a:rPr>
              <a:t>graphs,  </a:t>
            </a:r>
            <a:r>
              <a:rPr sz="2200" spc="-65" dirty="0">
                <a:latin typeface="Times New Roman"/>
                <a:cs typeface="Times New Roman"/>
              </a:rPr>
              <a:t>game </a:t>
            </a:r>
            <a:r>
              <a:rPr sz="2200" spc="-60" dirty="0">
                <a:latin typeface="Times New Roman"/>
                <a:cs typeface="Times New Roman"/>
              </a:rPr>
              <a:t>graphics, </a:t>
            </a:r>
            <a:r>
              <a:rPr sz="2200" spc="5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other </a:t>
            </a:r>
            <a:r>
              <a:rPr sz="2200" spc="-80" dirty="0">
                <a:latin typeface="Times New Roman"/>
                <a:cs typeface="Times New Roman"/>
              </a:rPr>
              <a:t>visual </a:t>
            </a:r>
            <a:r>
              <a:rPr sz="2200" spc="-71" dirty="0">
                <a:latin typeface="Times New Roman"/>
                <a:cs typeface="Times New Roman"/>
              </a:rPr>
              <a:t>images </a:t>
            </a:r>
            <a:r>
              <a:rPr sz="2200" spc="15" dirty="0">
                <a:latin typeface="Times New Roman"/>
                <a:cs typeface="Times New Roman"/>
              </a:rPr>
              <a:t>on </a:t>
            </a:r>
            <a:r>
              <a:rPr sz="2200" spc="-11" dirty="0">
                <a:latin typeface="Times New Roman"/>
                <a:cs typeface="Times New Roman"/>
              </a:rPr>
              <a:t>the </a:t>
            </a:r>
            <a:r>
              <a:rPr sz="2200" spc="-125" dirty="0">
                <a:latin typeface="Times New Roman"/>
                <a:cs typeface="Times New Roman"/>
              </a:rPr>
              <a:t>fly.” </a:t>
            </a:r>
            <a:r>
              <a:rPr sz="2200" spc="-105" dirty="0">
                <a:latin typeface="Times New Roman"/>
                <a:cs typeface="Times New Roman"/>
              </a:rPr>
              <a:t>A </a:t>
            </a:r>
            <a:r>
              <a:rPr sz="2200" spc="-71" dirty="0">
                <a:latin typeface="Times New Roman"/>
                <a:cs typeface="Times New Roman"/>
              </a:rPr>
              <a:t>canvas </a:t>
            </a:r>
            <a:r>
              <a:rPr sz="2200" spc="-85" dirty="0">
                <a:latin typeface="Times New Roman"/>
                <a:cs typeface="Times New Roman"/>
              </a:rPr>
              <a:t>is a </a:t>
            </a:r>
            <a:r>
              <a:rPr sz="2200" spc="-55" dirty="0">
                <a:latin typeface="Times New Roman"/>
                <a:cs typeface="Times New Roman"/>
              </a:rPr>
              <a:t>rectangle </a:t>
            </a:r>
            <a:r>
              <a:rPr sz="2200" spc="-45" dirty="0">
                <a:latin typeface="Times New Roman"/>
                <a:cs typeface="Times New Roman"/>
              </a:rPr>
              <a:t>in </a:t>
            </a:r>
            <a:r>
              <a:rPr sz="2200" spc="-60" dirty="0">
                <a:latin typeface="Times New Roman"/>
                <a:cs typeface="Times New Roman"/>
              </a:rPr>
              <a:t>your page </a:t>
            </a:r>
            <a:r>
              <a:rPr sz="2200" spc="-51" dirty="0">
                <a:latin typeface="Times New Roman"/>
                <a:cs typeface="Times New Roman"/>
              </a:rPr>
              <a:t>where </a:t>
            </a: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spc="-45" dirty="0">
                <a:latin typeface="Times New Roman"/>
                <a:cs typeface="Times New Roman"/>
              </a:rPr>
              <a:t>can </a:t>
            </a:r>
            <a:r>
              <a:rPr sz="2200" spc="-51" dirty="0">
                <a:latin typeface="Times New Roman"/>
                <a:cs typeface="Times New Roman"/>
              </a:rPr>
              <a:t>use  </a:t>
            </a:r>
            <a:r>
              <a:rPr sz="2200" spc="-85" dirty="0">
                <a:latin typeface="Times New Roman"/>
                <a:cs typeface="Times New Roman"/>
              </a:rPr>
              <a:t>JavaScript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65" dirty="0">
                <a:latin typeface="Times New Roman"/>
                <a:cs typeface="Times New Roman"/>
              </a:rPr>
              <a:t>draw </a:t>
            </a:r>
            <a:r>
              <a:rPr sz="2200" spc="-60" dirty="0">
                <a:latin typeface="Times New Roman"/>
                <a:cs typeface="Times New Roman"/>
              </a:rPr>
              <a:t>anything </a:t>
            </a: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spc="-51" dirty="0">
                <a:latin typeface="Times New Roman"/>
                <a:cs typeface="Times New Roman"/>
              </a:rPr>
              <a:t>want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-145" dirty="0">
                <a:latin typeface="Times New Roman"/>
                <a:cs typeface="Times New Roman"/>
              </a:rPr>
              <a:t>CSS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91" dirty="0">
                <a:latin typeface="Times New Roman"/>
                <a:cs typeface="Times New Roman"/>
              </a:rPr>
              <a:t>styling. </a:t>
            </a:r>
            <a:r>
              <a:rPr sz="2200" spc="31" dirty="0">
                <a:latin typeface="Times New Roman"/>
                <a:cs typeface="Times New Roman"/>
              </a:rPr>
              <a:t>In </a:t>
            </a:r>
            <a:r>
              <a:rPr sz="2200" spc="15" dirty="0">
                <a:latin typeface="Times New Roman"/>
                <a:cs typeface="Times New Roman"/>
              </a:rPr>
              <a:t>2D </a:t>
            </a:r>
            <a:r>
              <a:rPr sz="2200" spc="-25" dirty="0">
                <a:latin typeface="Times New Roman"/>
                <a:cs typeface="Times New Roman"/>
              </a:rPr>
              <a:t>context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15" dirty="0">
                <a:latin typeface="Times New Roman"/>
                <a:cs typeface="Times New Roman"/>
              </a:rPr>
              <a:t>3D </a:t>
            </a:r>
            <a:r>
              <a:rPr sz="2200" spc="-25" dirty="0">
                <a:latin typeface="Times New Roman"/>
                <a:cs typeface="Times New Roman"/>
              </a:rPr>
              <a:t>context </a:t>
            </a:r>
            <a:r>
              <a:rPr sz="2200" spc="-115" dirty="0">
                <a:latin typeface="Times New Roman"/>
                <a:cs typeface="Times New Roman"/>
              </a:rPr>
              <a:t>(Web</a:t>
            </a:r>
            <a:r>
              <a:rPr sz="2200" spc="31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GL).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1000"/>
              </a:spcBef>
            </a:pP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9932" y="2257805"/>
            <a:ext cx="5022851" cy="3703955"/>
            <a:chOff x="6059932" y="2257805"/>
            <a:chExt cx="5022850" cy="3703954"/>
          </a:xfrm>
        </p:grpSpPr>
        <p:sp>
          <p:nvSpPr>
            <p:cNvPr id="5" name="object 5"/>
            <p:cNvSpPr/>
            <p:nvPr/>
          </p:nvSpPr>
          <p:spPr>
            <a:xfrm>
              <a:off x="6059932" y="2257805"/>
              <a:ext cx="5022850" cy="3703954"/>
            </a:xfrm>
            <a:custGeom>
              <a:avLst/>
              <a:gdLst/>
              <a:ahLst/>
              <a:cxnLst/>
              <a:rect l="l" t="t" r="r" b="b"/>
              <a:pathLst>
                <a:path w="5022850" h="3703954">
                  <a:moveTo>
                    <a:pt x="5016245" y="0"/>
                  </a:moveTo>
                  <a:lnTo>
                    <a:pt x="5016245" y="3703866"/>
                  </a:lnTo>
                </a:path>
                <a:path w="5022850" h="3703954">
                  <a:moveTo>
                    <a:pt x="6350" y="0"/>
                  </a:moveTo>
                  <a:lnTo>
                    <a:pt x="6350" y="3703866"/>
                  </a:lnTo>
                </a:path>
                <a:path w="5022850" h="3703954">
                  <a:moveTo>
                    <a:pt x="0" y="6350"/>
                  </a:moveTo>
                  <a:lnTo>
                    <a:pt x="5022595" y="6350"/>
                  </a:lnTo>
                </a:path>
                <a:path w="5022850" h="3703954">
                  <a:moveTo>
                    <a:pt x="0" y="3697516"/>
                  </a:moveTo>
                  <a:lnTo>
                    <a:pt x="5022595" y="36975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2764" y="2380487"/>
              <a:ext cx="2238756" cy="121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8858" y="2280158"/>
            <a:ext cx="5010151" cy="33600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38" marR="161287">
              <a:spcBef>
                <a:spcPts val="220"/>
              </a:spcBef>
            </a:pPr>
            <a:r>
              <a:rPr b="1" dirty="0">
                <a:solidFill>
                  <a:srgbClr val="1F4E79"/>
                </a:solidFill>
                <a:latin typeface="Times New Roman"/>
                <a:cs typeface="Times New Roman"/>
              </a:rPr>
              <a:t>&lt;canvas </a:t>
            </a:r>
            <a:r>
              <a:rPr spc="-40" dirty="0">
                <a:latin typeface="Times New Roman"/>
                <a:cs typeface="Times New Roman"/>
              </a:rPr>
              <a:t>id="myCanvas" </a:t>
            </a:r>
            <a:r>
              <a:rPr spc="-15" dirty="0">
                <a:latin typeface="Times New Roman"/>
                <a:cs typeface="Times New Roman"/>
              </a:rPr>
              <a:t>width="200" </a:t>
            </a:r>
            <a:r>
              <a:rPr spc="-20" dirty="0">
                <a:latin typeface="Times New Roman"/>
                <a:cs typeface="Times New Roman"/>
              </a:rPr>
              <a:t>height="100"  style="border:4px </a:t>
            </a:r>
            <a:r>
              <a:rPr spc="-45" dirty="0">
                <a:latin typeface="Times New Roman"/>
                <a:cs typeface="Times New Roman"/>
              </a:rPr>
              <a:t>solid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#d3d3d3;"&gt;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5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spc="-35" dirty="0">
                <a:latin typeface="Times New Roman"/>
                <a:cs typeface="Times New Roman"/>
              </a:rPr>
              <a:t>HTML5</a:t>
            </a:r>
            <a:r>
              <a:rPr spc="11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canvas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40" dirty="0">
                <a:latin typeface="Times New Roman"/>
                <a:cs typeface="Times New Roman"/>
              </a:rPr>
              <a:t>tag</a:t>
            </a:r>
            <a:r>
              <a:rPr b="1" spc="40" dirty="0">
                <a:solidFill>
                  <a:srgbClr val="1F4E79"/>
                </a:solidFill>
                <a:latin typeface="Times New Roman"/>
                <a:cs typeface="Times New Roman"/>
              </a:rPr>
              <a:t>.&lt;/canvas&gt;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1">
              <a:latin typeface="Times New Roman"/>
              <a:cs typeface="Times New Roman"/>
            </a:endParaRPr>
          </a:p>
          <a:p>
            <a:pPr marL="91438"/>
            <a:r>
              <a:rPr b="1" spc="25" dirty="0">
                <a:solidFill>
                  <a:srgbClr val="1F4E79"/>
                </a:solidFill>
                <a:latin typeface="Times New Roman"/>
                <a:cs typeface="Times New Roman"/>
              </a:rPr>
              <a:t>&lt;script&gt;</a:t>
            </a:r>
            <a:endParaRPr>
              <a:latin typeface="Times New Roman"/>
              <a:cs typeface="Times New Roman"/>
            </a:endParaRPr>
          </a:p>
          <a:p>
            <a:pPr marL="91438" marR="558151"/>
            <a:r>
              <a:rPr spc="-60" dirty="0">
                <a:latin typeface="Times New Roman"/>
                <a:cs typeface="Times New Roman"/>
              </a:rPr>
              <a:t>var </a:t>
            </a:r>
            <a:r>
              <a:rPr spc="-51" dirty="0">
                <a:latin typeface="Times New Roman"/>
                <a:cs typeface="Times New Roman"/>
              </a:rPr>
              <a:t>c </a:t>
            </a:r>
            <a:r>
              <a:rPr spc="180" dirty="0">
                <a:latin typeface="Times New Roman"/>
                <a:cs typeface="Times New Roman"/>
              </a:rPr>
              <a:t>= </a:t>
            </a:r>
            <a:r>
              <a:rPr spc="-40" dirty="0">
                <a:latin typeface="Times New Roman"/>
                <a:cs typeface="Times New Roman"/>
              </a:rPr>
              <a:t>document.getElementById("myCanvas");  </a:t>
            </a:r>
            <a:r>
              <a:rPr spc="-60" dirty="0">
                <a:latin typeface="Times New Roman"/>
                <a:cs typeface="Times New Roman"/>
              </a:rPr>
              <a:t>var </a:t>
            </a:r>
            <a:r>
              <a:rPr spc="-40" dirty="0">
                <a:latin typeface="Times New Roman"/>
                <a:cs typeface="Times New Roman"/>
              </a:rPr>
              <a:t>ctx </a:t>
            </a:r>
            <a:r>
              <a:rPr spc="180" dirty="0">
                <a:latin typeface="Times New Roman"/>
                <a:cs typeface="Times New Roman"/>
              </a:rPr>
              <a:t>=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c.getContext("2d");</a:t>
            </a:r>
            <a:endParaRPr>
              <a:latin typeface="Times New Roman"/>
              <a:cs typeface="Times New Roman"/>
            </a:endParaRPr>
          </a:p>
          <a:p>
            <a:pPr marL="91438" marR="2258004"/>
            <a:r>
              <a:rPr spc="-45" dirty="0">
                <a:latin typeface="Times New Roman"/>
                <a:cs typeface="Times New Roman"/>
              </a:rPr>
              <a:t>ctx.beginPath();  </a:t>
            </a:r>
            <a:r>
              <a:rPr spc="-60" dirty="0">
                <a:latin typeface="Times New Roman"/>
                <a:cs typeface="Times New Roman"/>
              </a:rPr>
              <a:t>c</a:t>
            </a:r>
            <a:r>
              <a:rPr spc="-25" dirty="0">
                <a:latin typeface="Times New Roman"/>
                <a:cs typeface="Times New Roman"/>
              </a:rPr>
              <a:t>tx</a:t>
            </a:r>
            <a:r>
              <a:rPr spc="-51" dirty="0">
                <a:latin typeface="Times New Roman"/>
                <a:cs typeface="Times New Roman"/>
              </a:rPr>
              <a:t>.arc(9</a:t>
            </a:r>
            <a:r>
              <a:rPr spc="-75" dirty="0">
                <a:latin typeface="Times New Roman"/>
                <a:cs typeface="Times New Roman"/>
              </a:rPr>
              <a:t>5</a:t>
            </a:r>
            <a:r>
              <a:rPr spc="-55" dirty="0">
                <a:latin typeface="Times New Roman"/>
                <a:cs typeface="Times New Roman"/>
              </a:rPr>
              <a:t>,5</a:t>
            </a:r>
            <a:r>
              <a:rPr spc="-80" dirty="0">
                <a:latin typeface="Times New Roman"/>
                <a:cs typeface="Times New Roman"/>
              </a:rPr>
              <a:t>0</a:t>
            </a:r>
            <a:r>
              <a:rPr spc="-51"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4</a:t>
            </a:r>
            <a:r>
              <a:rPr spc="-75" dirty="0">
                <a:latin typeface="Times New Roman"/>
                <a:cs typeface="Times New Roman"/>
              </a:rPr>
              <a:t>0</a:t>
            </a:r>
            <a:r>
              <a:rPr spc="-35" dirty="0">
                <a:latin typeface="Times New Roman"/>
                <a:cs typeface="Times New Roman"/>
              </a:rPr>
              <a:t>,</a:t>
            </a:r>
            <a:r>
              <a:rPr spc="-75" dirty="0">
                <a:latin typeface="Times New Roman"/>
                <a:cs typeface="Times New Roman"/>
              </a:rPr>
              <a:t>0</a:t>
            </a:r>
            <a:r>
              <a:rPr spc="-35"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2</a:t>
            </a:r>
            <a:r>
              <a:rPr spc="-125" dirty="0">
                <a:latin typeface="Times New Roman"/>
                <a:cs typeface="Times New Roman"/>
              </a:rPr>
              <a:t>*</a:t>
            </a:r>
            <a:r>
              <a:rPr spc="-40" dirty="0">
                <a:latin typeface="Times New Roman"/>
                <a:cs typeface="Times New Roman"/>
              </a:rPr>
              <a:t>Mat</a:t>
            </a:r>
            <a:r>
              <a:rPr spc="-25"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.P</a:t>
            </a:r>
            <a:r>
              <a:rPr spc="-11" dirty="0">
                <a:latin typeface="Times New Roman"/>
                <a:cs typeface="Times New Roman"/>
              </a:rPr>
              <a:t>I</a:t>
            </a:r>
            <a:r>
              <a:rPr spc="-85" dirty="0">
                <a:latin typeface="Times New Roman"/>
                <a:cs typeface="Times New Roman"/>
              </a:rPr>
              <a:t>);  </a:t>
            </a:r>
            <a:r>
              <a:rPr spc="-45" dirty="0">
                <a:latin typeface="Times New Roman"/>
                <a:cs typeface="Times New Roman"/>
              </a:rPr>
              <a:t>ctx.stroke();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75" dirty="0">
                <a:solidFill>
                  <a:srgbClr val="1F4E79"/>
                </a:solidFill>
                <a:latin typeface="Times New Roman"/>
                <a:cs typeface="Times New Roman"/>
              </a:rPr>
              <a:t>&lt;/script&gt;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9932" y="2257805"/>
            <a:ext cx="5770880" cy="4201160"/>
            <a:chOff x="6059932" y="2257805"/>
            <a:chExt cx="5770880" cy="4201160"/>
          </a:xfrm>
        </p:grpSpPr>
        <p:sp>
          <p:nvSpPr>
            <p:cNvPr id="3" name="object 3"/>
            <p:cNvSpPr/>
            <p:nvPr/>
          </p:nvSpPr>
          <p:spPr>
            <a:xfrm>
              <a:off x="6059932" y="2257805"/>
              <a:ext cx="5022850" cy="3703954"/>
            </a:xfrm>
            <a:custGeom>
              <a:avLst/>
              <a:gdLst/>
              <a:ahLst/>
              <a:cxnLst/>
              <a:rect l="l" t="t" r="r" b="b"/>
              <a:pathLst>
                <a:path w="5022850" h="3703954">
                  <a:moveTo>
                    <a:pt x="5016245" y="0"/>
                  </a:moveTo>
                  <a:lnTo>
                    <a:pt x="5016245" y="3703866"/>
                  </a:lnTo>
                </a:path>
                <a:path w="5022850" h="3703954">
                  <a:moveTo>
                    <a:pt x="6350" y="0"/>
                  </a:moveTo>
                  <a:lnTo>
                    <a:pt x="6350" y="3703866"/>
                  </a:lnTo>
                </a:path>
                <a:path w="5022850" h="3703954">
                  <a:moveTo>
                    <a:pt x="0" y="6350"/>
                  </a:moveTo>
                  <a:lnTo>
                    <a:pt x="5022595" y="6350"/>
                  </a:lnTo>
                </a:path>
                <a:path w="5022850" h="3703954">
                  <a:moveTo>
                    <a:pt x="0" y="3697516"/>
                  </a:moveTo>
                  <a:lnTo>
                    <a:pt x="5022595" y="36975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3348" y="2380487"/>
              <a:ext cx="1010411" cy="1057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72784" y="3544823"/>
              <a:ext cx="1816608" cy="1888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3446" y="240237"/>
            <a:ext cx="477139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SVG </a:t>
            </a:r>
            <a:r>
              <a:rPr sz="2800" spc="-5" dirty="0"/>
              <a:t>– </a:t>
            </a:r>
            <a:r>
              <a:rPr sz="2800" spc="-40" dirty="0"/>
              <a:t>Scalable </a:t>
            </a:r>
            <a:r>
              <a:rPr sz="2800" spc="-95" dirty="0"/>
              <a:t>Vector</a:t>
            </a:r>
            <a:r>
              <a:rPr sz="2800" spc="160" dirty="0"/>
              <a:t> </a:t>
            </a:r>
            <a:r>
              <a:rPr sz="2800" spc="-45" dirty="0"/>
              <a:t>Graphics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9241" y="791667"/>
            <a:ext cx="11085195" cy="1156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u="heavy" spc="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&lt;svg&gt; </a:t>
            </a:r>
            <a:r>
              <a:rPr sz="22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200" b="1" spc="11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Modularized, XML-based </a:t>
            </a:r>
            <a:r>
              <a:rPr sz="2200" spc="-71" dirty="0">
                <a:latin typeface="Times New Roman"/>
                <a:cs typeface="Times New Roman"/>
              </a:rPr>
              <a:t>language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51" dirty="0">
                <a:latin typeface="Times New Roman"/>
                <a:cs typeface="Times New Roman"/>
              </a:rPr>
              <a:t>describing </a:t>
            </a:r>
            <a:r>
              <a:rPr sz="2200" spc="15" dirty="0">
                <a:latin typeface="Times New Roman"/>
                <a:cs typeface="Times New Roman"/>
              </a:rPr>
              <a:t>2D </a:t>
            </a:r>
            <a:r>
              <a:rPr sz="2200" spc="-35" dirty="0">
                <a:latin typeface="Times New Roman"/>
                <a:cs typeface="Times New Roman"/>
              </a:rPr>
              <a:t>vector </a:t>
            </a:r>
            <a:r>
              <a:rPr sz="2200" spc="-31" dirty="0">
                <a:latin typeface="Times New Roman"/>
                <a:cs typeface="Times New Roman"/>
              </a:rPr>
              <a:t>and </a:t>
            </a:r>
            <a:r>
              <a:rPr sz="2200" spc="-65" dirty="0">
                <a:latin typeface="Times New Roman"/>
                <a:cs typeface="Times New Roman"/>
              </a:rPr>
              <a:t>mixed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vector/raster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200" spc="-60" dirty="0">
                <a:latin typeface="Times New Roman"/>
                <a:cs typeface="Times New Roman"/>
              </a:rPr>
              <a:t>graphics. </a:t>
            </a:r>
            <a:r>
              <a:rPr sz="2200" spc="-111" dirty="0">
                <a:latin typeface="Times New Roman"/>
                <a:cs typeface="Times New Roman"/>
              </a:rPr>
              <a:t>You </a:t>
            </a:r>
            <a:r>
              <a:rPr sz="2200" spc="-51" dirty="0">
                <a:latin typeface="Times New Roman"/>
                <a:cs typeface="Times New Roman"/>
              </a:rPr>
              <a:t>can </a:t>
            </a:r>
            <a:r>
              <a:rPr sz="2200" spc="-11" dirty="0">
                <a:latin typeface="Times New Roman"/>
                <a:cs typeface="Times New Roman"/>
              </a:rPr>
              <a:t>zoom </a:t>
            </a:r>
            <a:r>
              <a:rPr sz="2200" spc="-80" dirty="0">
                <a:latin typeface="Times New Roman"/>
                <a:cs typeface="Times New Roman"/>
              </a:rPr>
              <a:t>SVG </a:t>
            </a:r>
            <a:r>
              <a:rPr sz="2200" spc="-51" dirty="0">
                <a:latin typeface="Times New Roman"/>
                <a:cs typeface="Times New Roman"/>
              </a:rPr>
              <a:t>graphics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91" dirty="0">
                <a:latin typeface="Times New Roman"/>
                <a:cs typeface="Times New Roman"/>
              </a:rPr>
              <a:t>any</a:t>
            </a:r>
            <a:r>
              <a:rPr sz="2200" spc="-11" dirty="0">
                <a:latin typeface="Times New Roman"/>
                <a:cs typeface="Times New Roman"/>
              </a:rPr>
              <a:t> </a:t>
            </a:r>
            <a:r>
              <a:rPr sz="2200" spc="-91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12700">
              <a:spcBef>
                <a:spcPts val="995"/>
              </a:spcBef>
            </a:pP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Eg.: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858" y="2280158"/>
            <a:ext cx="5010151" cy="363702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38">
              <a:spcBef>
                <a:spcPts val="220"/>
              </a:spcBef>
            </a:pPr>
            <a:r>
              <a:rPr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&lt;svg </a:t>
            </a:r>
            <a:r>
              <a:rPr spc="-15" dirty="0">
                <a:latin typeface="Times New Roman"/>
                <a:cs typeface="Times New Roman"/>
              </a:rPr>
              <a:t>width="100"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height="100"&gt;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25" dirty="0">
                <a:latin typeface="Times New Roman"/>
                <a:cs typeface="Times New Roman"/>
              </a:rPr>
              <a:t>&lt;circle </a:t>
            </a:r>
            <a:r>
              <a:rPr spc="-15" dirty="0">
                <a:latin typeface="Times New Roman"/>
                <a:cs typeface="Times New Roman"/>
              </a:rPr>
              <a:t>cx="50" </a:t>
            </a:r>
            <a:r>
              <a:rPr spc="-25" dirty="0">
                <a:latin typeface="Times New Roman"/>
                <a:cs typeface="Times New Roman"/>
              </a:rPr>
              <a:t>cy="50"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r="40"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11" dirty="0">
                <a:latin typeface="Times New Roman"/>
                <a:cs typeface="Times New Roman"/>
              </a:rPr>
              <a:t>stroke="blue" </a:t>
            </a:r>
            <a:r>
              <a:rPr spc="-15" dirty="0">
                <a:latin typeface="Times New Roman"/>
                <a:cs typeface="Times New Roman"/>
              </a:rPr>
              <a:t>stroke-width="4" </a:t>
            </a:r>
            <a:r>
              <a:rPr spc="-25" dirty="0">
                <a:latin typeface="Times New Roman"/>
                <a:cs typeface="Times New Roman"/>
              </a:rPr>
              <a:t>fill="orange"</a:t>
            </a:r>
            <a:r>
              <a:rPr spc="71" dirty="0">
                <a:latin typeface="Times New Roman"/>
                <a:cs typeface="Times New Roman"/>
              </a:rPr>
              <a:t> </a:t>
            </a:r>
            <a:r>
              <a:rPr spc="289" dirty="0">
                <a:latin typeface="Times New Roman"/>
                <a:cs typeface="Times New Roman"/>
              </a:rPr>
              <a:t>/&gt;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Sorry, </a:t>
            </a:r>
            <a:r>
              <a:rPr spc="-51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0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1" dirty="0">
                <a:latin typeface="Times New Roman"/>
                <a:cs typeface="Times New Roman"/>
              </a:rPr>
              <a:t>inline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SVG.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145" dirty="0">
                <a:solidFill>
                  <a:srgbClr val="1F4E79"/>
                </a:solidFill>
                <a:latin typeface="Times New Roman"/>
                <a:cs typeface="Times New Roman"/>
              </a:rPr>
              <a:t>&lt;/svg&gt;</a:t>
            </a:r>
            <a:r>
              <a:rPr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b="1" spc="40" dirty="0">
                <a:solidFill>
                  <a:srgbClr val="1F4E79"/>
                </a:solidFill>
                <a:latin typeface="Times New Roman"/>
                <a:cs typeface="Times New Roman"/>
              </a:rPr>
              <a:t>&lt;br&gt;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1">
              <a:latin typeface="Times New Roman"/>
              <a:cs typeface="Times New Roman"/>
            </a:endParaRPr>
          </a:p>
          <a:p>
            <a:pPr marL="91438"/>
            <a:r>
              <a:rPr b="1" spc="51" dirty="0">
                <a:solidFill>
                  <a:srgbClr val="1F4E79"/>
                </a:solidFill>
                <a:latin typeface="Times New Roman"/>
                <a:cs typeface="Times New Roman"/>
              </a:rPr>
              <a:t>&lt;svg </a:t>
            </a:r>
            <a:r>
              <a:rPr spc="-15" dirty="0">
                <a:latin typeface="Times New Roman"/>
                <a:cs typeface="Times New Roman"/>
              </a:rPr>
              <a:t>width="300"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height="200"&gt;</a:t>
            </a:r>
            <a:endParaRPr>
              <a:latin typeface="Times New Roman"/>
              <a:cs typeface="Times New Roman"/>
            </a:endParaRPr>
          </a:p>
          <a:p>
            <a:pPr marL="205735"/>
            <a:r>
              <a:rPr spc="-11" dirty="0">
                <a:latin typeface="Times New Roman"/>
                <a:cs typeface="Times New Roman"/>
              </a:rPr>
              <a:t>&lt;polygon </a:t>
            </a:r>
            <a:r>
              <a:rPr spc="-20" dirty="0">
                <a:latin typeface="Times New Roman"/>
                <a:cs typeface="Times New Roman"/>
              </a:rPr>
              <a:t>points="100,10 </a:t>
            </a:r>
            <a:r>
              <a:rPr spc="-60" dirty="0">
                <a:latin typeface="Times New Roman"/>
                <a:cs typeface="Times New Roman"/>
              </a:rPr>
              <a:t>40,198 190,78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10,78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55" dirty="0">
                <a:latin typeface="Times New Roman"/>
                <a:cs typeface="Times New Roman"/>
              </a:rPr>
              <a:t>160,198"</a:t>
            </a:r>
            <a:endParaRPr>
              <a:latin typeface="Times New Roman"/>
              <a:cs typeface="Times New Roman"/>
            </a:endParaRPr>
          </a:p>
          <a:p>
            <a:pPr marL="91438" marR="812145" indent="114297"/>
            <a:r>
              <a:rPr spc="-51" dirty="0">
                <a:latin typeface="Times New Roman"/>
                <a:cs typeface="Times New Roman"/>
              </a:rPr>
              <a:t>style="fill:red;stroke:black;stroke-width:5;fill-  </a:t>
            </a:r>
            <a:r>
              <a:rPr spc="-40" dirty="0">
                <a:latin typeface="Times New Roman"/>
                <a:cs typeface="Times New Roman"/>
              </a:rPr>
              <a:t>rule:evenodd;"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289" dirty="0">
                <a:latin typeface="Times New Roman"/>
                <a:cs typeface="Times New Roman"/>
              </a:rPr>
              <a:t>/&gt;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spc="-65" dirty="0">
                <a:latin typeface="Times New Roman"/>
                <a:cs typeface="Times New Roman"/>
              </a:rPr>
              <a:t>Sorry, </a:t>
            </a:r>
            <a:r>
              <a:rPr spc="-51" dirty="0">
                <a:latin typeface="Times New Roman"/>
                <a:cs typeface="Times New Roman"/>
              </a:rPr>
              <a:t>your </a:t>
            </a:r>
            <a:r>
              <a:rPr spc="-31" dirty="0">
                <a:latin typeface="Times New Roman"/>
                <a:cs typeface="Times New Roman"/>
              </a:rPr>
              <a:t>browser </a:t>
            </a:r>
            <a:r>
              <a:rPr spc="-25" dirty="0">
                <a:latin typeface="Times New Roman"/>
                <a:cs typeface="Times New Roman"/>
              </a:rPr>
              <a:t>does </a:t>
            </a:r>
            <a:r>
              <a:rPr spc="20" dirty="0">
                <a:latin typeface="Times New Roman"/>
                <a:cs typeface="Times New Roman"/>
              </a:rPr>
              <a:t>not </a:t>
            </a:r>
            <a:r>
              <a:rPr spc="5" dirty="0">
                <a:latin typeface="Times New Roman"/>
                <a:cs typeface="Times New Roman"/>
              </a:rPr>
              <a:t>support </a:t>
            </a:r>
            <a:r>
              <a:rPr spc="-51" dirty="0">
                <a:latin typeface="Times New Roman"/>
                <a:cs typeface="Times New Roman"/>
              </a:rPr>
              <a:t>inline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SVG.</a:t>
            </a:r>
            <a:endParaRPr>
              <a:latin typeface="Times New Roman"/>
              <a:cs typeface="Times New Roman"/>
            </a:endParaRPr>
          </a:p>
          <a:p>
            <a:pPr marL="91438"/>
            <a:r>
              <a:rPr b="1" spc="145" dirty="0">
                <a:solidFill>
                  <a:srgbClr val="1F4E79"/>
                </a:solidFill>
                <a:latin typeface="Times New Roman"/>
                <a:cs typeface="Times New Roman"/>
              </a:rPr>
              <a:t>&lt;/svg&gt;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792" y="304800"/>
            <a:ext cx="669798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HTML5 </a:t>
            </a:r>
            <a:r>
              <a:rPr sz="2800" spc="-15" dirty="0"/>
              <a:t>Media </a:t>
            </a:r>
            <a:r>
              <a:rPr sz="2800" spc="20" dirty="0"/>
              <a:t>Elements </a:t>
            </a:r>
            <a:r>
              <a:rPr sz="2800" dirty="0"/>
              <a:t>- </a:t>
            </a:r>
            <a:r>
              <a:rPr sz="2800" spc="-35" dirty="0"/>
              <a:t>Audio </a:t>
            </a:r>
            <a:r>
              <a:rPr sz="2800" spc="-31" dirty="0"/>
              <a:t>and</a:t>
            </a:r>
            <a:r>
              <a:rPr sz="2800" spc="55" dirty="0"/>
              <a:t> </a:t>
            </a:r>
            <a:r>
              <a:rPr sz="2800" spc="-15" dirty="0"/>
              <a:t>Video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066800"/>
            <a:ext cx="10286365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u="heavy" spc="5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&lt;audio&gt;</a:t>
            </a:r>
            <a:r>
              <a:rPr sz="2400" b="1" u="heavy" spc="55" dirty="0"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25" dirty="0"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u="heavy" spc="45" dirty="0">
                <a:solidFill>
                  <a:srgbClr val="1F4E79"/>
                </a:solidFill>
                <a:uFill>
                  <a:solidFill>
                    <a:srgbClr val="1F4E79"/>
                  </a:solidFill>
                </a:uFill>
                <a:latin typeface="Times New Roman"/>
                <a:cs typeface="Times New Roman"/>
              </a:rPr>
              <a:t>&lt;video&gt;</a:t>
            </a:r>
            <a:r>
              <a:rPr sz="2400" spc="45" dirty="0">
                <a:latin typeface="Times New Roman"/>
                <a:cs typeface="Times New Roman"/>
              </a:rPr>
              <a:t>- </a:t>
            </a:r>
            <a:r>
              <a:rPr sz="2400" spc="-55" dirty="0">
                <a:latin typeface="Times New Roman"/>
                <a:cs typeface="Times New Roman"/>
              </a:rPr>
              <a:t>are two </a:t>
            </a:r>
            <a:r>
              <a:rPr sz="2400" spc="-65" dirty="0">
                <a:latin typeface="Times New Roman"/>
                <a:cs typeface="Times New Roman"/>
              </a:rPr>
              <a:t>new </a:t>
            </a: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60" dirty="0">
                <a:latin typeface="Times New Roman"/>
                <a:cs typeface="Times New Roman"/>
              </a:rPr>
              <a:t>media </a:t>
            </a:r>
            <a:r>
              <a:rPr sz="2400" spc="-51" dirty="0">
                <a:latin typeface="Times New Roman"/>
                <a:cs typeface="Times New Roman"/>
              </a:rPr>
              <a:t>elements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31" dirty="0">
                <a:latin typeface="Times New Roman"/>
                <a:cs typeface="Times New Roman"/>
              </a:rPr>
              <a:t>controlled </a:t>
            </a:r>
            <a:r>
              <a:rPr sz="2400" spc="-65" dirty="0">
                <a:latin typeface="Times New Roman"/>
                <a:cs typeface="Times New Roman"/>
              </a:rPr>
              <a:t>using  </a:t>
            </a:r>
            <a:r>
              <a:rPr sz="2400" spc="-5" dirty="0">
                <a:latin typeface="Times New Roman"/>
                <a:cs typeface="Times New Roman"/>
              </a:rPr>
              <a:t>Audio/Video </a:t>
            </a:r>
            <a:r>
              <a:rPr sz="2400" spc="-35" dirty="0">
                <a:latin typeface="Times New Roman"/>
                <a:cs typeface="Times New Roman"/>
              </a:rPr>
              <a:t>API, </a:t>
            </a:r>
            <a:r>
              <a:rPr sz="2400" spc="-75" dirty="0">
                <a:latin typeface="Times New Roman"/>
                <a:cs typeface="Times New Roman"/>
              </a:rPr>
              <a:t>have </a:t>
            </a:r>
            <a:r>
              <a:rPr sz="2400" spc="-65" dirty="0">
                <a:latin typeface="Times New Roman"/>
                <a:cs typeface="Times New Roman"/>
              </a:rPr>
              <a:t>native </a:t>
            </a:r>
            <a:r>
              <a:rPr sz="2400" spc="11" dirty="0">
                <a:latin typeface="Times New Roman"/>
                <a:cs typeface="Times New Roman"/>
              </a:rPr>
              <a:t>support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browser </a:t>
            </a:r>
            <a:r>
              <a:rPr sz="2400" spc="-15" dirty="0">
                <a:latin typeface="Times New Roman"/>
                <a:cs typeface="Times New Roman"/>
              </a:rPr>
              <a:t>(Embedded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Codecs).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spcBef>
                <a:spcPts val="1764"/>
              </a:spcBef>
            </a:pPr>
            <a:r>
              <a:rPr sz="2400" b="1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 </a:t>
            </a:r>
            <a:r>
              <a:rPr sz="2400" b="1" u="heavy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Containers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Codecs</a:t>
            </a:r>
            <a:endParaRPr sz="2400" dirty="0">
              <a:latin typeface="Times New Roman"/>
              <a:cs typeface="Times New Roman"/>
            </a:endParaRPr>
          </a:p>
          <a:p>
            <a:pPr marL="469888" marR="6495888" indent="-457189">
              <a:spcBef>
                <a:spcPts val="10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spc="-35" dirty="0">
                <a:latin typeface="Times New Roman"/>
                <a:cs typeface="Times New Roman"/>
              </a:rPr>
              <a:t>containers  </a:t>
            </a:r>
            <a:r>
              <a:rPr sz="2400" spc="-40" dirty="0">
                <a:latin typeface="Times New Roman"/>
                <a:cs typeface="Times New Roman"/>
              </a:rPr>
              <a:t>H264 </a:t>
            </a:r>
            <a:r>
              <a:rPr sz="2400" spc="-31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Ogg.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1000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spc="-45" dirty="0">
                <a:latin typeface="Times New Roman"/>
                <a:cs typeface="Times New Roman"/>
              </a:rPr>
              <a:t>codecs </a:t>
            </a:r>
            <a:r>
              <a:rPr sz="2000" spc="-40" dirty="0">
                <a:latin typeface="Times New Roman"/>
                <a:cs typeface="Times New Roman"/>
              </a:rPr>
              <a:t>(algorithm </a:t>
            </a:r>
            <a:r>
              <a:rPr sz="2000" spc="-31" dirty="0">
                <a:latin typeface="Times New Roman"/>
                <a:cs typeface="Times New Roman"/>
              </a:rPr>
              <a:t>used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encode and </a:t>
            </a:r>
            <a:r>
              <a:rPr sz="2000" spc="-25" dirty="0">
                <a:latin typeface="Times New Roman"/>
                <a:cs typeface="Times New Roman"/>
              </a:rPr>
              <a:t>decode </a:t>
            </a:r>
            <a:r>
              <a:rPr sz="2000" spc="-31" dirty="0">
                <a:latin typeface="Times New Roman"/>
                <a:cs typeface="Times New Roman"/>
              </a:rPr>
              <a:t>an </a:t>
            </a:r>
            <a:r>
              <a:rPr sz="2000" spc="-35" dirty="0">
                <a:latin typeface="Times New Roman"/>
                <a:cs typeface="Times New Roman"/>
              </a:rPr>
              <a:t>audio </a:t>
            </a:r>
            <a:r>
              <a:rPr sz="2000" spc="11" dirty="0">
                <a:latin typeface="Times New Roman"/>
                <a:cs typeface="Times New Roman"/>
              </a:rPr>
              <a:t>or </a:t>
            </a:r>
            <a:r>
              <a:rPr sz="2000" spc="-40" dirty="0">
                <a:latin typeface="Times New Roman"/>
                <a:cs typeface="Times New Roman"/>
              </a:rPr>
              <a:t>video</a:t>
            </a:r>
            <a:r>
              <a:rPr sz="2000" spc="351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stream)</a:t>
            </a:r>
            <a:endParaRPr sz="2000" dirty="0">
              <a:latin typeface="Times New Roman"/>
              <a:cs typeface="Times New Roman"/>
            </a:endParaRPr>
          </a:p>
          <a:p>
            <a:pPr marL="469888" marR="6356192"/>
            <a:r>
              <a:rPr sz="2400" spc="-60" dirty="0">
                <a:latin typeface="Times New Roman"/>
                <a:cs typeface="Times New Roman"/>
              </a:rPr>
              <a:t>Audio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40" dirty="0">
                <a:latin typeface="Times New Roman"/>
                <a:cs typeface="Times New Roman"/>
              </a:rPr>
              <a:t>AAC, </a:t>
            </a:r>
            <a:r>
              <a:rPr sz="2400" spc="-71" dirty="0">
                <a:latin typeface="Times New Roman"/>
                <a:cs typeface="Times New Roman"/>
              </a:rPr>
              <a:t>MP3, </a:t>
            </a:r>
            <a:r>
              <a:rPr sz="2400" spc="-85" dirty="0">
                <a:latin typeface="Times New Roman"/>
                <a:cs typeface="Times New Roman"/>
              </a:rPr>
              <a:t>Vorbis.  </a:t>
            </a:r>
            <a:r>
              <a:rPr sz="2400" spc="-60" dirty="0">
                <a:latin typeface="Times New Roman"/>
                <a:cs typeface="Times New Roman"/>
              </a:rPr>
              <a:t>Video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45" dirty="0">
                <a:latin typeface="Times New Roman"/>
                <a:cs typeface="Times New Roman"/>
              </a:rPr>
              <a:t>H264, </a:t>
            </a:r>
            <a:r>
              <a:rPr sz="2400" spc="-71" dirty="0">
                <a:latin typeface="Times New Roman"/>
                <a:cs typeface="Times New Roman"/>
              </a:rPr>
              <a:t>MP4,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Theora.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995"/>
              </a:spcBef>
              <a:buAutoNum type="arabicPeriod" startAt="3"/>
              <a:tabLst>
                <a:tab pos="469254" algn="l"/>
                <a:tab pos="469888" algn="l"/>
              </a:tabLst>
            </a:pPr>
            <a:r>
              <a:rPr sz="2400" spc="-115" dirty="0">
                <a:latin typeface="Times New Roman"/>
                <a:cs typeface="Times New Roman"/>
              </a:rPr>
              <a:t>You </a:t>
            </a:r>
            <a:r>
              <a:rPr sz="2400" spc="-51" dirty="0">
                <a:latin typeface="Times New Roman"/>
                <a:cs typeface="Times New Roman"/>
              </a:rPr>
              <a:t>can </a:t>
            </a:r>
            <a:r>
              <a:rPr sz="2400" spc="-35" dirty="0">
                <a:latin typeface="Times New Roman"/>
                <a:cs typeface="Times New Roman"/>
              </a:rPr>
              <a:t>add </a:t>
            </a:r>
            <a:r>
              <a:rPr sz="2400" spc="-60" dirty="0">
                <a:latin typeface="Times New Roman"/>
                <a:cs typeface="Times New Roman"/>
              </a:rPr>
              <a:t>multiple </a:t>
            </a:r>
            <a:r>
              <a:rPr sz="2400" spc="-11" dirty="0">
                <a:latin typeface="Times New Roman"/>
                <a:cs typeface="Times New Roman"/>
              </a:rPr>
              <a:t>formats </a:t>
            </a:r>
            <a:r>
              <a:rPr sz="2400" spc="-20" dirty="0">
                <a:latin typeface="Times New Roman"/>
                <a:cs typeface="Times New Roman"/>
              </a:rPr>
              <a:t>per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(Audio/Video).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504" y="240237"/>
            <a:ext cx="344677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HTML5 </a:t>
            </a:r>
            <a:r>
              <a:rPr sz="2800" spc="-20" dirty="0"/>
              <a:t>Local</a:t>
            </a:r>
            <a:r>
              <a:rPr sz="2800" spc="-51" dirty="0"/>
              <a:t> </a:t>
            </a:r>
            <a:r>
              <a:rPr sz="2800" spc="-40" dirty="0"/>
              <a:t>Storage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4099" y="1148842"/>
            <a:ext cx="10673080" cy="2986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0007984" algn="l"/>
              </a:tabLst>
            </a:pPr>
            <a:r>
              <a:rPr sz="2400" spc="-60" dirty="0">
                <a:latin typeface="Times New Roman"/>
                <a:cs typeface="Times New Roman"/>
              </a:rPr>
              <a:t>Wit</a:t>
            </a:r>
            <a:r>
              <a:rPr sz="2400" spc="-5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lo</a:t>
            </a:r>
            <a:r>
              <a:rPr sz="2400" spc="-95" dirty="0">
                <a:latin typeface="Times New Roman"/>
                <a:cs typeface="Times New Roman"/>
              </a:rPr>
              <a:t>cal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11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g</a:t>
            </a:r>
            <a:r>
              <a:rPr sz="2400" spc="-111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69" dirty="0">
                <a:latin typeface="Times New Roman"/>
                <a:cs typeface="Times New Roman"/>
              </a:rPr>
              <a:t>w</a:t>
            </a:r>
            <a:r>
              <a:rPr sz="2400" spc="-25" dirty="0">
                <a:latin typeface="Times New Roman"/>
                <a:cs typeface="Times New Roman"/>
              </a:rPr>
              <a:t>eb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app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icatio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can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7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lo</a:t>
            </a:r>
            <a:r>
              <a:rPr sz="2400" spc="-105" dirty="0">
                <a:latin typeface="Times New Roman"/>
                <a:cs typeface="Times New Roman"/>
              </a:rPr>
              <a:t>cal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204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within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1" dirty="0">
                <a:latin typeface="Times New Roman"/>
                <a:cs typeface="Times New Roman"/>
              </a:rPr>
              <a:t>'</a:t>
            </a:r>
            <a:r>
              <a:rPr sz="2400" spc="-4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" dirty="0">
                <a:latin typeface="Times New Roman"/>
                <a:cs typeface="Times New Roman"/>
              </a:rPr>
              <a:t>b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91" dirty="0">
                <a:latin typeface="Times New Roman"/>
                <a:cs typeface="Times New Roman"/>
              </a:rPr>
              <a:t>wse</a:t>
            </a:r>
            <a:r>
              <a:rPr sz="2400" spc="-271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60" dirty="0">
                <a:latin typeface="Times New Roman"/>
                <a:cs typeface="Times New Roman"/>
              </a:rPr>
              <a:t>Local  </a:t>
            </a:r>
            <a:r>
              <a:rPr sz="2400" spc="-40" dirty="0">
                <a:latin typeface="Times New Roman"/>
                <a:cs typeface="Times New Roman"/>
              </a:rPr>
              <a:t>storage </a:t>
            </a:r>
            <a:r>
              <a:rPr sz="2400" spc="-71" dirty="0">
                <a:latin typeface="Times New Roman"/>
                <a:cs typeface="Times New Roman"/>
              </a:rPr>
              <a:t>don’t </a:t>
            </a:r>
            <a:r>
              <a:rPr sz="2400" spc="-51" dirty="0">
                <a:latin typeface="Times New Roman"/>
                <a:cs typeface="Times New Roman"/>
              </a:rPr>
              <a:t>use cookies </a:t>
            </a:r>
            <a:r>
              <a:rPr sz="2400" spc="-71" dirty="0">
                <a:latin typeface="Times New Roman"/>
                <a:cs typeface="Times New Roman"/>
              </a:rPr>
              <a:t>unlike </a:t>
            </a:r>
            <a:r>
              <a:rPr sz="2400" spc="-45" dirty="0">
                <a:latin typeface="Times New Roman"/>
                <a:cs typeface="Times New Roman"/>
              </a:rPr>
              <a:t>previous </a:t>
            </a:r>
            <a:r>
              <a:rPr sz="2400" spc="-60" dirty="0">
                <a:latin typeface="Times New Roman"/>
                <a:cs typeface="Times New Roman"/>
              </a:rPr>
              <a:t>versions,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more </a:t>
            </a:r>
            <a:r>
              <a:rPr sz="2400" spc="-51" dirty="0">
                <a:latin typeface="Times New Roman"/>
                <a:cs typeface="Times New Roman"/>
              </a:rPr>
              <a:t>secure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store </a:t>
            </a:r>
            <a:r>
              <a:rPr sz="2400" spc="-75" dirty="0">
                <a:latin typeface="Times New Roman"/>
                <a:cs typeface="Times New Roman"/>
              </a:rPr>
              <a:t>large  </a:t>
            </a:r>
            <a:r>
              <a:rPr sz="2400" spc="-25" dirty="0">
                <a:latin typeface="Times New Roman"/>
                <a:cs typeface="Times New Roman"/>
              </a:rPr>
              <a:t>amounts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125" dirty="0">
                <a:latin typeface="Times New Roman"/>
                <a:cs typeface="Times New Roman"/>
              </a:rPr>
              <a:t>locally, </a:t>
            </a:r>
            <a:r>
              <a:rPr sz="2400" spc="-25" dirty="0">
                <a:latin typeface="Times New Roman"/>
                <a:cs typeface="Times New Roman"/>
              </a:rPr>
              <a:t>without </a:t>
            </a:r>
            <a:r>
              <a:rPr sz="2400" spc="-95" dirty="0">
                <a:latin typeface="Times New Roman"/>
                <a:cs typeface="Times New Roman"/>
              </a:rPr>
              <a:t>any </a:t>
            </a:r>
            <a:r>
              <a:rPr sz="2400" spc="-20" dirty="0">
                <a:latin typeface="Times New Roman"/>
                <a:cs typeface="Times New Roman"/>
              </a:rPr>
              <a:t>performance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issue.</a:t>
            </a:r>
            <a:endParaRPr sz="2400">
              <a:latin typeface="Times New Roman"/>
              <a:cs typeface="Times New Roman"/>
            </a:endParaRPr>
          </a:p>
          <a:p>
            <a:pPr marL="12700" marR="3618139">
              <a:lnSpc>
                <a:spcPct val="173300"/>
              </a:lnSpc>
              <a:spcBef>
                <a:spcPts val="735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</a:t>
            </a:r>
            <a:r>
              <a:rPr sz="2400" b="1" u="heavy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provides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objects 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storing 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client: 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31" dirty="0">
                <a:latin typeface="Times New Roman"/>
                <a:cs typeface="Times New Roman"/>
              </a:rPr>
              <a:t>window.localStorage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spc="-20" dirty="0">
                <a:latin typeface="Times New Roman"/>
                <a:cs typeface="Times New Roman"/>
              </a:rPr>
              <a:t>stores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51" dirty="0">
                <a:latin typeface="Times New Roman"/>
                <a:cs typeface="Times New Roman"/>
              </a:rPr>
              <a:t>with </a:t>
            </a:r>
            <a:r>
              <a:rPr sz="2400" spc="20" dirty="0">
                <a:latin typeface="Times New Roman"/>
                <a:cs typeface="Times New Roman"/>
              </a:rPr>
              <a:t>no </a:t>
            </a:r>
            <a:r>
              <a:rPr sz="2400" spc="-40" dirty="0">
                <a:latin typeface="Times New Roman"/>
                <a:cs typeface="Times New Roman"/>
              </a:rPr>
              <a:t>expiration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1005"/>
              </a:spcBef>
            </a:pPr>
            <a:r>
              <a:rPr sz="2400" b="1" spc="-11" dirty="0">
                <a:latin typeface="Times New Roman"/>
                <a:cs typeface="Times New Roman"/>
              </a:rPr>
              <a:t>window.sessionStorage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spc="-25" dirty="0">
                <a:latin typeface="Times New Roman"/>
                <a:cs typeface="Times New Roman"/>
              </a:rPr>
              <a:t>stores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1" dirty="0">
                <a:latin typeface="Times New Roman"/>
                <a:cs typeface="Times New Roman"/>
              </a:rPr>
              <a:t>one </a:t>
            </a:r>
            <a:r>
              <a:rPr sz="2400" spc="-45" dirty="0">
                <a:latin typeface="Times New Roman"/>
                <a:cs typeface="Times New Roman"/>
              </a:rPr>
              <a:t>session </a:t>
            </a:r>
            <a:r>
              <a:rPr sz="2400" spc="-55" dirty="0">
                <a:latin typeface="Times New Roman"/>
                <a:cs typeface="Times New Roman"/>
              </a:rPr>
              <a:t>(data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31" dirty="0">
                <a:latin typeface="Times New Roman"/>
                <a:cs typeface="Times New Roman"/>
              </a:rPr>
              <a:t>lost </a:t>
            </a:r>
            <a:r>
              <a:rPr sz="2400" spc="-45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tab </a:t>
            </a:r>
            <a:r>
              <a:rPr sz="2400" spc="-91" dirty="0">
                <a:latin typeface="Times New Roman"/>
                <a:cs typeface="Times New Roman"/>
              </a:rPr>
              <a:t>is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closed).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811" y="238044"/>
            <a:ext cx="5039995" cy="830997"/>
          </a:xfrm>
          <a:prstGeom prst="rect">
            <a:avLst/>
          </a:prstGeom>
        </p:spPr>
        <p:txBody>
          <a:bodyPr vert="horz" wrap="square" lIns="0" tIns="60960" rIns="0" bIns="0" rtlCol="0" anchor="ctr">
            <a:spAutoFit/>
          </a:bodyPr>
          <a:lstStyle/>
          <a:p>
            <a:pPr marL="626730" marR="5080" indent="-614665">
              <a:lnSpc>
                <a:spcPts val="3020"/>
              </a:lnSpc>
              <a:spcBef>
                <a:spcPts val="480"/>
              </a:spcBef>
            </a:pPr>
            <a:r>
              <a:rPr sz="2800" dirty="0"/>
              <a:t>HTML5 Offline </a:t>
            </a:r>
            <a:r>
              <a:rPr sz="2800" spc="-155" dirty="0"/>
              <a:t>Web </a:t>
            </a:r>
            <a:r>
              <a:rPr sz="2800" spc="-25" dirty="0"/>
              <a:t>Application  </a:t>
            </a:r>
            <a:r>
              <a:rPr sz="2800" spc="-31" dirty="0"/>
              <a:t>a.k.a </a:t>
            </a:r>
            <a:r>
              <a:rPr sz="2800" dirty="0"/>
              <a:t>- </a:t>
            </a:r>
            <a:r>
              <a:rPr sz="2800" spc="-25" dirty="0"/>
              <a:t>Application</a:t>
            </a:r>
            <a:r>
              <a:rPr sz="2800" dirty="0"/>
              <a:t> </a:t>
            </a:r>
            <a:r>
              <a:rPr sz="2800" spc="-20" dirty="0"/>
              <a:t>Cache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10093960" cy="427104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sz="2400" spc="-25" dirty="0">
                <a:latin typeface="Times New Roman"/>
                <a:cs typeface="Times New Roman"/>
              </a:rPr>
              <a:t>Offline </a:t>
            </a:r>
            <a:r>
              <a:rPr sz="2400" spc="-131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45" dirty="0">
                <a:latin typeface="Times New Roman"/>
                <a:cs typeface="Times New Roman"/>
              </a:rPr>
              <a:t>HTML5 </a:t>
            </a:r>
            <a:r>
              <a:rPr sz="2400" spc="-95" dirty="0">
                <a:latin typeface="Times New Roman"/>
                <a:cs typeface="Times New Roman"/>
              </a:rPr>
              <a:t>allows </a:t>
            </a:r>
            <a:r>
              <a:rPr sz="2400" spc="-25" dirty="0">
                <a:latin typeface="Times New Roman"/>
                <a:cs typeface="Times New Roman"/>
              </a:rPr>
              <a:t>detection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online/offline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mode.</a:t>
            </a:r>
            <a:endParaRPr sz="2400" dirty="0">
              <a:latin typeface="Times New Roman"/>
              <a:cs typeface="Times New Roman"/>
            </a:endParaRPr>
          </a:p>
          <a:p>
            <a:pPr marL="469888" marR="5080" indent="-457189">
              <a:lnSpc>
                <a:spcPts val="2591"/>
              </a:lnSpc>
              <a:spcBef>
                <a:spcPts val="1040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51" dirty="0">
                <a:latin typeface="Times New Roman"/>
                <a:cs typeface="Times New Roman"/>
              </a:rPr>
              <a:t>Users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31" dirty="0">
                <a:latin typeface="Times New Roman"/>
                <a:cs typeface="Times New Roman"/>
              </a:rPr>
              <a:t>continue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35" dirty="0">
                <a:latin typeface="Times New Roman"/>
                <a:cs typeface="Times New Roman"/>
              </a:rPr>
              <a:t>interact </a:t>
            </a:r>
            <a:r>
              <a:rPr sz="2400" spc="-51" dirty="0">
                <a:latin typeface="Times New Roman"/>
                <a:cs typeface="Times New Roman"/>
              </a:rPr>
              <a:t>with </a:t>
            </a:r>
            <a:r>
              <a:rPr sz="2400" spc="-75" dirty="0">
                <a:latin typeface="Times New Roman"/>
                <a:cs typeface="Times New Roman"/>
              </a:rPr>
              <a:t>web </a:t>
            </a:r>
            <a:r>
              <a:rPr sz="2400" spc="-51" dirty="0">
                <a:latin typeface="Times New Roman"/>
                <a:cs typeface="Times New Roman"/>
              </a:rPr>
              <a:t>applications </a:t>
            </a:r>
            <a:r>
              <a:rPr sz="2400" spc="-31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documents </a:t>
            </a: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31" dirty="0">
                <a:latin typeface="Times New Roman"/>
                <a:cs typeface="Times New Roman"/>
              </a:rPr>
              <a:t>their </a:t>
            </a:r>
            <a:r>
              <a:rPr sz="2400" spc="-45" dirty="0">
                <a:latin typeface="Times New Roman"/>
                <a:cs typeface="Times New Roman"/>
              </a:rPr>
              <a:t>network  </a:t>
            </a:r>
            <a:r>
              <a:rPr sz="2400" spc="-20" dirty="0">
                <a:latin typeface="Times New Roman"/>
                <a:cs typeface="Times New Roman"/>
              </a:rPr>
              <a:t>connection </a:t>
            </a:r>
            <a:r>
              <a:rPr sz="2400" spc="-91" dirty="0">
                <a:latin typeface="Times New Roman"/>
                <a:cs typeface="Times New Roman"/>
              </a:rPr>
              <a:t>is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unavailable.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685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60" dirty="0">
                <a:latin typeface="Times New Roman"/>
                <a:cs typeface="Times New Roman"/>
              </a:rPr>
              <a:t>Cached </a:t>
            </a:r>
            <a:r>
              <a:rPr sz="2400" spc="-40" dirty="0">
                <a:latin typeface="Times New Roman"/>
                <a:cs typeface="Times New Roman"/>
              </a:rPr>
              <a:t>resources </a:t>
            </a:r>
            <a:r>
              <a:rPr sz="2400" spc="-51" dirty="0">
                <a:latin typeface="Times New Roman"/>
                <a:cs typeface="Times New Roman"/>
              </a:rPr>
              <a:t>load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faster.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05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40" dirty="0">
                <a:latin typeface="Times New Roman"/>
                <a:cs typeface="Times New Roman"/>
              </a:rPr>
              <a:t>It </a:t>
            </a:r>
            <a:r>
              <a:rPr sz="2400" spc="-45" dirty="0">
                <a:latin typeface="Times New Roman"/>
                <a:cs typeface="Times New Roman"/>
              </a:rPr>
              <a:t>reduces </a:t>
            </a:r>
            <a:r>
              <a:rPr sz="2400" spc="-40" dirty="0">
                <a:latin typeface="Times New Roman"/>
                <a:cs typeface="Times New Roman"/>
              </a:rPr>
              <a:t>server </a:t>
            </a:r>
            <a:r>
              <a:rPr sz="2400" spc="-45" dirty="0">
                <a:latin typeface="Times New Roman"/>
                <a:cs typeface="Times New Roman"/>
              </a:rPr>
              <a:t>load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71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updated/changed </a:t>
            </a:r>
            <a:r>
              <a:rPr sz="2400" spc="-40" dirty="0">
                <a:latin typeface="Times New Roman"/>
                <a:cs typeface="Times New Roman"/>
              </a:rPr>
              <a:t>resources </a:t>
            </a:r>
            <a:r>
              <a:rPr sz="2400" spc="-5" dirty="0">
                <a:latin typeface="Times New Roman"/>
                <a:cs typeface="Times New Roman"/>
              </a:rPr>
              <a:t>from the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server.</a:t>
            </a:r>
            <a:endParaRPr sz="2400" dirty="0">
              <a:latin typeface="Times New Roman"/>
              <a:cs typeface="Times New Roman"/>
            </a:endParaRPr>
          </a:p>
          <a:p>
            <a:pPr marL="469888" indent="-457189">
              <a:spcBef>
                <a:spcPts val="711"/>
              </a:spcBef>
              <a:buAutoNum type="arabicPeriod"/>
              <a:tabLst>
                <a:tab pos="469254" algn="l"/>
                <a:tab pos="469888" algn="l"/>
              </a:tabLst>
            </a:pPr>
            <a:r>
              <a:rPr sz="2400" spc="-91" dirty="0">
                <a:latin typeface="Times New Roman"/>
                <a:cs typeface="Times New Roman"/>
              </a:rPr>
              <a:t>Eg.: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1" dirty="0">
                <a:latin typeface="Times New Roman"/>
                <a:cs typeface="Times New Roman"/>
              </a:rPr>
              <a:t>Gmail.</a:t>
            </a:r>
            <a:endParaRPr sz="2400" dirty="0">
              <a:latin typeface="Times New Roman"/>
              <a:cs typeface="Times New Roman"/>
            </a:endParaRPr>
          </a:p>
          <a:p>
            <a:pPr marL="12700" marR="3464473">
              <a:lnSpc>
                <a:spcPct val="124700"/>
              </a:lnSpc>
              <a:spcBef>
                <a:spcPts val="1871"/>
              </a:spcBef>
            </a:pPr>
            <a:r>
              <a:rPr sz="2400" spc="-6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65" dirty="0">
                <a:latin typeface="Times New Roman"/>
                <a:cs typeface="Times New Roman"/>
              </a:rPr>
              <a:t>cache </a:t>
            </a:r>
            <a:r>
              <a:rPr sz="2400" spc="-40" dirty="0">
                <a:latin typeface="Times New Roman"/>
                <a:cs typeface="Times New Roman"/>
              </a:rPr>
              <a:t>manifest </a:t>
            </a:r>
            <a:r>
              <a:rPr sz="2400" spc="-80" dirty="0">
                <a:latin typeface="Times New Roman"/>
                <a:cs typeface="Times New Roman"/>
              </a:rPr>
              <a:t>file </a:t>
            </a:r>
            <a:r>
              <a:rPr sz="2400" spc="-55" dirty="0">
                <a:latin typeface="Times New Roman"/>
                <a:cs typeface="Times New Roman"/>
              </a:rPr>
              <a:t>with </a:t>
            </a:r>
            <a:r>
              <a:rPr sz="2400" spc="-65" dirty="0">
                <a:latin typeface="Times New Roman"/>
                <a:cs typeface="Times New Roman"/>
              </a:rPr>
              <a:t>details </a:t>
            </a:r>
            <a:r>
              <a:rPr sz="2400" spc="-15" dirty="0">
                <a:latin typeface="Times New Roman"/>
                <a:cs typeface="Times New Roman"/>
              </a:rPr>
              <a:t>about </a:t>
            </a:r>
            <a:r>
              <a:rPr sz="2400" spc="-80" dirty="0">
                <a:latin typeface="Times New Roman"/>
                <a:cs typeface="Times New Roman"/>
              </a:rPr>
              <a:t>files </a:t>
            </a:r>
            <a:r>
              <a:rPr sz="2400" spc="2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60" dirty="0">
                <a:latin typeface="Times New Roman"/>
                <a:cs typeface="Times New Roman"/>
              </a:rPr>
              <a:t>cached.  Browsers </a:t>
            </a:r>
            <a:r>
              <a:rPr sz="2400" spc="-65" dirty="0">
                <a:latin typeface="Times New Roman"/>
                <a:cs typeface="Times New Roman"/>
              </a:rPr>
              <a:t>cache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91" dirty="0">
                <a:latin typeface="Times New Roman"/>
                <a:cs typeface="Times New Roman"/>
              </a:rPr>
              <a:t>is </a:t>
            </a:r>
            <a:r>
              <a:rPr sz="2400" spc="-51" dirty="0">
                <a:latin typeface="Times New Roman"/>
                <a:cs typeface="Times New Roman"/>
              </a:rPr>
              <a:t>in </a:t>
            </a:r>
            <a:r>
              <a:rPr sz="2400" spc="-11" dirty="0">
                <a:latin typeface="Times New Roman"/>
                <a:cs typeface="Times New Roman"/>
              </a:rPr>
              <a:t>the </a:t>
            </a:r>
            <a:r>
              <a:rPr sz="2400" spc="-51" dirty="0">
                <a:latin typeface="Times New Roman"/>
                <a:cs typeface="Times New Roman"/>
              </a:rPr>
              <a:t>application</a:t>
            </a:r>
            <a:r>
              <a:rPr sz="2400" spc="331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cache.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626834"/>
            <a:ext cx="47004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</a:t>
            </a:r>
            <a:r>
              <a:rPr lang="en-US" spc="40" dirty="0"/>
              <a:t> 4 Structure</a:t>
            </a:r>
            <a:endParaRPr spc="35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6DF4CE-993E-44DC-956D-4EE2212D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5684"/>
            <a:ext cx="4700469" cy="64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68928"/>
            <a:ext cx="72976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 </a:t>
            </a:r>
            <a:r>
              <a:rPr dirty="0"/>
              <a:t>Tags </a:t>
            </a:r>
            <a:r>
              <a:rPr spc="-35" dirty="0"/>
              <a:t>and</a:t>
            </a:r>
            <a:r>
              <a:rPr spc="-120" dirty="0"/>
              <a:t> </a:t>
            </a:r>
            <a:r>
              <a:rPr spc="3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223928"/>
            <a:ext cx="7896225" cy="2481450"/>
          </a:xfrm>
          <a:prstGeom prst="rect">
            <a:avLst/>
          </a:prstGeom>
        </p:spPr>
        <p:txBody>
          <a:bodyPr vert="horz" wrap="square" lIns="0" tIns="125731" rIns="0" bIns="0" rtlCol="0">
            <a:spAutoFit/>
          </a:bodyPr>
          <a:lstStyle/>
          <a:p>
            <a:pPr marL="12700">
              <a:spcBef>
                <a:spcPts val="991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35" dirty="0">
                <a:latin typeface="Times New Roman"/>
                <a:cs typeface="Times New Roman"/>
              </a:rPr>
              <a:t>enclosed in </a:t>
            </a:r>
            <a:r>
              <a:rPr sz="2000" spc="-60" dirty="0">
                <a:latin typeface="Times New Roman"/>
                <a:cs typeface="Times New Roman"/>
              </a:rPr>
              <a:t>angle </a:t>
            </a:r>
            <a:r>
              <a:rPr sz="2000" spc="-40" dirty="0">
                <a:latin typeface="Times New Roman"/>
                <a:cs typeface="Times New Roman"/>
              </a:rPr>
              <a:t>brackets </a:t>
            </a:r>
            <a:r>
              <a:rPr sz="2400" b="1" spc="195" dirty="0">
                <a:solidFill>
                  <a:srgbClr val="1F4E79"/>
                </a:solidFill>
                <a:latin typeface="Times New Roman"/>
                <a:cs typeface="Times New Roman"/>
              </a:rPr>
              <a:t>&lt;</a:t>
            </a:r>
            <a:r>
              <a:rPr sz="2400" b="1" spc="2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2400" b="1" spc="195" dirty="0">
                <a:solidFill>
                  <a:srgbClr val="1F4E79"/>
                </a:solidFill>
                <a:latin typeface="Times New Roman"/>
                <a:cs typeface="Times New Roman"/>
              </a:rPr>
              <a:t>&gt;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800"/>
              </a:spcBef>
            </a:pPr>
            <a:r>
              <a:rPr sz="2000" b="1" spc="-65" dirty="0">
                <a:latin typeface="Times New Roman"/>
                <a:cs typeface="Times New Roman"/>
              </a:rPr>
              <a:t>For </a:t>
            </a:r>
            <a:r>
              <a:rPr sz="2000" b="1" spc="-25" dirty="0">
                <a:latin typeface="Times New Roman"/>
                <a:cs typeface="Times New Roman"/>
              </a:rPr>
              <a:t>Eg.: </a:t>
            </a:r>
            <a:r>
              <a:rPr sz="2000" b="1" spc="45" dirty="0">
                <a:latin typeface="Times New Roman"/>
                <a:cs typeface="Times New Roman"/>
              </a:rPr>
              <a:t>&lt;html&gt; </a:t>
            </a:r>
            <a:r>
              <a:rPr sz="2000" spc="-15" dirty="0">
                <a:latin typeface="Times New Roman"/>
                <a:cs typeface="Times New Roman"/>
              </a:rPr>
              <a:t>Opening </a:t>
            </a:r>
            <a:r>
              <a:rPr sz="2000" spc="-80" dirty="0">
                <a:latin typeface="Times New Roman"/>
                <a:cs typeface="Times New Roman"/>
              </a:rPr>
              <a:t>Tag, </a:t>
            </a:r>
            <a:r>
              <a:rPr sz="2000" b="1" spc="111" dirty="0">
                <a:latin typeface="Times New Roman"/>
                <a:cs typeface="Times New Roman"/>
              </a:rPr>
              <a:t>&lt;/html&gt; </a:t>
            </a:r>
            <a:r>
              <a:rPr sz="2000" spc="-51" dirty="0">
                <a:latin typeface="Times New Roman"/>
                <a:cs typeface="Times New Roman"/>
              </a:rPr>
              <a:t>Closing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Tag.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435"/>
              </a:spcBef>
            </a:pPr>
            <a:r>
              <a:rPr sz="2000" b="1" u="sng" spc="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</a:t>
            </a:r>
            <a:r>
              <a:rPr sz="2000" b="1" spc="11" dirty="0">
                <a:latin typeface="Times New Roman"/>
                <a:cs typeface="Times New Roman"/>
              </a:rPr>
              <a:t> </a:t>
            </a:r>
            <a:r>
              <a:rPr sz="2000" spc="-71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combination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31" dirty="0">
                <a:latin typeface="Times New Roman"/>
                <a:cs typeface="Times New Roman"/>
              </a:rPr>
              <a:t>(opening </a:t>
            </a:r>
            <a:r>
              <a:rPr sz="2000" spc="-91" dirty="0">
                <a:latin typeface="Times New Roman"/>
                <a:cs typeface="Times New Roman"/>
              </a:rPr>
              <a:t>&amp; </a:t>
            </a:r>
            <a:r>
              <a:rPr sz="2000" spc="-51" dirty="0">
                <a:latin typeface="Times New Roman"/>
                <a:cs typeface="Times New Roman"/>
              </a:rPr>
              <a:t>closing </a:t>
            </a:r>
            <a:r>
              <a:rPr sz="2000" spc="-75" dirty="0">
                <a:latin typeface="Times New Roman"/>
                <a:cs typeface="Times New Roman"/>
              </a:rPr>
              <a:t>Tags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content </a:t>
            </a:r>
            <a:r>
              <a:rPr sz="2000" spc="-35" dirty="0">
                <a:latin typeface="Times New Roman"/>
                <a:cs typeface="Times New Roman"/>
              </a:rPr>
              <a:t>between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them).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8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962" y="5257800"/>
            <a:ext cx="9658985" cy="1275478"/>
          </a:xfrm>
          <a:prstGeom prst="rect">
            <a:avLst/>
          </a:prstGeom>
        </p:spPr>
        <p:txBody>
          <a:bodyPr vert="horz" wrap="square" lIns="0" tIns="67311" rIns="0" bIns="0" rtlCol="0">
            <a:spAutoFit/>
          </a:bodyPr>
          <a:lstStyle/>
          <a:p>
            <a:pPr marL="927077" marR="5080" indent="55879">
              <a:lnSpc>
                <a:spcPct val="80000"/>
              </a:lnSpc>
              <a:spcBef>
                <a:spcPts val="531"/>
              </a:spcBef>
            </a:pPr>
            <a:r>
              <a:rPr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&lt;p&gt;</a:t>
            </a:r>
            <a:r>
              <a:rPr spc="35" dirty="0">
                <a:latin typeface="Times New Roman"/>
                <a:cs typeface="Times New Roman"/>
              </a:rPr>
              <a:t>Part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25" dirty="0">
                <a:latin typeface="Times New Roman"/>
                <a:cs typeface="Times New Roman"/>
              </a:rPr>
              <a:t>this </a:t>
            </a:r>
            <a:r>
              <a:rPr spc="-20" dirty="0">
                <a:latin typeface="Times New Roman"/>
                <a:cs typeface="Times New Roman"/>
              </a:rPr>
              <a:t>text </a:t>
            </a:r>
            <a:r>
              <a:rPr spc="-71" dirty="0">
                <a:latin typeface="Times New Roman"/>
                <a:cs typeface="Times New Roman"/>
              </a:rPr>
              <a:t>is </a:t>
            </a:r>
            <a:r>
              <a:rPr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&lt;b&gt;</a:t>
            </a:r>
            <a:r>
              <a:rPr spc="85" dirty="0">
                <a:latin typeface="Times New Roman"/>
                <a:cs typeface="Times New Roman"/>
              </a:rPr>
              <a:t>bold</a:t>
            </a:r>
            <a:r>
              <a:rPr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&lt;/b&gt;</a:t>
            </a:r>
            <a:r>
              <a:rPr spc="85" dirty="0">
                <a:latin typeface="Times New Roman"/>
                <a:cs typeface="Times New Roman"/>
              </a:rPr>
              <a:t>. </a:t>
            </a:r>
            <a:r>
              <a:rPr b="1" spc="204" dirty="0">
                <a:solidFill>
                  <a:srgbClr val="FF0000"/>
                </a:solidFill>
                <a:latin typeface="Times New Roman"/>
                <a:cs typeface="Times New Roman"/>
              </a:rPr>
              <a:t>&lt;/p&gt; </a:t>
            </a:r>
            <a:r>
              <a:rPr spc="-71" dirty="0">
                <a:latin typeface="Times New Roman"/>
                <a:cs typeface="Times New Roman"/>
              </a:rPr>
              <a:t>is a </a:t>
            </a:r>
            <a:r>
              <a:rPr spc="-51" dirty="0">
                <a:latin typeface="Times New Roman"/>
                <a:cs typeface="Times New Roman"/>
              </a:rPr>
              <a:t>PARAGRAPH </a:t>
            </a:r>
            <a:r>
              <a:rPr spc="-35" dirty="0">
                <a:latin typeface="Times New Roman"/>
                <a:cs typeface="Times New Roman"/>
              </a:rPr>
              <a:t>element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25" dirty="0">
                <a:latin typeface="Times New Roman"/>
                <a:cs typeface="Times New Roman"/>
              </a:rPr>
              <a:t>contains </a:t>
            </a:r>
            <a:r>
              <a:rPr spc="-71" dirty="0">
                <a:latin typeface="Times New Roman"/>
                <a:cs typeface="Times New Roman"/>
              </a:rPr>
              <a:t>a </a:t>
            </a:r>
            <a:r>
              <a:rPr spc="5" dirty="0">
                <a:latin typeface="Times New Roman"/>
                <a:cs typeface="Times New Roman"/>
              </a:rPr>
              <a:t>BOLD  </a:t>
            </a:r>
            <a:r>
              <a:rPr spc="-35" dirty="0">
                <a:latin typeface="Times New Roman"/>
                <a:cs typeface="Times New Roman"/>
              </a:rPr>
              <a:t>element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375"/>
              </a:spcBef>
            </a:pPr>
            <a:r>
              <a:rPr b="1" spc="-71" dirty="0">
                <a:solidFill>
                  <a:srgbClr val="1F4E79"/>
                </a:solidFill>
                <a:latin typeface="Times New Roman"/>
                <a:cs typeface="Times New Roman"/>
              </a:rPr>
              <a:t>An </a:t>
            </a:r>
            <a:r>
              <a:rPr b="1" spc="20" dirty="0">
                <a:solidFill>
                  <a:srgbClr val="1F4E79"/>
                </a:solidFill>
                <a:latin typeface="Times New Roman"/>
                <a:cs typeface="Times New Roman"/>
              </a:rPr>
              <a:t>HTML </a:t>
            </a:r>
            <a:r>
              <a:rPr b="1" spc="11" dirty="0">
                <a:solidFill>
                  <a:srgbClr val="1F4E79"/>
                </a:solidFill>
                <a:latin typeface="Times New Roman"/>
                <a:cs typeface="Times New Roman"/>
              </a:rPr>
              <a:t>document </a:t>
            </a:r>
            <a:r>
              <a:rPr b="1" spc="2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b="1" spc="5" dirty="0">
                <a:solidFill>
                  <a:srgbClr val="1F4E79"/>
                </a:solidFill>
                <a:latin typeface="Times New Roman"/>
                <a:cs typeface="Times New Roman"/>
              </a:rPr>
              <a:t>collection </a:t>
            </a:r>
            <a:r>
              <a:rPr b="1" spc="-1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b="1" spc="15" dirty="0">
                <a:solidFill>
                  <a:srgbClr val="1F4E79"/>
                </a:solidFill>
                <a:latin typeface="Times New Roman"/>
                <a:cs typeface="Times New Roman"/>
              </a:rPr>
              <a:t>elements </a:t>
            </a:r>
            <a:r>
              <a:rPr b="1" spc="45" dirty="0">
                <a:solidFill>
                  <a:srgbClr val="1F4E79"/>
                </a:solidFill>
                <a:latin typeface="Times New Roman"/>
                <a:cs typeface="Times New Roman"/>
              </a:rPr>
              <a:t>(text/media </a:t>
            </a:r>
            <a:r>
              <a:rPr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with</a:t>
            </a:r>
            <a:r>
              <a:rPr b="1" spc="3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b="1" spc="11" dirty="0">
                <a:solidFill>
                  <a:srgbClr val="1F4E79"/>
                </a:solidFill>
                <a:latin typeface="Times New Roman"/>
                <a:cs typeface="Times New Roman"/>
              </a:rPr>
              <a:t>context).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245" y="3705378"/>
            <a:ext cx="2534808" cy="1257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3581400"/>
            <a:ext cx="3604259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523111"/>
            <a:ext cx="5577840" cy="5520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Empty </a:t>
            </a:r>
            <a:r>
              <a:rPr sz="3500" spc="35" dirty="0"/>
              <a:t>tags </a:t>
            </a:r>
            <a:r>
              <a:rPr sz="3500" spc="-25" dirty="0"/>
              <a:t>vs </a:t>
            </a:r>
            <a:r>
              <a:rPr sz="3500" spc="-60" dirty="0"/>
              <a:t>Container</a:t>
            </a:r>
            <a:r>
              <a:rPr sz="3500" spc="-71" dirty="0"/>
              <a:t> </a:t>
            </a:r>
            <a:r>
              <a:rPr sz="3500" spc="35" dirty="0"/>
              <a:t>tags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16939" y="3617721"/>
            <a:ext cx="108106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40" dirty="0">
                <a:latin typeface="Times New Roman"/>
                <a:cs typeface="Times New Roman"/>
              </a:rPr>
              <a:t>requires </a:t>
            </a:r>
            <a:r>
              <a:rPr sz="2000" b="1" spc="20" dirty="0">
                <a:latin typeface="Times New Roman"/>
                <a:cs typeface="Times New Roman"/>
              </a:rPr>
              <a:t>opening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b="1" spc="20" dirty="0">
                <a:latin typeface="Times New Roman"/>
                <a:cs typeface="Times New Roman"/>
              </a:rPr>
              <a:t>closing </a:t>
            </a:r>
            <a:r>
              <a:rPr sz="2000" b="1" dirty="0">
                <a:latin typeface="Times New Roman"/>
                <a:cs typeface="Times New Roman"/>
              </a:rPr>
              <a:t>tags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25" dirty="0">
                <a:latin typeface="Times New Roman"/>
                <a:cs typeface="Times New Roman"/>
              </a:rPr>
              <a:t>known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b="1" u="sng" spc="-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1" y="4166361"/>
            <a:ext cx="9542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1" y="1816353"/>
            <a:ext cx="101320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45" dirty="0">
                <a:latin typeface="Times New Roman"/>
                <a:cs typeface="Times New Roman"/>
              </a:rPr>
              <a:t>Some </a:t>
            </a:r>
            <a:r>
              <a:rPr sz="2000" spc="-35" dirty="0">
                <a:latin typeface="Times New Roman"/>
                <a:cs typeface="Times New Roman"/>
              </a:rPr>
              <a:t>elements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20" dirty="0">
                <a:latin typeface="Times New Roman"/>
                <a:cs typeface="Times New Roman"/>
              </a:rPr>
              <a:t>does </a:t>
            </a:r>
            <a:r>
              <a:rPr sz="2000" spc="20" dirty="0">
                <a:latin typeface="Times New Roman"/>
                <a:cs typeface="Times New Roman"/>
              </a:rPr>
              <a:t>not </a:t>
            </a:r>
            <a:r>
              <a:rPr sz="2000" spc="-40" dirty="0">
                <a:latin typeface="Times New Roman"/>
                <a:cs typeface="Times New Roman"/>
              </a:rPr>
              <a:t>requires </a:t>
            </a:r>
            <a:r>
              <a:rPr sz="2000" b="1" spc="20" dirty="0">
                <a:latin typeface="Times New Roman"/>
                <a:cs typeface="Times New Roman"/>
              </a:rPr>
              <a:t>closing </a:t>
            </a:r>
            <a:r>
              <a:rPr sz="2000" b="1" dirty="0">
                <a:latin typeface="Times New Roman"/>
                <a:cs typeface="Times New Roman"/>
              </a:rPr>
              <a:t>tags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45" dirty="0">
                <a:latin typeface="Times New Roman"/>
                <a:cs typeface="Times New Roman"/>
              </a:rPr>
              <a:t>are </a:t>
            </a:r>
            <a:r>
              <a:rPr sz="2000" spc="-25" dirty="0">
                <a:latin typeface="Times New Roman"/>
                <a:cs typeface="Times New Roman"/>
              </a:rPr>
              <a:t>known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b="1" u="sng" spc="-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Empty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Tags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Elements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1" y="2364995"/>
            <a:ext cx="9542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384" y="4041393"/>
            <a:ext cx="3340198" cy="90794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2000" b="1" spc="35" dirty="0">
                <a:solidFill>
                  <a:srgbClr val="1F4E79"/>
                </a:solidFill>
                <a:latin typeface="Times New Roman"/>
                <a:cs typeface="Times New Roman"/>
              </a:rPr>
              <a:t>&lt;h1&gt;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1" dirty="0">
                <a:latin typeface="Times New Roman"/>
                <a:cs typeface="Times New Roman"/>
              </a:rPr>
              <a:t>is a </a:t>
            </a:r>
            <a:r>
              <a:rPr sz="2000" spc="-45" dirty="0">
                <a:latin typeface="Times New Roman"/>
                <a:cs typeface="Times New Roman"/>
              </a:rPr>
              <a:t>heading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solidFill>
                  <a:srgbClr val="1F4E79"/>
                </a:solidFill>
                <a:latin typeface="Times New Roman"/>
                <a:cs typeface="Times New Roman"/>
              </a:rPr>
              <a:t>&lt;/h1&gt;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sz="2000" b="1" spc="111" dirty="0">
                <a:solidFill>
                  <a:srgbClr val="1F4E79"/>
                </a:solidFill>
                <a:latin typeface="Times New Roman"/>
                <a:cs typeface="Times New Roman"/>
              </a:rPr>
              <a:t>&lt;p&gt;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1" dirty="0">
                <a:latin typeface="Times New Roman"/>
                <a:cs typeface="Times New Roman"/>
              </a:rPr>
              <a:t>is a </a:t>
            </a:r>
            <a:r>
              <a:rPr sz="2000" spc="-25" dirty="0">
                <a:latin typeface="Times New Roman"/>
                <a:cs typeface="Times New Roman"/>
              </a:rPr>
              <a:t>paragraph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solidFill>
                  <a:srgbClr val="1F4E79"/>
                </a:solidFill>
                <a:latin typeface="Times New Roman"/>
                <a:cs typeface="Times New Roman"/>
              </a:rPr>
              <a:t>&lt;/p&gt;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384" y="2274061"/>
            <a:ext cx="10383456" cy="122597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</a:pPr>
            <a:r>
              <a:rPr sz="2000" b="1" spc="65" dirty="0">
                <a:solidFill>
                  <a:srgbClr val="1F4E79"/>
                </a:solidFill>
                <a:latin typeface="Times New Roman"/>
                <a:cs typeface="Times New Roman"/>
              </a:rPr>
              <a:t>&lt;img </a:t>
            </a:r>
            <a:r>
              <a:rPr sz="2000" spc="-31" dirty="0">
                <a:latin typeface="Times New Roman"/>
                <a:cs typeface="Times New Roman"/>
              </a:rPr>
              <a:t>src=“peoplestrategists_logo.jpg” </a:t>
            </a:r>
            <a:r>
              <a:rPr sz="2000" spc="-20" dirty="0">
                <a:latin typeface="Times New Roman"/>
                <a:cs typeface="Times New Roman"/>
              </a:rPr>
              <a:t>alt=“People </a:t>
            </a:r>
            <a:r>
              <a:rPr sz="2000" spc="-45" dirty="0">
                <a:latin typeface="Times New Roman"/>
                <a:cs typeface="Times New Roman"/>
              </a:rPr>
              <a:t>Strategists </a:t>
            </a:r>
            <a:r>
              <a:rPr sz="2000" spc="-15" dirty="0">
                <a:latin typeface="Times New Roman"/>
                <a:cs typeface="Times New Roman"/>
              </a:rPr>
              <a:t>Logo”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760"/>
              </a:spcBef>
            </a:pPr>
            <a:r>
              <a:rPr sz="20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&lt;br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 </a:t>
            </a:r>
            <a:r>
              <a:rPr sz="2000" spc="-5" dirty="0">
                <a:latin typeface="Carlito"/>
                <a:cs typeface="Carlito"/>
              </a:rPr>
              <a:t>begining of new line. </a:t>
            </a:r>
            <a:r>
              <a:rPr sz="2000" b="1" spc="-5" dirty="0">
                <a:latin typeface="Carlito"/>
                <a:cs typeface="Carlito"/>
              </a:rPr>
              <a:t>BR </a:t>
            </a:r>
            <a:r>
              <a:rPr sz="2000" spc="-11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b="1" spc="-11" dirty="0">
                <a:latin typeface="Carlito"/>
                <a:cs typeface="Carlito"/>
              </a:rPr>
              <a:t>BReak</a:t>
            </a:r>
            <a:r>
              <a:rPr sz="2000" spc="-11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745"/>
              </a:spcBef>
            </a:pPr>
            <a:r>
              <a:rPr sz="20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&lt;hr </a:t>
            </a:r>
            <a:r>
              <a:rPr sz="2000" b="1" spc="331" dirty="0">
                <a:solidFill>
                  <a:srgbClr val="1F4E79"/>
                </a:solidFill>
                <a:latin typeface="Times New Roman"/>
                <a:cs typeface="Times New Roman"/>
              </a:rPr>
              <a:t>/&gt; </a:t>
            </a:r>
            <a:r>
              <a:rPr sz="2000" spc="-5" dirty="0">
                <a:latin typeface="Carlito"/>
                <a:cs typeface="Carlito"/>
              </a:rPr>
              <a:t>puts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spc="-11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page. </a:t>
            </a:r>
            <a:r>
              <a:rPr sz="2000" b="1" dirty="0">
                <a:latin typeface="Carlito"/>
                <a:cs typeface="Carlito"/>
              </a:rPr>
              <a:t>HR </a:t>
            </a:r>
            <a:r>
              <a:rPr sz="2000" spc="-11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15" dirty="0">
                <a:latin typeface="Carlito"/>
                <a:cs typeface="Carlito"/>
              </a:rPr>
              <a:t>H</a:t>
            </a:r>
            <a:r>
              <a:rPr sz="2000" spc="-15" dirty="0">
                <a:latin typeface="Carlito"/>
                <a:cs typeface="Carlito"/>
              </a:rPr>
              <a:t>orizontal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b="1" spc="-11" dirty="0">
                <a:latin typeface="Carlito"/>
                <a:cs typeface="Carlito"/>
              </a:rPr>
              <a:t>R</a:t>
            </a:r>
            <a:r>
              <a:rPr sz="2000" spc="-11" dirty="0">
                <a:latin typeface="Carlito"/>
                <a:cs typeface="Carlito"/>
              </a:rPr>
              <a:t>ule.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2" y="522102"/>
            <a:ext cx="62765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HTML </a:t>
            </a:r>
            <a:r>
              <a:rPr spc="-71" dirty="0"/>
              <a:t>Attributes </a:t>
            </a:r>
            <a:r>
              <a:rPr spc="-35" dirty="0"/>
              <a:t>and</a:t>
            </a:r>
            <a:r>
              <a:rPr spc="-31" dirty="0"/>
              <a:t> </a:t>
            </a:r>
            <a:r>
              <a:rPr spc="-8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5273"/>
            <a:ext cx="9235440" cy="1237519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12700">
              <a:spcBef>
                <a:spcPts val="851"/>
              </a:spcBef>
            </a:pPr>
            <a:r>
              <a:rPr sz="2000" spc="-25" dirty="0">
                <a:latin typeface="Times New Roman"/>
                <a:cs typeface="Times New Roman"/>
              </a:rPr>
              <a:t>HTML </a:t>
            </a:r>
            <a:r>
              <a:rPr sz="2000" spc="-35" dirty="0">
                <a:latin typeface="Times New Roman"/>
                <a:cs typeface="Times New Roman"/>
              </a:rPr>
              <a:t>elements can </a:t>
            </a:r>
            <a:r>
              <a:rPr sz="2000" spc="-60" dirty="0">
                <a:latin typeface="Times New Roman"/>
                <a:cs typeface="Times New Roman"/>
              </a:rPr>
              <a:t>have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Times New Roman"/>
                <a:cs typeface="Times New Roman"/>
              </a:rPr>
              <a:t>which </a:t>
            </a:r>
            <a:r>
              <a:rPr sz="2000" spc="-35" dirty="0">
                <a:latin typeface="Times New Roman"/>
                <a:cs typeface="Times New Roman"/>
              </a:rPr>
              <a:t>provides </a:t>
            </a:r>
            <a:r>
              <a:rPr sz="2000" spc="-40" dirty="0">
                <a:latin typeface="Times New Roman"/>
                <a:cs typeface="Times New Roman"/>
              </a:rPr>
              <a:t>additional </a:t>
            </a:r>
            <a:r>
              <a:rPr sz="2000" spc="-11" dirty="0">
                <a:latin typeface="Times New Roman"/>
                <a:cs typeface="Times New Roman"/>
              </a:rPr>
              <a:t>information about </a:t>
            </a:r>
            <a:r>
              <a:rPr sz="2000" spc="-31" dirty="0">
                <a:latin typeface="Times New Roman"/>
                <a:cs typeface="Times New Roman"/>
              </a:rPr>
              <a:t>an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55"/>
              </a:spcBef>
            </a:pPr>
            <a:r>
              <a:rPr sz="2000" spc="-111" dirty="0">
                <a:latin typeface="Times New Roman"/>
                <a:cs typeface="Times New Roman"/>
              </a:rPr>
              <a:t>Always </a:t>
            </a:r>
            <a:r>
              <a:rPr sz="2000" spc="-45" dirty="0">
                <a:latin typeface="Times New Roman"/>
                <a:cs typeface="Times New Roman"/>
              </a:rPr>
              <a:t>specified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1" dirty="0">
                <a:latin typeface="Times New Roman"/>
                <a:cs typeface="Times New Roman"/>
              </a:rPr>
              <a:t>opening </a:t>
            </a:r>
            <a:r>
              <a:rPr sz="2000" spc="-51" dirty="0">
                <a:latin typeface="Times New Roman"/>
                <a:cs typeface="Times New Roman"/>
              </a:rPr>
              <a:t>tag </a:t>
            </a:r>
            <a:r>
              <a:rPr sz="2000" spc="-20" dirty="0">
                <a:latin typeface="Times New Roman"/>
                <a:cs typeface="Times New Roman"/>
              </a:rPr>
              <a:t>and should </a:t>
            </a:r>
            <a:r>
              <a:rPr sz="2000" spc="-25" dirty="0">
                <a:latin typeface="Times New Roman"/>
                <a:cs typeface="Times New Roman"/>
              </a:rPr>
              <a:t>contained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771"/>
              </a:spcBef>
            </a:pPr>
            <a:r>
              <a:rPr sz="2000" b="1" spc="-71" dirty="0">
                <a:latin typeface="Times New Roman"/>
                <a:cs typeface="Times New Roman"/>
              </a:rPr>
              <a:t>For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31" dirty="0">
                <a:latin typeface="Times New Roman"/>
                <a:cs typeface="Times New Roman"/>
              </a:rPr>
              <a:t>Eg.: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5564" y="2717293"/>
            <a:ext cx="7955280" cy="928369"/>
            <a:chOff x="1845564" y="2717292"/>
            <a:chExt cx="7955280" cy="928369"/>
          </a:xfrm>
        </p:grpSpPr>
        <p:sp>
          <p:nvSpPr>
            <p:cNvPr id="5" name="object 5"/>
            <p:cNvSpPr/>
            <p:nvPr/>
          </p:nvSpPr>
          <p:spPr>
            <a:xfrm>
              <a:off x="1845564" y="2717292"/>
              <a:ext cx="7955280" cy="928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3207" y="3345173"/>
              <a:ext cx="342719" cy="248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6017" y="3898266"/>
            <a:ext cx="4121785" cy="23294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682">
              <a:lnSpc>
                <a:spcPts val="1711"/>
              </a:lnSpc>
              <a:spcBef>
                <a:spcPts val="365"/>
              </a:spcBef>
            </a:pPr>
            <a:r>
              <a:rPr sz="15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&lt;!DOCTYPE</a:t>
            </a:r>
            <a:r>
              <a:rPr sz="15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5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html&gt;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&lt;head&gt;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&lt;title&gt;Align </a:t>
            </a:r>
            <a:r>
              <a:rPr sz="15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Attribute</a:t>
            </a:r>
            <a:r>
              <a:rPr sz="15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 Example&lt;/title&gt;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&lt;/head&gt;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&lt;body&gt;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5" dirty="0">
                <a:solidFill>
                  <a:srgbClr val="538235"/>
                </a:solidFill>
                <a:latin typeface="Times New Roman"/>
                <a:cs typeface="Times New Roman"/>
              </a:rPr>
              <a:t>"left"</a:t>
            </a:r>
            <a:r>
              <a:rPr sz="15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left</a:t>
            </a:r>
            <a:r>
              <a:rPr sz="1500" b="1" spc="-15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1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1" dirty="0">
                <a:solidFill>
                  <a:srgbClr val="538235"/>
                </a:solidFill>
                <a:latin typeface="Times New Roman"/>
                <a:cs typeface="Times New Roman"/>
              </a:rPr>
              <a:t>"center"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center</a:t>
            </a:r>
            <a:r>
              <a:rPr sz="1500" b="1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&lt;p </a:t>
            </a:r>
            <a:r>
              <a:rPr sz="1500" b="1" spc="11" dirty="0">
                <a:solidFill>
                  <a:srgbClr val="6F2F9F"/>
                </a:solidFill>
                <a:latin typeface="Times New Roman"/>
                <a:cs typeface="Times New Roman"/>
              </a:rPr>
              <a:t>align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1500" b="1" spc="11" dirty="0">
                <a:solidFill>
                  <a:srgbClr val="538235"/>
                </a:solidFill>
                <a:latin typeface="Times New Roman"/>
                <a:cs typeface="Times New Roman"/>
              </a:rPr>
              <a:t>"right"</a:t>
            </a:r>
            <a:r>
              <a:rPr sz="1500" b="1" spc="11" dirty="0">
                <a:solidFill>
                  <a:srgbClr val="001F5F"/>
                </a:solidFill>
                <a:latin typeface="Times New Roman"/>
                <a:cs typeface="Times New Roman"/>
              </a:rPr>
              <a:t>&gt;This </a:t>
            </a:r>
            <a:r>
              <a:rPr sz="1500" b="1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5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right</a:t>
            </a:r>
            <a:r>
              <a:rPr sz="15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aligned&lt;/p&gt;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620"/>
              </a:lnSpc>
            </a:pPr>
            <a:r>
              <a:rPr sz="1500" b="1" spc="91" dirty="0">
                <a:solidFill>
                  <a:srgbClr val="C00000"/>
                </a:solidFill>
                <a:latin typeface="Times New Roman"/>
                <a:cs typeface="Times New Roman"/>
              </a:rPr>
              <a:t>&lt;/body&gt;</a:t>
            </a:r>
            <a:endParaRPr sz="1500">
              <a:latin typeface="Times New Roman"/>
              <a:cs typeface="Times New Roman"/>
            </a:endParaRPr>
          </a:p>
          <a:p>
            <a:pPr marL="146682">
              <a:lnSpc>
                <a:spcPts val="1711"/>
              </a:lnSpc>
            </a:pPr>
            <a:r>
              <a:rPr sz="1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827" y="3894202"/>
            <a:ext cx="4194811" cy="1977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151" dirty="0">
              <a:latin typeface="Times New Roman"/>
              <a:cs typeface="Times New Roman"/>
            </a:endParaRPr>
          </a:p>
          <a:p>
            <a:pPr marL="92072"/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left</a:t>
            </a:r>
            <a:r>
              <a:rPr spc="-1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51" dirty="0">
              <a:latin typeface="Carlito"/>
              <a:cs typeface="Carlito"/>
            </a:endParaRPr>
          </a:p>
          <a:p>
            <a:pPr marL="1123923"/>
            <a:r>
              <a:rPr spc="-5" dirty="0">
                <a:latin typeface="Carlito"/>
                <a:cs typeface="Carlito"/>
              </a:rPr>
              <a:t>This is </a:t>
            </a:r>
            <a:r>
              <a:rPr spc="-11" dirty="0">
                <a:latin typeface="Carlito"/>
                <a:cs typeface="Carlito"/>
              </a:rPr>
              <a:t>center</a:t>
            </a:r>
            <a:r>
              <a:rPr spc="1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751" dirty="0">
              <a:latin typeface="Carlito"/>
              <a:cs typeface="Carlito"/>
            </a:endParaRPr>
          </a:p>
          <a:p>
            <a:pPr marL="2318962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This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right</a:t>
            </a:r>
            <a:r>
              <a:rPr spc="-31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aligned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4627</Words>
  <Application>Microsoft Office PowerPoint</Application>
  <PresentationFormat>Widescreen</PresentationFormat>
  <Paragraphs>790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Carlito</vt:lpstr>
      <vt:lpstr>Courier New</vt:lpstr>
      <vt:lpstr>Times New Roman</vt:lpstr>
      <vt:lpstr>Wingdings</vt:lpstr>
      <vt:lpstr>Office Theme</vt:lpstr>
      <vt:lpstr>PowerPoint Presentation</vt:lpstr>
      <vt:lpstr>HTML vs CSS vs JAVASCRIPT</vt:lpstr>
      <vt:lpstr>HTML vs CSS vs JAVASCRIPT</vt:lpstr>
      <vt:lpstr>HTML is a markup language describes how your content  looks in web browser.</vt:lpstr>
      <vt:lpstr>History of HTML</vt:lpstr>
      <vt:lpstr>HTML 4 Structure</vt:lpstr>
      <vt:lpstr>HTML Tags and Elements</vt:lpstr>
      <vt:lpstr>Empty tags vs Container tags</vt:lpstr>
      <vt:lpstr>HTML Attributes and Values</vt:lpstr>
      <vt:lpstr>Some Important Attributes</vt:lpstr>
      <vt:lpstr>Structural Elements</vt:lpstr>
      <vt:lpstr>Comments and doctype</vt:lpstr>
      <vt:lpstr>&lt;head&gt; and &lt;body&gt; Elements</vt:lpstr>
      <vt:lpstr>&lt;head&gt; Elements</vt:lpstr>
      <vt:lpstr>&lt;head&gt; Elements (Cont.)</vt:lpstr>
      <vt:lpstr>&lt;head&gt; Elements (Cont.)</vt:lpstr>
      <vt:lpstr>&lt;head&gt; Elements (Cont.)</vt:lpstr>
      <vt:lpstr>&lt;head&gt; Elements (Cont.)</vt:lpstr>
      <vt:lpstr>Elements for the BODY section</vt:lpstr>
      <vt:lpstr>Elements for the BODY section Headings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Elements for the BODY section (Cont.)</vt:lpstr>
      <vt:lpstr>PowerPoint Presentation</vt:lpstr>
      <vt:lpstr>Overview</vt:lpstr>
      <vt:lpstr>Technical Advantages Over Previous Version.</vt:lpstr>
      <vt:lpstr>HTML4 vs HTML5 Page Structure</vt:lpstr>
      <vt:lpstr>HTML4 vs HTML5 Page Structure</vt:lpstr>
      <vt:lpstr>HTML5 Technology Functions</vt:lpstr>
      <vt:lpstr>HTML5 New Tags and Elements</vt:lpstr>
      <vt:lpstr>Elements removed in HTML5</vt:lpstr>
      <vt:lpstr>Migration from HTML4 to HTML5</vt:lpstr>
      <vt:lpstr>Defining HTML5 Documents</vt:lpstr>
      <vt:lpstr>Semantic Elements</vt:lpstr>
      <vt:lpstr>Semantic Elements</vt:lpstr>
      <vt:lpstr>Graphics API (Canvas and SVG)</vt:lpstr>
      <vt:lpstr>(Canvas and SVG) Both have their own unique features and can be used combined.</vt:lpstr>
      <vt:lpstr>Canvas</vt:lpstr>
      <vt:lpstr>SVG – Scalable Vector Graphics</vt:lpstr>
      <vt:lpstr>HTML5 Media Elements - Audio and Video</vt:lpstr>
      <vt:lpstr>HTML5 Local Storage</vt:lpstr>
      <vt:lpstr>HTML5 Offline Web Application  a.k.a - Application Cache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RIFAT AHMED</cp:lastModifiedBy>
  <cp:revision>15</cp:revision>
  <dcterms:created xsi:type="dcterms:W3CDTF">2020-02-11T02:55:29Z</dcterms:created>
  <dcterms:modified xsi:type="dcterms:W3CDTF">2020-02-16T06:47:10Z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2020-02-11T00:00:00Z</vt:filetime>
  </property>
</Properties>
</file>