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5"/>
  </p:notesMasterIdLst>
  <p:sldIdLst>
    <p:sldId id="256" r:id="rId2"/>
    <p:sldId id="259" r:id="rId3"/>
    <p:sldId id="260" r:id="rId4"/>
    <p:sldId id="262" r:id="rId5"/>
    <p:sldId id="264" r:id="rId6"/>
    <p:sldId id="265" r:id="rId7"/>
    <p:sldId id="266" r:id="rId8"/>
    <p:sldId id="267" r:id="rId9"/>
    <p:sldId id="268" r:id="rId10"/>
    <p:sldId id="269" r:id="rId11"/>
    <p:sldId id="270" r:id="rId12"/>
    <p:sldId id="272" r:id="rId13"/>
    <p:sldId id="273" r:id="rId14"/>
    <p:sldId id="274" r:id="rId15"/>
    <p:sldId id="275" r:id="rId16"/>
    <p:sldId id="349"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339" r:id="rId33"/>
    <p:sldId id="327" r:id="rId34"/>
    <p:sldId id="329" r:id="rId35"/>
    <p:sldId id="330" r:id="rId36"/>
    <p:sldId id="331" r:id="rId37"/>
    <p:sldId id="332" r:id="rId38"/>
    <p:sldId id="333" r:id="rId39"/>
    <p:sldId id="334" r:id="rId40"/>
    <p:sldId id="335" r:id="rId41"/>
    <p:sldId id="336" r:id="rId42"/>
    <p:sldId id="337" r:id="rId43"/>
    <p:sldId id="338" r:id="rId44"/>
    <p:sldId id="340" r:id="rId45"/>
    <p:sldId id="341" r:id="rId46"/>
    <p:sldId id="342" r:id="rId47"/>
    <p:sldId id="343" r:id="rId48"/>
    <p:sldId id="344" r:id="rId49"/>
    <p:sldId id="345" r:id="rId50"/>
    <p:sldId id="346" r:id="rId51"/>
    <p:sldId id="347" r:id="rId52"/>
    <p:sldId id="323" r:id="rId53"/>
    <p:sldId id="310" r:id="rId54"/>
    <p:sldId id="311" r:id="rId55"/>
    <p:sldId id="312" r:id="rId56"/>
    <p:sldId id="313" r:id="rId57"/>
    <p:sldId id="317" r:id="rId58"/>
    <p:sldId id="316" r:id="rId59"/>
    <p:sldId id="318" r:id="rId60"/>
    <p:sldId id="319" r:id="rId61"/>
    <p:sldId id="320" r:id="rId62"/>
    <p:sldId id="321" r:id="rId63"/>
    <p:sldId id="322"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C0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3350" autoAdjust="0"/>
  </p:normalViewPr>
  <p:slideViewPr>
    <p:cSldViewPr>
      <p:cViewPr varScale="1">
        <p:scale>
          <a:sx n="69" d="100"/>
          <a:sy n="69" d="100"/>
        </p:scale>
        <p:origin x="1380"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BF271-DDCD-4A8F-9993-CA5C9EE05E03}" type="datetimeFigureOut">
              <a:rPr lang="en-US" smtClean="0"/>
              <a:t>2/25/2020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548BC3-E7F4-4768-9C34-A1350AE3C0DC}" type="slidenum">
              <a:rPr lang="en-US" smtClean="0"/>
              <a:t>‹#›</a:t>
            </a:fld>
            <a:endParaRPr lang="en-US"/>
          </a:p>
        </p:txBody>
      </p:sp>
    </p:spTree>
    <p:extLst>
      <p:ext uri="{BB962C8B-B14F-4D97-AF65-F5344CB8AC3E}">
        <p14:creationId xmlns:p14="http://schemas.microsoft.com/office/powerpoint/2010/main" val="2347156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conflict (two sheets define a style for the same HTML element</a:t>
            </a:r>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4</a:t>
            </a:fld>
            <a:endParaRPr lang="en-US"/>
          </a:p>
        </p:txBody>
      </p:sp>
    </p:spTree>
    <p:extLst>
      <p:ext uri="{BB962C8B-B14F-4D97-AF65-F5344CB8AC3E}">
        <p14:creationId xmlns:p14="http://schemas.microsoft.com/office/powerpoint/2010/main" val="2336578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29</a:t>
            </a:fld>
            <a:endParaRPr lang="en-US"/>
          </a:p>
        </p:txBody>
      </p:sp>
    </p:spTree>
    <p:extLst>
      <p:ext uri="{BB962C8B-B14F-4D97-AF65-F5344CB8AC3E}">
        <p14:creationId xmlns:p14="http://schemas.microsoft.com/office/powerpoint/2010/main" val="2655821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30</a:t>
            </a:fld>
            <a:endParaRPr lang="en-US"/>
          </a:p>
        </p:txBody>
      </p:sp>
    </p:spTree>
    <p:extLst>
      <p:ext uri="{BB962C8B-B14F-4D97-AF65-F5344CB8AC3E}">
        <p14:creationId xmlns:p14="http://schemas.microsoft.com/office/powerpoint/2010/main" val="2655821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31</a:t>
            </a:fld>
            <a:endParaRPr lang="en-US"/>
          </a:p>
        </p:txBody>
      </p:sp>
    </p:spTree>
    <p:extLst>
      <p:ext uri="{BB962C8B-B14F-4D97-AF65-F5344CB8AC3E}">
        <p14:creationId xmlns:p14="http://schemas.microsoft.com/office/powerpoint/2010/main" val="2336578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 xmlns:a16="http://schemas.microsoft.com/office/drawing/2014/main" id="{DB48AC98-F1E6-484D-92FA-B73497CE4AD8}"/>
              </a:ext>
            </a:extLst>
          </p:cNvPr>
          <p:cNvSpPr>
            <a:spLocks noGrp="1" noRot="1" noChangeAspect="1" noChangeArrowheads="1" noTextEdit="1"/>
          </p:cNvSpPr>
          <p:nvPr>
            <p:ph type="sldImg"/>
          </p:nvPr>
        </p:nvSpPr>
        <p:spPr>
          <a:ln/>
        </p:spPr>
      </p:sp>
      <p:sp>
        <p:nvSpPr>
          <p:cNvPr id="98307" name="Rectangle 3">
            <a:extLst>
              <a:ext uri="{FF2B5EF4-FFF2-40B4-BE49-F238E27FC236}">
                <a16:creationId xmlns="" xmlns:a16="http://schemas.microsoft.com/office/drawing/2014/main" id="{7BB15A76-194F-46DE-B60B-13AAE1F5611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93171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 xmlns:a16="http://schemas.microsoft.com/office/drawing/2014/main" id="{9780B8C6-7763-40E1-9F77-760177CEC301}"/>
              </a:ext>
            </a:extLst>
          </p:cNvPr>
          <p:cNvSpPr>
            <a:spLocks noGrp="1" noRot="1" noChangeAspect="1" noChangeArrowheads="1" noTextEdit="1"/>
          </p:cNvSpPr>
          <p:nvPr>
            <p:ph type="sldImg"/>
          </p:nvPr>
        </p:nvSpPr>
        <p:spPr>
          <a:ln/>
        </p:spPr>
      </p:sp>
      <p:sp>
        <p:nvSpPr>
          <p:cNvPr id="70659" name="Rectangle 3">
            <a:extLst>
              <a:ext uri="{FF2B5EF4-FFF2-40B4-BE49-F238E27FC236}">
                <a16:creationId xmlns="" xmlns:a16="http://schemas.microsoft.com/office/drawing/2014/main" id="{0286EE9C-E7D1-4A56-B724-DD4F9045274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72731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 xmlns:a16="http://schemas.microsoft.com/office/drawing/2014/main" id="{B89D0596-82A8-4A03-9700-9E711C6EC415}"/>
              </a:ext>
            </a:extLst>
          </p:cNvPr>
          <p:cNvSpPr>
            <a:spLocks noGrp="1" noRot="1" noChangeAspect="1" noChangeArrowheads="1" noTextEdit="1"/>
          </p:cNvSpPr>
          <p:nvPr>
            <p:ph type="sldImg"/>
          </p:nvPr>
        </p:nvSpPr>
        <p:spPr>
          <a:ln/>
        </p:spPr>
      </p:sp>
      <p:sp>
        <p:nvSpPr>
          <p:cNvPr id="75779" name="Rectangle 3">
            <a:extLst>
              <a:ext uri="{FF2B5EF4-FFF2-40B4-BE49-F238E27FC236}">
                <a16:creationId xmlns="" xmlns:a16="http://schemas.microsoft.com/office/drawing/2014/main" id="{3BE739BF-AC5E-43CD-8295-CBEE2E17CD8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06067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 xmlns:a16="http://schemas.microsoft.com/office/drawing/2014/main" id="{82D767FA-3673-4A68-ACBB-9B67C649749B}"/>
              </a:ext>
            </a:extLst>
          </p:cNvPr>
          <p:cNvSpPr>
            <a:spLocks noGrp="1" noRot="1" noChangeAspect="1" noChangeArrowheads="1" noTextEdit="1"/>
          </p:cNvSpPr>
          <p:nvPr>
            <p:ph type="sldImg"/>
          </p:nvPr>
        </p:nvSpPr>
        <p:spPr>
          <a:ln/>
        </p:spPr>
      </p:sp>
      <p:sp>
        <p:nvSpPr>
          <p:cNvPr id="79875" name="Rectangle 3">
            <a:extLst>
              <a:ext uri="{FF2B5EF4-FFF2-40B4-BE49-F238E27FC236}">
                <a16:creationId xmlns="" xmlns:a16="http://schemas.microsoft.com/office/drawing/2014/main" id="{AC95C70F-9E46-4EE2-9C8C-CC9FBB8BB05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88272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 xmlns:a16="http://schemas.microsoft.com/office/drawing/2014/main" id="{36BD738F-519C-4324-B153-63830553EB39}"/>
              </a:ext>
            </a:extLst>
          </p:cNvPr>
          <p:cNvSpPr>
            <a:spLocks noGrp="1" noRot="1" noChangeAspect="1" noChangeArrowheads="1" noTextEdit="1"/>
          </p:cNvSpPr>
          <p:nvPr>
            <p:ph type="sldImg"/>
          </p:nvPr>
        </p:nvSpPr>
        <p:spPr>
          <a:ln/>
        </p:spPr>
      </p:sp>
      <p:sp>
        <p:nvSpPr>
          <p:cNvPr id="81923" name="Rectangle 3">
            <a:extLst>
              <a:ext uri="{FF2B5EF4-FFF2-40B4-BE49-F238E27FC236}">
                <a16:creationId xmlns="" xmlns:a16="http://schemas.microsoft.com/office/drawing/2014/main" id="{C3EF43DA-5088-4968-B1B3-73BBB660887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99192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 xmlns:a16="http://schemas.microsoft.com/office/drawing/2014/main" id="{54597643-4842-4F9E-8C18-63C80513F11B}"/>
              </a:ext>
            </a:extLst>
          </p:cNvPr>
          <p:cNvSpPr>
            <a:spLocks noGrp="1" noRot="1" noChangeAspect="1" noChangeArrowheads="1" noTextEdit="1"/>
          </p:cNvSpPr>
          <p:nvPr>
            <p:ph type="sldImg"/>
          </p:nvPr>
        </p:nvSpPr>
        <p:spPr>
          <a:ln/>
        </p:spPr>
      </p:sp>
      <p:sp>
        <p:nvSpPr>
          <p:cNvPr id="83971" name="Rectangle 3">
            <a:extLst>
              <a:ext uri="{FF2B5EF4-FFF2-40B4-BE49-F238E27FC236}">
                <a16:creationId xmlns="" xmlns:a16="http://schemas.microsoft.com/office/drawing/2014/main" id="{00FDE1D2-2FB3-4F06-90D4-4561AAB9B82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44237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 xmlns:a16="http://schemas.microsoft.com/office/drawing/2014/main" id="{FE86C226-5787-4FC2-8041-4236D10BEA98}"/>
              </a:ext>
            </a:extLst>
          </p:cNvPr>
          <p:cNvSpPr>
            <a:spLocks noGrp="1" noRot="1" noChangeAspect="1" noChangeArrowheads="1" noTextEdit="1"/>
          </p:cNvSpPr>
          <p:nvPr>
            <p:ph type="sldImg"/>
          </p:nvPr>
        </p:nvSpPr>
        <p:spPr>
          <a:ln/>
        </p:spPr>
      </p:sp>
      <p:sp>
        <p:nvSpPr>
          <p:cNvPr id="86019" name="Rectangle 3">
            <a:extLst>
              <a:ext uri="{FF2B5EF4-FFF2-40B4-BE49-F238E27FC236}">
                <a16:creationId xmlns="" xmlns:a16="http://schemas.microsoft.com/office/drawing/2014/main" id="{6D05D850-0F6A-478D-BEAD-881E7BEA42C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65511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ourier New" pitchFamily="49" charset="0"/>
                <a:cs typeface="Courier New" pitchFamily="49" charset="0"/>
              </a:rPr>
              <a:t>justify </a:t>
            </a:r>
            <a:r>
              <a:rPr lang="en-US" sz="1200" dirty="0"/>
              <a:t>(which widens all full lines</a:t>
            </a:r>
          </a:p>
          <a:p>
            <a:r>
              <a:rPr lang="en-US" sz="1200" dirty="0"/>
              <a:t>of the element so that they occupy its entire width)</a:t>
            </a:r>
          </a:p>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19</a:t>
            </a:fld>
            <a:endParaRPr lang="en-US"/>
          </a:p>
        </p:txBody>
      </p:sp>
    </p:spTree>
    <p:extLst>
      <p:ext uri="{BB962C8B-B14F-4D97-AF65-F5344CB8AC3E}">
        <p14:creationId xmlns:p14="http://schemas.microsoft.com/office/powerpoint/2010/main" val="2655821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 xmlns:a16="http://schemas.microsoft.com/office/drawing/2014/main" id="{9358EA0A-8210-4E51-9CCD-7F3567098824}"/>
              </a:ext>
            </a:extLst>
          </p:cNvPr>
          <p:cNvSpPr>
            <a:spLocks noGrp="1" noRot="1" noChangeAspect="1" noChangeArrowheads="1" noTextEdit="1"/>
          </p:cNvSpPr>
          <p:nvPr>
            <p:ph type="sldImg"/>
          </p:nvPr>
        </p:nvSpPr>
        <p:spPr>
          <a:ln/>
        </p:spPr>
      </p:sp>
      <p:sp>
        <p:nvSpPr>
          <p:cNvPr id="88067" name="Rectangle 3">
            <a:extLst>
              <a:ext uri="{FF2B5EF4-FFF2-40B4-BE49-F238E27FC236}">
                <a16:creationId xmlns="" xmlns:a16="http://schemas.microsoft.com/office/drawing/2014/main" id="{8A96C87F-FD3C-45AD-9D16-3DD8D3E26E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38388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 xmlns:a16="http://schemas.microsoft.com/office/drawing/2014/main" id="{0C82D056-A31A-453D-B17A-10BDD83C84AC}"/>
              </a:ext>
            </a:extLst>
          </p:cNvPr>
          <p:cNvSpPr>
            <a:spLocks noGrp="1" noRot="1" noChangeAspect="1" noChangeArrowheads="1" noTextEdit="1"/>
          </p:cNvSpPr>
          <p:nvPr>
            <p:ph type="sldImg"/>
          </p:nvPr>
        </p:nvSpPr>
        <p:spPr>
          <a:ln/>
        </p:spPr>
      </p:sp>
      <p:sp>
        <p:nvSpPr>
          <p:cNvPr id="90115" name="Rectangle 3">
            <a:extLst>
              <a:ext uri="{FF2B5EF4-FFF2-40B4-BE49-F238E27FC236}">
                <a16:creationId xmlns="" xmlns:a16="http://schemas.microsoft.com/office/drawing/2014/main" id="{D6D97931-E6F9-4C19-8B11-71AD1B55CA4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4752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 xmlns:a16="http://schemas.microsoft.com/office/drawing/2014/main" id="{C7FD64B3-C7A6-433A-9859-861B4FCB45E5}"/>
              </a:ext>
            </a:extLst>
          </p:cNvPr>
          <p:cNvSpPr>
            <a:spLocks noGrp="1" noRot="1" noChangeAspect="1" noChangeArrowheads="1" noTextEdit="1"/>
          </p:cNvSpPr>
          <p:nvPr>
            <p:ph type="sldImg"/>
          </p:nvPr>
        </p:nvSpPr>
        <p:spPr>
          <a:ln/>
        </p:spPr>
      </p:sp>
      <p:sp>
        <p:nvSpPr>
          <p:cNvPr id="92163" name="Rectangle 3">
            <a:extLst>
              <a:ext uri="{FF2B5EF4-FFF2-40B4-BE49-F238E27FC236}">
                <a16:creationId xmlns="" xmlns:a16="http://schemas.microsoft.com/office/drawing/2014/main" id="{9B9486D1-987F-417C-9331-70BBEBDD047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26957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 xmlns:a16="http://schemas.microsoft.com/office/drawing/2014/main" id="{371C5AB0-539E-4CE0-AAAD-1A93C82A147B}"/>
              </a:ext>
            </a:extLst>
          </p:cNvPr>
          <p:cNvSpPr>
            <a:spLocks noGrp="1" noRot="1" noChangeAspect="1" noChangeArrowheads="1" noTextEdit="1"/>
          </p:cNvSpPr>
          <p:nvPr>
            <p:ph type="sldImg"/>
          </p:nvPr>
        </p:nvSpPr>
        <p:spPr>
          <a:ln/>
        </p:spPr>
      </p:sp>
      <p:sp>
        <p:nvSpPr>
          <p:cNvPr id="94211" name="Rectangle 3">
            <a:extLst>
              <a:ext uri="{FF2B5EF4-FFF2-40B4-BE49-F238E27FC236}">
                <a16:creationId xmlns="" xmlns:a16="http://schemas.microsoft.com/office/drawing/2014/main" id="{1334DFBC-7E7C-48C2-BDA6-2D3A4AF1202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29437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 xmlns:a16="http://schemas.microsoft.com/office/drawing/2014/main" id="{94A994D9-7E25-4F51-A0C6-9F4C9208C1BA}"/>
              </a:ext>
            </a:extLst>
          </p:cNvPr>
          <p:cNvSpPr>
            <a:spLocks noGrp="1" noRot="1" noChangeAspect="1" noChangeArrowheads="1" noTextEdit="1"/>
          </p:cNvSpPr>
          <p:nvPr>
            <p:ph type="sldImg"/>
          </p:nvPr>
        </p:nvSpPr>
        <p:spPr>
          <a:ln/>
        </p:spPr>
      </p:sp>
      <p:sp>
        <p:nvSpPr>
          <p:cNvPr id="96259" name="Rectangle 3">
            <a:extLst>
              <a:ext uri="{FF2B5EF4-FFF2-40B4-BE49-F238E27FC236}">
                <a16:creationId xmlns="" xmlns:a16="http://schemas.microsoft.com/office/drawing/2014/main" id="{18B1592F-42AE-494D-B47A-1856B87F560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5321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 xmlns:a16="http://schemas.microsoft.com/office/drawing/2014/main" id="{EA0F4C3C-9D88-40B6-8B9E-7F3CDF6100CF}"/>
              </a:ext>
            </a:extLst>
          </p:cNvPr>
          <p:cNvSpPr>
            <a:spLocks noGrp="1" noRot="1" noChangeAspect="1" noChangeArrowheads="1" noTextEdit="1"/>
          </p:cNvSpPr>
          <p:nvPr>
            <p:ph type="sldImg"/>
          </p:nvPr>
        </p:nvSpPr>
        <p:spPr>
          <a:ln/>
        </p:spPr>
      </p:sp>
      <p:sp>
        <p:nvSpPr>
          <p:cNvPr id="98307" name="Rectangle 3">
            <a:extLst>
              <a:ext uri="{FF2B5EF4-FFF2-40B4-BE49-F238E27FC236}">
                <a16:creationId xmlns="" xmlns:a16="http://schemas.microsoft.com/office/drawing/2014/main" id="{92907E4A-875C-455D-8D9E-F820E1415D7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36871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 xmlns:a16="http://schemas.microsoft.com/office/drawing/2014/main" id="{74176730-3562-45F9-9D67-C57C8EF550B3}"/>
              </a:ext>
            </a:extLst>
          </p:cNvPr>
          <p:cNvSpPr>
            <a:spLocks noGrp="1" noRot="1" noChangeAspect="1" noChangeArrowheads="1" noTextEdit="1"/>
          </p:cNvSpPr>
          <p:nvPr>
            <p:ph type="sldImg"/>
          </p:nvPr>
        </p:nvSpPr>
        <p:spPr>
          <a:ln/>
        </p:spPr>
      </p:sp>
      <p:sp>
        <p:nvSpPr>
          <p:cNvPr id="104451" name="Rectangle 3">
            <a:extLst>
              <a:ext uri="{FF2B5EF4-FFF2-40B4-BE49-F238E27FC236}">
                <a16:creationId xmlns="" xmlns:a16="http://schemas.microsoft.com/office/drawing/2014/main" id="{63594DD8-DEF2-4113-B007-11171A7815E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120197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 xmlns:a16="http://schemas.microsoft.com/office/drawing/2014/main" id="{16915FA0-BF58-4954-BB90-B43F2F766810}"/>
              </a:ext>
            </a:extLst>
          </p:cNvPr>
          <p:cNvSpPr>
            <a:spLocks noGrp="1" noRot="1" noChangeAspect="1" noChangeArrowheads="1" noTextEdit="1"/>
          </p:cNvSpPr>
          <p:nvPr>
            <p:ph type="sldImg"/>
          </p:nvPr>
        </p:nvSpPr>
        <p:spPr>
          <a:ln/>
        </p:spPr>
      </p:sp>
      <p:sp>
        <p:nvSpPr>
          <p:cNvPr id="108547" name="Rectangle 3">
            <a:extLst>
              <a:ext uri="{FF2B5EF4-FFF2-40B4-BE49-F238E27FC236}">
                <a16:creationId xmlns="" xmlns:a16="http://schemas.microsoft.com/office/drawing/2014/main" id="{F0032BFE-DC49-4C10-B93C-2B91BB198CE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506590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 xmlns:a16="http://schemas.microsoft.com/office/drawing/2014/main" id="{CE04DCE1-ABB8-4404-A801-0275564DEF77}"/>
              </a:ext>
            </a:extLst>
          </p:cNvPr>
          <p:cNvSpPr>
            <a:spLocks noGrp="1" noRot="1" noChangeAspect="1" noChangeArrowheads="1" noTextEdit="1"/>
          </p:cNvSpPr>
          <p:nvPr>
            <p:ph type="sldImg"/>
          </p:nvPr>
        </p:nvSpPr>
        <p:spPr>
          <a:ln/>
        </p:spPr>
      </p:sp>
      <p:sp>
        <p:nvSpPr>
          <p:cNvPr id="102403" name="Rectangle 3">
            <a:extLst>
              <a:ext uri="{FF2B5EF4-FFF2-40B4-BE49-F238E27FC236}">
                <a16:creationId xmlns="" xmlns:a16="http://schemas.microsoft.com/office/drawing/2014/main" id="{1E245C88-2E7C-4F03-BB84-5AD357BFDF2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711574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 xmlns:a16="http://schemas.microsoft.com/office/drawing/2014/main" id="{82643025-E764-46D4-8841-062332947DE8}"/>
              </a:ext>
            </a:extLst>
          </p:cNvPr>
          <p:cNvSpPr>
            <a:spLocks noGrp="1" noRot="1" noChangeAspect="1" noChangeArrowheads="1" noTextEdit="1"/>
          </p:cNvSpPr>
          <p:nvPr>
            <p:ph type="sldImg"/>
          </p:nvPr>
        </p:nvSpPr>
        <p:spPr>
          <a:ln/>
        </p:spPr>
      </p:sp>
      <p:sp>
        <p:nvSpPr>
          <p:cNvPr id="110595" name="Rectangle 3">
            <a:extLst>
              <a:ext uri="{FF2B5EF4-FFF2-40B4-BE49-F238E27FC236}">
                <a16:creationId xmlns="" xmlns:a16="http://schemas.microsoft.com/office/drawing/2014/main" id="{9909E248-0C9F-486F-9BA1-853EEB3F9C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35829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20</a:t>
            </a:fld>
            <a:endParaRPr lang="en-US"/>
          </a:p>
        </p:txBody>
      </p:sp>
    </p:spTree>
    <p:extLst>
      <p:ext uri="{BB962C8B-B14F-4D97-AF65-F5344CB8AC3E}">
        <p14:creationId xmlns:p14="http://schemas.microsoft.com/office/powerpoint/2010/main" val="2655821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 xmlns:a16="http://schemas.microsoft.com/office/drawing/2014/main" id="{7A1952C9-2FE3-411A-B0D2-6C447113DE3A}"/>
              </a:ext>
            </a:extLst>
          </p:cNvPr>
          <p:cNvSpPr>
            <a:spLocks noGrp="1" noRot="1" noChangeAspect="1" noChangeArrowheads="1" noTextEdit="1"/>
          </p:cNvSpPr>
          <p:nvPr>
            <p:ph type="sldImg"/>
          </p:nvPr>
        </p:nvSpPr>
        <p:spPr>
          <a:ln/>
        </p:spPr>
      </p:sp>
      <p:sp>
        <p:nvSpPr>
          <p:cNvPr id="112643" name="Rectangle 3">
            <a:extLst>
              <a:ext uri="{FF2B5EF4-FFF2-40B4-BE49-F238E27FC236}">
                <a16:creationId xmlns="" xmlns:a16="http://schemas.microsoft.com/office/drawing/2014/main" id="{0F59C3BC-FEE2-4079-B5CD-2F551C50181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554910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 xmlns:a16="http://schemas.microsoft.com/office/drawing/2014/main" id="{2F191034-80CD-4E89-97E1-264B6C001120}"/>
              </a:ext>
            </a:extLst>
          </p:cNvPr>
          <p:cNvSpPr>
            <a:spLocks noGrp="1" noRot="1" noChangeAspect="1" noChangeArrowheads="1" noTextEdit="1"/>
          </p:cNvSpPr>
          <p:nvPr>
            <p:ph type="sldImg"/>
          </p:nvPr>
        </p:nvSpPr>
        <p:spPr>
          <a:ln/>
        </p:spPr>
      </p:sp>
      <p:sp>
        <p:nvSpPr>
          <p:cNvPr id="114691" name="Rectangle 3">
            <a:extLst>
              <a:ext uri="{FF2B5EF4-FFF2-40B4-BE49-F238E27FC236}">
                <a16:creationId xmlns="" xmlns:a16="http://schemas.microsoft.com/office/drawing/2014/main" id="{8DBC1BD5-5EF0-4F13-8B0E-701F5A0364F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086868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 xmlns:a16="http://schemas.microsoft.com/office/drawing/2014/main" id="{C73342F6-C1B5-4A14-8183-4C69EE3C5C51}"/>
              </a:ext>
            </a:extLst>
          </p:cNvPr>
          <p:cNvSpPr>
            <a:spLocks noGrp="1" noRot="1" noChangeAspect="1" noChangeArrowheads="1" noTextEdit="1"/>
          </p:cNvSpPr>
          <p:nvPr>
            <p:ph type="sldImg"/>
          </p:nvPr>
        </p:nvSpPr>
        <p:spPr>
          <a:ln/>
        </p:spPr>
      </p:sp>
      <p:sp>
        <p:nvSpPr>
          <p:cNvPr id="116739" name="Rectangle 3">
            <a:extLst>
              <a:ext uri="{FF2B5EF4-FFF2-40B4-BE49-F238E27FC236}">
                <a16:creationId xmlns="" xmlns:a16="http://schemas.microsoft.com/office/drawing/2014/main" id="{7C2A1E40-E151-4D19-8E9B-237035D7921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292025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 xmlns:a16="http://schemas.microsoft.com/office/drawing/2014/main" id="{CA077BF4-3CFA-4DD7-93DD-D6A296B3852F}"/>
              </a:ext>
            </a:extLst>
          </p:cNvPr>
          <p:cNvSpPr>
            <a:spLocks noGrp="1" noRot="1" noChangeAspect="1" noChangeArrowheads="1" noTextEdit="1"/>
          </p:cNvSpPr>
          <p:nvPr>
            <p:ph type="sldImg"/>
          </p:nvPr>
        </p:nvSpPr>
        <p:spPr>
          <a:ln/>
        </p:spPr>
      </p:sp>
      <p:sp>
        <p:nvSpPr>
          <p:cNvPr id="91139" name="Rectangle 3">
            <a:extLst>
              <a:ext uri="{FF2B5EF4-FFF2-40B4-BE49-F238E27FC236}">
                <a16:creationId xmlns="" xmlns:a16="http://schemas.microsoft.com/office/drawing/2014/main" id="{0C059391-5EDF-4C35-920B-9D9C0B679B7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58925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 xmlns:a16="http://schemas.microsoft.com/office/drawing/2014/main" id="{2BC93AC3-6A23-45E7-9D7C-58B781F55B62}"/>
              </a:ext>
            </a:extLst>
          </p:cNvPr>
          <p:cNvSpPr>
            <a:spLocks noGrp="1" noRot="1" noChangeAspect="1" noChangeArrowheads="1" noTextEdit="1"/>
          </p:cNvSpPr>
          <p:nvPr>
            <p:ph type="sldImg"/>
          </p:nvPr>
        </p:nvSpPr>
        <p:spPr>
          <a:ln/>
        </p:spPr>
      </p:sp>
      <p:sp>
        <p:nvSpPr>
          <p:cNvPr id="60419" name="Rectangle 3">
            <a:extLst>
              <a:ext uri="{FF2B5EF4-FFF2-40B4-BE49-F238E27FC236}">
                <a16:creationId xmlns="" xmlns:a16="http://schemas.microsoft.com/office/drawing/2014/main" id="{FBE4D4A0-652E-45C5-8BCE-B73B2E796EF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94866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 xmlns:a16="http://schemas.microsoft.com/office/drawing/2014/main" id="{D60A341E-902C-4FB7-A8AD-1905E97D3956}"/>
              </a:ext>
            </a:extLst>
          </p:cNvPr>
          <p:cNvSpPr>
            <a:spLocks noGrp="1" noRot="1" noChangeAspect="1" noChangeArrowheads="1" noTextEdit="1"/>
          </p:cNvSpPr>
          <p:nvPr>
            <p:ph type="sldImg"/>
          </p:nvPr>
        </p:nvSpPr>
        <p:spPr>
          <a:ln/>
        </p:spPr>
      </p:sp>
      <p:sp>
        <p:nvSpPr>
          <p:cNvPr id="63491" name="Rectangle 3">
            <a:extLst>
              <a:ext uri="{FF2B5EF4-FFF2-40B4-BE49-F238E27FC236}">
                <a16:creationId xmlns="" xmlns:a16="http://schemas.microsoft.com/office/drawing/2014/main" id="{22F299B5-E548-438F-8180-306976D09C9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005799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723436A2-5BCD-4DA8-B2A3-ACB98846DD30}"/>
              </a:ext>
            </a:extLst>
          </p:cNvPr>
          <p:cNvSpPr>
            <a:spLocks noGrp="1" noRot="1" noChangeAspect="1" noChangeArrowheads="1" noTextEdit="1"/>
          </p:cNvSpPr>
          <p:nvPr>
            <p:ph type="sldImg"/>
          </p:nvPr>
        </p:nvSpPr>
        <p:spPr>
          <a:ln/>
        </p:spPr>
      </p:sp>
      <p:sp>
        <p:nvSpPr>
          <p:cNvPr id="65539" name="Rectangle 3">
            <a:extLst>
              <a:ext uri="{FF2B5EF4-FFF2-40B4-BE49-F238E27FC236}">
                <a16:creationId xmlns="" xmlns:a16="http://schemas.microsoft.com/office/drawing/2014/main" id="{3419DAD1-899A-4B3C-B43F-D81021713AE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457332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 xmlns:a16="http://schemas.microsoft.com/office/drawing/2014/main" id="{EEE1EF3D-21C5-4054-B798-207880E66ED1}"/>
              </a:ext>
            </a:extLst>
          </p:cNvPr>
          <p:cNvSpPr>
            <a:spLocks noGrp="1" noRot="1" noChangeAspect="1" noChangeArrowheads="1" noTextEdit="1"/>
          </p:cNvSpPr>
          <p:nvPr>
            <p:ph type="sldImg"/>
          </p:nvPr>
        </p:nvSpPr>
        <p:spPr>
          <a:ln/>
        </p:spPr>
      </p:sp>
      <p:sp>
        <p:nvSpPr>
          <p:cNvPr id="67587" name="Rectangle 3">
            <a:extLst>
              <a:ext uri="{FF2B5EF4-FFF2-40B4-BE49-F238E27FC236}">
                <a16:creationId xmlns="" xmlns:a16="http://schemas.microsoft.com/office/drawing/2014/main" id="{21BE9C81-A900-43FF-962B-1F055C9C3C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375987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 xmlns:a16="http://schemas.microsoft.com/office/drawing/2014/main" id="{F29F3C8F-D3CB-411B-97E6-B08D0FB62F75}"/>
              </a:ext>
            </a:extLst>
          </p:cNvPr>
          <p:cNvSpPr>
            <a:spLocks noGrp="1" noRot="1" noChangeAspect="1" noChangeArrowheads="1" noTextEdit="1"/>
          </p:cNvSpPr>
          <p:nvPr>
            <p:ph type="sldImg"/>
          </p:nvPr>
        </p:nvSpPr>
        <p:spPr>
          <a:ln/>
        </p:spPr>
      </p:sp>
      <p:sp>
        <p:nvSpPr>
          <p:cNvPr id="76803" name="Rectangle 3">
            <a:extLst>
              <a:ext uri="{FF2B5EF4-FFF2-40B4-BE49-F238E27FC236}">
                <a16:creationId xmlns="" xmlns:a16="http://schemas.microsoft.com/office/drawing/2014/main" id="{5E9A8F66-E97E-4DD9-9E00-D926430BD25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894572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 xmlns:a16="http://schemas.microsoft.com/office/drawing/2014/main" id="{F0FC1B67-1A2E-4412-888B-DFE1B613A4C5}"/>
              </a:ext>
            </a:extLst>
          </p:cNvPr>
          <p:cNvSpPr>
            <a:spLocks noGrp="1" noRot="1" noChangeAspect="1" noChangeArrowheads="1" noTextEdit="1"/>
          </p:cNvSpPr>
          <p:nvPr>
            <p:ph type="sldImg"/>
          </p:nvPr>
        </p:nvSpPr>
        <p:spPr>
          <a:ln/>
        </p:spPr>
      </p:sp>
      <p:sp>
        <p:nvSpPr>
          <p:cNvPr id="74755" name="Rectangle 3">
            <a:extLst>
              <a:ext uri="{FF2B5EF4-FFF2-40B4-BE49-F238E27FC236}">
                <a16:creationId xmlns="" xmlns:a16="http://schemas.microsoft.com/office/drawing/2014/main" id="{39863497-AC81-41BA-8166-93827FDFA82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53696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21</a:t>
            </a:fld>
            <a:endParaRPr lang="en-US"/>
          </a:p>
        </p:txBody>
      </p:sp>
    </p:spTree>
    <p:extLst>
      <p:ext uri="{BB962C8B-B14F-4D97-AF65-F5344CB8AC3E}">
        <p14:creationId xmlns:p14="http://schemas.microsoft.com/office/powerpoint/2010/main" val="26558217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 xmlns:a16="http://schemas.microsoft.com/office/drawing/2014/main" id="{A686A9EB-9A51-4786-BCE2-A0DD48ACF249}"/>
              </a:ext>
            </a:extLst>
          </p:cNvPr>
          <p:cNvSpPr>
            <a:spLocks noGrp="1" noRot="1" noChangeAspect="1" noChangeArrowheads="1" noTextEdit="1"/>
          </p:cNvSpPr>
          <p:nvPr>
            <p:ph type="sldImg"/>
          </p:nvPr>
        </p:nvSpPr>
        <p:spPr>
          <a:ln/>
        </p:spPr>
      </p:sp>
      <p:sp>
        <p:nvSpPr>
          <p:cNvPr id="78851" name="Rectangle 3">
            <a:extLst>
              <a:ext uri="{FF2B5EF4-FFF2-40B4-BE49-F238E27FC236}">
                <a16:creationId xmlns="" xmlns:a16="http://schemas.microsoft.com/office/drawing/2014/main" id="{AD0E57FD-2547-4218-9772-F7886CBC3B3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986698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 xmlns:a16="http://schemas.microsoft.com/office/drawing/2014/main" id="{10F37A3A-1ADB-4C1D-AB23-6CEA5B4C7656}"/>
              </a:ext>
            </a:extLst>
          </p:cNvPr>
          <p:cNvSpPr>
            <a:spLocks noGrp="1" noRot="1" noChangeAspect="1" noChangeArrowheads="1" noTextEdit="1"/>
          </p:cNvSpPr>
          <p:nvPr>
            <p:ph type="sldImg"/>
          </p:nvPr>
        </p:nvSpPr>
        <p:spPr>
          <a:ln/>
        </p:spPr>
      </p:sp>
      <p:sp>
        <p:nvSpPr>
          <p:cNvPr id="80899" name="Rectangle 3">
            <a:extLst>
              <a:ext uri="{FF2B5EF4-FFF2-40B4-BE49-F238E27FC236}">
                <a16:creationId xmlns="" xmlns:a16="http://schemas.microsoft.com/office/drawing/2014/main" id="{AC6543BB-A1F8-4C3B-BCB7-4773D043C4F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410713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 xmlns:a16="http://schemas.microsoft.com/office/drawing/2014/main" id="{E7797494-ECBC-4BB4-80CD-EF3906C468FB}"/>
              </a:ext>
            </a:extLst>
          </p:cNvPr>
          <p:cNvSpPr>
            <a:spLocks noGrp="1" noRot="1" noChangeAspect="1" noChangeArrowheads="1" noTextEdit="1"/>
          </p:cNvSpPr>
          <p:nvPr>
            <p:ph type="sldImg"/>
          </p:nvPr>
        </p:nvSpPr>
        <p:spPr>
          <a:ln/>
        </p:spPr>
      </p:sp>
      <p:sp>
        <p:nvSpPr>
          <p:cNvPr id="84995" name="Rectangle 3">
            <a:extLst>
              <a:ext uri="{FF2B5EF4-FFF2-40B4-BE49-F238E27FC236}">
                <a16:creationId xmlns="" xmlns:a16="http://schemas.microsoft.com/office/drawing/2014/main" id="{9D0AE19A-B41D-4D64-8B2F-ADD541D39AA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58493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 xmlns:a16="http://schemas.microsoft.com/office/drawing/2014/main" id="{DEDE276D-29CC-4607-85EF-3D7FCCC06FE0}"/>
              </a:ext>
            </a:extLst>
          </p:cNvPr>
          <p:cNvSpPr>
            <a:spLocks noGrp="1" noRot="1" noChangeAspect="1" noChangeArrowheads="1" noTextEdit="1"/>
          </p:cNvSpPr>
          <p:nvPr>
            <p:ph type="sldImg"/>
          </p:nvPr>
        </p:nvSpPr>
        <p:spPr>
          <a:ln/>
        </p:spPr>
      </p:sp>
      <p:sp>
        <p:nvSpPr>
          <p:cNvPr id="87043" name="Rectangle 3">
            <a:extLst>
              <a:ext uri="{FF2B5EF4-FFF2-40B4-BE49-F238E27FC236}">
                <a16:creationId xmlns="" xmlns:a16="http://schemas.microsoft.com/office/drawing/2014/main" id="{CC2861F5-B2D4-46A6-93F6-D13ED46836A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449085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 xmlns:a16="http://schemas.microsoft.com/office/drawing/2014/main" id="{58842F13-F463-4E5D-B02D-596E15EB6FED}"/>
              </a:ext>
            </a:extLst>
          </p:cNvPr>
          <p:cNvSpPr>
            <a:spLocks noGrp="1" noRot="1" noChangeAspect="1" noChangeArrowheads="1" noTextEdit="1"/>
          </p:cNvSpPr>
          <p:nvPr>
            <p:ph type="sldImg"/>
          </p:nvPr>
        </p:nvSpPr>
        <p:spPr>
          <a:ln/>
        </p:spPr>
      </p:sp>
      <p:sp>
        <p:nvSpPr>
          <p:cNvPr id="89091" name="Rectangle 3">
            <a:extLst>
              <a:ext uri="{FF2B5EF4-FFF2-40B4-BE49-F238E27FC236}">
                <a16:creationId xmlns="" xmlns:a16="http://schemas.microsoft.com/office/drawing/2014/main" id="{781626BC-E1EA-4DDB-9AD1-BB9E632B400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8435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22</a:t>
            </a:fld>
            <a:endParaRPr lang="en-US"/>
          </a:p>
        </p:txBody>
      </p:sp>
    </p:spTree>
    <p:extLst>
      <p:ext uri="{BB962C8B-B14F-4D97-AF65-F5344CB8AC3E}">
        <p14:creationId xmlns:p14="http://schemas.microsoft.com/office/powerpoint/2010/main" val="2655821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not all properties are inherited (notice link's color above)</a:t>
            </a:r>
            <a:endParaRPr lang="en-US" sz="120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24</a:t>
            </a:fld>
            <a:endParaRPr lang="en-US"/>
          </a:p>
        </p:txBody>
      </p:sp>
    </p:spTree>
    <p:extLst>
      <p:ext uri="{BB962C8B-B14F-4D97-AF65-F5344CB8AC3E}">
        <p14:creationId xmlns:p14="http://schemas.microsoft.com/office/powerpoint/2010/main" val="2655821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(later we will learn about more specific styles that can override more general styles)</a:t>
            </a:r>
          </a:p>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25</a:t>
            </a:fld>
            <a:endParaRPr lang="en-US"/>
          </a:p>
        </p:txBody>
      </p:sp>
    </p:spTree>
    <p:extLst>
      <p:ext uri="{BB962C8B-B14F-4D97-AF65-F5344CB8AC3E}">
        <p14:creationId xmlns:p14="http://schemas.microsoft.com/office/powerpoint/2010/main" val="2655821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more picky than the web browser, which may render malformed CSS correctly</a:t>
            </a:r>
          </a:p>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26</a:t>
            </a:fld>
            <a:endParaRPr lang="en-US"/>
          </a:p>
        </p:txBody>
      </p:sp>
    </p:spTree>
    <p:extLst>
      <p:ext uri="{BB962C8B-B14F-4D97-AF65-F5344CB8AC3E}">
        <p14:creationId xmlns:p14="http://schemas.microsoft.com/office/powerpoint/2010/main" val="2655821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28</a:t>
            </a:fld>
            <a:endParaRPr lang="en-US"/>
          </a:p>
        </p:txBody>
      </p:sp>
    </p:spTree>
    <p:extLst>
      <p:ext uri="{BB962C8B-B14F-4D97-AF65-F5344CB8AC3E}">
        <p14:creationId xmlns:p14="http://schemas.microsoft.com/office/powerpoint/2010/main" val="2655821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C193921-F84E-439E-B46B-DB61D97E7DFC}" type="datetime1">
              <a:rPr lang="en-US" smtClean="0"/>
              <a:t>2/25/2020</a:t>
            </a:fld>
            <a:endParaRPr lang="en-US"/>
          </a:p>
        </p:txBody>
      </p:sp>
      <p:sp>
        <p:nvSpPr>
          <p:cNvPr id="5" name="Footer Placeholder 4"/>
          <p:cNvSpPr>
            <a:spLocks noGrp="1"/>
          </p:cNvSpPr>
          <p:nvPr>
            <p:ph type="ftr" sz="quarter" idx="11"/>
          </p:nvPr>
        </p:nvSpPr>
        <p:spPr/>
        <p:txBody>
          <a:bodyPr/>
          <a:lstStyle/>
          <a:p>
            <a:r>
              <a:rPr lang="en-US"/>
              <a:t>CS380</a:t>
            </a:r>
          </a:p>
        </p:txBody>
      </p:sp>
      <p:sp>
        <p:nvSpPr>
          <p:cNvPr id="6" name="Slide Number Placeholder 5"/>
          <p:cNvSpPr>
            <a:spLocks noGrp="1"/>
          </p:cNvSpPr>
          <p:nvPr>
            <p:ph type="sldNum" sz="quarter" idx="12"/>
          </p:nvPr>
        </p:nvSpPr>
        <p:spPr/>
        <p:txBody>
          <a:bodyPr/>
          <a:lstStyle/>
          <a:p>
            <a:fld id="{F56B81A7-7EBE-4055-A988-4EA163496A0A}"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038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DFF5B-3307-489E-9EDF-9936DA106646}" type="datetime1">
              <a:rPr lang="en-US" smtClean="0"/>
              <a:t>2/25/2020</a:t>
            </a:fld>
            <a:endParaRPr lang="en-US"/>
          </a:p>
        </p:txBody>
      </p:sp>
      <p:sp>
        <p:nvSpPr>
          <p:cNvPr id="5" name="Footer Placeholder 4"/>
          <p:cNvSpPr>
            <a:spLocks noGrp="1"/>
          </p:cNvSpPr>
          <p:nvPr>
            <p:ph type="ftr" sz="quarter" idx="11"/>
          </p:nvPr>
        </p:nvSpPr>
        <p:spPr/>
        <p:txBody>
          <a:bodyPr/>
          <a:lstStyle/>
          <a:p>
            <a:r>
              <a:rPr lang="en-US"/>
              <a:t>CS380</a:t>
            </a:r>
          </a:p>
        </p:txBody>
      </p:sp>
      <p:sp>
        <p:nvSpPr>
          <p:cNvPr id="6" name="Slide Number Placeholder 5"/>
          <p:cNvSpPr>
            <a:spLocks noGrp="1"/>
          </p:cNvSpPr>
          <p:nvPr>
            <p:ph type="sldNum" sz="quarter" idx="12"/>
          </p:nvPr>
        </p:nvSpPr>
        <p:spPr/>
        <p:txBody>
          <a:bodyPr/>
          <a:lstStyle/>
          <a:p>
            <a:fld id="{F56B81A7-7EBE-4055-A988-4EA163496A0A}" type="slidenum">
              <a:rPr lang="en-US" smtClean="0"/>
              <a:t>‹#›</a:t>
            </a:fld>
            <a:endParaRPr lang="en-US"/>
          </a:p>
        </p:txBody>
      </p:sp>
    </p:spTree>
    <p:extLst>
      <p:ext uri="{BB962C8B-B14F-4D97-AF65-F5344CB8AC3E}">
        <p14:creationId xmlns:p14="http://schemas.microsoft.com/office/powerpoint/2010/main" val="228148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6D0EE-D62E-453B-A5F4-24826C59CFE2}" type="datetime1">
              <a:rPr lang="en-US" smtClean="0"/>
              <a:t>2/25/2020</a:t>
            </a:fld>
            <a:endParaRPr lang="en-US"/>
          </a:p>
        </p:txBody>
      </p:sp>
      <p:sp>
        <p:nvSpPr>
          <p:cNvPr id="5" name="Footer Placeholder 4"/>
          <p:cNvSpPr>
            <a:spLocks noGrp="1"/>
          </p:cNvSpPr>
          <p:nvPr>
            <p:ph type="ftr" sz="quarter" idx="11"/>
          </p:nvPr>
        </p:nvSpPr>
        <p:spPr/>
        <p:txBody>
          <a:bodyPr/>
          <a:lstStyle/>
          <a:p>
            <a:r>
              <a:rPr lang="en-US"/>
              <a:t>CS380</a:t>
            </a:r>
          </a:p>
        </p:txBody>
      </p:sp>
      <p:sp>
        <p:nvSpPr>
          <p:cNvPr id="6" name="Slide Number Placeholder 5"/>
          <p:cNvSpPr>
            <a:spLocks noGrp="1"/>
          </p:cNvSpPr>
          <p:nvPr>
            <p:ph type="sldNum" sz="quarter" idx="12"/>
          </p:nvPr>
        </p:nvSpPr>
        <p:spPr/>
        <p:txBody>
          <a:bodyPr/>
          <a:lstStyle/>
          <a:p>
            <a:fld id="{F56B81A7-7EBE-4055-A988-4EA163496A0A}"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782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able Placeholder 2"/>
          <p:cNvSpPr>
            <a:spLocks noGrp="1"/>
          </p:cNvSpPr>
          <p:nvPr>
            <p:ph type="tbl" idx="1"/>
          </p:nvPr>
        </p:nvSpPr>
        <p:spPr>
          <a:xfrm>
            <a:off x="457200" y="1981200"/>
            <a:ext cx="8229600" cy="3886200"/>
          </a:xfrm>
        </p:spPr>
        <p:txBody>
          <a:bodyPr/>
          <a:lstStyle/>
          <a:p>
            <a:pPr lvl="0"/>
            <a:endParaRPr lang="en-US" noProof="0"/>
          </a:p>
        </p:txBody>
      </p:sp>
      <p:sp>
        <p:nvSpPr>
          <p:cNvPr id="4" name="Rectangle 2">
            <a:extLst>
              <a:ext uri="{FF2B5EF4-FFF2-40B4-BE49-F238E27FC236}">
                <a16:creationId xmlns="" xmlns:a16="http://schemas.microsoft.com/office/drawing/2014/main" id="{0A202C9D-14DE-4FA5-9765-63B8D3F2269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 xmlns:a16="http://schemas.microsoft.com/office/drawing/2014/main" id="{A25D7275-CB3F-4DE0-95E3-146D663694C6}"/>
              </a:ext>
            </a:extLst>
          </p:cNvPr>
          <p:cNvSpPr>
            <a:spLocks noGrp="1" noChangeArrowheads="1"/>
          </p:cNvSpPr>
          <p:nvPr>
            <p:ph type="sldNum" sz="quarter" idx="11"/>
          </p:nvPr>
        </p:nvSpPr>
        <p:spPr>
          <a:ln/>
        </p:spPr>
        <p:txBody>
          <a:bodyPr/>
          <a:lstStyle>
            <a:lvl1pPr>
              <a:defRPr/>
            </a:lvl1pPr>
          </a:lstStyle>
          <a:p>
            <a:fld id="{08B40CFC-212C-4BA2-8883-3D3B3C16E846}" type="slidenum">
              <a:rPr lang="en-US" altLang="en-US"/>
              <a:pPr/>
              <a:t>‹#›</a:t>
            </a:fld>
            <a:endParaRPr lang="en-US" altLang="en-US"/>
          </a:p>
        </p:txBody>
      </p:sp>
      <p:sp>
        <p:nvSpPr>
          <p:cNvPr id="6" name="Rectangle 16">
            <a:extLst>
              <a:ext uri="{FF2B5EF4-FFF2-40B4-BE49-F238E27FC236}">
                <a16:creationId xmlns="" xmlns:a16="http://schemas.microsoft.com/office/drawing/2014/main" id="{22603BE3-53EE-4BD3-816B-EAFF29B0A170}"/>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88365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5F230BC7-D32E-4575-8143-1C09E2904D44}"/>
              </a:ext>
            </a:extLst>
          </p:cNvPr>
          <p:cNvSpPr>
            <a:spLocks noGrp="1"/>
          </p:cNvSpPr>
          <p:nvPr>
            <p:ph/>
          </p:nvPr>
        </p:nvSpPr>
        <p:spPr>
          <a:xfrm>
            <a:off x="457200" y="457200"/>
            <a:ext cx="8229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 xmlns:a16="http://schemas.microsoft.com/office/drawing/2014/main" id="{72B04023-3C02-4867-A90C-683F7F7BFF43}"/>
              </a:ext>
            </a:extLst>
          </p:cNvPr>
          <p:cNvSpPr>
            <a:spLocks noGrp="1"/>
          </p:cNvSpPr>
          <p:nvPr>
            <p:ph type="ftr" sz="quarter" idx="10"/>
          </p:nvPr>
        </p:nvSpPr>
        <p:spPr>
          <a:xfrm>
            <a:off x="3124200" y="6248400"/>
            <a:ext cx="2895600" cy="457200"/>
          </a:xfrm>
        </p:spPr>
        <p:txBody>
          <a:bodyPr/>
          <a:lstStyle>
            <a:lvl1pPr>
              <a:defRPr/>
            </a:lvl1pPr>
          </a:lstStyle>
          <a:p>
            <a:pPr>
              <a:defRPr/>
            </a:pPr>
            <a:endParaRPr lang="en-US"/>
          </a:p>
        </p:txBody>
      </p:sp>
      <p:sp>
        <p:nvSpPr>
          <p:cNvPr id="4" name="Slide Number Placeholder 3">
            <a:extLst>
              <a:ext uri="{FF2B5EF4-FFF2-40B4-BE49-F238E27FC236}">
                <a16:creationId xmlns="" xmlns:a16="http://schemas.microsoft.com/office/drawing/2014/main" id="{FF0BFE39-AE0C-4C5B-A810-BEF5F967A049}"/>
              </a:ext>
            </a:extLst>
          </p:cNvPr>
          <p:cNvSpPr>
            <a:spLocks noGrp="1"/>
          </p:cNvSpPr>
          <p:nvPr>
            <p:ph type="sldNum" sz="quarter" idx="11"/>
          </p:nvPr>
        </p:nvSpPr>
        <p:spPr>
          <a:xfrm>
            <a:off x="6553200" y="6248400"/>
            <a:ext cx="2133600" cy="457200"/>
          </a:xfrm>
        </p:spPr>
        <p:txBody>
          <a:bodyPr/>
          <a:lstStyle>
            <a:lvl1pPr>
              <a:defRPr/>
            </a:lvl1pPr>
          </a:lstStyle>
          <a:p>
            <a:fld id="{76DC7467-2311-4712-BD6F-5338FC31F36D}" type="slidenum">
              <a:rPr lang="en-US" altLang="en-US"/>
              <a:pPr/>
              <a:t>‹#›</a:t>
            </a:fld>
            <a:endParaRPr lang="en-US" altLang="en-US"/>
          </a:p>
        </p:txBody>
      </p:sp>
      <p:sp>
        <p:nvSpPr>
          <p:cNvPr id="5" name="Date Placeholder 4">
            <a:extLst>
              <a:ext uri="{FF2B5EF4-FFF2-40B4-BE49-F238E27FC236}">
                <a16:creationId xmlns="" xmlns:a16="http://schemas.microsoft.com/office/drawing/2014/main" id="{ED501352-9EA5-4A50-80CC-06C29E089D97}"/>
              </a:ext>
            </a:extLst>
          </p:cNvPr>
          <p:cNvSpPr>
            <a:spLocks noGrp="1"/>
          </p:cNvSpPr>
          <p:nvPr>
            <p:ph type="dt" sz="half" idx="12"/>
          </p:nvPr>
        </p:nvSpPr>
        <p:spPr>
          <a:xfrm>
            <a:off x="457200" y="6245225"/>
            <a:ext cx="2133600" cy="476250"/>
          </a:xfrm>
        </p:spPr>
        <p:txBody>
          <a:bodyPr/>
          <a:lstStyle>
            <a:lvl1pPr>
              <a:defRPr/>
            </a:lvl1pPr>
          </a:lstStyle>
          <a:p>
            <a:pPr>
              <a:defRPr/>
            </a:pPr>
            <a:endParaRPr lang="en-US"/>
          </a:p>
        </p:txBody>
      </p:sp>
    </p:spTree>
    <p:extLst>
      <p:ext uri="{BB962C8B-B14F-4D97-AF65-F5344CB8AC3E}">
        <p14:creationId xmlns:p14="http://schemas.microsoft.com/office/powerpoint/2010/main" val="336096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D47AF-89C0-48CA-824F-ADDD7B01EE5E}" type="datetime1">
              <a:rPr lang="en-US" smtClean="0"/>
              <a:t>2/25/2020</a:t>
            </a:fld>
            <a:endParaRPr lang="en-US"/>
          </a:p>
        </p:txBody>
      </p:sp>
      <p:sp>
        <p:nvSpPr>
          <p:cNvPr id="5" name="Footer Placeholder 4"/>
          <p:cNvSpPr>
            <a:spLocks noGrp="1"/>
          </p:cNvSpPr>
          <p:nvPr>
            <p:ph type="ftr" sz="quarter" idx="11"/>
          </p:nvPr>
        </p:nvSpPr>
        <p:spPr/>
        <p:txBody>
          <a:bodyPr/>
          <a:lstStyle/>
          <a:p>
            <a:r>
              <a:rPr lang="en-US"/>
              <a:t>CS380</a:t>
            </a:r>
          </a:p>
        </p:txBody>
      </p:sp>
      <p:sp>
        <p:nvSpPr>
          <p:cNvPr id="6" name="Slide Number Placeholder 5"/>
          <p:cNvSpPr>
            <a:spLocks noGrp="1"/>
          </p:cNvSpPr>
          <p:nvPr>
            <p:ph type="sldNum" sz="quarter" idx="12"/>
          </p:nvPr>
        </p:nvSpPr>
        <p:spPr/>
        <p:txBody>
          <a:bodyPr/>
          <a:lstStyle/>
          <a:p>
            <a:fld id="{F56B81A7-7EBE-4055-A988-4EA163496A0A}" type="slidenum">
              <a:rPr lang="en-US" smtClean="0"/>
              <a:t>‹#›</a:t>
            </a:fld>
            <a:endParaRPr lang="en-US"/>
          </a:p>
        </p:txBody>
      </p:sp>
    </p:spTree>
    <p:extLst>
      <p:ext uri="{BB962C8B-B14F-4D97-AF65-F5344CB8AC3E}">
        <p14:creationId xmlns:p14="http://schemas.microsoft.com/office/powerpoint/2010/main" val="1693744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428347-ED47-47AA-9898-2D49B348C40D}" type="datetime1">
              <a:rPr lang="en-US" smtClean="0"/>
              <a:t>2/25/2020</a:t>
            </a:fld>
            <a:endParaRPr lang="en-US"/>
          </a:p>
        </p:txBody>
      </p:sp>
      <p:sp>
        <p:nvSpPr>
          <p:cNvPr id="5" name="Footer Placeholder 4"/>
          <p:cNvSpPr>
            <a:spLocks noGrp="1"/>
          </p:cNvSpPr>
          <p:nvPr>
            <p:ph type="ftr" sz="quarter" idx="11"/>
          </p:nvPr>
        </p:nvSpPr>
        <p:spPr/>
        <p:txBody>
          <a:bodyPr/>
          <a:lstStyle/>
          <a:p>
            <a:r>
              <a:rPr lang="en-US"/>
              <a:t>CS380</a:t>
            </a:r>
          </a:p>
        </p:txBody>
      </p:sp>
      <p:sp>
        <p:nvSpPr>
          <p:cNvPr id="6" name="Slide Number Placeholder 5"/>
          <p:cNvSpPr>
            <a:spLocks noGrp="1"/>
          </p:cNvSpPr>
          <p:nvPr>
            <p:ph type="sldNum" sz="quarter" idx="12"/>
          </p:nvPr>
        </p:nvSpPr>
        <p:spPr/>
        <p:txBody>
          <a:bodyPr/>
          <a:lstStyle/>
          <a:p>
            <a:fld id="{F56B81A7-7EBE-4055-A988-4EA163496A0A}"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582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D67355-D6E9-41E9-A701-C7483A6C9F14}" type="datetime1">
              <a:rPr lang="en-US" smtClean="0"/>
              <a:t>2/25/2020</a:t>
            </a:fld>
            <a:endParaRPr lang="en-US"/>
          </a:p>
        </p:txBody>
      </p:sp>
      <p:sp>
        <p:nvSpPr>
          <p:cNvPr id="6" name="Footer Placeholder 5"/>
          <p:cNvSpPr>
            <a:spLocks noGrp="1"/>
          </p:cNvSpPr>
          <p:nvPr>
            <p:ph type="ftr" sz="quarter" idx="11"/>
          </p:nvPr>
        </p:nvSpPr>
        <p:spPr/>
        <p:txBody>
          <a:bodyPr/>
          <a:lstStyle/>
          <a:p>
            <a:r>
              <a:rPr lang="en-US"/>
              <a:t>CS380</a:t>
            </a:r>
          </a:p>
        </p:txBody>
      </p:sp>
      <p:sp>
        <p:nvSpPr>
          <p:cNvPr id="7" name="Slide Number Placeholder 6"/>
          <p:cNvSpPr>
            <a:spLocks noGrp="1"/>
          </p:cNvSpPr>
          <p:nvPr>
            <p:ph type="sldNum" sz="quarter" idx="12"/>
          </p:nvPr>
        </p:nvSpPr>
        <p:spPr/>
        <p:txBody>
          <a:bodyPr/>
          <a:lstStyle/>
          <a:p>
            <a:fld id="{F56B81A7-7EBE-4055-A988-4EA163496A0A}" type="slidenum">
              <a:rPr lang="en-US" smtClean="0"/>
              <a:t>‹#›</a:t>
            </a:fld>
            <a:endParaRPr lang="en-US"/>
          </a:p>
        </p:txBody>
      </p:sp>
    </p:spTree>
    <p:extLst>
      <p:ext uri="{BB962C8B-B14F-4D97-AF65-F5344CB8AC3E}">
        <p14:creationId xmlns:p14="http://schemas.microsoft.com/office/powerpoint/2010/main" val="108330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2B2286-9226-4041-9EA9-52AF1C99806A}" type="datetime1">
              <a:rPr lang="en-US" smtClean="0"/>
              <a:t>2/25/2020</a:t>
            </a:fld>
            <a:endParaRPr lang="en-US"/>
          </a:p>
        </p:txBody>
      </p:sp>
      <p:sp>
        <p:nvSpPr>
          <p:cNvPr id="8" name="Footer Placeholder 7"/>
          <p:cNvSpPr>
            <a:spLocks noGrp="1"/>
          </p:cNvSpPr>
          <p:nvPr>
            <p:ph type="ftr" sz="quarter" idx="11"/>
          </p:nvPr>
        </p:nvSpPr>
        <p:spPr/>
        <p:txBody>
          <a:bodyPr/>
          <a:lstStyle/>
          <a:p>
            <a:r>
              <a:rPr lang="en-US"/>
              <a:t>CS380</a:t>
            </a:r>
          </a:p>
        </p:txBody>
      </p:sp>
      <p:sp>
        <p:nvSpPr>
          <p:cNvPr id="9" name="Slide Number Placeholder 8"/>
          <p:cNvSpPr>
            <a:spLocks noGrp="1"/>
          </p:cNvSpPr>
          <p:nvPr>
            <p:ph type="sldNum" sz="quarter" idx="12"/>
          </p:nvPr>
        </p:nvSpPr>
        <p:spPr/>
        <p:txBody>
          <a:bodyPr/>
          <a:lstStyle/>
          <a:p>
            <a:fld id="{F56B81A7-7EBE-4055-A988-4EA163496A0A}" type="slidenum">
              <a:rPr lang="en-US" smtClean="0"/>
              <a:t>‹#›</a:t>
            </a:fld>
            <a:endParaRPr lang="en-US"/>
          </a:p>
        </p:txBody>
      </p:sp>
    </p:spTree>
    <p:extLst>
      <p:ext uri="{BB962C8B-B14F-4D97-AF65-F5344CB8AC3E}">
        <p14:creationId xmlns:p14="http://schemas.microsoft.com/office/powerpoint/2010/main" val="267076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A9E3B4-C60B-4448-9541-A3A372E40858}" type="datetime1">
              <a:rPr lang="en-US" smtClean="0"/>
              <a:t>2/25/2020</a:t>
            </a:fld>
            <a:endParaRPr lang="en-US"/>
          </a:p>
        </p:txBody>
      </p:sp>
      <p:sp>
        <p:nvSpPr>
          <p:cNvPr id="4" name="Footer Placeholder 3"/>
          <p:cNvSpPr>
            <a:spLocks noGrp="1"/>
          </p:cNvSpPr>
          <p:nvPr>
            <p:ph type="ftr" sz="quarter" idx="11"/>
          </p:nvPr>
        </p:nvSpPr>
        <p:spPr/>
        <p:txBody>
          <a:bodyPr/>
          <a:lstStyle/>
          <a:p>
            <a:r>
              <a:rPr lang="en-US"/>
              <a:t>CS380</a:t>
            </a:r>
          </a:p>
        </p:txBody>
      </p:sp>
      <p:sp>
        <p:nvSpPr>
          <p:cNvPr id="5" name="Slide Number Placeholder 4"/>
          <p:cNvSpPr>
            <a:spLocks noGrp="1"/>
          </p:cNvSpPr>
          <p:nvPr>
            <p:ph type="sldNum" sz="quarter" idx="12"/>
          </p:nvPr>
        </p:nvSpPr>
        <p:spPr/>
        <p:txBody>
          <a:bodyPr/>
          <a:lstStyle/>
          <a:p>
            <a:fld id="{F56B81A7-7EBE-4055-A988-4EA163496A0A}" type="slidenum">
              <a:rPr lang="en-US" smtClean="0"/>
              <a:t>‹#›</a:t>
            </a:fld>
            <a:endParaRPr lang="en-US"/>
          </a:p>
        </p:txBody>
      </p:sp>
    </p:spTree>
    <p:extLst>
      <p:ext uri="{BB962C8B-B14F-4D97-AF65-F5344CB8AC3E}">
        <p14:creationId xmlns:p14="http://schemas.microsoft.com/office/powerpoint/2010/main" val="1532670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ECC7C-FA33-4B46-B0E2-2C2D92E80238}" type="datetime1">
              <a:rPr lang="en-US" smtClean="0"/>
              <a:t>2/25/2020</a:t>
            </a:fld>
            <a:endParaRPr lang="en-US"/>
          </a:p>
        </p:txBody>
      </p:sp>
      <p:sp>
        <p:nvSpPr>
          <p:cNvPr id="3" name="Footer Placeholder 2"/>
          <p:cNvSpPr>
            <a:spLocks noGrp="1"/>
          </p:cNvSpPr>
          <p:nvPr>
            <p:ph type="ftr" sz="quarter" idx="11"/>
          </p:nvPr>
        </p:nvSpPr>
        <p:spPr/>
        <p:txBody>
          <a:bodyPr/>
          <a:lstStyle/>
          <a:p>
            <a:r>
              <a:rPr lang="en-US"/>
              <a:t>CS380</a:t>
            </a:r>
          </a:p>
        </p:txBody>
      </p:sp>
      <p:sp>
        <p:nvSpPr>
          <p:cNvPr id="4" name="Slide Number Placeholder 3"/>
          <p:cNvSpPr>
            <a:spLocks noGrp="1"/>
          </p:cNvSpPr>
          <p:nvPr>
            <p:ph type="sldNum" sz="quarter" idx="12"/>
          </p:nvPr>
        </p:nvSpPr>
        <p:spPr/>
        <p:txBody>
          <a:bodyPr/>
          <a:lstStyle/>
          <a:p>
            <a:fld id="{F56B81A7-7EBE-4055-A988-4EA163496A0A}" type="slidenum">
              <a:rPr lang="en-US" smtClean="0"/>
              <a:t>‹#›</a:t>
            </a:fld>
            <a:endParaRPr lang="en-US"/>
          </a:p>
        </p:txBody>
      </p:sp>
    </p:spTree>
    <p:extLst>
      <p:ext uri="{BB962C8B-B14F-4D97-AF65-F5344CB8AC3E}">
        <p14:creationId xmlns:p14="http://schemas.microsoft.com/office/powerpoint/2010/main" val="678876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6BBC48-6569-4B97-88AF-D0D0D2A921E7}" type="datetime1">
              <a:rPr lang="en-US" smtClean="0"/>
              <a:t>2/25/2020</a:t>
            </a:fld>
            <a:endParaRPr lang="en-US"/>
          </a:p>
        </p:txBody>
      </p:sp>
      <p:sp>
        <p:nvSpPr>
          <p:cNvPr id="6" name="Footer Placeholder 5"/>
          <p:cNvSpPr>
            <a:spLocks noGrp="1"/>
          </p:cNvSpPr>
          <p:nvPr>
            <p:ph type="ftr" sz="quarter" idx="11"/>
          </p:nvPr>
        </p:nvSpPr>
        <p:spPr/>
        <p:txBody>
          <a:bodyPr/>
          <a:lstStyle/>
          <a:p>
            <a:r>
              <a:rPr lang="en-US"/>
              <a:t>CS380</a:t>
            </a:r>
          </a:p>
        </p:txBody>
      </p:sp>
      <p:sp>
        <p:nvSpPr>
          <p:cNvPr id="7" name="Slide Number Placeholder 6"/>
          <p:cNvSpPr>
            <a:spLocks noGrp="1"/>
          </p:cNvSpPr>
          <p:nvPr>
            <p:ph type="sldNum" sz="quarter" idx="12"/>
          </p:nvPr>
        </p:nvSpPr>
        <p:spPr/>
        <p:txBody>
          <a:bodyPr/>
          <a:lstStyle/>
          <a:p>
            <a:fld id="{F56B81A7-7EBE-4055-A988-4EA163496A0A}" type="slidenum">
              <a:rPr lang="en-US" smtClean="0"/>
              <a:t>‹#›</a:t>
            </a:fld>
            <a:endParaRPr lang="en-US"/>
          </a:p>
        </p:txBody>
      </p:sp>
    </p:spTree>
    <p:extLst>
      <p:ext uri="{BB962C8B-B14F-4D97-AF65-F5344CB8AC3E}">
        <p14:creationId xmlns:p14="http://schemas.microsoft.com/office/powerpoint/2010/main" val="1411895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B89FE90-1C4A-48E6-A136-0B030992077A}" type="datetime1">
              <a:rPr lang="en-US" smtClean="0"/>
              <a:t>2/25/2020</a:t>
            </a:fld>
            <a:endParaRPr lang="en-US"/>
          </a:p>
        </p:txBody>
      </p:sp>
      <p:sp>
        <p:nvSpPr>
          <p:cNvPr id="6" name="Footer Placeholder 5"/>
          <p:cNvSpPr>
            <a:spLocks noGrp="1"/>
          </p:cNvSpPr>
          <p:nvPr>
            <p:ph type="ftr" sz="quarter" idx="11"/>
          </p:nvPr>
        </p:nvSpPr>
        <p:spPr/>
        <p:txBody>
          <a:bodyPr/>
          <a:lstStyle/>
          <a:p>
            <a:r>
              <a:rPr lang="en-US"/>
              <a:t>CS380</a:t>
            </a:r>
          </a:p>
        </p:txBody>
      </p:sp>
      <p:sp>
        <p:nvSpPr>
          <p:cNvPr id="7" name="Slide Number Placeholder 6"/>
          <p:cNvSpPr>
            <a:spLocks noGrp="1"/>
          </p:cNvSpPr>
          <p:nvPr>
            <p:ph type="sldNum" sz="quarter" idx="12"/>
          </p:nvPr>
        </p:nvSpPr>
        <p:spPr/>
        <p:txBody>
          <a:bodyPr/>
          <a:lstStyle/>
          <a:p>
            <a:fld id="{F56B81A7-7EBE-4055-A988-4EA163496A0A}"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300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8DF3805-346E-40E4-8AD0-6D5FAFC1FCA3}" type="datetime1">
              <a:rPr lang="en-US" smtClean="0"/>
              <a:t>2/25/2020</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CS380</a:t>
            </a:r>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56B81A7-7EBE-4055-A988-4EA163496A0A}"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9762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w3schools.com/css/css_reference.asp#fon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w3schools.com/css/css_reference.asp#tex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CSS for Styling</a:t>
            </a:r>
          </a:p>
        </p:txBody>
      </p:sp>
      <p:sp>
        <p:nvSpPr>
          <p:cNvPr id="7" name="Slide Number Placeholder 6"/>
          <p:cNvSpPr>
            <a:spLocks noGrp="1"/>
          </p:cNvSpPr>
          <p:nvPr>
            <p:ph type="sldNum" sz="quarter" idx="12"/>
          </p:nvPr>
        </p:nvSpPr>
        <p:spPr/>
        <p:txBody>
          <a:bodyPr/>
          <a:lstStyle/>
          <a:p>
            <a:fld id="{F56B81A7-7EBE-4055-A988-4EA163496A0A}" type="slidenum">
              <a:rPr lang="en-US" smtClean="0"/>
              <a:t>1</a:t>
            </a:fld>
            <a:endParaRPr lang="en-US"/>
          </a:p>
        </p:txBody>
      </p:sp>
    </p:spTree>
    <p:extLst>
      <p:ext uri="{BB962C8B-B14F-4D97-AF65-F5344CB8AC3E}">
        <p14:creationId xmlns:p14="http://schemas.microsoft.com/office/powerpoint/2010/main" val="1560368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comments /*…*/</a:t>
            </a:r>
          </a:p>
        </p:txBody>
      </p:sp>
      <p:sp>
        <p:nvSpPr>
          <p:cNvPr id="8" name="Content Placeholder 7"/>
          <p:cNvSpPr>
            <a:spLocks noGrp="1"/>
          </p:cNvSpPr>
          <p:nvPr>
            <p:ph idx="1"/>
          </p:nvPr>
        </p:nvSpPr>
        <p:spPr>
          <a:xfrm>
            <a:off x="640976" y="3657600"/>
            <a:ext cx="8153400" cy="1524000"/>
          </a:xfrm>
        </p:spPr>
        <p:txBody>
          <a:bodyPr>
            <a:normAutofit fontScale="92500" lnSpcReduction="10000"/>
          </a:bodyPr>
          <a:lstStyle/>
          <a:p>
            <a:r>
              <a:rPr lang="en-US" sz="2400" dirty="0"/>
              <a:t>CSS (like HTML) is usually not commented as rigorously as programming languages such as Java</a:t>
            </a:r>
          </a:p>
          <a:p>
            <a:r>
              <a:rPr lang="en-US" sz="2400" dirty="0"/>
              <a:t>The // single-line comment style is NOT supported in CSS</a:t>
            </a:r>
          </a:p>
          <a:p>
            <a:r>
              <a:rPr lang="en-US" sz="2400" dirty="0"/>
              <a:t>The &lt;!-- ... --&gt; HTML comment style is also NOT supported in CSS</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10</a:t>
            </a:fld>
            <a:endParaRPr lang="en-US"/>
          </a:p>
        </p:txBody>
      </p:sp>
      <p:sp>
        <p:nvSpPr>
          <p:cNvPr id="9" name="TextBox 8"/>
          <p:cNvSpPr txBox="1"/>
          <p:nvPr/>
        </p:nvSpPr>
        <p:spPr>
          <a:xfrm>
            <a:off x="637834" y="1896608"/>
            <a:ext cx="8153400" cy="1477328"/>
          </a:xfrm>
          <a:prstGeom prst="rect">
            <a:avLst/>
          </a:prstGeom>
          <a:solidFill>
            <a:schemeClr val="tx2">
              <a:lumMod val="20000"/>
              <a:lumOff val="80000"/>
            </a:schemeClr>
          </a:solidFill>
          <a:ln w="19050">
            <a:solidFill>
              <a:schemeClr val="tx1"/>
            </a:solidFill>
          </a:ln>
        </p:spPr>
        <p:txBody>
          <a:bodyPr wrap="square" rtlCol="0">
            <a:spAutoFit/>
          </a:bodyPr>
          <a:lstStyle/>
          <a:p>
            <a:r>
              <a:rPr lang="en-US" b="1" dirty="0">
                <a:latin typeface="Courier New" pitchFamily="49" charset="0"/>
                <a:cs typeface="Courier New" pitchFamily="49" charset="0"/>
              </a:rPr>
              <a:t>/* This is a comment.</a:t>
            </a:r>
          </a:p>
          <a:p>
            <a:r>
              <a:rPr lang="en-US" b="1" dirty="0">
                <a:latin typeface="Courier New" pitchFamily="49" charset="0"/>
                <a:cs typeface="Courier New" pitchFamily="49" charset="0"/>
              </a:rPr>
              <a:t>It can span many lines in the CSS file. */</a:t>
            </a:r>
          </a:p>
          <a:p>
            <a:r>
              <a:rPr lang="en-US" dirty="0">
                <a:latin typeface="Courier New" pitchFamily="49" charset="0"/>
                <a:cs typeface="Courier New" pitchFamily="49" charset="0"/>
              </a:rPr>
              <a:t>p {</a:t>
            </a:r>
          </a:p>
          <a:p>
            <a:r>
              <a:rPr lang="en-US" dirty="0">
                <a:latin typeface="Courier New" pitchFamily="49" charset="0"/>
                <a:cs typeface="Courier New" pitchFamily="49" charset="0"/>
              </a:rPr>
              <a:t>color: red; background-color: aqua;</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Tree>
    <p:extLst>
      <p:ext uri="{BB962C8B-B14F-4D97-AF65-F5344CB8AC3E}">
        <p14:creationId xmlns:p14="http://schemas.microsoft.com/office/powerpoint/2010/main" val="181567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 for fonts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43903592"/>
              </p:ext>
            </p:extLst>
          </p:nvPr>
        </p:nvGraphicFramePr>
        <p:xfrm>
          <a:off x="609600" y="1752600"/>
          <a:ext cx="8153400" cy="1981200"/>
        </p:xfrm>
        <a:graphic>
          <a:graphicData uri="http://schemas.openxmlformats.org/drawingml/2006/table">
            <a:tbl>
              <a:tblPr>
                <a:tableStyleId>{284E427A-3D55-4303-BF80-6455036E1DE7}</a:tableStyleId>
              </a:tblPr>
              <a:tblGrid>
                <a:gridCol w="4076700">
                  <a:extLst>
                    <a:ext uri="{9D8B030D-6E8A-4147-A177-3AD203B41FA5}">
                      <a16:colId xmlns="" xmlns:a16="http://schemas.microsoft.com/office/drawing/2014/main" val="20000"/>
                    </a:ext>
                  </a:extLst>
                </a:gridCol>
                <a:gridCol w="4076700">
                  <a:extLst>
                    <a:ext uri="{9D8B030D-6E8A-4147-A177-3AD203B41FA5}">
                      <a16:colId xmlns="" xmlns:a16="http://schemas.microsoft.com/office/drawing/2014/main" val="20001"/>
                    </a:ext>
                  </a:extLst>
                </a:gridCol>
              </a:tblGrid>
              <a:tr h="0">
                <a:tc>
                  <a:txBody>
                    <a:bodyPr/>
                    <a:lstStyle/>
                    <a:p>
                      <a:r>
                        <a:rPr lang="en-US" sz="2000" dirty="0"/>
                        <a:t>property </a:t>
                      </a:r>
                      <a:endParaRPr lang="en-US" sz="2000" b="1" dirty="0"/>
                    </a:p>
                  </a:txBody>
                  <a:tcPr anchor="ctr"/>
                </a:tc>
                <a:tc>
                  <a:txBody>
                    <a:bodyPr/>
                    <a:lstStyle/>
                    <a:p>
                      <a:r>
                        <a:rPr lang="en-US" sz="2000" dirty="0"/>
                        <a:t>description </a:t>
                      </a:r>
                      <a:endParaRPr lang="en-US" sz="2000" b="1" dirty="0"/>
                    </a:p>
                  </a:txBody>
                  <a:tcPr anchor="ctr"/>
                </a:tc>
                <a:extLst>
                  <a:ext uri="{0D108BD9-81ED-4DB2-BD59-A6C34878D82A}">
                    <a16:rowId xmlns="" xmlns:a16="http://schemas.microsoft.com/office/drawing/2014/main" val="10000"/>
                  </a:ext>
                </a:extLst>
              </a:tr>
              <a:tr h="0">
                <a:tc>
                  <a:txBody>
                    <a:bodyPr/>
                    <a:lstStyle/>
                    <a:p>
                      <a:r>
                        <a:rPr lang="en-US" sz="2000" dirty="0"/>
                        <a:t>font-family </a:t>
                      </a:r>
                    </a:p>
                  </a:txBody>
                  <a:tcPr anchor="ctr"/>
                </a:tc>
                <a:tc>
                  <a:txBody>
                    <a:bodyPr/>
                    <a:lstStyle/>
                    <a:p>
                      <a:r>
                        <a:rPr lang="en-US" sz="2000" dirty="0"/>
                        <a:t>which font will be used </a:t>
                      </a:r>
                    </a:p>
                  </a:txBody>
                  <a:tcPr anchor="ctr"/>
                </a:tc>
                <a:extLst>
                  <a:ext uri="{0D108BD9-81ED-4DB2-BD59-A6C34878D82A}">
                    <a16:rowId xmlns="" xmlns:a16="http://schemas.microsoft.com/office/drawing/2014/main" val="10001"/>
                  </a:ext>
                </a:extLst>
              </a:tr>
              <a:tr h="0">
                <a:tc>
                  <a:txBody>
                    <a:bodyPr/>
                    <a:lstStyle/>
                    <a:p>
                      <a:r>
                        <a:rPr lang="en-US" sz="2000" dirty="0"/>
                        <a:t>font-size </a:t>
                      </a:r>
                    </a:p>
                  </a:txBody>
                  <a:tcPr anchor="ctr"/>
                </a:tc>
                <a:tc>
                  <a:txBody>
                    <a:bodyPr/>
                    <a:lstStyle/>
                    <a:p>
                      <a:r>
                        <a:rPr lang="en-US" sz="2000"/>
                        <a:t>how large the letters will be drawn </a:t>
                      </a:r>
                    </a:p>
                  </a:txBody>
                  <a:tcPr anchor="ctr"/>
                </a:tc>
                <a:extLst>
                  <a:ext uri="{0D108BD9-81ED-4DB2-BD59-A6C34878D82A}">
                    <a16:rowId xmlns="" xmlns:a16="http://schemas.microsoft.com/office/drawing/2014/main" val="10002"/>
                  </a:ext>
                </a:extLst>
              </a:tr>
              <a:tr h="0">
                <a:tc>
                  <a:txBody>
                    <a:bodyPr/>
                    <a:lstStyle/>
                    <a:p>
                      <a:r>
                        <a:rPr lang="en-US" sz="2000" dirty="0"/>
                        <a:t>font-style </a:t>
                      </a:r>
                    </a:p>
                  </a:txBody>
                  <a:tcPr anchor="ctr"/>
                </a:tc>
                <a:tc>
                  <a:txBody>
                    <a:bodyPr/>
                    <a:lstStyle/>
                    <a:p>
                      <a:r>
                        <a:rPr lang="en-US" sz="2000" dirty="0"/>
                        <a:t>used to enable/disable italic style </a:t>
                      </a:r>
                    </a:p>
                  </a:txBody>
                  <a:tcPr anchor="ctr"/>
                </a:tc>
                <a:extLst>
                  <a:ext uri="{0D108BD9-81ED-4DB2-BD59-A6C34878D82A}">
                    <a16:rowId xmlns="" xmlns:a16="http://schemas.microsoft.com/office/drawing/2014/main" val="10003"/>
                  </a:ext>
                </a:extLst>
              </a:tr>
              <a:tr h="0">
                <a:tc>
                  <a:txBody>
                    <a:bodyPr/>
                    <a:lstStyle/>
                    <a:p>
                      <a:r>
                        <a:rPr lang="en-US" sz="2000" dirty="0"/>
                        <a:t>font-weight </a:t>
                      </a:r>
                    </a:p>
                  </a:txBody>
                  <a:tcPr anchor="ctr"/>
                </a:tc>
                <a:tc>
                  <a:txBody>
                    <a:bodyPr/>
                    <a:lstStyle/>
                    <a:p>
                      <a:r>
                        <a:rPr lang="en-US" sz="2000" dirty="0"/>
                        <a:t>used to enable/disable bold style </a:t>
                      </a:r>
                    </a:p>
                  </a:txBody>
                  <a:tcPr anchor="ctr"/>
                </a:tc>
                <a:extLst>
                  <a:ext uri="{0D108BD9-81ED-4DB2-BD59-A6C34878D82A}">
                    <a16:rowId xmlns=""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normAutofit/>
          </a:bodyPr>
          <a:lstStyle/>
          <a:p>
            <a:fld id="{F56B81A7-7EBE-4055-A988-4EA163496A0A}" type="slidenum">
              <a:rPr lang="en-US" smtClean="0"/>
              <a:t>11</a:t>
            </a:fld>
            <a:endParaRPr lang="en-US"/>
          </a:p>
        </p:txBody>
      </p:sp>
      <p:sp>
        <p:nvSpPr>
          <p:cNvPr id="7" name="Rectangle 6"/>
          <p:cNvSpPr/>
          <p:nvPr/>
        </p:nvSpPr>
        <p:spPr>
          <a:xfrm>
            <a:off x="609600" y="4431268"/>
            <a:ext cx="7563481" cy="369332"/>
          </a:xfrm>
          <a:prstGeom prst="rect">
            <a:avLst/>
          </a:prstGeom>
        </p:spPr>
        <p:txBody>
          <a:bodyPr wrap="none">
            <a:spAutoFit/>
          </a:bodyPr>
          <a:lstStyle/>
          <a:p>
            <a:r>
              <a:rPr lang="en-US" dirty="0">
                <a:hlinkClick r:id="rId2"/>
              </a:rPr>
              <a:t>Complete list of font properties</a:t>
            </a:r>
            <a:r>
              <a:rPr lang="en-US" dirty="0"/>
              <a:t> (https://www.w3schools.com/cssref/default.asp)</a:t>
            </a:r>
          </a:p>
        </p:txBody>
      </p:sp>
    </p:spTree>
    <p:extLst>
      <p:ext uri="{BB962C8B-B14F-4D97-AF65-F5344CB8AC3E}">
        <p14:creationId xmlns:p14="http://schemas.microsoft.com/office/powerpoint/2010/main" val="120593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font-family</a:t>
            </a:r>
          </a:p>
        </p:txBody>
      </p:sp>
      <p:sp>
        <p:nvSpPr>
          <p:cNvPr id="8" name="Content Placeholder 7"/>
          <p:cNvSpPr>
            <a:spLocks noGrp="1"/>
          </p:cNvSpPr>
          <p:nvPr>
            <p:ph idx="1"/>
          </p:nvPr>
        </p:nvSpPr>
        <p:spPr>
          <a:xfrm>
            <a:off x="640976" y="5029200"/>
            <a:ext cx="8153400" cy="1524000"/>
          </a:xfrm>
        </p:spPr>
        <p:txBody>
          <a:bodyPr/>
          <a:lstStyle/>
          <a:p>
            <a:r>
              <a:rPr lang="en-US" sz="2400" dirty="0"/>
              <a:t>Enclose multi-word font names in quotes</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12</a:t>
            </a:fld>
            <a:endParaRPr lang="en-US"/>
          </a:p>
        </p:txBody>
      </p:sp>
      <p:sp>
        <p:nvSpPr>
          <p:cNvPr id="9" name="TextBox 8"/>
          <p:cNvSpPr txBox="1"/>
          <p:nvPr/>
        </p:nvSpPr>
        <p:spPr>
          <a:xfrm>
            <a:off x="609600" y="1600200"/>
            <a:ext cx="8153400" cy="1754326"/>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dirty="0">
                <a:latin typeface="Courier New" pitchFamily="49" charset="0"/>
                <a:cs typeface="Courier New" pitchFamily="49" charset="0"/>
              </a:rPr>
              <a:t>font-family: Georgia;</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h2 {</a:t>
            </a:r>
          </a:p>
          <a:p>
            <a:r>
              <a:rPr lang="en-US" dirty="0">
                <a:latin typeface="Courier New" pitchFamily="49" charset="0"/>
                <a:cs typeface="Courier New" pitchFamily="49" charset="0"/>
              </a:rPr>
              <a:t>font-family: "Courier New";</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587188" y="3505200"/>
            <a:ext cx="8153400" cy="1354217"/>
          </a:xfrm>
          <a:prstGeom prst="rect">
            <a:avLst/>
          </a:prstGeom>
          <a:solidFill>
            <a:schemeClr val="bg1"/>
          </a:solidFill>
          <a:ln w="19050">
            <a:solidFill>
              <a:schemeClr val="tx1"/>
            </a:solidFill>
          </a:ln>
        </p:spPr>
        <p:txBody>
          <a:bodyPr wrap="square" rtlCol="0">
            <a:spAutoFit/>
          </a:bodyPr>
          <a:lstStyle/>
          <a:p>
            <a:r>
              <a:rPr lang="en-US" sz="2000" dirty="0">
                <a:latin typeface="Georgia" pitchFamily="18" charset="0"/>
              </a:rPr>
              <a:t>This paragraph uses the first style above.</a:t>
            </a:r>
          </a:p>
          <a:p>
            <a:endParaRPr lang="en-US" sz="2000" dirty="0">
              <a:latin typeface="Georgia" pitchFamily="18" charset="0"/>
            </a:endParaRPr>
          </a:p>
          <a:p>
            <a:r>
              <a:rPr lang="en-US" sz="2400" b="1" dirty="0">
                <a:latin typeface="Courier New" pitchFamily="49" charset="0"/>
                <a:cs typeface="Courier New" pitchFamily="49" charset="0"/>
              </a:rPr>
              <a:t>This h2 uses the second style above.</a:t>
            </a:r>
            <a:endParaRPr lang="en-US" sz="2000" b="1" i="1" dirty="0">
              <a:solidFill>
                <a:schemeClr val="tx1">
                  <a:lumMod val="50000"/>
                  <a:lumOff val="50000"/>
                </a:schemeClr>
              </a:solidFill>
              <a:latin typeface="Courier New" pitchFamily="49" charset="0"/>
              <a:cs typeface="Courier New" pitchFamily="49" charset="0"/>
            </a:endParaRPr>
          </a:p>
          <a:p>
            <a:r>
              <a:rPr lang="en-US" i="1" dirty="0">
                <a:solidFill>
                  <a:schemeClr val="tx1">
                    <a:lumMod val="50000"/>
                    <a:lumOff val="50000"/>
                  </a:schemeClr>
                </a:solidFill>
                <a:latin typeface="Consolas" pitchFamily="49" charset="0"/>
                <a:cs typeface="Consolas" pitchFamily="49" charset="0"/>
              </a:rPr>
              <a:t>							      output</a:t>
            </a:r>
          </a:p>
        </p:txBody>
      </p:sp>
    </p:spTree>
    <p:extLst>
      <p:ext uri="{BB962C8B-B14F-4D97-AF65-F5344CB8AC3E}">
        <p14:creationId xmlns:p14="http://schemas.microsoft.com/office/powerpoint/2010/main" val="570721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font-family</a:t>
            </a:r>
          </a:p>
        </p:txBody>
      </p:sp>
      <p:sp>
        <p:nvSpPr>
          <p:cNvPr id="8" name="Content Placeholder 7"/>
          <p:cNvSpPr>
            <a:spLocks noGrp="1"/>
          </p:cNvSpPr>
          <p:nvPr>
            <p:ph idx="1"/>
          </p:nvPr>
        </p:nvSpPr>
        <p:spPr>
          <a:xfrm>
            <a:off x="640976" y="3352800"/>
            <a:ext cx="8153400" cy="1524000"/>
          </a:xfrm>
        </p:spPr>
        <p:txBody>
          <a:bodyPr>
            <a:normAutofit fontScale="55000" lnSpcReduction="20000"/>
          </a:bodyPr>
          <a:lstStyle/>
          <a:p>
            <a:r>
              <a:rPr lang="en-US" sz="2400" dirty="0"/>
              <a:t>We can specify multiple fonts from highest to lowest priority</a:t>
            </a:r>
          </a:p>
          <a:p>
            <a:r>
              <a:rPr lang="en-US" sz="2400" dirty="0"/>
              <a:t>Generic font names:</a:t>
            </a:r>
          </a:p>
          <a:p>
            <a:pPr lvl="1"/>
            <a:r>
              <a:rPr lang="en-US" sz="2400" dirty="0">
                <a:latin typeface="Times New Roman"/>
              </a:rPr>
              <a:t>serif</a:t>
            </a:r>
            <a:r>
              <a:rPr lang="en-US" sz="2400" dirty="0"/>
              <a:t>, </a:t>
            </a:r>
            <a:r>
              <a:rPr lang="en-US" sz="2400" dirty="0">
                <a:latin typeface="Arial"/>
              </a:rPr>
              <a:t>sans-serif</a:t>
            </a:r>
            <a:r>
              <a:rPr lang="en-US" sz="2400" dirty="0"/>
              <a:t>, </a:t>
            </a:r>
            <a:r>
              <a:rPr lang="en-US" sz="2400" dirty="0">
                <a:latin typeface="Comic Sans MS"/>
              </a:rPr>
              <a:t>cursive</a:t>
            </a:r>
            <a:r>
              <a:rPr lang="en-US" sz="2400" dirty="0"/>
              <a:t>, </a:t>
            </a:r>
            <a:r>
              <a:rPr lang="en-US" sz="2400" dirty="0">
                <a:latin typeface="Algerian"/>
              </a:rPr>
              <a:t>fantasy</a:t>
            </a:r>
            <a:r>
              <a:rPr lang="en-US" sz="2400" dirty="0"/>
              <a:t>, </a:t>
            </a:r>
            <a:r>
              <a:rPr lang="en-US" sz="2400" dirty="0" err="1">
                <a:latin typeface="Courier New"/>
              </a:rPr>
              <a:t>monospace</a:t>
            </a:r>
            <a:endParaRPr lang="en-US" sz="2400" dirty="0">
              <a:latin typeface="Courier New"/>
            </a:endParaRPr>
          </a:p>
          <a:p>
            <a:r>
              <a:rPr lang="en-US" sz="2700" dirty="0"/>
              <a:t>If the first font is not found on the user's computer, the next is tried</a:t>
            </a:r>
          </a:p>
          <a:p>
            <a:r>
              <a:rPr lang="en-US" sz="2400" dirty="0"/>
              <a:t>Placing a generic font name at the end of your font-family value, ensures that every computer will use a valid font</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13</a:t>
            </a:fld>
            <a:endParaRPr lang="en-US"/>
          </a:p>
        </p:txBody>
      </p:sp>
      <p:sp>
        <p:nvSpPr>
          <p:cNvPr id="9" name="TextBox 8"/>
          <p:cNvSpPr txBox="1"/>
          <p:nvPr/>
        </p:nvSpPr>
        <p:spPr>
          <a:xfrm>
            <a:off x="609600" y="1600200"/>
            <a:ext cx="8153400" cy="923330"/>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dirty="0">
                <a:latin typeface="Courier New" pitchFamily="49" charset="0"/>
                <a:cs typeface="Courier New" pitchFamily="49" charset="0"/>
              </a:rPr>
              <a:t>font-family: Garamond, "Times New Roman", serif;</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587188" y="2667000"/>
            <a:ext cx="8153400" cy="677108"/>
          </a:xfrm>
          <a:prstGeom prst="rect">
            <a:avLst/>
          </a:prstGeom>
          <a:solidFill>
            <a:schemeClr val="bg1"/>
          </a:solidFill>
          <a:ln w="19050">
            <a:solidFill>
              <a:schemeClr val="tx1"/>
            </a:solidFill>
          </a:ln>
        </p:spPr>
        <p:txBody>
          <a:bodyPr wrap="square" rtlCol="0">
            <a:spAutoFit/>
          </a:bodyPr>
          <a:lstStyle/>
          <a:p>
            <a:r>
              <a:rPr lang="en-US" sz="2000" dirty="0">
                <a:latin typeface="Garamond" pitchFamily="18" charset="0"/>
              </a:rPr>
              <a:t>This paragraph uses the above style.</a:t>
            </a:r>
            <a:r>
              <a:rPr lang="en-US" i="1" dirty="0">
                <a:solidFill>
                  <a:schemeClr val="tx1">
                    <a:lumMod val="50000"/>
                    <a:lumOff val="50000"/>
                  </a:schemeClr>
                </a:solidFill>
                <a:latin typeface="Consolas" pitchFamily="49" charset="0"/>
                <a:cs typeface="Consolas" pitchFamily="49" charset="0"/>
              </a:rPr>
              <a:t>							      				             output</a:t>
            </a:r>
          </a:p>
        </p:txBody>
      </p:sp>
    </p:spTree>
    <p:extLst>
      <p:ext uri="{BB962C8B-B14F-4D97-AF65-F5344CB8AC3E}">
        <p14:creationId xmlns:p14="http://schemas.microsoft.com/office/powerpoint/2010/main" val="931619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font-size</a:t>
            </a:r>
          </a:p>
        </p:txBody>
      </p:sp>
      <p:sp>
        <p:nvSpPr>
          <p:cNvPr id="8" name="Content Placeholder 7"/>
          <p:cNvSpPr>
            <a:spLocks noGrp="1"/>
          </p:cNvSpPr>
          <p:nvPr>
            <p:ph idx="1"/>
          </p:nvPr>
        </p:nvSpPr>
        <p:spPr>
          <a:xfrm>
            <a:off x="552552" y="3769753"/>
            <a:ext cx="8153400" cy="1524000"/>
          </a:xfrm>
        </p:spPr>
        <p:txBody>
          <a:bodyPr>
            <a:normAutofit fontScale="70000" lnSpcReduction="20000"/>
          </a:bodyPr>
          <a:lstStyle/>
          <a:p>
            <a:r>
              <a:rPr lang="en-US" sz="2400" dirty="0">
                <a:solidFill>
                  <a:srgbClr val="00009A"/>
                </a:solidFill>
                <a:latin typeface="Garamond"/>
              </a:rPr>
              <a:t>units: pixels (</a:t>
            </a:r>
            <a:r>
              <a:rPr lang="en-US" sz="2400" dirty="0" err="1">
                <a:solidFill>
                  <a:srgbClr val="00009A"/>
                </a:solidFill>
                <a:latin typeface="CourierNew"/>
              </a:rPr>
              <a:t>px</a:t>
            </a:r>
            <a:r>
              <a:rPr lang="en-US" sz="2400" dirty="0">
                <a:solidFill>
                  <a:srgbClr val="00009A"/>
                </a:solidFill>
                <a:latin typeface="Garamond"/>
              </a:rPr>
              <a:t>) vs. point (</a:t>
            </a:r>
            <a:r>
              <a:rPr lang="en-US" sz="2400" dirty="0" err="1">
                <a:solidFill>
                  <a:srgbClr val="00009A"/>
                </a:solidFill>
                <a:latin typeface="CourierNew"/>
              </a:rPr>
              <a:t>pt</a:t>
            </a:r>
            <a:r>
              <a:rPr lang="en-US" sz="2400" dirty="0">
                <a:solidFill>
                  <a:srgbClr val="00009A"/>
                </a:solidFill>
                <a:latin typeface="Garamond"/>
              </a:rPr>
              <a:t>) vs. m-size (</a:t>
            </a:r>
            <a:r>
              <a:rPr lang="en-US" sz="2400" dirty="0" err="1">
                <a:solidFill>
                  <a:srgbClr val="00009A"/>
                </a:solidFill>
                <a:latin typeface="CourierNew"/>
              </a:rPr>
              <a:t>em</a:t>
            </a:r>
            <a:r>
              <a:rPr lang="en-US" sz="2400" dirty="0">
                <a:solidFill>
                  <a:srgbClr val="00009A"/>
                </a:solidFill>
                <a:latin typeface="Garamond"/>
              </a:rPr>
              <a:t>)</a:t>
            </a:r>
          </a:p>
          <a:p>
            <a:pPr marL="0" indent="0">
              <a:buNone/>
            </a:pPr>
            <a:r>
              <a:rPr lang="en-US" sz="2000" dirty="0">
                <a:solidFill>
                  <a:srgbClr val="000000"/>
                </a:solidFill>
                <a:latin typeface="CourierNew"/>
              </a:rPr>
              <a:t>16px</a:t>
            </a:r>
            <a:r>
              <a:rPr lang="en-US" sz="2400" dirty="0">
                <a:solidFill>
                  <a:srgbClr val="000000"/>
                </a:solidFill>
                <a:latin typeface="Garamond"/>
              </a:rPr>
              <a:t>, </a:t>
            </a:r>
            <a:r>
              <a:rPr lang="en-US" sz="2800" dirty="0">
                <a:solidFill>
                  <a:srgbClr val="000000"/>
                </a:solidFill>
                <a:latin typeface="CourierNew"/>
              </a:rPr>
              <a:t>16pt</a:t>
            </a:r>
            <a:r>
              <a:rPr lang="en-US" sz="2400" dirty="0">
                <a:solidFill>
                  <a:srgbClr val="000000"/>
                </a:solidFill>
                <a:latin typeface="Garamond"/>
              </a:rPr>
              <a:t>, </a:t>
            </a:r>
            <a:r>
              <a:rPr lang="en-US" sz="2800" dirty="0">
                <a:solidFill>
                  <a:srgbClr val="000000"/>
                </a:solidFill>
                <a:latin typeface="CourierNew"/>
              </a:rPr>
              <a:t>1.16em</a:t>
            </a:r>
          </a:p>
          <a:p>
            <a:r>
              <a:rPr lang="en-US" sz="2400" dirty="0">
                <a:solidFill>
                  <a:srgbClr val="000000"/>
                </a:solidFill>
                <a:latin typeface="Garamond"/>
              </a:rPr>
              <a:t>vague font sizes: </a:t>
            </a:r>
            <a:r>
              <a:rPr lang="en-US" sz="800" dirty="0">
                <a:solidFill>
                  <a:srgbClr val="000000"/>
                </a:solidFill>
                <a:latin typeface="CourierNew"/>
              </a:rPr>
              <a:t>xx-small</a:t>
            </a:r>
            <a:r>
              <a:rPr lang="en-US" sz="2400" dirty="0">
                <a:solidFill>
                  <a:srgbClr val="000000"/>
                </a:solidFill>
                <a:latin typeface="Garamond"/>
              </a:rPr>
              <a:t>, </a:t>
            </a:r>
            <a:r>
              <a:rPr lang="en-US" sz="800" dirty="0">
                <a:solidFill>
                  <a:srgbClr val="000000"/>
                </a:solidFill>
                <a:latin typeface="CourierNew"/>
              </a:rPr>
              <a:t>x-small</a:t>
            </a:r>
            <a:r>
              <a:rPr lang="en-US" sz="2400" dirty="0">
                <a:solidFill>
                  <a:srgbClr val="000000"/>
                </a:solidFill>
                <a:latin typeface="Garamond"/>
              </a:rPr>
              <a:t>, </a:t>
            </a:r>
            <a:r>
              <a:rPr lang="en-US" sz="800" dirty="0">
                <a:solidFill>
                  <a:srgbClr val="000000"/>
                </a:solidFill>
                <a:latin typeface="CourierNew"/>
              </a:rPr>
              <a:t>small</a:t>
            </a:r>
            <a:r>
              <a:rPr lang="en-US" sz="2400" dirty="0">
                <a:solidFill>
                  <a:srgbClr val="000000"/>
                </a:solidFill>
                <a:latin typeface="Garamond"/>
              </a:rPr>
              <a:t>, </a:t>
            </a:r>
            <a:r>
              <a:rPr lang="en-US" sz="1200" dirty="0">
                <a:solidFill>
                  <a:srgbClr val="000000"/>
                </a:solidFill>
                <a:latin typeface="CourierNew"/>
              </a:rPr>
              <a:t>medium</a:t>
            </a:r>
            <a:r>
              <a:rPr lang="en-US" sz="2400" dirty="0">
                <a:solidFill>
                  <a:srgbClr val="000000"/>
                </a:solidFill>
                <a:latin typeface="Garamond"/>
              </a:rPr>
              <a:t>, </a:t>
            </a:r>
            <a:r>
              <a:rPr lang="en-US" sz="1400" dirty="0">
                <a:solidFill>
                  <a:srgbClr val="000000"/>
                </a:solidFill>
                <a:latin typeface="CourierNew"/>
              </a:rPr>
              <a:t>large</a:t>
            </a:r>
            <a:r>
              <a:rPr lang="en-US" sz="2400" dirty="0">
                <a:solidFill>
                  <a:srgbClr val="000000"/>
                </a:solidFill>
                <a:latin typeface="Garamond"/>
              </a:rPr>
              <a:t>, </a:t>
            </a:r>
            <a:r>
              <a:rPr lang="en-US" sz="2400" dirty="0">
                <a:solidFill>
                  <a:srgbClr val="000000"/>
                </a:solidFill>
                <a:latin typeface="CourierNew"/>
              </a:rPr>
              <a:t>x-large</a:t>
            </a:r>
            <a:r>
              <a:rPr lang="en-US" sz="2400" dirty="0">
                <a:solidFill>
                  <a:srgbClr val="000000"/>
                </a:solidFill>
                <a:latin typeface="Garamond"/>
              </a:rPr>
              <a:t>, </a:t>
            </a:r>
            <a:r>
              <a:rPr lang="en-US" sz="3200" dirty="0">
                <a:solidFill>
                  <a:srgbClr val="000000"/>
                </a:solidFill>
                <a:latin typeface="CourierNew"/>
              </a:rPr>
              <a:t>xx-large</a:t>
            </a:r>
            <a:r>
              <a:rPr lang="en-US" sz="2400" dirty="0">
                <a:solidFill>
                  <a:srgbClr val="000000"/>
                </a:solidFill>
                <a:latin typeface="Garamond"/>
              </a:rPr>
              <a:t>, </a:t>
            </a:r>
            <a:r>
              <a:rPr lang="en-US" sz="1800" dirty="0">
                <a:solidFill>
                  <a:srgbClr val="000000"/>
                </a:solidFill>
                <a:latin typeface="CourierNew"/>
              </a:rPr>
              <a:t>smaller</a:t>
            </a:r>
            <a:r>
              <a:rPr lang="en-US" sz="2400" dirty="0">
                <a:solidFill>
                  <a:srgbClr val="000000"/>
                </a:solidFill>
                <a:latin typeface="Garamond"/>
              </a:rPr>
              <a:t>, </a:t>
            </a:r>
            <a:r>
              <a:rPr lang="en-US" sz="3600" dirty="0">
                <a:solidFill>
                  <a:srgbClr val="000000"/>
                </a:solidFill>
                <a:latin typeface="CourierNew"/>
              </a:rPr>
              <a:t>larger</a:t>
            </a:r>
          </a:p>
          <a:p>
            <a:r>
              <a:rPr lang="fr-FR" sz="2400" dirty="0" err="1">
                <a:solidFill>
                  <a:srgbClr val="000000"/>
                </a:solidFill>
                <a:latin typeface="Garamond"/>
              </a:rPr>
              <a:t>percentage</a:t>
            </a:r>
            <a:r>
              <a:rPr lang="fr-FR" sz="2400" dirty="0">
                <a:solidFill>
                  <a:srgbClr val="000000"/>
                </a:solidFill>
                <a:latin typeface="Garamond"/>
              </a:rPr>
              <a:t> font sizes, </a:t>
            </a:r>
            <a:r>
              <a:rPr lang="fr-FR" sz="2400" dirty="0" err="1">
                <a:solidFill>
                  <a:srgbClr val="000000"/>
                </a:solidFill>
                <a:latin typeface="Garamond"/>
              </a:rPr>
              <a:t>e.g</a:t>
            </a:r>
            <a:r>
              <a:rPr lang="fr-FR" sz="2400" dirty="0">
                <a:solidFill>
                  <a:srgbClr val="000000"/>
                </a:solidFill>
                <a:latin typeface="Garamond"/>
              </a:rPr>
              <a:t>.: </a:t>
            </a:r>
            <a:r>
              <a:rPr lang="fr-FR" sz="2000" dirty="0">
                <a:solidFill>
                  <a:srgbClr val="000000"/>
                </a:solidFill>
                <a:latin typeface="CourierNew"/>
              </a:rPr>
              <a:t>90%</a:t>
            </a:r>
            <a:r>
              <a:rPr lang="fr-FR" sz="2400" dirty="0">
                <a:solidFill>
                  <a:srgbClr val="000000"/>
                </a:solidFill>
                <a:latin typeface="Garamond"/>
              </a:rPr>
              <a:t>, </a:t>
            </a:r>
            <a:r>
              <a:rPr lang="fr-FR" sz="3200" dirty="0">
                <a:solidFill>
                  <a:srgbClr val="000000"/>
                </a:solidFill>
                <a:latin typeface="CourierNew"/>
              </a:rPr>
              <a:t>120%</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14</a:t>
            </a:fld>
            <a:endParaRPr lang="en-US"/>
          </a:p>
        </p:txBody>
      </p:sp>
      <p:sp>
        <p:nvSpPr>
          <p:cNvPr id="9" name="TextBox 8"/>
          <p:cNvSpPr txBox="1"/>
          <p:nvPr/>
        </p:nvSpPr>
        <p:spPr>
          <a:xfrm>
            <a:off x="609600" y="1600200"/>
            <a:ext cx="8153400" cy="923330"/>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dirty="0">
                <a:latin typeface="Courier New" pitchFamily="49" charset="0"/>
                <a:cs typeface="Courier New" pitchFamily="49" charset="0"/>
              </a:rPr>
              <a:t>	font-size: 24pt;</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587188" y="2667000"/>
            <a:ext cx="8153400" cy="738664"/>
          </a:xfrm>
          <a:prstGeom prst="rect">
            <a:avLst/>
          </a:prstGeom>
          <a:solidFill>
            <a:schemeClr val="bg1"/>
          </a:solidFill>
          <a:ln w="19050">
            <a:solidFill>
              <a:schemeClr val="tx1"/>
            </a:solidFill>
          </a:ln>
        </p:spPr>
        <p:txBody>
          <a:bodyPr wrap="square" rtlCol="0">
            <a:spAutoFit/>
          </a:bodyPr>
          <a:lstStyle/>
          <a:p>
            <a:r>
              <a:rPr lang="en-US" sz="2400" dirty="0">
                <a:latin typeface="Times New Roman" pitchFamily="18" charset="0"/>
                <a:cs typeface="Times New Roman" pitchFamily="18" charset="0"/>
              </a:rPr>
              <a:t>This paragraph uses the style above.</a:t>
            </a:r>
            <a:r>
              <a:rPr lang="en-US" i="1" dirty="0">
                <a:solidFill>
                  <a:schemeClr val="tx1">
                    <a:lumMod val="50000"/>
                    <a:lumOff val="50000"/>
                  </a:schemeClr>
                </a:solidFill>
                <a:latin typeface="Consolas" pitchFamily="49" charset="0"/>
                <a:cs typeface="Consolas" pitchFamily="49" charset="0"/>
              </a:rPr>
              <a:t>					         				             output</a:t>
            </a:r>
          </a:p>
        </p:txBody>
      </p:sp>
    </p:spTree>
    <p:extLst>
      <p:ext uri="{BB962C8B-B14F-4D97-AF65-F5344CB8AC3E}">
        <p14:creationId xmlns:p14="http://schemas.microsoft.com/office/powerpoint/2010/main" val="3106668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font-size</a:t>
            </a:r>
          </a:p>
        </p:txBody>
      </p:sp>
      <p:sp>
        <p:nvSpPr>
          <p:cNvPr id="8" name="Content Placeholder 7"/>
          <p:cNvSpPr>
            <a:spLocks noGrp="1"/>
          </p:cNvSpPr>
          <p:nvPr>
            <p:ph idx="1"/>
          </p:nvPr>
        </p:nvSpPr>
        <p:spPr>
          <a:xfrm>
            <a:off x="587188" y="3886200"/>
            <a:ext cx="8153400" cy="1524000"/>
          </a:xfrm>
        </p:spPr>
        <p:txBody>
          <a:bodyPr>
            <a:normAutofit fontScale="92500" lnSpcReduction="10000"/>
          </a:bodyPr>
          <a:lstStyle/>
          <a:p>
            <a:r>
              <a:rPr lang="en-US" sz="2400" dirty="0" err="1">
                <a:solidFill>
                  <a:srgbClr val="000000"/>
                </a:solidFill>
                <a:latin typeface="CourierNew"/>
              </a:rPr>
              <a:t>pt</a:t>
            </a:r>
            <a:r>
              <a:rPr lang="en-US" sz="2400" dirty="0">
                <a:solidFill>
                  <a:srgbClr val="000000"/>
                </a:solidFill>
                <a:latin typeface="CourierNew"/>
              </a:rPr>
              <a:t> </a:t>
            </a:r>
            <a:r>
              <a:rPr lang="en-US" sz="2400" dirty="0">
                <a:solidFill>
                  <a:srgbClr val="000000"/>
                </a:solidFill>
                <a:latin typeface="Garamond"/>
              </a:rPr>
              <a:t>specifies number of point, where a point is 1/72 of an inch onscreen</a:t>
            </a:r>
          </a:p>
          <a:p>
            <a:r>
              <a:rPr lang="en-US" sz="2400" dirty="0" err="1">
                <a:solidFill>
                  <a:srgbClr val="000000"/>
                </a:solidFill>
                <a:latin typeface="CourierNew"/>
              </a:rPr>
              <a:t>px</a:t>
            </a:r>
            <a:r>
              <a:rPr lang="en-US" sz="2400" dirty="0">
                <a:solidFill>
                  <a:srgbClr val="000000"/>
                </a:solidFill>
                <a:latin typeface="CourierNew"/>
              </a:rPr>
              <a:t> </a:t>
            </a:r>
            <a:r>
              <a:rPr lang="en-US" sz="2400" dirty="0">
                <a:solidFill>
                  <a:srgbClr val="000000"/>
                </a:solidFill>
                <a:latin typeface="Garamond"/>
              </a:rPr>
              <a:t>specifies a number of pixels on the screen</a:t>
            </a:r>
          </a:p>
          <a:p>
            <a:r>
              <a:rPr lang="en-US" sz="2400" dirty="0" err="1">
                <a:solidFill>
                  <a:srgbClr val="000000"/>
                </a:solidFill>
                <a:latin typeface="CourierNew"/>
              </a:rPr>
              <a:t>em</a:t>
            </a:r>
            <a:r>
              <a:rPr lang="en-US" sz="2400" dirty="0">
                <a:solidFill>
                  <a:srgbClr val="000000"/>
                </a:solidFill>
                <a:latin typeface="CourierNew"/>
              </a:rPr>
              <a:t> </a:t>
            </a:r>
            <a:r>
              <a:rPr lang="en-US" sz="2400" dirty="0">
                <a:solidFill>
                  <a:srgbClr val="000000"/>
                </a:solidFill>
                <a:latin typeface="Garamond"/>
              </a:rPr>
              <a:t>specifies number of m-widths, where 1 </a:t>
            </a:r>
            <a:r>
              <a:rPr lang="en-US" sz="2400" dirty="0" err="1">
                <a:solidFill>
                  <a:srgbClr val="000000"/>
                </a:solidFill>
                <a:latin typeface="Garamond"/>
              </a:rPr>
              <a:t>em</a:t>
            </a:r>
            <a:r>
              <a:rPr lang="en-US" sz="2400" dirty="0">
                <a:solidFill>
                  <a:srgbClr val="000000"/>
                </a:solidFill>
                <a:latin typeface="Garamond"/>
              </a:rPr>
              <a:t> is equal to the font's current size</a:t>
            </a:r>
            <a:endParaRPr lang="en-US" sz="2400" dirty="0"/>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15</a:t>
            </a:fld>
            <a:endParaRPr lang="en-US"/>
          </a:p>
        </p:txBody>
      </p:sp>
      <p:sp>
        <p:nvSpPr>
          <p:cNvPr id="9" name="TextBox 8"/>
          <p:cNvSpPr txBox="1"/>
          <p:nvPr/>
        </p:nvSpPr>
        <p:spPr>
          <a:xfrm>
            <a:off x="609600" y="1600200"/>
            <a:ext cx="8153400" cy="923330"/>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dirty="0">
                <a:latin typeface="Courier New" pitchFamily="49" charset="0"/>
                <a:cs typeface="Courier New" pitchFamily="49" charset="0"/>
              </a:rPr>
              <a:t>	font-size: 24pt;</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587188" y="2667000"/>
            <a:ext cx="8153400" cy="738664"/>
          </a:xfrm>
          <a:prstGeom prst="rect">
            <a:avLst/>
          </a:prstGeom>
          <a:solidFill>
            <a:schemeClr val="bg1"/>
          </a:solidFill>
          <a:ln w="19050">
            <a:solidFill>
              <a:schemeClr val="tx1"/>
            </a:solidFill>
          </a:ln>
        </p:spPr>
        <p:txBody>
          <a:bodyPr wrap="square" rtlCol="0">
            <a:spAutoFit/>
          </a:bodyPr>
          <a:lstStyle/>
          <a:p>
            <a:r>
              <a:rPr lang="en-US" sz="2400" dirty="0">
                <a:latin typeface="Times New Roman" pitchFamily="18" charset="0"/>
                <a:cs typeface="Times New Roman" pitchFamily="18" charset="0"/>
              </a:rPr>
              <a:t>This paragraph uses the style above.</a:t>
            </a:r>
            <a:r>
              <a:rPr lang="en-US" i="1" dirty="0">
                <a:solidFill>
                  <a:schemeClr val="tx1">
                    <a:lumMod val="50000"/>
                    <a:lumOff val="50000"/>
                  </a:schemeClr>
                </a:solidFill>
                <a:latin typeface="Consolas" pitchFamily="49" charset="0"/>
                <a:cs typeface="Consolas" pitchFamily="49" charset="0"/>
              </a:rPr>
              <a:t>					         				             output</a:t>
            </a:r>
          </a:p>
        </p:txBody>
      </p:sp>
    </p:spTree>
    <p:extLst>
      <p:ext uri="{BB962C8B-B14F-4D97-AF65-F5344CB8AC3E}">
        <p14:creationId xmlns:p14="http://schemas.microsoft.com/office/powerpoint/2010/main" val="1551896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24906A-7264-4516-875C-780300FB8189}"/>
              </a:ext>
            </a:extLst>
          </p:cNvPr>
          <p:cNvSpPr>
            <a:spLocks noGrp="1"/>
          </p:cNvSpPr>
          <p:nvPr>
            <p:ph type="title"/>
          </p:nvPr>
        </p:nvSpPr>
        <p:spPr/>
        <p:txBody>
          <a:bodyPr/>
          <a:lstStyle/>
          <a:p>
            <a:r>
              <a:rPr lang="en-US" dirty="0"/>
              <a:t>CSS size elements</a:t>
            </a:r>
          </a:p>
        </p:txBody>
      </p:sp>
      <p:sp>
        <p:nvSpPr>
          <p:cNvPr id="5" name="Slide Number Placeholder 4">
            <a:extLst>
              <a:ext uri="{FF2B5EF4-FFF2-40B4-BE49-F238E27FC236}">
                <a16:creationId xmlns="" xmlns:a16="http://schemas.microsoft.com/office/drawing/2014/main" id="{964BF883-5BCE-4369-B0BB-7AF764226411}"/>
              </a:ext>
            </a:extLst>
          </p:cNvPr>
          <p:cNvSpPr>
            <a:spLocks noGrp="1"/>
          </p:cNvSpPr>
          <p:nvPr>
            <p:ph type="sldNum" sz="quarter" idx="12"/>
          </p:nvPr>
        </p:nvSpPr>
        <p:spPr/>
        <p:txBody>
          <a:bodyPr/>
          <a:lstStyle/>
          <a:p>
            <a:fld id="{F56B81A7-7EBE-4055-A988-4EA163496A0A}" type="slidenum">
              <a:rPr lang="en-US" smtClean="0"/>
              <a:t>16</a:t>
            </a:fld>
            <a:endParaRPr lang="en-US"/>
          </a:p>
        </p:txBody>
      </p:sp>
      <p:graphicFrame>
        <p:nvGraphicFramePr>
          <p:cNvPr id="6" name="Table 5">
            <a:extLst>
              <a:ext uri="{FF2B5EF4-FFF2-40B4-BE49-F238E27FC236}">
                <a16:creationId xmlns="" xmlns:a16="http://schemas.microsoft.com/office/drawing/2014/main" id="{0FA05228-75D0-458E-8CD6-5E02001863D7}"/>
              </a:ext>
            </a:extLst>
          </p:cNvPr>
          <p:cNvGraphicFramePr>
            <a:graphicFrameLocks noGrp="1"/>
          </p:cNvGraphicFramePr>
          <p:nvPr>
            <p:extLst>
              <p:ext uri="{D42A27DB-BD31-4B8C-83A1-F6EECF244321}">
                <p14:modId xmlns:p14="http://schemas.microsoft.com/office/powerpoint/2010/main" val="1081219568"/>
              </p:ext>
            </p:extLst>
          </p:nvPr>
        </p:nvGraphicFramePr>
        <p:xfrm>
          <a:off x="1003555" y="1865189"/>
          <a:ext cx="7372349" cy="4739345"/>
        </p:xfrm>
        <a:graphic>
          <a:graphicData uri="http://schemas.openxmlformats.org/drawingml/2006/table">
            <a:tbl>
              <a:tblPr/>
              <a:tblGrid>
                <a:gridCol w="563336">
                  <a:extLst>
                    <a:ext uri="{9D8B030D-6E8A-4147-A177-3AD203B41FA5}">
                      <a16:colId xmlns="" xmlns:a16="http://schemas.microsoft.com/office/drawing/2014/main" val="1741553951"/>
                    </a:ext>
                  </a:extLst>
                </a:gridCol>
                <a:gridCol w="4776107">
                  <a:extLst>
                    <a:ext uri="{9D8B030D-6E8A-4147-A177-3AD203B41FA5}">
                      <a16:colId xmlns="" xmlns:a16="http://schemas.microsoft.com/office/drawing/2014/main" val="2485442631"/>
                    </a:ext>
                  </a:extLst>
                </a:gridCol>
                <a:gridCol w="2032906">
                  <a:extLst>
                    <a:ext uri="{9D8B030D-6E8A-4147-A177-3AD203B41FA5}">
                      <a16:colId xmlns="" xmlns:a16="http://schemas.microsoft.com/office/drawing/2014/main" val="2684777001"/>
                    </a:ext>
                  </a:extLst>
                </a:gridCol>
              </a:tblGrid>
              <a:tr h="315420">
                <a:tc>
                  <a:txBody>
                    <a:bodyPr/>
                    <a:lstStyle/>
                    <a:p>
                      <a:pPr algn="ctr" fontAlgn="t"/>
                      <a:r>
                        <a:rPr lang="en-US" sz="1400">
                          <a:effectLst/>
                        </a:rPr>
                        <a:t>Unit</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effectLst/>
                        </a:rPr>
                        <a:t>Description</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effectLst/>
                        </a:rPr>
                        <a:t>Example</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3730083286"/>
                  </a:ext>
                </a:extLst>
              </a:tr>
              <a:tr h="444455">
                <a:tc>
                  <a:txBody>
                    <a:bodyPr/>
                    <a:lstStyle/>
                    <a:p>
                      <a:pPr fontAlgn="t"/>
                      <a:r>
                        <a:rPr lang="en-US" sz="1400">
                          <a:effectLst/>
                        </a:rPr>
                        <a:t>%</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GB" sz="1400">
                          <a:effectLst/>
                        </a:rPr>
                        <a:t>Defines a measurement as a percentage relative to another value, typically an enclosing element.</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GB" sz="1400">
                          <a:effectLst/>
                        </a:rPr>
                        <a:t>p {font-size: 16pt; line-height: 125%;}</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429312185"/>
                  </a:ext>
                </a:extLst>
              </a:tr>
              <a:tr h="315420">
                <a:tc>
                  <a:txBody>
                    <a:bodyPr/>
                    <a:lstStyle/>
                    <a:p>
                      <a:pPr fontAlgn="t"/>
                      <a:r>
                        <a:rPr lang="en-US" sz="1400">
                          <a:effectLst/>
                        </a:rPr>
                        <a:t>cm</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GB" sz="1400">
                          <a:effectLst/>
                        </a:rPr>
                        <a:t>Defines a measurement in centimeters.</a:t>
                      </a:r>
                    </a:p>
                  </a:txBody>
                  <a:tcPr marL="25953" marR="25953" marT="25953" marB="2595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div {margin-bottom: 2cm;}</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296811856"/>
                  </a:ext>
                </a:extLst>
              </a:tr>
              <a:tr h="831562">
                <a:tc>
                  <a:txBody>
                    <a:bodyPr/>
                    <a:lstStyle/>
                    <a:p>
                      <a:pPr fontAlgn="t"/>
                      <a:r>
                        <a:rPr lang="en-US" sz="1400">
                          <a:effectLst/>
                        </a:rPr>
                        <a:t>em</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GB" sz="1400" dirty="0">
                          <a:effectLst/>
                        </a:rPr>
                        <a:t>A relative measurement for the height of a font in </a:t>
                      </a:r>
                      <a:r>
                        <a:rPr lang="en-GB" sz="1400" dirty="0" err="1">
                          <a:effectLst/>
                        </a:rPr>
                        <a:t>em</a:t>
                      </a:r>
                      <a:r>
                        <a:rPr lang="en-GB" sz="1400" dirty="0">
                          <a:effectLst/>
                        </a:rPr>
                        <a:t> spaces. Because an </a:t>
                      </a:r>
                      <a:r>
                        <a:rPr lang="en-GB" sz="1400" dirty="0" err="1">
                          <a:effectLst/>
                        </a:rPr>
                        <a:t>em</a:t>
                      </a:r>
                      <a:r>
                        <a:rPr lang="en-GB" sz="1400" dirty="0">
                          <a:effectLst/>
                        </a:rPr>
                        <a:t> unit is equivalent to the size of a given font, if you assign a font to 12pt, each "</a:t>
                      </a:r>
                      <a:r>
                        <a:rPr lang="en-GB" sz="1400" dirty="0" err="1">
                          <a:effectLst/>
                        </a:rPr>
                        <a:t>em</a:t>
                      </a:r>
                      <a:r>
                        <a:rPr lang="en-GB" sz="1400" dirty="0">
                          <a:effectLst/>
                        </a:rPr>
                        <a:t>" unit would be 12pt; thus, 2em would be 24pt.</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400">
                          <a:effectLst/>
                        </a:rPr>
                        <a:t>p {letter-spacing: 7em;}</a:t>
                      </a:r>
                    </a:p>
                  </a:txBody>
                  <a:tcPr marL="25953" marR="25953" marT="25953" marB="2595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4143637129"/>
                  </a:ext>
                </a:extLst>
              </a:tr>
              <a:tr h="573490">
                <a:tc>
                  <a:txBody>
                    <a:bodyPr/>
                    <a:lstStyle/>
                    <a:p>
                      <a:pPr fontAlgn="t"/>
                      <a:r>
                        <a:rPr lang="en-US" sz="1400">
                          <a:effectLst/>
                        </a:rPr>
                        <a:t>ex</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GB" sz="1400">
                          <a:effectLst/>
                        </a:rPr>
                        <a:t>This value defines a measurement relative to a font's x-height. The x-height is determined by the height of the font's lowercase letter x.</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GB" sz="1400">
                          <a:effectLst/>
                        </a:rPr>
                        <a:t>p {font-size: 24pt; line-height: 3ex;}</a:t>
                      </a:r>
                    </a:p>
                  </a:txBody>
                  <a:tcPr marL="25953" marR="25953" marT="25953" marB="2595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4250275321"/>
                  </a:ext>
                </a:extLst>
              </a:tr>
              <a:tr h="315420">
                <a:tc>
                  <a:txBody>
                    <a:bodyPr/>
                    <a:lstStyle/>
                    <a:p>
                      <a:pPr fontAlgn="t"/>
                      <a:r>
                        <a:rPr lang="en-US" sz="1400">
                          <a:effectLst/>
                        </a:rPr>
                        <a:t>in</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GB" sz="1400">
                          <a:effectLst/>
                        </a:rPr>
                        <a:t>Defines a measurement in inches.</a:t>
                      </a:r>
                    </a:p>
                  </a:txBody>
                  <a:tcPr marL="25953" marR="25953" marT="25953" marB="2595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p {word-spacing: .15in;}</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564393781"/>
                  </a:ext>
                </a:extLst>
              </a:tr>
              <a:tr h="444455">
                <a:tc>
                  <a:txBody>
                    <a:bodyPr/>
                    <a:lstStyle/>
                    <a:p>
                      <a:pPr fontAlgn="t"/>
                      <a:r>
                        <a:rPr lang="en-US" sz="1400">
                          <a:effectLst/>
                        </a:rPr>
                        <a:t>mm</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GB" sz="1400">
                          <a:effectLst/>
                        </a:rPr>
                        <a:t>Defines a measurement in millimeters.</a:t>
                      </a:r>
                    </a:p>
                  </a:txBody>
                  <a:tcPr marL="25953" marR="25953" marT="25953" marB="2595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p {word-spacing: 15mm;}</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479699799"/>
                  </a:ext>
                </a:extLst>
              </a:tr>
              <a:tr h="444455">
                <a:tc>
                  <a:txBody>
                    <a:bodyPr/>
                    <a:lstStyle/>
                    <a:p>
                      <a:pPr fontAlgn="t"/>
                      <a:r>
                        <a:rPr lang="en-US" sz="1400">
                          <a:effectLst/>
                        </a:rPr>
                        <a:t>pc</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GB" sz="1400">
                          <a:effectLst/>
                        </a:rPr>
                        <a:t>Defines a measurement in picas. A pica is equivalent to 12 points; thus, there are 6 picas per inch.</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400">
                          <a:effectLst/>
                        </a:rPr>
                        <a:t>p {font-size: 20pc;}</a:t>
                      </a:r>
                    </a:p>
                  </a:txBody>
                  <a:tcPr marL="25953" marR="25953" marT="25953" marB="2595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61130388"/>
                  </a:ext>
                </a:extLst>
              </a:tr>
              <a:tr h="444455">
                <a:tc>
                  <a:txBody>
                    <a:bodyPr/>
                    <a:lstStyle/>
                    <a:p>
                      <a:pPr fontAlgn="t"/>
                      <a:r>
                        <a:rPr lang="en-US" sz="1400">
                          <a:effectLst/>
                        </a:rPr>
                        <a:t>pt</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GB" sz="1400">
                          <a:effectLst/>
                        </a:rPr>
                        <a:t>Defines a measurement in points. A point is defined as 1/72nd of an inch.</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body {font-size: 18pt;}</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433853963"/>
                  </a:ext>
                </a:extLst>
              </a:tr>
              <a:tr h="315420">
                <a:tc>
                  <a:txBody>
                    <a:bodyPr/>
                    <a:lstStyle/>
                    <a:p>
                      <a:pPr fontAlgn="t"/>
                      <a:r>
                        <a:rPr lang="en-US" sz="1400">
                          <a:effectLst/>
                        </a:rPr>
                        <a:t>px</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GB" sz="1400">
                          <a:effectLst/>
                        </a:rPr>
                        <a:t>Defines a measurement in screen pixels.</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p {padding: 25px;}</a:t>
                      </a:r>
                    </a:p>
                  </a:txBody>
                  <a:tcPr marL="25953" marR="25953" marT="25953" marB="2595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897568017"/>
                  </a:ext>
                </a:extLst>
              </a:tr>
            </a:tbl>
          </a:graphicData>
        </a:graphic>
      </p:graphicFrame>
    </p:spTree>
    <p:extLst>
      <p:ext uri="{BB962C8B-B14F-4D97-AF65-F5344CB8AC3E}">
        <p14:creationId xmlns:p14="http://schemas.microsoft.com/office/powerpoint/2010/main" val="2150657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font-weight, font-style</a:t>
            </a:r>
          </a:p>
        </p:txBody>
      </p:sp>
      <p:sp>
        <p:nvSpPr>
          <p:cNvPr id="8" name="Content Placeholder 7"/>
          <p:cNvSpPr>
            <a:spLocks noGrp="1"/>
          </p:cNvSpPr>
          <p:nvPr>
            <p:ph idx="1"/>
          </p:nvPr>
        </p:nvSpPr>
        <p:spPr>
          <a:xfrm>
            <a:off x="640976" y="3886200"/>
            <a:ext cx="8153400" cy="1524000"/>
          </a:xfrm>
        </p:spPr>
        <p:txBody>
          <a:bodyPr/>
          <a:lstStyle/>
          <a:p>
            <a:r>
              <a:rPr lang="en-US" sz="2400" dirty="0"/>
              <a:t>Either of the above can be set to normal to turn them off (e.g. headings)</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17</a:t>
            </a:fld>
            <a:endParaRPr lang="en-US"/>
          </a:p>
        </p:txBody>
      </p:sp>
      <p:sp>
        <p:nvSpPr>
          <p:cNvPr id="9" name="TextBox 8"/>
          <p:cNvSpPr txBox="1"/>
          <p:nvPr/>
        </p:nvSpPr>
        <p:spPr>
          <a:xfrm>
            <a:off x="609600" y="1600200"/>
            <a:ext cx="8153400" cy="1200329"/>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dirty="0">
                <a:latin typeface="Courier New" pitchFamily="49" charset="0"/>
                <a:cs typeface="Courier New" pitchFamily="49" charset="0"/>
              </a:rPr>
              <a:t>font-weight: bold;</a:t>
            </a:r>
          </a:p>
          <a:p>
            <a:r>
              <a:rPr lang="en-US" dirty="0">
                <a:latin typeface="Courier New" pitchFamily="49" charset="0"/>
                <a:cs typeface="Courier New" pitchFamily="49" charset="0"/>
              </a:rPr>
              <a:t>font-style: italic;</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609600" y="2918936"/>
            <a:ext cx="8153400" cy="677108"/>
          </a:xfrm>
          <a:prstGeom prst="rect">
            <a:avLst/>
          </a:prstGeom>
          <a:solidFill>
            <a:schemeClr val="bg1"/>
          </a:solidFill>
          <a:ln w="19050">
            <a:solidFill>
              <a:schemeClr val="tx1"/>
            </a:solidFill>
          </a:ln>
        </p:spPr>
        <p:txBody>
          <a:bodyPr wrap="square" rtlCol="0">
            <a:spAutoFit/>
          </a:bodyPr>
          <a:lstStyle/>
          <a:p>
            <a:r>
              <a:rPr lang="en-US" sz="2000" b="1" i="1" dirty="0">
                <a:latin typeface="Times New Roman" pitchFamily="18" charset="0"/>
                <a:cs typeface="Times New Roman" pitchFamily="18" charset="0"/>
              </a:rPr>
              <a:t>This paragraph uses the style above.</a:t>
            </a:r>
            <a:r>
              <a:rPr lang="en-US" sz="2000" b="1" i="1" dirty="0">
                <a:solidFill>
                  <a:schemeClr val="tx1">
                    <a:lumMod val="50000"/>
                    <a:lumOff val="50000"/>
                  </a:schemeClr>
                </a:solidFill>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				         				             output</a:t>
            </a:r>
          </a:p>
        </p:txBody>
      </p:sp>
    </p:spTree>
    <p:extLst>
      <p:ext uri="{BB962C8B-B14F-4D97-AF65-F5344CB8AC3E}">
        <p14:creationId xmlns:p14="http://schemas.microsoft.com/office/powerpoint/2010/main" val="1845372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 for text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30913648"/>
              </p:ext>
            </p:extLst>
          </p:nvPr>
        </p:nvGraphicFramePr>
        <p:xfrm>
          <a:off x="609600" y="1828800"/>
          <a:ext cx="8153400" cy="2895600"/>
        </p:xfrm>
        <a:graphic>
          <a:graphicData uri="http://schemas.openxmlformats.org/drawingml/2006/table">
            <a:tbl>
              <a:tblPr>
                <a:tableStyleId>{284E427A-3D55-4303-BF80-6455036E1DE7}</a:tableStyleId>
              </a:tblPr>
              <a:tblGrid>
                <a:gridCol w="4076700">
                  <a:extLst>
                    <a:ext uri="{9D8B030D-6E8A-4147-A177-3AD203B41FA5}">
                      <a16:colId xmlns="" xmlns:a16="http://schemas.microsoft.com/office/drawing/2014/main" val="20000"/>
                    </a:ext>
                  </a:extLst>
                </a:gridCol>
                <a:gridCol w="4076700">
                  <a:extLst>
                    <a:ext uri="{9D8B030D-6E8A-4147-A177-3AD203B41FA5}">
                      <a16:colId xmlns="" xmlns:a16="http://schemas.microsoft.com/office/drawing/2014/main" val="20001"/>
                    </a:ext>
                  </a:extLst>
                </a:gridCol>
              </a:tblGrid>
              <a:tr h="0">
                <a:tc>
                  <a:txBody>
                    <a:bodyPr/>
                    <a:lstStyle/>
                    <a:p>
                      <a:r>
                        <a:rPr lang="en-US" sz="2000" b="1" dirty="0"/>
                        <a:t>property </a:t>
                      </a:r>
                    </a:p>
                  </a:txBody>
                  <a:tcPr anchor="ctr"/>
                </a:tc>
                <a:tc>
                  <a:txBody>
                    <a:bodyPr/>
                    <a:lstStyle/>
                    <a:p>
                      <a:r>
                        <a:rPr lang="en-US" sz="2000" b="1" dirty="0"/>
                        <a:t>description </a:t>
                      </a:r>
                    </a:p>
                  </a:txBody>
                  <a:tcPr anchor="ctr"/>
                </a:tc>
                <a:extLst>
                  <a:ext uri="{0D108BD9-81ED-4DB2-BD59-A6C34878D82A}">
                    <a16:rowId xmlns="" xmlns:a16="http://schemas.microsoft.com/office/drawing/2014/main" val="10000"/>
                  </a:ext>
                </a:extLst>
              </a:tr>
              <a:tr h="0">
                <a:tc>
                  <a:txBody>
                    <a:bodyPr/>
                    <a:lstStyle/>
                    <a:p>
                      <a:r>
                        <a:rPr lang="en-US" sz="2000" dirty="0"/>
                        <a:t>text-align </a:t>
                      </a:r>
                    </a:p>
                  </a:txBody>
                  <a:tcPr anchor="ctr"/>
                </a:tc>
                <a:tc>
                  <a:txBody>
                    <a:bodyPr/>
                    <a:lstStyle/>
                    <a:p>
                      <a:r>
                        <a:rPr lang="en-US" sz="2000" dirty="0"/>
                        <a:t>alignment of text within its element </a:t>
                      </a:r>
                    </a:p>
                  </a:txBody>
                  <a:tcPr anchor="ctr"/>
                </a:tc>
                <a:extLst>
                  <a:ext uri="{0D108BD9-81ED-4DB2-BD59-A6C34878D82A}">
                    <a16:rowId xmlns="" xmlns:a16="http://schemas.microsoft.com/office/drawing/2014/main" val="10001"/>
                  </a:ext>
                </a:extLst>
              </a:tr>
              <a:tr h="0">
                <a:tc>
                  <a:txBody>
                    <a:bodyPr/>
                    <a:lstStyle/>
                    <a:p>
                      <a:r>
                        <a:rPr lang="en-US" sz="2000" dirty="0"/>
                        <a:t>text-decoration </a:t>
                      </a:r>
                    </a:p>
                  </a:txBody>
                  <a:tcPr anchor="ctr"/>
                </a:tc>
                <a:tc>
                  <a:txBody>
                    <a:bodyPr/>
                    <a:lstStyle/>
                    <a:p>
                      <a:r>
                        <a:rPr lang="en-US" sz="2000" dirty="0"/>
                        <a:t>decorations such as underlining </a:t>
                      </a:r>
                    </a:p>
                  </a:txBody>
                  <a:tcPr anchor="ctr"/>
                </a:tc>
                <a:extLst>
                  <a:ext uri="{0D108BD9-81ED-4DB2-BD59-A6C34878D82A}">
                    <a16:rowId xmlns="" xmlns:a16="http://schemas.microsoft.com/office/drawing/2014/main" val="10002"/>
                  </a:ext>
                </a:extLst>
              </a:tr>
              <a:tr h="0">
                <a:tc>
                  <a:txBody>
                    <a:bodyPr/>
                    <a:lstStyle/>
                    <a:p>
                      <a:r>
                        <a:rPr lang="en-US" sz="2000" dirty="0"/>
                        <a:t>line-height, </a:t>
                      </a:r>
                      <a:br>
                        <a:rPr lang="en-US" sz="2000" dirty="0"/>
                      </a:br>
                      <a:r>
                        <a:rPr lang="en-US" sz="2000" dirty="0"/>
                        <a:t>word-spacing, </a:t>
                      </a:r>
                      <a:br>
                        <a:rPr lang="en-US" sz="2000" dirty="0"/>
                      </a:br>
                      <a:r>
                        <a:rPr lang="en-US" sz="2000" dirty="0"/>
                        <a:t>letter-spacing </a:t>
                      </a:r>
                    </a:p>
                  </a:txBody>
                  <a:tcPr anchor="ctr"/>
                </a:tc>
                <a:tc>
                  <a:txBody>
                    <a:bodyPr/>
                    <a:lstStyle/>
                    <a:p>
                      <a:r>
                        <a:rPr lang="en-US" sz="2000"/>
                        <a:t>gaps between the various portions of the text </a:t>
                      </a:r>
                    </a:p>
                  </a:txBody>
                  <a:tcPr anchor="ctr"/>
                </a:tc>
                <a:extLst>
                  <a:ext uri="{0D108BD9-81ED-4DB2-BD59-A6C34878D82A}">
                    <a16:rowId xmlns="" xmlns:a16="http://schemas.microsoft.com/office/drawing/2014/main" val="10003"/>
                  </a:ext>
                </a:extLst>
              </a:tr>
              <a:tr h="0">
                <a:tc>
                  <a:txBody>
                    <a:bodyPr/>
                    <a:lstStyle/>
                    <a:p>
                      <a:r>
                        <a:rPr lang="en-US" sz="2000" dirty="0"/>
                        <a:t>text-indent </a:t>
                      </a:r>
                    </a:p>
                  </a:txBody>
                  <a:tcPr anchor="ctr"/>
                </a:tc>
                <a:tc>
                  <a:txBody>
                    <a:bodyPr/>
                    <a:lstStyle/>
                    <a:p>
                      <a:r>
                        <a:rPr lang="en-US" sz="2000" dirty="0"/>
                        <a:t>indents the first letter of each paragraph </a:t>
                      </a:r>
                    </a:p>
                  </a:txBody>
                  <a:tcPr anchor="ctr"/>
                </a:tc>
                <a:extLst>
                  <a:ext uri="{0D108BD9-81ED-4DB2-BD59-A6C34878D82A}">
                    <a16:rowId xmlns=""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normAutofit/>
          </a:bodyPr>
          <a:lstStyle/>
          <a:p>
            <a:fld id="{F56B81A7-7EBE-4055-A988-4EA163496A0A}" type="slidenum">
              <a:rPr lang="en-US" smtClean="0"/>
              <a:t>18</a:t>
            </a:fld>
            <a:endParaRPr lang="en-US"/>
          </a:p>
        </p:txBody>
      </p:sp>
      <p:sp>
        <p:nvSpPr>
          <p:cNvPr id="7" name="Rectangle 6"/>
          <p:cNvSpPr/>
          <p:nvPr/>
        </p:nvSpPr>
        <p:spPr>
          <a:xfrm>
            <a:off x="609600" y="5040868"/>
            <a:ext cx="7561237" cy="369332"/>
          </a:xfrm>
          <a:prstGeom prst="rect">
            <a:avLst/>
          </a:prstGeom>
        </p:spPr>
        <p:txBody>
          <a:bodyPr wrap="none">
            <a:spAutoFit/>
          </a:bodyPr>
          <a:lstStyle/>
          <a:p>
            <a:r>
              <a:rPr lang="en-US" dirty="0">
                <a:hlinkClick r:id="rId2"/>
              </a:rPr>
              <a:t>Complete list of text properties</a:t>
            </a:r>
            <a:r>
              <a:rPr lang="en-US" dirty="0"/>
              <a:t> (https://www.w3schools.com/cssref/default.asp)</a:t>
            </a:r>
          </a:p>
        </p:txBody>
      </p:sp>
    </p:spTree>
    <p:extLst>
      <p:ext uri="{BB962C8B-B14F-4D97-AF65-F5344CB8AC3E}">
        <p14:creationId xmlns:p14="http://schemas.microsoft.com/office/powerpoint/2010/main" val="3076492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text-align</a:t>
            </a:r>
          </a:p>
        </p:txBody>
      </p:sp>
      <p:sp>
        <p:nvSpPr>
          <p:cNvPr id="8" name="Content Placeholder 7"/>
          <p:cNvSpPr>
            <a:spLocks noGrp="1"/>
          </p:cNvSpPr>
          <p:nvPr>
            <p:ph idx="1"/>
          </p:nvPr>
        </p:nvSpPr>
        <p:spPr>
          <a:xfrm>
            <a:off x="640976" y="4419600"/>
            <a:ext cx="8153400" cy="1524000"/>
          </a:xfrm>
        </p:spPr>
        <p:txBody>
          <a:bodyPr/>
          <a:lstStyle/>
          <a:p>
            <a:r>
              <a:rPr lang="en-US" sz="2400" dirty="0"/>
              <a:t>text-align can be </a:t>
            </a:r>
            <a:r>
              <a:rPr lang="en-US" sz="2400" dirty="0">
                <a:latin typeface="Courier New" pitchFamily="49" charset="0"/>
                <a:cs typeface="Courier New" pitchFamily="49" charset="0"/>
              </a:rPr>
              <a:t>left, right, center, or justify</a:t>
            </a:r>
            <a:endParaRPr lang="en-US" sz="2400" dirty="0"/>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19</a:t>
            </a:fld>
            <a:endParaRPr lang="en-US"/>
          </a:p>
        </p:txBody>
      </p:sp>
      <p:sp>
        <p:nvSpPr>
          <p:cNvPr id="9" name="TextBox 8"/>
          <p:cNvSpPr txBox="1"/>
          <p:nvPr/>
        </p:nvSpPr>
        <p:spPr>
          <a:xfrm>
            <a:off x="609600" y="1600200"/>
            <a:ext cx="8153400" cy="923330"/>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err="1">
                <a:latin typeface="Courier New" pitchFamily="49" charset="0"/>
                <a:cs typeface="Courier New" pitchFamily="49" charset="0"/>
              </a:rPr>
              <a:t>blockquote</a:t>
            </a:r>
            <a:r>
              <a:rPr lang="en-US" dirty="0">
                <a:latin typeface="Courier New" pitchFamily="49" charset="0"/>
                <a:cs typeface="Courier New" pitchFamily="49" charset="0"/>
              </a:rPr>
              <a:t> { </a:t>
            </a:r>
            <a:r>
              <a:rPr lang="en-US" b="1" dirty="0">
                <a:latin typeface="Courier New" pitchFamily="49" charset="0"/>
                <a:cs typeface="Courier New" pitchFamily="49" charset="0"/>
              </a:rPr>
              <a:t>text-align: justify; </a:t>
            </a:r>
            <a:r>
              <a:rPr lang="en-US" dirty="0">
                <a:latin typeface="Courier New" pitchFamily="49" charset="0"/>
                <a:cs typeface="Courier New" pitchFamily="49" charset="0"/>
              </a:rPr>
              <a:t>}</a:t>
            </a:r>
          </a:p>
          <a:p>
            <a:r>
              <a:rPr lang="en-US" dirty="0">
                <a:latin typeface="Courier New" pitchFamily="49" charset="0"/>
                <a:cs typeface="Courier New" pitchFamily="49" charset="0"/>
              </a:rPr>
              <a:t>h2 { </a:t>
            </a:r>
            <a:r>
              <a:rPr lang="en-US" b="1" dirty="0">
                <a:latin typeface="Courier New" pitchFamily="49" charset="0"/>
                <a:cs typeface="Courier New" pitchFamily="49" charset="0"/>
              </a:rPr>
              <a:t>text-align: center; </a:t>
            </a:r>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609600" y="2667000"/>
            <a:ext cx="8153400" cy="1661993"/>
          </a:xfrm>
          <a:prstGeom prst="rect">
            <a:avLst/>
          </a:prstGeom>
          <a:solidFill>
            <a:schemeClr val="bg1"/>
          </a:solidFill>
          <a:ln w="19050">
            <a:solidFill>
              <a:schemeClr val="tx1"/>
            </a:solidFill>
          </a:ln>
        </p:spPr>
        <p:txBody>
          <a:bodyPr wrap="square" rtlCol="0">
            <a:spAutoFit/>
          </a:bodyPr>
          <a:lstStyle/>
          <a:p>
            <a:pPr algn="ctr"/>
            <a:r>
              <a:rPr lang="en-US" sz="2400" b="1" dirty="0">
                <a:latin typeface="Times New Roman" pitchFamily="18" charset="0"/>
                <a:cs typeface="Times New Roman" pitchFamily="18" charset="0"/>
              </a:rPr>
              <a:t>The Gollum’s Quote</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We wants it, we needs it. Must have the precious. They stole it from us. Sneaky little </a:t>
            </a:r>
            <a:r>
              <a:rPr lang="en-US" sz="2000" dirty="0" err="1">
                <a:latin typeface="Times New Roman" pitchFamily="18" charset="0"/>
                <a:cs typeface="Times New Roman" pitchFamily="18" charset="0"/>
              </a:rPr>
              <a:t>hobbitses</a:t>
            </a:r>
            <a:r>
              <a:rPr lang="en-US" sz="2000" dirty="0">
                <a:latin typeface="Times New Roman" pitchFamily="18" charset="0"/>
                <a:cs typeface="Times New Roman" pitchFamily="18" charset="0"/>
              </a:rPr>
              <a:t>. Wicked, </a:t>
            </a:r>
            <a:r>
              <a:rPr lang="en-US" sz="2000" dirty="0" err="1">
                <a:latin typeface="Times New Roman" pitchFamily="18" charset="0"/>
                <a:cs typeface="Times New Roman" pitchFamily="18" charset="0"/>
              </a:rPr>
              <a:t>tricksy</a:t>
            </a:r>
            <a:r>
              <a:rPr lang="en-US" sz="2000" dirty="0">
                <a:latin typeface="Times New Roman" pitchFamily="18" charset="0"/>
                <a:cs typeface="Times New Roman" pitchFamily="18" charset="0"/>
              </a:rPr>
              <a:t>, false!</a:t>
            </a:r>
            <a:r>
              <a:rPr lang="en-US" sz="2000" b="1" i="1" dirty="0">
                <a:solidFill>
                  <a:schemeClr val="tx1">
                    <a:lumMod val="50000"/>
                    <a:lumOff val="50000"/>
                  </a:schemeClr>
                </a:solidFill>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		  	         				             output</a:t>
            </a:r>
          </a:p>
        </p:txBody>
      </p:sp>
    </p:spTree>
    <p:extLst>
      <p:ext uri="{BB962C8B-B14F-4D97-AF65-F5344CB8AC3E}">
        <p14:creationId xmlns:p14="http://schemas.microsoft.com/office/powerpoint/2010/main" val="1932649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Cascading Style Sheets (CSS)</a:t>
            </a:r>
          </a:p>
        </p:txBody>
      </p:sp>
      <p:sp>
        <p:nvSpPr>
          <p:cNvPr id="3" name="Content Placeholder 2"/>
          <p:cNvSpPr>
            <a:spLocks noGrp="1"/>
          </p:cNvSpPr>
          <p:nvPr>
            <p:ph idx="1"/>
          </p:nvPr>
        </p:nvSpPr>
        <p:spPr/>
        <p:txBody>
          <a:bodyPr/>
          <a:lstStyle/>
          <a:p>
            <a:r>
              <a:rPr lang="en-US" dirty="0"/>
              <a:t>Describes the appearance, layout, and presentation of information on a web page</a:t>
            </a:r>
          </a:p>
          <a:p>
            <a:pPr lvl="1"/>
            <a:r>
              <a:rPr lang="en-US" dirty="0"/>
              <a:t>HTML describes </a:t>
            </a:r>
            <a:r>
              <a:rPr lang="en-US" b="1" dirty="0"/>
              <a:t>the content </a:t>
            </a:r>
            <a:r>
              <a:rPr lang="en-US" dirty="0"/>
              <a:t>of the page</a:t>
            </a:r>
          </a:p>
          <a:p>
            <a:r>
              <a:rPr lang="en-US" dirty="0"/>
              <a:t>Describes </a:t>
            </a:r>
            <a:r>
              <a:rPr lang="en-US" i="1" dirty="0"/>
              <a:t>how </a:t>
            </a:r>
            <a:r>
              <a:rPr lang="en-US" dirty="0"/>
              <a:t>information is to be displayed, not </a:t>
            </a:r>
            <a:r>
              <a:rPr lang="en-US" i="1" dirty="0"/>
              <a:t>what </a:t>
            </a:r>
            <a:r>
              <a:rPr lang="en-US" dirty="0"/>
              <a:t>is being displayed</a:t>
            </a:r>
          </a:p>
          <a:p>
            <a:r>
              <a:rPr lang="en-US" dirty="0"/>
              <a:t>Can be embedded in HTML document or placed into separate .</a:t>
            </a:r>
            <a:r>
              <a:rPr lang="en-US" dirty="0" err="1"/>
              <a:t>css</a:t>
            </a:r>
            <a:r>
              <a:rPr lang="en-US" dirty="0"/>
              <a:t> file</a:t>
            </a:r>
          </a:p>
          <a:p>
            <a:endParaRPr lang="en-US" dirty="0"/>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2</a:t>
            </a:fld>
            <a:endParaRPr lang="en-US"/>
          </a:p>
        </p:txBody>
      </p:sp>
    </p:spTree>
    <p:extLst>
      <p:ext uri="{BB962C8B-B14F-4D97-AF65-F5344CB8AC3E}">
        <p14:creationId xmlns:p14="http://schemas.microsoft.com/office/powerpoint/2010/main" val="2319631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text-decoration</a:t>
            </a:r>
          </a:p>
        </p:txBody>
      </p:sp>
      <p:sp>
        <p:nvSpPr>
          <p:cNvPr id="8" name="Content Placeholder 7"/>
          <p:cNvSpPr>
            <a:spLocks noGrp="1"/>
          </p:cNvSpPr>
          <p:nvPr>
            <p:ph idx="1"/>
          </p:nvPr>
        </p:nvSpPr>
        <p:spPr>
          <a:xfrm>
            <a:off x="640976" y="3505200"/>
            <a:ext cx="8153400" cy="1524000"/>
          </a:xfrm>
        </p:spPr>
        <p:txBody>
          <a:bodyPr>
            <a:normAutofit fontScale="92500"/>
          </a:bodyPr>
          <a:lstStyle/>
          <a:p>
            <a:r>
              <a:rPr lang="en-US" sz="2400" dirty="0"/>
              <a:t>can also be </a:t>
            </a:r>
            <a:r>
              <a:rPr lang="en-US" sz="2400" dirty="0" err="1">
                <a:latin typeface="Courier New" pitchFamily="49" charset="0"/>
                <a:cs typeface="Courier New" pitchFamily="49" charset="0"/>
              </a:rPr>
              <a:t>overline</a:t>
            </a:r>
            <a:r>
              <a:rPr lang="en-US" sz="2400" dirty="0">
                <a:latin typeface="Courier New" pitchFamily="49" charset="0"/>
                <a:cs typeface="Courier New" pitchFamily="49" charset="0"/>
              </a:rPr>
              <a:t>, </a:t>
            </a:r>
            <a:r>
              <a:rPr lang="en-US" sz="2400" strike="sngStrike" dirty="0">
                <a:latin typeface="Courier New" pitchFamily="49" charset="0"/>
                <a:cs typeface="Courier New" pitchFamily="49" charset="0"/>
              </a:rPr>
              <a:t>line-through</a:t>
            </a:r>
            <a:r>
              <a:rPr lang="en-US" sz="2400" dirty="0">
                <a:latin typeface="Courier New" pitchFamily="49" charset="0"/>
                <a:cs typeface="Courier New" pitchFamily="49" charset="0"/>
              </a:rPr>
              <a:t>, blink, or none</a:t>
            </a:r>
          </a:p>
          <a:p>
            <a:r>
              <a:rPr lang="en-US" sz="2400" dirty="0"/>
              <a:t>effects can be combined:</a:t>
            </a:r>
          </a:p>
          <a:p>
            <a:pPr marL="0" indent="0">
              <a:buNone/>
            </a:pPr>
            <a:r>
              <a:rPr lang="en-US" sz="2400" dirty="0">
                <a:latin typeface="Courier New" pitchFamily="49" charset="0"/>
                <a:cs typeface="Courier New" pitchFamily="49" charset="0"/>
              </a:rPr>
              <a:t>text-decoration: </a:t>
            </a:r>
            <a:r>
              <a:rPr lang="en-US" sz="2400" dirty="0" err="1">
                <a:latin typeface="Courier New" pitchFamily="49" charset="0"/>
                <a:cs typeface="Courier New" pitchFamily="49" charset="0"/>
              </a:rPr>
              <a:t>overline</a:t>
            </a:r>
            <a:r>
              <a:rPr lang="en-US" sz="2400" dirty="0">
                <a:latin typeface="Courier New" pitchFamily="49" charset="0"/>
                <a:cs typeface="Courier New" pitchFamily="49" charset="0"/>
              </a:rPr>
              <a:t> underline;</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20</a:t>
            </a:fld>
            <a:endParaRPr lang="en-US"/>
          </a:p>
        </p:txBody>
      </p:sp>
      <p:sp>
        <p:nvSpPr>
          <p:cNvPr id="9" name="TextBox 8"/>
          <p:cNvSpPr txBox="1"/>
          <p:nvPr/>
        </p:nvSpPr>
        <p:spPr>
          <a:xfrm>
            <a:off x="609600" y="1600200"/>
            <a:ext cx="8153400" cy="923330"/>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b="1" dirty="0">
                <a:latin typeface="Courier New" pitchFamily="49" charset="0"/>
                <a:cs typeface="Courier New" pitchFamily="49" charset="0"/>
              </a:rPr>
              <a:t>text-decoration: underline;</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609600" y="2667000"/>
            <a:ext cx="8153400" cy="677108"/>
          </a:xfrm>
          <a:prstGeom prst="rect">
            <a:avLst/>
          </a:prstGeom>
          <a:solidFill>
            <a:schemeClr val="bg1"/>
          </a:solidFill>
          <a:ln w="19050">
            <a:solidFill>
              <a:schemeClr val="tx1"/>
            </a:solidFill>
          </a:ln>
        </p:spPr>
        <p:txBody>
          <a:bodyPr wrap="square" rtlCol="0">
            <a:spAutoFit/>
          </a:bodyPr>
          <a:lstStyle/>
          <a:p>
            <a:pPr algn="ctr"/>
            <a:r>
              <a:rPr lang="en-US" sz="2000" u="sng" dirty="0">
                <a:latin typeface="Times New Roman" pitchFamily="18" charset="0"/>
                <a:cs typeface="Times New Roman" pitchFamily="18" charset="0"/>
              </a:rPr>
              <a:t>This paragraph uses the style above.</a:t>
            </a:r>
            <a:r>
              <a:rPr lang="en-US" sz="2000" b="1" dirty="0">
                <a:latin typeface="Consolas" pitchFamily="49" charset="0"/>
                <a:cs typeface="Consolas" pitchFamily="49" charset="0"/>
              </a:rPr>
              <a:t>	</a:t>
            </a:r>
            <a:r>
              <a:rPr lang="en-US" dirty="0">
                <a:latin typeface="Consolas" pitchFamily="49" charset="0"/>
                <a:cs typeface="Consolas" pitchFamily="49" charset="0"/>
              </a:rPr>
              <a:t>	 	  	         				                            </a:t>
            </a:r>
            <a:r>
              <a:rPr lang="en-US"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3630134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list-style-type property</a:t>
            </a:r>
          </a:p>
        </p:txBody>
      </p:sp>
      <p:sp>
        <p:nvSpPr>
          <p:cNvPr id="8" name="Content Placeholder 7"/>
          <p:cNvSpPr>
            <a:spLocks noGrp="1"/>
          </p:cNvSpPr>
          <p:nvPr>
            <p:ph idx="1"/>
          </p:nvPr>
        </p:nvSpPr>
        <p:spPr>
          <a:xfrm>
            <a:off x="640976" y="2286000"/>
            <a:ext cx="8153400" cy="1524000"/>
          </a:xfrm>
        </p:spPr>
        <p:txBody>
          <a:bodyPr>
            <a:noAutofit/>
          </a:bodyPr>
          <a:lstStyle/>
          <a:p>
            <a:r>
              <a:rPr lang="en-US" sz="1600" dirty="0"/>
              <a:t>Possible values:</a:t>
            </a:r>
          </a:p>
          <a:p>
            <a:pPr marL="0" indent="0">
              <a:buNone/>
            </a:pPr>
            <a:r>
              <a:rPr lang="en-US" sz="1600" dirty="0"/>
              <a:t>	</a:t>
            </a:r>
            <a:r>
              <a:rPr lang="en-US" sz="1400" dirty="0"/>
              <a:t>i. </a:t>
            </a:r>
            <a:r>
              <a:rPr lang="en-US" sz="1400" dirty="0">
                <a:latin typeface="Courier New" pitchFamily="49" charset="0"/>
                <a:cs typeface="Courier New" pitchFamily="49" charset="0"/>
              </a:rPr>
              <a:t>none</a:t>
            </a:r>
            <a:r>
              <a:rPr lang="en-US" sz="1400" dirty="0"/>
              <a:t> : No marker</a:t>
            </a:r>
          </a:p>
          <a:p>
            <a:pPr marL="0" indent="0">
              <a:buNone/>
            </a:pPr>
            <a:r>
              <a:rPr lang="it-IT" sz="1400" dirty="0"/>
              <a:t>	ii. </a:t>
            </a:r>
            <a:r>
              <a:rPr lang="it-IT" sz="1400" dirty="0">
                <a:latin typeface="Courier New" pitchFamily="49" charset="0"/>
                <a:cs typeface="Courier New" pitchFamily="49" charset="0"/>
              </a:rPr>
              <a:t>disc</a:t>
            </a:r>
            <a:r>
              <a:rPr lang="it-IT" sz="1400" dirty="0"/>
              <a:t> (default), </a:t>
            </a:r>
            <a:r>
              <a:rPr lang="it-IT" sz="1400" dirty="0">
                <a:latin typeface="Courier New" pitchFamily="49" charset="0"/>
                <a:cs typeface="Courier New" pitchFamily="49" charset="0"/>
              </a:rPr>
              <a:t>circle, square</a:t>
            </a:r>
          </a:p>
          <a:p>
            <a:pPr marL="0" indent="0">
              <a:buNone/>
            </a:pPr>
            <a:r>
              <a:rPr lang="en-US" sz="1400" dirty="0"/>
              <a:t>	iii. </a:t>
            </a:r>
            <a:r>
              <a:rPr lang="en-US" sz="1400" dirty="0">
                <a:latin typeface="Courier New" pitchFamily="49" charset="0"/>
                <a:cs typeface="Courier New" pitchFamily="49" charset="0"/>
              </a:rPr>
              <a:t>Decimal</a:t>
            </a:r>
            <a:r>
              <a:rPr lang="en-US" sz="1400" dirty="0"/>
              <a:t>: 1, 2, 3, etc.</a:t>
            </a:r>
          </a:p>
          <a:p>
            <a:pPr marL="0" indent="0">
              <a:buNone/>
            </a:pPr>
            <a:r>
              <a:rPr lang="en-US" sz="1400" dirty="0"/>
              <a:t>	iv. </a:t>
            </a:r>
            <a:r>
              <a:rPr lang="en-US" sz="1400" dirty="0">
                <a:latin typeface="Courier New" pitchFamily="49" charset="0"/>
                <a:cs typeface="Courier New" pitchFamily="49" charset="0"/>
              </a:rPr>
              <a:t>decimal-leading-zero</a:t>
            </a:r>
            <a:r>
              <a:rPr lang="en-US" sz="1400" dirty="0"/>
              <a:t>: 01, 02, 03, etc.</a:t>
            </a:r>
          </a:p>
          <a:p>
            <a:pPr marL="0" indent="0">
              <a:buNone/>
            </a:pPr>
            <a:r>
              <a:rPr lang="en-US" sz="1400" dirty="0"/>
              <a:t>	v. </a:t>
            </a:r>
            <a:r>
              <a:rPr lang="en-US" sz="1400" dirty="0">
                <a:latin typeface="Courier New" pitchFamily="49" charset="0"/>
                <a:cs typeface="Courier New" pitchFamily="49" charset="0"/>
              </a:rPr>
              <a:t>lower-roman</a:t>
            </a:r>
            <a:r>
              <a:rPr lang="en-US" sz="1400" dirty="0"/>
              <a:t>: i, ii, iii, iv, v, etc.</a:t>
            </a:r>
          </a:p>
          <a:p>
            <a:pPr marL="0" indent="0">
              <a:buNone/>
            </a:pPr>
            <a:r>
              <a:rPr lang="en-US" sz="1400" dirty="0"/>
              <a:t>	vi. </a:t>
            </a:r>
            <a:r>
              <a:rPr lang="en-US" sz="1400" dirty="0">
                <a:latin typeface="Courier New" pitchFamily="49" charset="0"/>
                <a:cs typeface="Courier New" pitchFamily="49" charset="0"/>
              </a:rPr>
              <a:t>upper-roman</a:t>
            </a:r>
            <a:r>
              <a:rPr lang="en-US" sz="1400" dirty="0"/>
              <a:t>: I, II, III, IV, V, etc.</a:t>
            </a:r>
          </a:p>
          <a:p>
            <a:pPr marL="0" indent="0">
              <a:buNone/>
            </a:pPr>
            <a:r>
              <a:rPr lang="pt-BR" sz="1400" dirty="0"/>
              <a:t>	vii. </a:t>
            </a:r>
            <a:r>
              <a:rPr lang="pt-BR" sz="1400" dirty="0">
                <a:latin typeface="Courier New" pitchFamily="49" charset="0"/>
                <a:cs typeface="Courier New" pitchFamily="49" charset="0"/>
              </a:rPr>
              <a:t>lower-alpha</a:t>
            </a:r>
            <a:r>
              <a:rPr lang="pt-BR" sz="1400" dirty="0"/>
              <a:t>: a, b, c, d, e, etc.</a:t>
            </a:r>
          </a:p>
          <a:p>
            <a:pPr marL="0" indent="0">
              <a:buNone/>
            </a:pPr>
            <a:r>
              <a:rPr lang="pt-BR" sz="1400" dirty="0"/>
              <a:t>	viii. </a:t>
            </a:r>
            <a:r>
              <a:rPr lang="pt-BR" sz="1400" dirty="0">
                <a:latin typeface="Courier New" pitchFamily="49" charset="0"/>
                <a:cs typeface="Courier New" pitchFamily="49" charset="0"/>
              </a:rPr>
              <a:t>upper-alpha</a:t>
            </a:r>
            <a:r>
              <a:rPr lang="pt-BR" sz="1400" dirty="0"/>
              <a:t>: A, B, C, D, E, etc.</a:t>
            </a:r>
          </a:p>
          <a:p>
            <a:pPr marL="0" indent="0">
              <a:buNone/>
            </a:pPr>
            <a:r>
              <a:rPr lang="sv-SE" sz="1400" dirty="0"/>
              <a:t>	x. </a:t>
            </a:r>
            <a:r>
              <a:rPr lang="sv-SE" sz="1400" dirty="0">
                <a:latin typeface="Courier New" pitchFamily="49" charset="0"/>
                <a:cs typeface="Courier New" pitchFamily="49" charset="0"/>
              </a:rPr>
              <a:t>lower-greek</a:t>
            </a:r>
            <a:r>
              <a:rPr lang="sv-SE" sz="1400" dirty="0"/>
              <a:t>: alpha, beta, gamma, etc.</a:t>
            </a:r>
          </a:p>
          <a:p>
            <a:pPr marL="0" indent="0">
              <a:buNone/>
            </a:pPr>
            <a:r>
              <a:rPr lang="en-US" sz="1400" dirty="0"/>
              <a:t>	others: </a:t>
            </a:r>
            <a:r>
              <a:rPr lang="en-US" sz="1400" dirty="0" err="1"/>
              <a:t>hebrew</a:t>
            </a:r>
            <a:r>
              <a:rPr lang="en-US" sz="1400" dirty="0"/>
              <a:t>, </a:t>
            </a:r>
            <a:r>
              <a:rPr lang="en-US" sz="1400" dirty="0" err="1"/>
              <a:t>armenian</a:t>
            </a:r>
            <a:r>
              <a:rPr lang="en-US" sz="1400" dirty="0"/>
              <a:t>, </a:t>
            </a:r>
            <a:r>
              <a:rPr lang="en-US" sz="1400" dirty="0" err="1"/>
              <a:t>georgian</a:t>
            </a:r>
            <a:r>
              <a:rPr lang="en-US" sz="1400" dirty="0"/>
              <a:t>, </a:t>
            </a:r>
            <a:r>
              <a:rPr lang="en-US" sz="1400" dirty="0" err="1"/>
              <a:t>cjk</a:t>
            </a:r>
            <a:r>
              <a:rPr lang="en-US" sz="1400" dirty="0"/>
              <a:t>-ideographic, hiragana…</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21</a:t>
            </a:fld>
            <a:endParaRPr lang="en-US"/>
          </a:p>
        </p:txBody>
      </p:sp>
      <p:sp>
        <p:nvSpPr>
          <p:cNvPr id="9" name="TextBox 8"/>
          <p:cNvSpPr txBox="1"/>
          <p:nvPr/>
        </p:nvSpPr>
        <p:spPr>
          <a:xfrm>
            <a:off x="640976" y="1611595"/>
            <a:ext cx="8153400" cy="646331"/>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err="1">
                <a:latin typeface="Courier New" pitchFamily="49" charset="0"/>
                <a:cs typeface="Courier New" pitchFamily="49" charset="0"/>
              </a:rPr>
              <a:t>ol</a:t>
            </a:r>
            <a:r>
              <a:rPr lang="en-US" dirty="0">
                <a:latin typeface="Courier New" pitchFamily="49" charset="0"/>
                <a:cs typeface="Courier New" pitchFamily="49" charset="0"/>
              </a:rPr>
              <a:t> { </a:t>
            </a:r>
            <a:r>
              <a:rPr lang="en-US" b="1" dirty="0">
                <a:latin typeface="Courier New" pitchFamily="49" charset="0"/>
                <a:cs typeface="Courier New" pitchFamily="49" charset="0"/>
              </a:rPr>
              <a:t>list-style-type: lower-roman; </a:t>
            </a:r>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Tree>
    <p:extLst>
      <p:ext uri="{BB962C8B-B14F-4D97-AF65-F5344CB8AC3E}">
        <p14:creationId xmlns:p14="http://schemas.microsoft.com/office/powerpoint/2010/main" val="1939378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Body styles</a:t>
            </a:r>
          </a:p>
        </p:txBody>
      </p:sp>
      <p:sp>
        <p:nvSpPr>
          <p:cNvPr id="8" name="Content Placeholder 7"/>
          <p:cNvSpPr>
            <a:spLocks noGrp="1"/>
          </p:cNvSpPr>
          <p:nvPr>
            <p:ph idx="1"/>
          </p:nvPr>
        </p:nvSpPr>
        <p:spPr>
          <a:xfrm>
            <a:off x="640976" y="3352800"/>
            <a:ext cx="8153400" cy="1524000"/>
          </a:xfrm>
        </p:spPr>
        <p:txBody>
          <a:bodyPr/>
          <a:lstStyle/>
          <a:p>
            <a:r>
              <a:rPr lang="en-US" sz="2400" dirty="0"/>
              <a:t>Applies a style to the entire body of your page</a:t>
            </a:r>
          </a:p>
          <a:p>
            <a:r>
              <a:rPr lang="en-US" sz="2400" dirty="0"/>
              <a:t>Saves you from manually applying a style to each element</a:t>
            </a:r>
            <a:endParaRPr lang="en-US" sz="2000" dirty="0"/>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22</a:t>
            </a:fld>
            <a:endParaRPr lang="en-US"/>
          </a:p>
        </p:txBody>
      </p:sp>
      <p:sp>
        <p:nvSpPr>
          <p:cNvPr id="9" name="TextBox 8"/>
          <p:cNvSpPr txBox="1"/>
          <p:nvPr/>
        </p:nvSpPr>
        <p:spPr>
          <a:xfrm>
            <a:off x="609600" y="1600200"/>
            <a:ext cx="8153400" cy="1200329"/>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body {</a:t>
            </a:r>
          </a:p>
          <a:p>
            <a:r>
              <a:rPr lang="en-US" dirty="0">
                <a:latin typeface="Courier New" pitchFamily="49" charset="0"/>
                <a:cs typeface="Courier New" pitchFamily="49" charset="0"/>
              </a:rPr>
              <a:t>font-size: 16px;</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Tree>
    <p:extLst>
      <p:ext uri="{BB962C8B-B14F-4D97-AF65-F5344CB8AC3E}">
        <p14:creationId xmlns:p14="http://schemas.microsoft.com/office/powerpoint/2010/main" val="216009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Cascading</a:t>
            </a:r>
            <a:r>
              <a:rPr lang="en-US" dirty="0"/>
              <a:t> Style Sheets</a:t>
            </a:r>
          </a:p>
        </p:txBody>
      </p:sp>
      <p:sp>
        <p:nvSpPr>
          <p:cNvPr id="3" name="Content Placeholder 2"/>
          <p:cNvSpPr>
            <a:spLocks noGrp="1"/>
          </p:cNvSpPr>
          <p:nvPr>
            <p:ph idx="1"/>
          </p:nvPr>
        </p:nvSpPr>
        <p:spPr/>
        <p:txBody>
          <a:bodyPr>
            <a:normAutofit/>
          </a:bodyPr>
          <a:lstStyle/>
          <a:p>
            <a:r>
              <a:rPr lang="en-US" sz="2800" dirty="0"/>
              <a:t>Properties of an element </a:t>
            </a:r>
            <a:r>
              <a:rPr lang="en-US" sz="2800" i="1" dirty="0"/>
              <a:t>cascade</a:t>
            </a:r>
            <a:r>
              <a:rPr lang="en-US" sz="2800" dirty="0"/>
              <a:t> together in this order:</a:t>
            </a:r>
          </a:p>
          <a:p>
            <a:pPr lvl="1"/>
            <a:r>
              <a:rPr lang="en-US" sz="2000" dirty="0"/>
              <a:t>browser's default styles</a:t>
            </a:r>
          </a:p>
          <a:p>
            <a:pPr lvl="1"/>
            <a:r>
              <a:rPr lang="en-US" sz="2000" dirty="0"/>
              <a:t>external style sheet files (in a &lt;link&gt; tag)</a:t>
            </a:r>
          </a:p>
          <a:p>
            <a:pPr lvl="1"/>
            <a:r>
              <a:rPr lang="en-US" sz="2000" dirty="0"/>
              <a:t>internal style sheets (inside a &lt;style&gt; tag in the page's header)</a:t>
            </a:r>
          </a:p>
          <a:p>
            <a:pPr lvl="1"/>
            <a:r>
              <a:rPr lang="en-US" sz="2000" dirty="0"/>
              <a:t>inline style (the style attribute of the HTML element)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23</a:t>
            </a:fld>
            <a:endParaRPr lang="en-US"/>
          </a:p>
        </p:txBody>
      </p:sp>
    </p:spTree>
    <p:extLst>
      <p:ext uri="{BB962C8B-B14F-4D97-AF65-F5344CB8AC3E}">
        <p14:creationId xmlns:p14="http://schemas.microsoft.com/office/powerpoint/2010/main" val="4230538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Inheriting styles</a:t>
            </a:r>
          </a:p>
        </p:txBody>
      </p:sp>
      <p:sp>
        <p:nvSpPr>
          <p:cNvPr id="8" name="Content Placeholder 7"/>
          <p:cNvSpPr>
            <a:spLocks noGrp="1"/>
          </p:cNvSpPr>
          <p:nvPr>
            <p:ph idx="1"/>
          </p:nvPr>
        </p:nvSpPr>
        <p:spPr>
          <a:xfrm>
            <a:off x="640976" y="5105400"/>
            <a:ext cx="8153400" cy="1524000"/>
          </a:xfrm>
        </p:spPr>
        <p:txBody>
          <a:bodyPr/>
          <a:lstStyle/>
          <a:p>
            <a:r>
              <a:rPr lang="en-US" sz="2400" dirty="0"/>
              <a:t>when multiple styles apply to an element, they are inherited</a:t>
            </a:r>
          </a:p>
          <a:p>
            <a:r>
              <a:rPr lang="en-US" sz="2400" dirty="0"/>
              <a:t>a more tightly matching rule can override a more general inherited rule</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24</a:t>
            </a:fld>
            <a:endParaRPr lang="en-US"/>
          </a:p>
        </p:txBody>
      </p:sp>
      <p:sp>
        <p:nvSpPr>
          <p:cNvPr id="9" name="TextBox 8"/>
          <p:cNvSpPr txBox="1"/>
          <p:nvPr/>
        </p:nvSpPr>
        <p:spPr>
          <a:xfrm>
            <a:off x="609600" y="1600200"/>
            <a:ext cx="8153400" cy="1754326"/>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body { font-family: sans-serif; background-color: yellow; }</a:t>
            </a:r>
          </a:p>
          <a:p>
            <a:r>
              <a:rPr lang="en-US" dirty="0">
                <a:latin typeface="Courier New" pitchFamily="49" charset="0"/>
                <a:cs typeface="Courier New" pitchFamily="49" charset="0"/>
              </a:rPr>
              <a:t>p { color: red; background-color: aqua; }</a:t>
            </a:r>
          </a:p>
          <a:p>
            <a:r>
              <a:rPr lang="en-US" dirty="0">
                <a:latin typeface="Courier New" pitchFamily="49" charset="0"/>
                <a:cs typeface="Courier New" pitchFamily="49" charset="0"/>
              </a:rPr>
              <a:t>a { text-decoration: underline; }</a:t>
            </a:r>
          </a:p>
          <a:p>
            <a:r>
              <a:rPr lang="en-US" dirty="0">
                <a:latin typeface="Courier New" pitchFamily="49" charset="0"/>
                <a:cs typeface="Courier New" pitchFamily="49" charset="0"/>
              </a:rPr>
              <a:t>h2 { font-weight: bold; text-align: center; }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609600" y="3581400"/>
            <a:ext cx="8153400" cy="1384995"/>
          </a:xfrm>
          <a:prstGeom prst="rect">
            <a:avLst/>
          </a:prstGeom>
          <a:solidFill>
            <a:srgbClr val="FFFF00"/>
          </a:solidFill>
          <a:ln w="19050">
            <a:solidFill>
              <a:schemeClr val="tx1"/>
            </a:solidFill>
          </a:ln>
        </p:spPr>
        <p:txBody>
          <a:bodyPr wrap="square" rtlCol="0">
            <a:spAutoFit/>
          </a:bodyPr>
          <a:lstStyle/>
          <a:p>
            <a:pPr algn="ctr"/>
            <a:r>
              <a:rPr lang="en-US" sz="2400" b="1" dirty="0">
                <a:latin typeface="Times New Roman" pitchFamily="18" charset="0"/>
                <a:cs typeface="Times New Roman" pitchFamily="18" charset="0"/>
              </a:rPr>
              <a:t>This is a heading</a:t>
            </a:r>
          </a:p>
          <a:p>
            <a:endParaRPr lang="en-US" sz="2000" dirty="0">
              <a:latin typeface="Times New Roman" pitchFamily="18" charset="0"/>
              <a:cs typeface="Times New Roman" pitchFamily="18" charset="0"/>
            </a:endParaRPr>
          </a:p>
          <a:p>
            <a:pPr marL="342900" indent="-342900">
              <a:buFont typeface="Arial" pitchFamily="34" charset="0"/>
              <a:buChar char="•"/>
            </a:pPr>
            <a:endParaRPr lang="en-US" sz="2000" dirty="0">
              <a:latin typeface="Times New Roman" pitchFamily="18" charset="0"/>
              <a:cs typeface="Times New Roman" pitchFamily="18" charset="0"/>
            </a:endParaRPr>
          </a:p>
          <a:p>
            <a:pPr marL="342900" indent="-342900">
              <a:buFont typeface="Arial" pitchFamily="34" charset="0"/>
              <a:buChar char="•"/>
            </a:pPr>
            <a:r>
              <a:rPr lang="en-US" sz="2000" dirty="0">
                <a:latin typeface="Times New Roman" pitchFamily="18" charset="0"/>
                <a:cs typeface="Times New Roman" pitchFamily="18" charset="0"/>
              </a:rPr>
              <a:t>A bulleted list						            </a:t>
            </a:r>
            <a:r>
              <a:rPr lang="en-US" dirty="0">
                <a:solidFill>
                  <a:schemeClr val="tx1">
                    <a:lumMod val="50000"/>
                    <a:lumOff val="50000"/>
                  </a:schemeClr>
                </a:solidFill>
                <a:latin typeface="Consolas" pitchFamily="49" charset="0"/>
                <a:cs typeface="Consolas" pitchFamily="49" charset="0"/>
              </a:rPr>
              <a:t>output</a:t>
            </a:r>
          </a:p>
        </p:txBody>
      </p:sp>
      <p:sp>
        <p:nvSpPr>
          <p:cNvPr id="3" name="Rectangle 2"/>
          <p:cNvSpPr/>
          <p:nvPr/>
        </p:nvSpPr>
        <p:spPr>
          <a:xfrm>
            <a:off x="609600" y="4038600"/>
            <a:ext cx="8153400" cy="457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Times New Roman" pitchFamily="18" charset="0"/>
              <a:cs typeface="Times New Roman" pitchFamily="18" charset="0"/>
            </a:endParaRPr>
          </a:p>
          <a:p>
            <a:r>
              <a:rPr lang="en-US" dirty="0">
                <a:solidFill>
                  <a:srgbClr val="FF0000"/>
                </a:solidFill>
                <a:latin typeface="Times New Roman" pitchFamily="18" charset="0"/>
                <a:cs typeface="Times New Roman" pitchFamily="18" charset="0"/>
              </a:rPr>
              <a:t>A styled paragraph. </a:t>
            </a:r>
            <a:r>
              <a:rPr lang="en-US" u="sng" dirty="0">
                <a:solidFill>
                  <a:schemeClr val="accent1"/>
                </a:solidFill>
                <a:latin typeface="Times New Roman" pitchFamily="18" charset="0"/>
                <a:cs typeface="Times New Roman" pitchFamily="18" charset="0"/>
              </a:rPr>
              <a:t>Previous slides</a:t>
            </a:r>
            <a:r>
              <a:rPr lang="en-US" dirty="0">
                <a:solidFill>
                  <a:srgbClr val="FF0000"/>
                </a:solidFill>
                <a:latin typeface="Times New Roman" pitchFamily="18" charset="0"/>
                <a:cs typeface="Times New Roman" pitchFamily="18" charset="0"/>
              </a:rPr>
              <a:t> are available on the website.</a:t>
            </a:r>
          </a:p>
          <a:p>
            <a:pPr algn="ctr"/>
            <a:endParaRPr lang="en-US" dirty="0"/>
          </a:p>
        </p:txBody>
      </p:sp>
    </p:spTree>
    <p:extLst>
      <p:ext uri="{BB962C8B-B14F-4D97-AF65-F5344CB8AC3E}">
        <p14:creationId xmlns:p14="http://schemas.microsoft.com/office/powerpoint/2010/main" val="1429471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Styles that conflict</a:t>
            </a:r>
          </a:p>
        </p:txBody>
      </p:sp>
      <p:sp>
        <p:nvSpPr>
          <p:cNvPr id="8" name="Content Placeholder 7"/>
          <p:cNvSpPr>
            <a:spLocks noGrp="1"/>
          </p:cNvSpPr>
          <p:nvPr>
            <p:ph idx="1"/>
          </p:nvPr>
        </p:nvSpPr>
        <p:spPr>
          <a:xfrm>
            <a:off x="640976" y="4419600"/>
            <a:ext cx="8153400" cy="1524000"/>
          </a:xfrm>
        </p:spPr>
        <p:txBody>
          <a:bodyPr/>
          <a:lstStyle/>
          <a:p>
            <a:r>
              <a:rPr lang="en-US" sz="2400" dirty="0"/>
              <a:t>when two styles set conflicting values for the same property, the latter style takes precedence</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25</a:t>
            </a:fld>
            <a:endParaRPr lang="en-US"/>
          </a:p>
        </p:txBody>
      </p:sp>
      <p:sp>
        <p:nvSpPr>
          <p:cNvPr id="9" name="TextBox 8"/>
          <p:cNvSpPr txBox="1"/>
          <p:nvPr/>
        </p:nvSpPr>
        <p:spPr>
          <a:xfrm>
            <a:off x="609600" y="1600200"/>
            <a:ext cx="8153400" cy="923330"/>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h1, h2 { color: blue; font-style: italic; }</a:t>
            </a:r>
          </a:p>
          <a:p>
            <a:r>
              <a:rPr lang="en-US" dirty="0">
                <a:latin typeface="Courier New" pitchFamily="49" charset="0"/>
                <a:cs typeface="Courier New" pitchFamily="49" charset="0"/>
              </a:rPr>
              <a:t>h2 { color: red; background-color: yellow; }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609600" y="2743200"/>
            <a:ext cx="8153400" cy="1323439"/>
          </a:xfrm>
          <a:prstGeom prst="rect">
            <a:avLst/>
          </a:prstGeom>
          <a:solidFill>
            <a:schemeClr val="bg1"/>
          </a:solidFill>
          <a:ln w="19050">
            <a:solidFill>
              <a:schemeClr val="tx1"/>
            </a:solidFill>
          </a:ln>
        </p:spPr>
        <p:txBody>
          <a:bodyPr wrap="square" rtlCol="0">
            <a:spAutoFit/>
          </a:bodyPr>
          <a:lstStyle/>
          <a:p>
            <a:r>
              <a:rPr lang="en-US" sz="2000" i="1" dirty="0">
                <a:solidFill>
                  <a:schemeClr val="accent1"/>
                </a:solidFill>
                <a:latin typeface="Times New Roman" pitchFamily="18" charset="0"/>
                <a:cs typeface="Times New Roman" pitchFamily="18" charset="0"/>
              </a:rPr>
              <a:t>This paragraph uses the first style above.</a:t>
            </a:r>
          </a:p>
          <a:p>
            <a:endParaRPr lang="en-US" sz="2000" i="1" dirty="0">
              <a:solidFill>
                <a:schemeClr val="accent1"/>
              </a:solidFill>
              <a:latin typeface="Times New Roman" pitchFamily="18" charset="0"/>
              <a:cs typeface="Times New Roman" pitchFamily="18" charset="0"/>
            </a:endParaRPr>
          </a:p>
          <a:p>
            <a:endParaRPr lang="en-US" sz="2000" i="1" dirty="0">
              <a:solidFill>
                <a:schemeClr val="accent1"/>
              </a:solidFill>
              <a:latin typeface="Times New Roman" pitchFamily="18" charset="0"/>
              <a:cs typeface="Times New Roman" pitchFamily="18" charset="0"/>
            </a:endParaRPr>
          </a:p>
          <a:p>
            <a:pPr algn="r"/>
            <a:r>
              <a:rPr lang="en-US" sz="2000" i="1" dirty="0">
                <a:solidFill>
                  <a:schemeClr val="bg1">
                    <a:lumMod val="75000"/>
                  </a:schemeClr>
                </a:solidFill>
              </a:rPr>
              <a:t>output</a:t>
            </a:r>
            <a:endParaRPr lang="en-US" sz="2000" i="1" dirty="0">
              <a:solidFill>
                <a:schemeClr val="bg1">
                  <a:lumMod val="75000"/>
                </a:schemeClr>
              </a:solidFill>
              <a:latin typeface="Times New Roman" pitchFamily="18" charset="0"/>
              <a:cs typeface="Times New Roman" pitchFamily="18" charset="0"/>
            </a:endParaRPr>
          </a:p>
        </p:txBody>
      </p:sp>
      <p:sp>
        <p:nvSpPr>
          <p:cNvPr id="4" name="Rectangle 3"/>
          <p:cNvSpPr/>
          <p:nvPr/>
        </p:nvSpPr>
        <p:spPr>
          <a:xfrm>
            <a:off x="609600" y="3124200"/>
            <a:ext cx="8153400" cy="48276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i="1" dirty="0">
              <a:solidFill>
                <a:srgbClr val="FF0000"/>
              </a:solidFill>
              <a:latin typeface="Times New Roman" pitchFamily="18" charset="0"/>
              <a:cs typeface="Times New Roman" pitchFamily="18" charset="0"/>
            </a:endParaRPr>
          </a:p>
          <a:p>
            <a:r>
              <a:rPr lang="en-US" sz="2400" b="1" i="1" dirty="0">
                <a:solidFill>
                  <a:srgbClr val="FF0000"/>
                </a:solidFill>
                <a:latin typeface="Times New Roman" pitchFamily="18" charset="0"/>
                <a:cs typeface="Times New Roman" pitchFamily="18" charset="0"/>
              </a:rPr>
              <a:t>This heading uses both styles above.</a:t>
            </a:r>
          </a:p>
          <a:p>
            <a:pPr algn="ctr"/>
            <a:endParaRPr lang="en-US" dirty="0"/>
          </a:p>
        </p:txBody>
      </p:sp>
    </p:spTree>
    <p:extLst>
      <p:ext uri="{BB962C8B-B14F-4D97-AF65-F5344CB8AC3E}">
        <p14:creationId xmlns:p14="http://schemas.microsoft.com/office/powerpoint/2010/main" val="2875787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W3C CSS Validator</a:t>
            </a:r>
          </a:p>
        </p:txBody>
      </p:sp>
      <p:sp>
        <p:nvSpPr>
          <p:cNvPr id="8" name="Content Placeholder 7"/>
          <p:cNvSpPr>
            <a:spLocks noGrp="1"/>
          </p:cNvSpPr>
          <p:nvPr>
            <p:ph idx="1"/>
          </p:nvPr>
        </p:nvSpPr>
        <p:spPr>
          <a:xfrm>
            <a:off x="640976" y="4876800"/>
            <a:ext cx="8153400" cy="1524000"/>
          </a:xfrm>
        </p:spPr>
        <p:txBody>
          <a:bodyPr/>
          <a:lstStyle/>
          <a:p>
            <a:r>
              <a:rPr lang="en-US" sz="2400" dirty="0"/>
              <a:t>jigsaw.w3.org/</a:t>
            </a:r>
            <a:r>
              <a:rPr lang="en-US" sz="2400" dirty="0" err="1"/>
              <a:t>css</a:t>
            </a:r>
            <a:r>
              <a:rPr lang="en-US" sz="2400" dirty="0"/>
              <a:t>-validator/</a:t>
            </a:r>
          </a:p>
          <a:p>
            <a:r>
              <a:rPr lang="en-US" sz="2400" dirty="0"/>
              <a:t>checks your CSS to make sure it meets the official CSS specifications</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26</a:t>
            </a:fld>
            <a:endParaRPr lang="en-US"/>
          </a:p>
        </p:txBody>
      </p:sp>
      <p:sp>
        <p:nvSpPr>
          <p:cNvPr id="9" name="TextBox 8"/>
          <p:cNvSpPr txBox="1"/>
          <p:nvPr/>
        </p:nvSpPr>
        <p:spPr>
          <a:xfrm>
            <a:off x="609600" y="1600200"/>
            <a:ext cx="8153400" cy="1754326"/>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t>
            </a:r>
          </a:p>
          <a:p>
            <a:r>
              <a:rPr lang="en-US" dirty="0">
                <a:latin typeface="Courier New" pitchFamily="49" charset="0"/>
                <a:cs typeface="Courier New" pitchFamily="49" charset="0"/>
              </a:rPr>
              <a:t>&lt;a </a:t>
            </a:r>
            <a:r>
              <a:rPr lang="en-US" dirty="0" err="1">
                <a:latin typeface="Courier New" pitchFamily="49" charset="0"/>
                <a:cs typeface="Courier New" pitchFamily="49" charset="0"/>
              </a:rPr>
              <a:t>href</a:t>
            </a:r>
            <a:r>
              <a:rPr lang="en-US" dirty="0">
                <a:latin typeface="Courier New" pitchFamily="49" charset="0"/>
                <a:cs typeface="Courier New" pitchFamily="49" charset="0"/>
              </a:rPr>
              <a:t>="http://jigsaw.w3.org/</a:t>
            </a:r>
            <a:r>
              <a:rPr lang="en-US" dirty="0" err="1">
                <a:latin typeface="Courier New" pitchFamily="49" charset="0"/>
                <a:cs typeface="Courier New" pitchFamily="49" charset="0"/>
              </a:rPr>
              <a:t>css</a:t>
            </a:r>
            <a:r>
              <a:rPr lang="en-US" dirty="0">
                <a:latin typeface="Courier New" pitchFamily="49" charset="0"/>
                <a:cs typeface="Courier New" pitchFamily="49" charset="0"/>
              </a:rPr>
              <a:t>-validator/check/</a:t>
            </a:r>
            <a:r>
              <a:rPr lang="en-US" dirty="0" err="1">
                <a:latin typeface="Courier New" pitchFamily="49" charset="0"/>
                <a:cs typeface="Courier New" pitchFamily="49" charset="0"/>
              </a:rPr>
              <a:t>referer</a:t>
            </a:r>
            <a:r>
              <a:rPr lang="en-US" dirty="0">
                <a:latin typeface="Courier New" pitchFamily="49" charset="0"/>
                <a:cs typeface="Courier New" pitchFamily="49" charset="0"/>
              </a:rPr>
              <a:t>"&gt;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img</a:t>
            </a:r>
            <a:r>
              <a:rPr lang="en-US" dirty="0">
                <a:latin typeface="Courier New" pitchFamily="49" charset="0"/>
                <a:cs typeface="Courier New" pitchFamily="49" charset="0"/>
              </a:rPr>
              <a:t> </a:t>
            </a:r>
            <a:r>
              <a:rPr lang="en-US" dirty="0" err="1">
                <a:latin typeface="Courier New" pitchFamily="49" charset="0"/>
                <a:cs typeface="Courier New" pitchFamily="49" charset="0"/>
              </a:rPr>
              <a:t>src</a:t>
            </a:r>
            <a:r>
              <a:rPr lang="en-US" dirty="0">
                <a:latin typeface="Courier New" pitchFamily="49" charset="0"/>
                <a:cs typeface="Courier New" pitchFamily="49" charset="0"/>
              </a:rPr>
              <a:t>="http://jigsaw.w3.org/</a:t>
            </a:r>
            <a:r>
              <a:rPr lang="en-US" dirty="0" err="1">
                <a:latin typeface="Courier New" pitchFamily="49" charset="0"/>
                <a:cs typeface="Courier New" pitchFamily="49" charset="0"/>
              </a:rPr>
              <a:t>css</a:t>
            </a:r>
            <a:r>
              <a:rPr lang="en-US" dirty="0">
                <a:latin typeface="Courier New" pitchFamily="49" charset="0"/>
                <a:cs typeface="Courier New" pitchFamily="49" charset="0"/>
              </a:rPr>
              <a:t>-validator/images/</a:t>
            </a:r>
            <a:r>
              <a:rPr lang="en-US" dirty="0" err="1">
                <a:latin typeface="Courier New" pitchFamily="49" charset="0"/>
                <a:cs typeface="Courier New" pitchFamily="49" charset="0"/>
              </a:rPr>
              <a:t>vcss</a:t>
            </a:r>
            <a:r>
              <a:rPr lang="en-US" dirty="0">
                <a:latin typeface="Courier New" pitchFamily="49" charset="0"/>
                <a:cs typeface="Courier New" pitchFamily="49" charset="0"/>
              </a:rPr>
              <a:t>"</a:t>
            </a:r>
          </a:p>
          <a:p>
            <a:r>
              <a:rPr lang="en-US" dirty="0">
                <a:latin typeface="Courier New" pitchFamily="49" charset="0"/>
                <a:cs typeface="Courier New" pitchFamily="49" charset="0"/>
              </a:rPr>
              <a:t>alt="Valid CSS!" /&gt;&lt;/a&gt;</a:t>
            </a:r>
          </a:p>
          <a:p>
            <a:r>
              <a:rPr lang="en-US" dirty="0">
                <a:latin typeface="Courier New" pitchFamily="49" charset="0"/>
                <a:cs typeface="Courier New" pitchFamily="49" charset="0"/>
              </a:rPr>
              <a:t>&lt;/p&gt;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609600" y="3553361"/>
            <a:ext cx="8153400" cy="1015663"/>
          </a:xfrm>
          <a:prstGeom prst="rect">
            <a:avLst/>
          </a:prstGeom>
          <a:solidFill>
            <a:schemeClr val="bg1"/>
          </a:solidFill>
          <a:ln w="19050">
            <a:solidFill>
              <a:schemeClr val="tx1"/>
            </a:solidFill>
          </a:ln>
        </p:spPr>
        <p:txBody>
          <a:bodyPr wrap="square" rtlCol="0">
            <a:spAutoFit/>
          </a:bodyPr>
          <a:lstStyle/>
          <a:p>
            <a:endParaRPr lang="en-US" sz="2000" i="1" dirty="0">
              <a:solidFill>
                <a:schemeClr val="accent1"/>
              </a:solidFill>
              <a:latin typeface="Times New Roman" pitchFamily="18" charset="0"/>
              <a:cs typeface="Times New Roman" pitchFamily="18" charset="0"/>
            </a:endParaRPr>
          </a:p>
          <a:p>
            <a:endParaRPr lang="en-US" sz="2000" i="1" dirty="0">
              <a:solidFill>
                <a:schemeClr val="accent1"/>
              </a:solidFill>
              <a:latin typeface="Times New Roman" pitchFamily="18" charset="0"/>
              <a:cs typeface="Times New Roman" pitchFamily="18" charset="0"/>
            </a:endParaRPr>
          </a:p>
          <a:p>
            <a:pPr algn="r"/>
            <a:r>
              <a:rPr lang="en-US" sz="2000" i="1" dirty="0">
                <a:solidFill>
                  <a:schemeClr val="bg1">
                    <a:lumMod val="75000"/>
                  </a:schemeClr>
                </a:solidFill>
              </a:rPr>
              <a:t>output</a:t>
            </a:r>
            <a:endParaRPr lang="en-US" sz="2000" i="1" dirty="0">
              <a:solidFill>
                <a:schemeClr val="bg1">
                  <a:lumMod val="75000"/>
                </a:schemeClr>
              </a:solidFill>
              <a:latin typeface="Times New Roman" pitchFamily="18" charset="0"/>
              <a:cs typeface="Times New Roman" pitchFamily="18" charset="0"/>
            </a:endParaRP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3636172"/>
            <a:ext cx="1791305" cy="631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3441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 for backgrounds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65643865"/>
              </p:ext>
            </p:extLst>
          </p:nvPr>
        </p:nvGraphicFramePr>
        <p:xfrm>
          <a:off x="609600" y="1676400"/>
          <a:ext cx="8153400" cy="3383280"/>
        </p:xfrm>
        <a:graphic>
          <a:graphicData uri="http://schemas.openxmlformats.org/drawingml/2006/table">
            <a:tbl>
              <a:tblPr>
                <a:tableStyleId>{284E427A-3D55-4303-BF80-6455036E1DE7}</a:tableStyleId>
              </a:tblPr>
              <a:tblGrid>
                <a:gridCol w="4076700">
                  <a:extLst>
                    <a:ext uri="{9D8B030D-6E8A-4147-A177-3AD203B41FA5}">
                      <a16:colId xmlns="" xmlns:a16="http://schemas.microsoft.com/office/drawing/2014/main" val="20000"/>
                    </a:ext>
                  </a:extLst>
                </a:gridCol>
                <a:gridCol w="4076700">
                  <a:extLst>
                    <a:ext uri="{9D8B030D-6E8A-4147-A177-3AD203B41FA5}">
                      <a16:colId xmlns="" xmlns:a16="http://schemas.microsoft.com/office/drawing/2014/main" val="20001"/>
                    </a:ext>
                  </a:extLst>
                </a:gridCol>
              </a:tblGrid>
              <a:tr h="0">
                <a:tc>
                  <a:txBody>
                    <a:bodyPr/>
                    <a:lstStyle/>
                    <a:p>
                      <a:r>
                        <a:rPr lang="en-US" sz="2000" b="1" dirty="0"/>
                        <a:t>property </a:t>
                      </a:r>
                    </a:p>
                  </a:txBody>
                  <a:tcPr anchor="ctr"/>
                </a:tc>
                <a:tc>
                  <a:txBody>
                    <a:bodyPr/>
                    <a:lstStyle/>
                    <a:p>
                      <a:r>
                        <a:rPr lang="en-US" sz="2000" b="1" dirty="0"/>
                        <a:t>description </a:t>
                      </a:r>
                    </a:p>
                  </a:txBody>
                  <a:tcPr anchor="ctr"/>
                </a:tc>
                <a:extLst>
                  <a:ext uri="{0D108BD9-81ED-4DB2-BD59-A6C34878D82A}">
                    <a16:rowId xmlns="" xmlns:a16="http://schemas.microsoft.com/office/drawing/2014/main" val="10000"/>
                  </a:ext>
                </a:extLst>
              </a:tr>
              <a:tr h="0">
                <a:tc>
                  <a:txBody>
                    <a:bodyPr/>
                    <a:lstStyle/>
                    <a:p>
                      <a:r>
                        <a:rPr lang="en-US" sz="2000" dirty="0"/>
                        <a:t>background-color </a:t>
                      </a:r>
                    </a:p>
                  </a:txBody>
                  <a:tcPr anchor="ctr"/>
                </a:tc>
                <a:tc>
                  <a:txBody>
                    <a:bodyPr/>
                    <a:lstStyle/>
                    <a:p>
                      <a:r>
                        <a:rPr lang="en-US" sz="2000"/>
                        <a:t>color to fill background </a:t>
                      </a:r>
                    </a:p>
                  </a:txBody>
                  <a:tcPr anchor="ctr"/>
                </a:tc>
                <a:extLst>
                  <a:ext uri="{0D108BD9-81ED-4DB2-BD59-A6C34878D82A}">
                    <a16:rowId xmlns="" xmlns:a16="http://schemas.microsoft.com/office/drawing/2014/main" val="10001"/>
                  </a:ext>
                </a:extLst>
              </a:tr>
              <a:tr h="0">
                <a:tc>
                  <a:txBody>
                    <a:bodyPr/>
                    <a:lstStyle/>
                    <a:p>
                      <a:r>
                        <a:rPr lang="en-US" sz="2000" dirty="0"/>
                        <a:t>background-image </a:t>
                      </a:r>
                    </a:p>
                  </a:txBody>
                  <a:tcPr anchor="ctr"/>
                </a:tc>
                <a:tc>
                  <a:txBody>
                    <a:bodyPr/>
                    <a:lstStyle/>
                    <a:p>
                      <a:r>
                        <a:rPr lang="en-US" sz="2000"/>
                        <a:t>image to place in background </a:t>
                      </a:r>
                    </a:p>
                  </a:txBody>
                  <a:tcPr anchor="ctr"/>
                </a:tc>
                <a:extLst>
                  <a:ext uri="{0D108BD9-81ED-4DB2-BD59-A6C34878D82A}">
                    <a16:rowId xmlns="" xmlns:a16="http://schemas.microsoft.com/office/drawing/2014/main" val="10002"/>
                  </a:ext>
                </a:extLst>
              </a:tr>
              <a:tr h="0">
                <a:tc>
                  <a:txBody>
                    <a:bodyPr/>
                    <a:lstStyle/>
                    <a:p>
                      <a:r>
                        <a:rPr lang="en-US" sz="2000" dirty="0"/>
                        <a:t>background-position </a:t>
                      </a:r>
                    </a:p>
                  </a:txBody>
                  <a:tcPr anchor="ctr"/>
                </a:tc>
                <a:tc>
                  <a:txBody>
                    <a:bodyPr/>
                    <a:lstStyle/>
                    <a:p>
                      <a:r>
                        <a:rPr lang="en-US" sz="2000"/>
                        <a:t>placement of bg image within element </a:t>
                      </a:r>
                    </a:p>
                  </a:txBody>
                  <a:tcPr anchor="ctr"/>
                </a:tc>
                <a:extLst>
                  <a:ext uri="{0D108BD9-81ED-4DB2-BD59-A6C34878D82A}">
                    <a16:rowId xmlns="" xmlns:a16="http://schemas.microsoft.com/office/drawing/2014/main" val="10003"/>
                  </a:ext>
                </a:extLst>
              </a:tr>
              <a:tr h="0">
                <a:tc>
                  <a:txBody>
                    <a:bodyPr/>
                    <a:lstStyle/>
                    <a:p>
                      <a:r>
                        <a:rPr lang="en-US" sz="2000" dirty="0"/>
                        <a:t>background-repeat </a:t>
                      </a:r>
                    </a:p>
                  </a:txBody>
                  <a:tcPr anchor="ctr"/>
                </a:tc>
                <a:tc>
                  <a:txBody>
                    <a:bodyPr/>
                    <a:lstStyle/>
                    <a:p>
                      <a:r>
                        <a:rPr lang="en-US" sz="2000" dirty="0"/>
                        <a:t>whether/how </a:t>
                      </a:r>
                      <a:r>
                        <a:rPr lang="en-US" sz="2000" dirty="0" err="1"/>
                        <a:t>bg</a:t>
                      </a:r>
                      <a:r>
                        <a:rPr lang="en-US" sz="2000" dirty="0"/>
                        <a:t> image should be repeated </a:t>
                      </a:r>
                    </a:p>
                  </a:txBody>
                  <a:tcPr anchor="ctr"/>
                </a:tc>
                <a:extLst>
                  <a:ext uri="{0D108BD9-81ED-4DB2-BD59-A6C34878D82A}">
                    <a16:rowId xmlns="" xmlns:a16="http://schemas.microsoft.com/office/drawing/2014/main" val="10004"/>
                  </a:ext>
                </a:extLst>
              </a:tr>
              <a:tr h="0">
                <a:tc>
                  <a:txBody>
                    <a:bodyPr/>
                    <a:lstStyle/>
                    <a:p>
                      <a:r>
                        <a:rPr lang="en-US" sz="2000" dirty="0"/>
                        <a:t>background-attachment </a:t>
                      </a:r>
                    </a:p>
                  </a:txBody>
                  <a:tcPr anchor="ctr"/>
                </a:tc>
                <a:tc>
                  <a:txBody>
                    <a:bodyPr/>
                    <a:lstStyle/>
                    <a:p>
                      <a:r>
                        <a:rPr lang="en-US" sz="2000" dirty="0"/>
                        <a:t>whether </a:t>
                      </a:r>
                      <a:r>
                        <a:rPr lang="en-US" sz="2000" dirty="0" err="1"/>
                        <a:t>bg</a:t>
                      </a:r>
                      <a:r>
                        <a:rPr lang="en-US" sz="2000" dirty="0"/>
                        <a:t> image scrolls with page </a:t>
                      </a:r>
                    </a:p>
                  </a:txBody>
                  <a:tcPr anchor="ctr"/>
                </a:tc>
                <a:extLst>
                  <a:ext uri="{0D108BD9-81ED-4DB2-BD59-A6C34878D82A}">
                    <a16:rowId xmlns="" xmlns:a16="http://schemas.microsoft.com/office/drawing/2014/main" val="10005"/>
                  </a:ext>
                </a:extLst>
              </a:tr>
              <a:tr h="0">
                <a:tc>
                  <a:txBody>
                    <a:bodyPr/>
                    <a:lstStyle/>
                    <a:p>
                      <a:r>
                        <a:rPr lang="en-US" sz="2000" dirty="0"/>
                        <a:t>background </a:t>
                      </a:r>
                    </a:p>
                  </a:txBody>
                  <a:tcPr anchor="ctr"/>
                </a:tc>
                <a:tc>
                  <a:txBody>
                    <a:bodyPr/>
                    <a:lstStyle/>
                    <a:p>
                      <a:r>
                        <a:rPr lang="en-US" sz="2000" dirty="0"/>
                        <a:t>shorthand to set all background properties </a:t>
                      </a:r>
                    </a:p>
                  </a:txBody>
                  <a:tcPr anchor="ctr"/>
                </a:tc>
                <a:extLst>
                  <a:ext uri="{0D108BD9-81ED-4DB2-BD59-A6C34878D82A}">
                    <a16:rowId xmlns=""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normAutofit/>
          </a:bodyPr>
          <a:lstStyle/>
          <a:p>
            <a:fld id="{F56B81A7-7EBE-4055-A988-4EA163496A0A}" type="slidenum">
              <a:rPr lang="en-US" smtClean="0"/>
              <a:t>27</a:t>
            </a:fld>
            <a:endParaRPr lang="en-US"/>
          </a:p>
        </p:txBody>
      </p:sp>
    </p:spTree>
    <p:extLst>
      <p:ext uri="{BB962C8B-B14F-4D97-AF65-F5344CB8AC3E}">
        <p14:creationId xmlns:p14="http://schemas.microsoft.com/office/powerpoint/2010/main" val="4128514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background-image </a:t>
            </a:r>
          </a:p>
        </p:txBody>
      </p:sp>
      <p:sp>
        <p:nvSpPr>
          <p:cNvPr id="8" name="Content Placeholder 7"/>
          <p:cNvSpPr>
            <a:spLocks noGrp="1"/>
          </p:cNvSpPr>
          <p:nvPr>
            <p:ph idx="1"/>
          </p:nvPr>
        </p:nvSpPr>
        <p:spPr>
          <a:xfrm>
            <a:off x="640976" y="4876800"/>
            <a:ext cx="8153400" cy="1524000"/>
          </a:xfrm>
        </p:spPr>
        <p:txBody>
          <a:bodyPr/>
          <a:lstStyle/>
          <a:p>
            <a:r>
              <a:rPr lang="en-US" sz="2400" dirty="0"/>
              <a:t>background image/color fills the element's content area</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28</a:t>
            </a:fld>
            <a:endParaRPr lang="en-US"/>
          </a:p>
        </p:txBody>
      </p:sp>
      <p:sp>
        <p:nvSpPr>
          <p:cNvPr id="9" name="TextBox 8"/>
          <p:cNvSpPr txBox="1"/>
          <p:nvPr/>
        </p:nvSpPr>
        <p:spPr>
          <a:xfrm>
            <a:off x="645710" y="1600200"/>
            <a:ext cx="8153400" cy="1200329"/>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body {</a:t>
            </a:r>
          </a:p>
          <a:p>
            <a:r>
              <a:rPr lang="en-US" b="1" dirty="0">
                <a:latin typeface="Courier New" pitchFamily="49" charset="0"/>
                <a:cs typeface="Courier New" pitchFamily="49" charset="0"/>
              </a:rPr>
              <a:t>background-image: </a:t>
            </a:r>
            <a:r>
              <a:rPr lang="en-US" b="1" dirty="0" err="1">
                <a:latin typeface="Courier New" pitchFamily="49" charset="0"/>
                <a:cs typeface="Courier New" pitchFamily="49" charset="0"/>
              </a:rPr>
              <a:t>url</a:t>
            </a:r>
            <a:r>
              <a:rPr lang="en-US" b="1" dirty="0">
                <a:latin typeface="Courier New" pitchFamily="49" charset="0"/>
                <a:cs typeface="Courier New" pitchFamily="49" charset="0"/>
              </a:rPr>
              <a:t>("images/draft.jpg");</a:t>
            </a:r>
          </a:p>
          <a:p>
            <a:r>
              <a:rPr lang="en-US" dirty="0">
                <a:latin typeface="Courier New" pitchFamily="49" charset="0"/>
                <a:cs typeface="Courier New" pitchFamily="49" charset="0"/>
              </a:rPr>
              <a:t>}            	                              </a:t>
            </a:r>
          </a:p>
          <a:p>
            <a:r>
              <a:rPr lang="en-US" i="1" dirty="0">
                <a:solidFill>
                  <a:schemeClr val="tx1">
                    <a:lumMod val="50000"/>
                    <a:lumOff val="50000"/>
                  </a:schemeClr>
                </a:solidFill>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933700"/>
            <a:ext cx="82486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6680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background-repeat </a:t>
            </a:r>
          </a:p>
        </p:txBody>
      </p:sp>
      <p:sp>
        <p:nvSpPr>
          <p:cNvPr id="8" name="Content Placeholder 7"/>
          <p:cNvSpPr>
            <a:spLocks noGrp="1"/>
          </p:cNvSpPr>
          <p:nvPr>
            <p:ph idx="1"/>
          </p:nvPr>
        </p:nvSpPr>
        <p:spPr>
          <a:xfrm>
            <a:off x="640976" y="4876800"/>
            <a:ext cx="8153400" cy="1524000"/>
          </a:xfrm>
        </p:spPr>
        <p:txBody>
          <a:bodyPr/>
          <a:lstStyle/>
          <a:p>
            <a:r>
              <a:rPr lang="en-US" sz="2400" dirty="0"/>
              <a:t>can be repeat (default), repeat-x, repeat-y, or no-repeat</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29</a:t>
            </a:fld>
            <a:endParaRPr lang="en-US"/>
          </a:p>
        </p:txBody>
      </p:sp>
      <p:sp>
        <p:nvSpPr>
          <p:cNvPr id="9" name="TextBox 8"/>
          <p:cNvSpPr txBox="1"/>
          <p:nvPr/>
        </p:nvSpPr>
        <p:spPr>
          <a:xfrm>
            <a:off x="645710" y="1600200"/>
            <a:ext cx="8153400" cy="1477328"/>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body {</a:t>
            </a:r>
          </a:p>
          <a:p>
            <a:r>
              <a:rPr lang="en-US" dirty="0">
                <a:latin typeface="Courier New" pitchFamily="49" charset="0"/>
                <a:cs typeface="Courier New" pitchFamily="49" charset="0"/>
              </a:rPr>
              <a:t>background-image: </a:t>
            </a:r>
            <a:r>
              <a:rPr lang="en-US" dirty="0" err="1">
                <a:latin typeface="Courier New" pitchFamily="49" charset="0"/>
                <a:cs typeface="Courier New" pitchFamily="49" charset="0"/>
              </a:rPr>
              <a:t>url</a:t>
            </a:r>
            <a:r>
              <a:rPr lang="en-US" dirty="0">
                <a:latin typeface="Courier New" pitchFamily="49" charset="0"/>
                <a:cs typeface="Courier New" pitchFamily="49" charset="0"/>
              </a:rPr>
              <a:t>("images/draft.jpg");</a:t>
            </a:r>
          </a:p>
          <a:p>
            <a:r>
              <a:rPr lang="en-US" b="1" dirty="0">
                <a:latin typeface="Courier New" pitchFamily="49" charset="0"/>
                <a:cs typeface="Courier New" pitchFamily="49" charset="0"/>
              </a:rPr>
              <a:t>background-repeat: repeat-x;</a:t>
            </a:r>
          </a:p>
          <a:p>
            <a:r>
              <a:rPr lang="en-US" dirty="0">
                <a:latin typeface="Courier New" pitchFamily="49" charset="0"/>
                <a:cs typeface="Courier New" pitchFamily="49" charset="0"/>
              </a:rPr>
              <a:t>}	                              </a:t>
            </a:r>
          </a:p>
          <a:p>
            <a:r>
              <a:rPr lang="en-US" i="1" dirty="0">
                <a:solidFill>
                  <a:schemeClr val="tx1">
                    <a:lumMod val="50000"/>
                    <a:lumOff val="50000"/>
                  </a:schemeClr>
                </a:solidFill>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3" y="3295650"/>
            <a:ext cx="707707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33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CSS rule syntax</a:t>
            </a:r>
          </a:p>
        </p:txBody>
      </p:sp>
      <p:sp>
        <p:nvSpPr>
          <p:cNvPr id="8" name="Content Placeholder 7"/>
          <p:cNvSpPr>
            <a:spLocks noGrp="1"/>
          </p:cNvSpPr>
          <p:nvPr>
            <p:ph idx="1"/>
          </p:nvPr>
        </p:nvSpPr>
        <p:spPr>
          <a:xfrm>
            <a:off x="612648" y="4724400"/>
            <a:ext cx="8153400" cy="1524000"/>
          </a:xfrm>
        </p:spPr>
        <p:txBody>
          <a:bodyPr>
            <a:normAutofit fontScale="77500" lnSpcReduction="20000"/>
          </a:bodyPr>
          <a:lstStyle/>
          <a:p>
            <a:r>
              <a:rPr lang="en-US" sz="2400" dirty="0"/>
              <a:t>A CSS file consists of one or more </a:t>
            </a:r>
            <a:r>
              <a:rPr lang="en-US" sz="2400" b="1" dirty="0"/>
              <a:t>rules</a:t>
            </a:r>
          </a:p>
          <a:p>
            <a:r>
              <a:rPr lang="en-US" sz="2400" dirty="0"/>
              <a:t>Each rule starts with a </a:t>
            </a:r>
            <a:r>
              <a:rPr lang="en-US" sz="2400" b="1" dirty="0"/>
              <a:t>selector </a:t>
            </a:r>
          </a:p>
          <a:p>
            <a:r>
              <a:rPr lang="en-US" sz="2400" dirty="0"/>
              <a:t>A selector specifies an HTML element(s) and then applies style </a:t>
            </a:r>
            <a:r>
              <a:rPr lang="en-US" sz="2400" b="1" dirty="0"/>
              <a:t>properties </a:t>
            </a:r>
            <a:r>
              <a:rPr lang="en-US" sz="2400" dirty="0"/>
              <a:t>to them</a:t>
            </a:r>
          </a:p>
          <a:p>
            <a:pPr lvl="1"/>
            <a:r>
              <a:rPr lang="en-US" sz="2000" dirty="0"/>
              <a:t>a selector of * selects all elements</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3</a:t>
            </a:fld>
            <a:endParaRPr lang="en-US"/>
          </a:p>
        </p:txBody>
      </p:sp>
      <p:sp>
        <p:nvSpPr>
          <p:cNvPr id="6" name="TextBox 5"/>
          <p:cNvSpPr txBox="1"/>
          <p:nvPr/>
        </p:nvSpPr>
        <p:spPr>
          <a:xfrm>
            <a:off x="609600" y="1598474"/>
            <a:ext cx="8153400" cy="1754326"/>
          </a:xfrm>
          <a:prstGeom prst="rect">
            <a:avLst/>
          </a:prstGeom>
          <a:solidFill>
            <a:schemeClr val="bg1">
              <a:lumMod val="85000"/>
            </a:schemeClr>
          </a:solidFill>
          <a:ln w="19050">
            <a:solidFill>
              <a:schemeClr val="tx1"/>
            </a:solidFill>
          </a:ln>
        </p:spPr>
        <p:txBody>
          <a:bodyPr wrap="square" rtlCol="0">
            <a:spAutoFit/>
          </a:bodyPr>
          <a:lstStyle/>
          <a:p>
            <a:r>
              <a:rPr lang="en-US" i="1" dirty="0">
                <a:latin typeface="Courier New" pitchFamily="49" charset="0"/>
                <a:cs typeface="Courier New" pitchFamily="49" charset="0"/>
              </a:rPr>
              <a:t>selector </a:t>
            </a:r>
            <a:r>
              <a:rPr lang="en-US" dirty="0">
                <a:latin typeface="Courier New" pitchFamily="49" charset="0"/>
                <a:cs typeface="Courier New" pitchFamily="49" charset="0"/>
              </a:rPr>
              <a:t>{</a:t>
            </a:r>
          </a:p>
          <a:p>
            <a:r>
              <a:rPr lang="en-US" i="1" dirty="0">
                <a:latin typeface="Courier New" pitchFamily="49" charset="0"/>
                <a:cs typeface="Courier New" pitchFamily="49" charset="0"/>
              </a:rPr>
              <a:t>property</a:t>
            </a:r>
            <a:r>
              <a:rPr lang="en-US" dirty="0">
                <a:latin typeface="Courier New" pitchFamily="49" charset="0"/>
                <a:cs typeface="Courier New" pitchFamily="49" charset="0"/>
              </a:rPr>
              <a:t>: </a:t>
            </a:r>
            <a:r>
              <a:rPr lang="en-US" i="1" dirty="0">
                <a:latin typeface="Courier New" pitchFamily="49" charset="0"/>
                <a:cs typeface="Courier New" pitchFamily="49" charset="0"/>
              </a:rPr>
              <a:t>value</a:t>
            </a:r>
            <a:r>
              <a:rPr lang="en-US" dirty="0">
                <a:latin typeface="Courier New" pitchFamily="49" charset="0"/>
                <a:cs typeface="Courier New" pitchFamily="49" charset="0"/>
              </a:rPr>
              <a:t>;</a:t>
            </a:r>
          </a:p>
          <a:p>
            <a:r>
              <a:rPr lang="en-US" i="1" dirty="0">
                <a:latin typeface="Courier New" pitchFamily="49" charset="0"/>
                <a:cs typeface="Courier New" pitchFamily="49" charset="0"/>
              </a:rPr>
              <a:t>property</a:t>
            </a:r>
            <a:r>
              <a:rPr lang="en-US" dirty="0">
                <a:latin typeface="Courier New" pitchFamily="49" charset="0"/>
                <a:cs typeface="Courier New" pitchFamily="49" charset="0"/>
              </a:rPr>
              <a:t>: </a:t>
            </a:r>
            <a:r>
              <a:rPr lang="en-US" i="1" dirty="0">
                <a:latin typeface="Courier New" pitchFamily="49" charset="0"/>
                <a:cs typeface="Courier New" pitchFamily="49" charset="0"/>
              </a:rPr>
              <a:t>value</a:t>
            </a:r>
            <a:r>
              <a:rPr lang="en-US" dirty="0">
                <a:latin typeface="Courier New" pitchFamily="49" charset="0"/>
                <a:cs typeface="Courier New" pitchFamily="49" charset="0"/>
              </a:rPr>
              <a:t>;</a:t>
            </a:r>
          </a:p>
          <a:p>
            <a:r>
              <a:rPr lang="en-US" i="1" dirty="0">
                <a:latin typeface="Courier New" pitchFamily="49" charset="0"/>
                <a:cs typeface="Courier New" pitchFamily="49" charset="0"/>
              </a:rPr>
              <a:t>...</a:t>
            </a:r>
          </a:p>
          <a:p>
            <a:r>
              <a:rPr lang="en-US" i="1" dirty="0">
                <a:latin typeface="Courier New" pitchFamily="49" charset="0"/>
                <a:cs typeface="Courier New" pitchFamily="49" charset="0"/>
              </a:rPr>
              <a:t>property: value;</a:t>
            </a:r>
          </a:p>
          <a:p>
            <a:r>
              <a:rPr lang="en-US" i="1" dirty="0">
                <a:latin typeface="Courier New" pitchFamily="49" charset="0"/>
                <a:cs typeface="Courier New" pitchFamily="49" charset="0"/>
              </a:rPr>
              <a:t>}</a:t>
            </a:r>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9" name="TextBox 8"/>
          <p:cNvSpPr txBox="1"/>
          <p:nvPr/>
        </p:nvSpPr>
        <p:spPr>
          <a:xfrm>
            <a:off x="609600" y="3429000"/>
            <a:ext cx="8153400" cy="1200329"/>
          </a:xfrm>
          <a:prstGeom prst="rect">
            <a:avLst/>
          </a:prstGeom>
          <a:solidFill>
            <a:schemeClr val="bg2">
              <a:lumMod val="9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dirty="0">
                <a:latin typeface="Courier New" pitchFamily="49" charset="0"/>
                <a:cs typeface="Courier New" pitchFamily="49" charset="0"/>
              </a:rPr>
              <a:t>font-family: sans-serif;</a:t>
            </a:r>
          </a:p>
          <a:p>
            <a:r>
              <a:rPr lang="en-US" dirty="0">
                <a:latin typeface="Courier New" pitchFamily="49" charset="0"/>
                <a:cs typeface="Courier New" pitchFamily="49" charset="0"/>
              </a:rPr>
              <a:t>color: red;</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Tree>
    <p:extLst>
      <p:ext uri="{BB962C8B-B14F-4D97-AF65-F5344CB8AC3E}">
        <p14:creationId xmlns:p14="http://schemas.microsoft.com/office/powerpoint/2010/main" val="2985965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background-position </a:t>
            </a:r>
          </a:p>
        </p:txBody>
      </p:sp>
      <p:sp>
        <p:nvSpPr>
          <p:cNvPr id="8" name="Content Placeholder 7"/>
          <p:cNvSpPr>
            <a:spLocks noGrp="1"/>
          </p:cNvSpPr>
          <p:nvPr>
            <p:ph idx="1"/>
          </p:nvPr>
        </p:nvSpPr>
        <p:spPr>
          <a:xfrm>
            <a:off x="609600" y="4724400"/>
            <a:ext cx="8153400" cy="1524000"/>
          </a:xfrm>
        </p:spPr>
        <p:txBody>
          <a:bodyPr/>
          <a:lstStyle/>
          <a:p>
            <a:r>
              <a:rPr lang="en-US" sz="2400" dirty="0"/>
              <a:t>value consists of two tokens, each of which can be top, left, right, bottom, center, a percentage, or a length value in </a:t>
            </a:r>
            <a:r>
              <a:rPr lang="en-US" sz="2400" dirty="0" err="1"/>
              <a:t>px</a:t>
            </a:r>
            <a:r>
              <a:rPr lang="en-US" sz="2400" dirty="0"/>
              <a:t>, </a:t>
            </a:r>
            <a:r>
              <a:rPr lang="en-US" sz="2400" dirty="0" err="1"/>
              <a:t>pt</a:t>
            </a:r>
            <a:r>
              <a:rPr lang="en-US" sz="2400" dirty="0"/>
              <a:t>, etc.</a:t>
            </a:r>
          </a:p>
          <a:p>
            <a:r>
              <a:rPr lang="en-US" sz="2400" dirty="0"/>
              <a:t>value can be negative to shift left/up by a given amount</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30</a:t>
            </a:fld>
            <a:endParaRPr lang="en-US"/>
          </a:p>
        </p:txBody>
      </p:sp>
      <p:sp>
        <p:nvSpPr>
          <p:cNvPr id="9" name="TextBox 8"/>
          <p:cNvSpPr txBox="1"/>
          <p:nvPr/>
        </p:nvSpPr>
        <p:spPr>
          <a:xfrm>
            <a:off x="645710" y="1600200"/>
            <a:ext cx="8153400" cy="1477328"/>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body {</a:t>
            </a:r>
          </a:p>
          <a:p>
            <a:r>
              <a:rPr lang="en-US" dirty="0">
                <a:latin typeface="Courier New" pitchFamily="49" charset="0"/>
                <a:cs typeface="Courier New" pitchFamily="49" charset="0"/>
              </a:rPr>
              <a:t>background-image: </a:t>
            </a:r>
            <a:r>
              <a:rPr lang="en-US" dirty="0" err="1">
                <a:latin typeface="Courier New" pitchFamily="49" charset="0"/>
                <a:cs typeface="Courier New" pitchFamily="49" charset="0"/>
              </a:rPr>
              <a:t>url</a:t>
            </a:r>
            <a:r>
              <a:rPr lang="en-US" dirty="0">
                <a:latin typeface="Courier New" pitchFamily="49" charset="0"/>
                <a:cs typeface="Courier New" pitchFamily="49" charset="0"/>
              </a:rPr>
              <a:t>("images/draft.jpg");</a:t>
            </a:r>
          </a:p>
          <a:p>
            <a:r>
              <a:rPr lang="en-US" dirty="0">
                <a:latin typeface="Courier New" pitchFamily="49" charset="0"/>
                <a:cs typeface="Courier New" pitchFamily="49" charset="0"/>
              </a:rPr>
              <a:t>background-repeat: no-repeat;</a:t>
            </a:r>
          </a:p>
          <a:p>
            <a:r>
              <a:rPr lang="en-US" dirty="0" smtClean="0">
                <a:latin typeface="Courier New" pitchFamily="49" charset="0"/>
                <a:cs typeface="Courier New" pitchFamily="49" charset="0"/>
              </a:rPr>
              <a:t>background-position</a:t>
            </a:r>
            <a:r>
              <a:rPr lang="en-US" dirty="0">
                <a:latin typeface="Courier New" pitchFamily="49" charset="0"/>
                <a:cs typeface="Courier New" pitchFamily="49" charset="0"/>
              </a:rPr>
              <a:t>: 370px </a:t>
            </a:r>
            <a:r>
              <a:rPr lang="en-US" dirty="0" smtClean="0">
                <a:latin typeface="Courier New" pitchFamily="49" charset="0"/>
                <a:cs typeface="Courier New" pitchFamily="49" charset="0"/>
              </a:rPr>
              <a:t>20px;</a:t>
            </a:r>
          </a:p>
          <a:p>
            <a:r>
              <a:rPr lang="en-US" i="1" dirty="0">
                <a:solidFill>
                  <a:schemeClr val="tx1">
                    <a:lumMod val="50000"/>
                    <a:lumOff val="50000"/>
                  </a:schemeClr>
                </a:solidFill>
                <a:latin typeface="Courier New" pitchFamily="49" charset="0"/>
                <a:cs typeface="Courier New" pitchFamily="49" charset="0"/>
              </a:rPr>
              <a:t>}</a:t>
            </a:r>
            <a:r>
              <a:rPr lang="en-US" i="1" dirty="0" smtClean="0">
                <a:solidFill>
                  <a:schemeClr val="tx1">
                    <a:lumMod val="50000"/>
                    <a:lumOff val="50000"/>
                  </a:schemeClr>
                </a:solidFill>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324225"/>
            <a:ext cx="71723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995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Favorites icon ("favicon")</a:t>
            </a:r>
          </a:p>
        </p:txBody>
      </p:sp>
      <p:sp>
        <p:nvSpPr>
          <p:cNvPr id="8" name="Content Placeholder 7"/>
          <p:cNvSpPr>
            <a:spLocks noGrp="1"/>
          </p:cNvSpPr>
          <p:nvPr>
            <p:ph idx="1"/>
          </p:nvPr>
        </p:nvSpPr>
        <p:spPr>
          <a:xfrm>
            <a:off x="612648" y="4953000"/>
            <a:ext cx="8153400" cy="1524000"/>
          </a:xfrm>
        </p:spPr>
        <p:txBody>
          <a:bodyPr/>
          <a:lstStyle/>
          <a:p>
            <a:r>
              <a:rPr lang="en-US" sz="2400" dirty="0"/>
              <a:t>The link tag, placed in the HTML page's head section, can specify an icon</a:t>
            </a:r>
          </a:p>
          <a:p>
            <a:pPr lvl="1"/>
            <a:r>
              <a:rPr lang="en-US" sz="2000" dirty="0"/>
              <a:t>this icon will be placed in the browser title bar and bookmark/favorite</a:t>
            </a:r>
            <a:endParaRPr lang="en-US" sz="1050" dirty="0"/>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31</a:t>
            </a:fld>
            <a:endParaRPr lang="en-US"/>
          </a:p>
        </p:txBody>
      </p:sp>
      <p:sp>
        <p:nvSpPr>
          <p:cNvPr id="6" name="TextBox 5"/>
          <p:cNvSpPr txBox="1"/>
          <p:nvPr/>
        </p:nvSpPr>
        <p:spPr>
          <a:xfrm>
            <a:off x="609600" y="1598474"/>
            <a:ext cx="8153400" cy="646331"/>
          </a:xfrm>
          <a:prstGeom prst="rect">
            <a:avLst/>
          </a:prstGeom>
          <a:solidFill>
            <a:schemeClr val="bg1">
              <a:lumMod val="95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&lt;link </a:t>
            </a:r>
            <a:r>
              <a:rPr lang="en-US" dirty="0" err="1">
                <a:latin typeface="Courier New" pitchFamily="49" charset="0"/>
                <a:cs typeface="Courier New" pitchFamily="49" charset="0"/>
              </a:rPr>
              <a:t>href</a:t>
            </a:r>
            <a:r>
              <a:rPr lang="en-US" dirty="0">
                <a:latin typeface="Courier New" pitchFamily="49" charset="0"/>
                <a:cs typeface="Courier New" pitchFamily="49" charset="0"/>
              </a:rPr>
              <a:t>="</a:t>
            </a:r>
            <a:r>
              <a:rPr lang="en-US" i="1" dirty="0">
                <a:latin typeface="Courier New" pitchFamily="49" charset="0"/>
                <a:cs typeface="Courier New" pitchFamily="49" charset="0"/>
              </a:rPr>
              <a:t>filename</a:t>
            </a:r>
            <a:r>
              <a:rPr lang="en-US" dirty="0">
                <a:latin typeface="Courier New" pitchFamily="49" charset="0"/>
                <a:cs typeface="Courier New" pitchFamily="49" charset="0"/>
              </a:rPr>
              <a:t>" type="</a:t>
            </a:r>
            <a:r>
              <a:rPr lang="en-US" i="1" dirty="0">
                <a:latin typeface="Courier New" pitchFamily="49" charset="0"/>
                <a:cs typeface="Courier New" pitchFamily="49" charset="0"/>
              </a:rPr>
              <a:t>MIME type</a:t>
            </a:r>
            <a:r>
              <a:rPr lang="en-US" dirty="0">
                <a:latin typeface="Courier New" pitchFamily="49" charset="0"/>
                <a:cs typeface="Courier New" pitchFamily="49" charset="0"/>
              </a:rPr>
              <a:t>" </a:t>
            </a:r>
            <a:r>
              <a:rPr lang="en-US" dirty="0" err="1">
                <a:latin typeface="Courier New" pitchFamily="49" charset="0"/>
                <a:cs typeface="Courier New" pitchFamily="49" charset="0"/>
              </a:rPr>
              <a:t>rel</a:t>
            </a:r>
            <a:r>
              <a:rPr lang="en-US" dirty="0">
                <a:latin typeface="Courier New" pitchFamily="49" charset="0"/>
                <a:cs typeface="Courier New" pitchFamily="49" charset="0"/>
              </a:rPr>
              <a:t>="shortcut icon" /&gt; 						              </a:t>
            </a:r>
            <a:r>
              <a:rPr lang="en-US" i="1" dirty="0">
                <a:solidFill>
                  <a:schemeClr val="tx1">
                    <a:lumMod val="50000"/>
                    <a:lumOff val="50000"/>
                  </a:schemeClr>
                </a:solidFill>
                <a:latin typeface="Consolas" pitchFamily="49" charset="0"/>
                <a:cs typeface="Consolas" pitchFamily="49" charset="0"/>
              </a:rPr>
              <a:t>HTML</a:t>
            </a:r>
          </a:p>
        </p:txBody>
      </p:sp>
      <p:sp>
        <p:nvSpPr>
          <p:cNvPr id="9" name="TextBox 8"/>
          <p:cNvSpPr txBox="1"/>
          <p:nvPr/>
        </p:nvSpPr>
        <p:spPr>
          <a:xfrm>
            <a:off x="609600" y="2362200"/>
            <a:ext cx="8229600" cy="923330"/>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&lt;link </a:t>
            </a:r>
            <a:r>
              <a:rPr lang="en-US" dirty="0" err="1">
                <a:latin typeface="Courier New" pitchFamily="49" charset="0"/>
                <a:cs typeface="Courier New" pitchFamily="49" charset="0"/>
              </a:rPr>
              <a:t>href</a:t>
            </a:r>
            <a:r>
              <a:rPr lang="en-US" dirty="0">
                <a:latin typeface="Courier New" pitchFamily="49" charset="0"/>
                <a:cs typeface="Courier New" pitchFamily="49" charset="0"/>
              </a:rPr>
              <a:t>="yahoo.gif" type="image/gif" </a:t>
            </a:r>
            <a:r>
              <a:rPr lang="en-US" dirty="0" err="1">
                <a:latin typeface="Courier New" pitchFamily="49" charset="0"/>
                <a:cs typeface="Courier New" pitchFamily="49" charset="0"/>
              </a:rPr>
              <a:t>rel</a:t>
            </a:r>
            <a:r>
              <a:rPr lang="en-US" dirty="0">
                <a:latin typeface="Courier New" pitchFamily="49" charset="0"/>
                <a:cs typeface="Courier New" pitchFamily="49" charset="0"/>
              </a:rPr>
              <a:t>="shortcut icon" /&gt; 			  								 				 </a:t>
            </a:r>
            <a:r>
              <a:rPr lang="en-US" i="1" dirty="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2467890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 xmlns:a16="http://schemas.microsoft.com/office/drawing/2014/main" id="{E4D94DDD-A59A-4DDD-80A9-AA763A1D66A8}"/>
              </a:ext>
            </a:extLst>
          </p:cNvPr>
          <p:cNvSpPr>
            <a:spLocks noGrp="1" noChangeArrowheads="1"/>
          </p:cNvSpPr>
          <p:nvPr>
            <p:ph type="ctrTitle" idx="4294967295"/>
          </p:nvPr>
        </p:nvSpPr>
        <p:spPr>
          <a:xfrm>
            <a:off x="2133600" y="4572000"/>
            <a:ext cx="4419600" cy="2209800"/>
          </a:xfrm>
        </p:spPr>
        <p:txBody>
          <a:bodyPr/>
          <a:lstStyle/>
          <a:p>
            <a:pPr eaLnBrk="1" hangingPunct="1"/>
            <a:r>
              <a:rPr lang="en-US" altLang="en-US" sz="4600" dirty="0">
                <a:solidFill>
                  <a:schemeClr val="tx1"/>
                </a:solidFill>
              </a:rPr>
              <a:t>CSS Box Model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a:extLst>
              <a:ext uri="{FF2B5EF4-FFF2-40B4-BE49-F238E27FC236}">
                <a16:creationId xmlns="" xmlns:a16="http://schemas.microsoft.com/office/drawing/2014/main" id="{04618E0C-E6B4-4F84-AD00-D5CBBC111CDD}"/>
              </a:ext>
            </a:extLst>
          </p:cNvPr>
          <p:cNvSpPr>
            <a:spLocks noChangeArrowheads="1"/>
          </p:cNvSpPr>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eaLnBrk="0" fontAlgn="base" hangingPunct="0">
              <a:spcBef>
                <a:spcPct val="0"/>
              </a:spcBef>
              <a:spcAft>
                <a:spcPct val="0"/>
              </a:spcAft>
              <a:defRPr sz="4400">
                <a:solidFill>
                  <a:schemeClr val="tx1"/>
                </a:solidFill>
                <a:latin typeface="Arial" panose="020B0604020202020204" pitchFamily="34" charset="0"/>
              </a:defRPr>
            </a:lvl6pPr>
            <a:lvl7pPr marL="914400" eaLnBrk="0" fontAlgn="base" hangingPunct="0">
              <a:spcBef>
                <a:spcPct val="0"/>
              </a:spcBef>
              <a:spcAft>
                <a:spcPct val="0"/>
              </a:spcAft>
              <a:defRPr sz="4400">
                <a:solidFill>
                  <a:schemeClr val="tx1"/>
                </a:solidFill>
                <a:latin typeface="Arial" panose="020B0604020202020204" pitchFamily="34" charset="0"/>
              </a:defRPr>
            </a:lvl7pPr>
            <a:lvl8pPr marL="1371600" eaLnBrk="0" fontAlgn="base" hangingPunct="0">
              <a:spcBef>
                <a:spcPct val="0"/>
              </a:spcBef>
              <a:spcAft>
                <a:spcPct val="0"/>
              </a:spcAft>
              <a:defRPr sz="4400">
                <a:solidFill>
                  <a:schemeClr val="tx1"/>
                </a:solidFill>
                <a:latin typeface="Arial" panose="020B0604020202020204" pitchFamily="34" charset="0"/>
              </a:defRPr>
            </a:lvl8pPr>
            <a:lvl9pPr marL="18288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a:t>What is the Box Model?</a:t>
            </a:r>
          </a:p>
        </p:txBody>
      </p:sp>
      <p:cxnSp>
        <p:nvCxnSpPr>
          <p:cNvPr id="5" name="Straight Connector 4">
            <a:extLst>
              <a:ext uri="{FF2B5EF4-FFF2-40B4-BE49-F238E27FC236}">
                <a16:creationId xmlns="" xmlns:a16="http://schemas.microsoft.com/office/drawing/2014/main" id="{3661CCFD-BE66-4F39-9840-2E567D8A2DA5}"/>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69636" name="Rectangle 4">
            <a:extLst>
              <a:ext uri="{FF2B5EF4-FFF2-40B4-BE49-F238E27FC236}">
                <a16:creationId xmlns="" xmlns:a16="http://schemas.microsoft.com/office/drawing/2014/main" id="{803714EF-13A3-422D-A694-FFFD8C73A12D}"/>
              </a:ext>
            </a:extLst>
          </p:cNvPr>
          <p:cNvSpPr>
            <a:spLocks noChangeArrowheads="1"/>
          </p:cNvSpPr>
          <p:nvPr/>
        </p:nvSpPr>
        <p:spPr bwMode="auto">
          <a:xfrm>
            <a:off x="457200" y="2209800"/>
            <a:ext cx="8229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nSpc>
                <a:spcPts val="3000"/>
              </a:lnSpc>
            </a:pPr>
            <a:r>
              <a:rPr lang="en-US" altLang="en-US" sz="2000"/>
              <a:t>Each HTML element appearing on our page takes up a "box" or "container" of space.</a:t>
            </a:r>
          </a:p>
          <a:p>
            <a:pPr>
              <a:lnSpc>
                <a:spcPts val="3000"/>
              </a:lnSpc>
            </a:pPr>
            <a:r>
              <a:rPr lang="en-US" altLang="en-US" sz="2000" dirty="0"/>
              <a:t>Each box size is affected not only by content but also by padding, borders, and margins.</a:t>
            </a:r>
          </a:p>
          <a:p>
            <a:pPr>
              <a:lnSpc>
                <a:spcPts val="3000"/>
              </a:lnSpc>
            </a:pPr>
            <a:r>
              <a:rPr lang="en-US" altLang="en-US" sz="2000" dirty="0"/>
              <a:t>By knowing how to calculate the dimensions of each box, we can accurately predict how elements will lay out on the screen.</a:t>
            </a:r>
          </a:p>
          <a:p>
            <a:pPr>
              <a:lnSpc>
                <a:spcPts val="3000"/>
              </a:lnSpc>
            </a:pPr>
            <a:r>
              <a:rPr lang="en-US" altLang="en-US" sz="2000" dirty="0"/>
              <a:t>As we build a new page, we can arrange these boxes on the screen,  creating a balanced layout with white space around the content.</a:t>
            </a:r>
          </a:p>
        </p:txBody>
      </p:sp>
      <p:sp>
        <p:nvSpPr>
          <p:cNvPr id="69637" name="Text Box 5">
            <a:extLst>
              <a:ext uri="{FF2B5EF4-FFF2-40B4-BE49-F238E27FC236}">
                <a16:creationId xmlns="" xmlns:a16="http://schemas.microsoft.com/office/drawing/2014/main" id="{C5FD5463-FEE5-4C89-9F70-024C9C175F18}"/>
              </a:ext>
            </a:extLst>
          </p:cNvPr>
          <p:cNvSpPr txBox="1">
            <a:spLocks noChangeArrowheads="1"/>
          </p:cNvSpPr>
          <p:nvPr/>
        </p:nvSpPr>
        <p:spPr bwMode="auto">
          <a:xfrm>
            <a:off x="533400" y="5688013"/>
            <a:ext cx="8077200" cy="941387"/>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The importance of the box model concept cannot be overemphasized.  It would be difficult and frustrating to create a website without understanding this concept.</a:t>
            </a:r>
            <a:endParaRPr lang="en-IN" altLang="en-US"/>
          </a:p>
        </p:txBody>
      </p:sp>
      <p:sp>
        <p:nvSpPr>
          <p:cNvPr id="69638" name="Text Box 6">
            <a:extLst>
              <a:ext uri="{FF2B5EF4-FFF2-40B4-BE49-F238E27FC236}">
                <a16:creationId xmlns="" xmlns:a16="http://schemas.microsoft.com/office/drawing/2014/main" id="{B706F504-9099-44EF-979C-D6CAAF9753E3}"/>
              </a:ext>
            </a:extLst>
          </p:cNvPr>
          <p:cNvSpPr txBox="1">
            <a:spLocks noChangeArrowheads="1"/>
          </p:cNvSpPr>
          <p:nvPr/>
        </p:nvSpPr>
        <p:spPr bwMode="auto">
          <a:xfrm>
            <a:off x="381000" y="1406525"/>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t>The box model is a tool we use to understand how our content will be displayed on a web page.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a:extLst>
              <a:ext uri="{FF2B5EF4-FFF2-40B4-BE49-F238E27FC236}">
                <a16:creationId xmlns="" xmlns:a16="http://schemas.microsoft.com/office/drawing/2014/main" id="{94359DCC-4A34-44C1-80CC-B53C4DB329C2}"/>
              </a:ext>
            </a:extLst>
          </p:cNvPr>
          <p:cNvSpPr>
            <a:spLocks noChangeArrowheads="1"/>
          </p:cNvSpPr>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eaLnBrk="0" fontAlgn="base" hangingPunct="0">
              <a:spcBef>
                <a:spcPct val="0"/>
              </a:spcBef>
              <a:spcAft>
                <a:spcPct val="0"/>
              </a:spcAft>
              <a:defRPr sz="4400">
                <a:solidFill>
                  <a:schemeClr val="tx1"/>
                </a:solidFill>
                <a:latin typeface="Arial" panose="020B0604020202020204" pitchFamily="34" charset="0"/>
              </a:defRPr>
            </a:lvl6pPr>
            <a:lvl7pPr marL="914400" eaLnBrk="0" fontAlgn="base" hangingPunct="0">
              <a:spcBef>
                <a:spcPct val="0"/>
              </a:spcBef>
              <a:spcAft>
                <a:spcPct val="0"/>
              </a:spcAft>
              <a:defRPr sz="4400">
                <a:solidFill>
                  <a:schemeClr val="tx1"/>
                </a:solidFill>
                <a:latin typeface="Arial" panose="020B0604020202020204" pitchFamily="34" charset="0"/>
              </a:defRPr>
            </a:lvl7pPr>
            <a:lvl8pPr marL="1371600" eaLnBrk="0" fontAlgn="base" hangingPunct="0">
              <a:spcBef>
                <a:spcPct val="0"/>
              </a:spcBef>
              <a:spcAft>
                <a:spcPct val="0"/>
              </a:spcAft>
              <a:defRPr sz="4400">
                <a:solidFill>
                  <a:schemeClr val="tx1"/>
                </a:solidFill>
                <a:latin typeface="Arial" panose="020B0604020202020204" pitchFamily="34" charset="0"/>
              </a:defRPr>
            </a:lvl8pPr>
            <a:lvl9pPr marL="18288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a:t>Box Components</a:t>
            </a:r>
          </a:p>
        </p:txBody>
      </p:sp>
      <p:cxnSp>
        <p:nvCxnSpPr>
          <p:cNvPr id="5" name="Straight Connector 4">
            <a:extLst>
              <a:ext uri="{FF2B5EF4-FFF2-40B4-BE49-F238E27FC236}">
                <a16:creationId xmlns="" xmlns:a16="http://schemas.microsoft.com/office/drawing/2014/main" id="{1216FD39-BD4A-4907-A858-926AC36197CE}"/>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74758" name="Text Box 6">
            <a:extLst>
              <a:ext uri="{FF2B5EF4-FFF2-40B4-BE49-F238E27FC236}">
                <a16:creationId xmlns="" xmlns:a16="http://schemas.microsoft.com/office/drawing/2014/main" id="{E8B967C1-D11E-4BDB-8399-34EDC0102052}"/>
              </a:ext>
            </a:extLst>
          </p:cNvPr>
          <p:cNvSpPr txBox="1">
            <a:spLocks noChangeArrowheads="1"/>
          </p:cNvSpPr>
          <p:nvPr/>
        </p:nvSpPr>
        <p:spPr bwMode="auto">
          <a:xfrm>
            <a:off x="381000" y="14478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t>Each element on the page has the following components:</a:t>
            </a:r>
          </a:p>
        </p:txBody>
      </p:sp>
      <p:sp>
        <p:nvSpPr>
          <p:cNvPr id="74759" name="Rectangle 5">
            <a:extLst>
              <a:ext uri="{FF2B5EF4-FFF2-40B4-BE49-F238E27FC236}">
                <a16:creationId xmlns="" xmlns:a16="http://schemas.microsoft.com/office/drawing/2014/main" id="{29A523D3-3DA4-47E9-827E-81CDD98F714B}"/>
              </a:ext>
            </a:extLst>
          </p:cNvPr>
          <p:cNvSpPr>
            <a:spLocks noChangeArrowheads="1"/>
          </p:cNvSpPr>
          <p:nvPr/>
        </p:nvSpPr>
        <p:spPr bwMode="auto">
          <a:xfrm>
            <a:off x="1295400" y="1981200"/>
            <a:ext cx="6400800" cy="3810000"/>
          </a:xfrm>
          <a:prstGeom prst="rect">
            <a:avLst/>
          </a:prstGeom>
          <a:solidFill>
            <a:srgbClr val="FFCC99"/>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 name="Rectangle 6">
            <a:extLst>
              <a:ext uri="{FF2B5EF4-FFF2-40B4-BE49-F238E27FC236}">
                <a16:creationId xmlns="" xmlns:a16="http://schemas.microsoft.com/office/drawing/2014/main" id="{5FC729E9-2E38-4F12-824D-6A83343015E8}"/>
              </a:ext>
            </a:extLst>
          </p:cNvPr>
          <p:cNvSpPr>
            <a:spLocks noChangeArrowheads="1"/>
          </p:cNvSpPr>
          <p:nvPr/>
        </p:nvSpPr>
        <p:spPr bwMode="auto">
          <a:xfrm>
            <a:off x="1752600" y="2352675"/>
            <a:ext cx="5562600" cy="3124200"/>
          </a:xfrm>
          <a:prstGeom prst="rect">
            <a:avLst/>
          </a:prstGeom>
          <a:solidFill>
            <a:srgbClr val="C0C0C0"/>
          </a:solidFill>
          <a:ln w="9525" algn="ctr">
            <a:solidFill>
              <a:schemeClr val="tx1"/>
            </a:solidFill>
            <a:round/>
            <a:headEnd/>
            <a:tailEnd/>
          </a:ln>
        </p:spPr>
        <p:txBody>
          <a:bodyPr/>
          <a:lstStyle/>
          <a:p>
            <a:pPr>
              <a:defRPr/>
            </a:pPr>
            <a:endParaRPr lang="en-US" dirty="0">
              <a:solidFill>
                <a:schemeClr val="bg1"/>
              </a:solidFill>
              <a:latin typeface="Arial" charset="0"/>
            </a:endParaRPr>
          </a:p>
        </p:txBody>
      </p:sp>
      <p:sp>
        <p:nvSpPr>
          <p:cNvPr id="74761" name="Rectangle 7">
            <a:extLst>
              <a:ext uri="{FF2B5EF4-FFF2-40B4-BE49-F238E27FC236}">
                <a16:creationId xmlns="" xmlns:a16="http://schemas.microsoft.com/office/drawing/2014/main" id="{598A5FC0-4B8F-47F3-95C4-849DAAE4B09C}"/>
              </a:ext>
            </a:extLst>
          </p:cNvPr>
          <p:cNvSpPr>
            <a:spLocks noChangeArrowheads="1"/>
          </p:cNvSpPr>
          <p:nvPr/>
        </p:nvSpPr>
        <p:spPr bwMode="auto">
          <a:xfrm>
            <a:off x="2209800" y="2733675"/>
            <a:ext cx="4686300" cy="2362200"/>
          </a:xfrm>
          <a:prstGeom prst="rect">
            <a:avLst/>
          </a:prstGeom>
          <a:solidFill>
            <a:srgbClr val="00B0F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4762" name="TextBox 8">
            <a:extLst>
              <a:ext uri="{FF2B5EF4-FFF2-40B4-BE49-F238E27FC236}">
                <a16:creationId xmlns="" xmlns:a16="http://schemas.microsoft.com/office/drawing/2014/main" id="{CCBFC34A-2325-4D3B-A57E-770356CA1E8D}"/>
              </a:ext>
            </a:extLst>
          </p:cNvPr>
          <p:cNvSpPr txBox="1">
            <a:spLocks noChangeArrowheads="1"/>
          </p:cNvSpPr>
          <p:nvPr/>
        </p:nvSpPr>
        <p:spPr bwMode="auto">
          <a:xfrm>
            <a:off x="1295400" y="1981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Margin</a:t>
            </a:r>
          </a:p>
        </p:txBody>
      </p:sp>
      <p:sp>
        <p:nvSpPr>
          <p:cNvPr id="74763" name="TextBox 9">
            <a:extLst>
              <a:ext uri="{FF2B5EF4-FFF2-40B4-BE49-F238E27FC236}">
                <a16:creationId xmlns="" xmlns:a16="http://schemas.microsoft.com/office/drawing/2014/main" id="{D1FB32E7-8BF4-427E-BB75-8300C5853B66}"/>
              </a:ext>
            </a:extLst>
          </p:cNvPr>
          <p:cNvSpPr txBox="1">
            <a:spLocks noChangeArrowheads="1"/>
          </p:cNvSpPr>
          <p:nvPr/>
        </p:nvSpPr>
        <p:spPr bwMode="auto">
          <a:xfrm>
            <a:off x="1752600" y="2366963"/>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Border</a:t>
            </a:r>
          </a:p>
        </p:txBody>
      </p:sp>
      <p:sp>
        <p:nvSpPr>
          <p:cNvPr id="74764" name="Rectangle 10">
            <a:extLst>
              <a:ext uri="{FF2B5EF4-FFF2-40B4-BE49-F238E27FC236}">
                <a16:creationId xmlns="" xmlns:a16="http://schemas.microsoft.com/office/drawing/2014/main" id="{3BD2AEE8-403B-4CDC-A013-15F60972486F}"/>
              </a:ext>
            </a:extLst>
          </p:cNvPr>
          <p:cNvSpPr>
            <a:spLocks noChangeArrowheads="1"/>
          </p:cNvSpPr>
          <p:nvPr/>
        </p:nvSpPr>
        <p:spPr bwMode="auto">
          <a:xfrm>
            <a:off x="2667000" y="3114675"/>
            <a:ext cx="3810000" cy="1600200"/>
          </a:xfrm>
          <a:prstGeom prst="rect">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4765" name="TextBox 11">
            <a:extLst>
              <a:ext uri="{FF2B5EF4-FFF2-40B4-BE49-F238E27FC236}">
                <a16:creationId xmlns="" xmlns:a16="http://schemas.microsoft.com/office/drawing/2014/main" id="{CD8E340A-36F3-44D4-B0CB-C49DF453EF9C}"/>
              </a:ext>
            </a:extLst>
          </p:cNvPr>
          <p:cNvSpPr txBox="1">
            <a:spLocks noChangeArrowheads="1"/>
          </p:cNvSpPr>
          <p:nvPr/>
        </p:nvSpPr>
        <p:spPr bwMode="auto">
          <a:xfrm>
            <a:off x="2667000" y="3114675"/>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Content</a:t>
            </a:r>
          </a:p>
        </p:txBody>
      </p:sp>
      <p:sp>
        <p:nvSpPr>
          <p:cNvPr id="74766" name="TextBox 12">
            <a:extLst>
              <a:ext uri="{FF2B5EF4-FFF2-40B4-BE49-F238E27FC236}">
                <a16:creationId xmlns="" xmlns:a16="http://schemas.microsoft.com/office/drawing/2014/main" id="{F2EC24DF-7F87-41CB-8782-6528E1FC81E0}"/>
              </a:ext>
            </a:extLst>
          </p:cNvPr>
          <p:cNvSpPr txBox="1">
            <a:spLocks noChangeArrowheads="1"/>
          </p:cNvSpPr>
          <p:nvPr/>
        </p:nvSpPr>
        <p:spPr bwMode="auto">
          <a:xfrm>
            <a:off x="2209800" y="2728913"/>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Padding</a:t>
            </a:r>
          </a:p>
        </p:txBody>
      </p:sp>
      <p:sp>
        <p:nvSpPr>
          <p:cNvPr id="74767" name="Text Box 15">
            <a:extLst>
              <a:ext uri="{FF2B5EF4-FFF2-40B4-BE49-F238E27FC236}">
                <a16:creationId xmlns="" xmlns:a16="http://schemas.microsoft.com/office/drawing/2014/main" id="{136FF7AD-4B14-4000-B78A-D0E566E56FED}"/>
              </a:ext>
            </a:extLst>
          </p:cNvPr>
          <p:cNvSpPr txBox="1">
            <a:spLocks noChangeArrowheads="1"/>
          </p:cNvSpPr>
          <p:nvPr/>
        </p:nvSpPr>
        <p:spPr bwMode="auto">
          <a:xfrm>
            <a:off x="533400" y="6038850"/>
            <a:ext cx="8077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The easiest way to understand these components is to use one of the most versatile tools available to us as web designers: the &lt;div&gt; element.</a:t>
            </a:r>
            <a:endParaRPr lang="en-I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a:extLst>
              <a:ext uri="{FF2B5EF4-FFF2-40B4-BE49-F238E27FC236}">
                <a16:creationId xmlns="" xmlns:a16="http://schemas.microsoft.com/office/drawing/2014/main" id="{58A36112-53CC-47D8-A161-60B4FBBC5D77}"/>
              </a:ext>
            </a:extLst>
          </p:cNvPr>
          <p:cNvSpPr>
            <a:spLocks noChangeArrowheads="1"/>
          </p:cNvSpPr>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eaLnBrk="0" fontAlgn="base" hangingPunct="0">
              <a:spcBef>
                <a:spcPct val="0"/>
              </a:spcBef>
              <a:spcAft>
                <a:spcPct val="0"/>
              </a:spcAft>
              <a:defRPr sz="4400">
                <a:solidFill>
                  <a:schemeClr val="tx1"/>
                </a:solidFill>
                <a:latin typeface="Arial" panose="020B0604020202020204" pitchFamily="34" charset="0"/>
              </a:defRPr>
            </a:lvl6pPr>
            <a:lvl7pPr marL="914400" eaLnBrk="0" fontAlgn="base" hangingPunct="0">
              <a:spcBef>
                <a:spcPct val="0"/>
              </a:spcBef>
              <a:spcAft>
                <a:spcPct val="0"/>
              </a:spcAft>
              <a:defRPr sz="4400">
                <a:solidFill>
                  <a:schemeClr val="tx1"/>
                </a:solidFill>
                <a:latin typeface="Arial" panose="020B0604020202020204" pitchFamily="34" charset="0"/>
              </a:defRPr>
            </a:lvl7pPr>
            <a:lvl8pPr marL="1371600" eaLnBrk="0" fontAlgn="base" hangingPunct="0">
              <a:spcBef>
                <a:spcPct val="0"/>
              </a:spcBef>
              <a:spcAft>
                <a:spcPct val="0"/>
              </a:spcAft>
              <a:defRPr sz="4400">
                <a:solidFill>
                  <a:schemeClr val="tx1"/>
                </a:solidFill>
                <a:latin typeface="Arial" panose="020B0604020202020204" pitchFamily="34" charset="0"/>
              </a:defRPr>
            </a:lvl8pPr>
            <a:lvl9pPr marL="18288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a:t>Introducing the &lt;div&gt; Element</a:t>
            </a:r>
          </a:p>
        </p:txBody>
      </p:sp>
      <p:cxnSp>
        <p:nvCxnSpPr>
          <p:cNvPr id="5" name="Straight Connector 4">
            <a:extLst>
              <a:ext uri="{FF2B5EF4-FFF2-40B4-BE49-F238E27FC236}">
                <a16:creationId xmlns="" xmlns:a16="http://schemas.microsoft.com/office/drawing/2014/main" id="{F6EC616A-BF21-4725-803B-D47BD40625D7}"/>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78852" name="Text Box 4">
            <a:extLst>
              <a:ext uri="{FF2B5EF4-FFF2-40B4-BE49-F238E27FC236}">
                <a16:creationId xmlns="" xmlns:a16="http://schemas.microsoft.com/office/drawing/2014/main" id="{F83A0A4D-6045-45E0-BCEE-1625112F631F}"/>
              </a:ext>
            </a:extLst>
          </p:cNvPr>
          <p:cNvSpPr txBox="1">
            <a:spLocks noChangeArrowheads="1"/>
          </p:cNvSpPr>
          <p:nvPr/>
        </p:nvSpPr>
        <p:spPr bwMode="auto">
          <a:xfrm>
            <a:off x="381000" y="1616075"/>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t>The &lt;div&gt; ("division") element groups other elements on the screen.</a:t>
            </a:r>
          </a:p>
        </p:txBody>
      </p:sp>
      <p:sp>
        <p:nvSpPr>
          <p:cNvPr id="78862" name="Rectangle 14">
            <a:extLst>
              <a:ext uri="{FF2B5EF4-FFF2-40B4-BE49-F238E27FC236}">
                <a16:creationId xmlns="" xmlns:a16="http://schemas.microsoft.com/office/drawing/2014/main" id="{5E312260-3120-49AB-BFAE-8349ACD18826}"/>
              </a:ext>
            </a:extLst>
          </p:cNvPr>
          <p:cNvSpPr>
            <a:spLocks noChangeArrowheads="1"/>
          </p:cNvSpPr>
          <p:nvPr/>
        </p:nvSpPr>
        <p:spPr bwMode="auto">
          <a:xfrm>
            <a:off x="457200" y="2590800"/>
            <a:ext cx="8229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nSpc>
                <a:spcPts val="3000"/>
              </a:lnSpc>
            </a:pPr>
            <a:r>
              <a:rPr lang="en-US" altLang="en-US" sz="2000"/>
              <a:t>By setting the </a:t>
            </a:r>
            <a:r>
              <a:rPr lang="en-US" altLang="en-US" sz="2000" b="1"/>
              <a:t>width</a:t>
            </a:r>
            <a:r>
              <a:rPr lang="en-US" altLang="en-US" sz="2000"/>
              <a:t> and </a:t>
            </a:r>
            <a:r>
              <a:rPr lang="en-US" altLang="en-US" sz="2000" b="1"/>
              <a:t>height</a:t>
            </a:r>
            <a:r>
              <a:rPr lang="en-US" altLang="en-US" sz="2000"/>
              <a:t> attributes via CSS, we can reserve a precise amount of space on our page for specific content.</a:t>
            </a:r>
          </a:p>
          <a:p>
            <a:pPr>
              <a:lnSpc>
                <a:spcPts val="3000"/>
              </a:lnSpc>
            </a:pPr>
            <a:r>
              <a:rPr lang="en-US" altLang="en-US" sz="2000"/>
              <a:t>The actual content is nested and contained within the opening &lt;div&gt; and closing &lt;/div&gt; tags.</a:t>
            </a:r>
          </a:p>
          <a:p>
            <a:pPr>
              <a:lnSpc>
                <a:spcPts val="3000"/>
              </a:lnSpc>
            </a:pPr>
            <a:r>
              <a:rPr lang="en-US" altLang="en-US" sz="2000"/>
              <a:t>When we apply CSS styling directly to the &lt;div&gt; element, all the elements contained within that &lt;div&gt; will inherit that style.</a:t>
            </a:r>
          </a:p>
          <a:p>
            <a:pPr>
              <a:lnSpc>
                <a:spcPts val="3000"/>
              </a:lnSpc>
            </a:pPr>
            <a:r>
              <a:rPr lang="en-US" altLang="en-US" sz="2000"/>
              <a:t>By using multiple &lt;div&gt; elements as building blocks, we can design an entire web page layout.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91FCFCED-D43F-4044-BCDD-C87DA898F6D6}"/>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80899" name="Text Box 3">
            <a:extLst>
              <a:ext uri="{FF2B5EF4-FFF2-40B4-BE49-F238E27FC236}">
                <a16:creationId xmlns="" xmlns:a16="http://schemas.microsoft.com/office/drawing/2014/main" id="{1E2DD8A8-0DC3-4E2F-94C9-0477F66AE1FB}"/>
              </a:ext>
            </a:extLst>
          </p:cNvPr>
          <p:cNvSpPr txBox="1">
            <a:spLocks noChangeArrowheads="1"/>
          </p:cNvSpPr>
          <p:nvPr/>
        </p:nvSpPr>
        <p:spPr bwMode="auto">
          <a:xfrm>
            <a:off x="381000" y="1371600"/>
            <a:ext cx="845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Let's create a box on the screen and add a border around it:</a:t>
            </a:r>
          </a:p>
        </p:txBody>
      </p:sp>
      <p:sp>
        <p:nvSpPr>
          <p:cNvPr id="80900" name="Rectangle 4">
            <a:extLst>
              <a:ext uri="{FF2B5EF4-FFF2-40B4-BE49-F238E27FC236}">
                <a16:creationId xmlns="" xmlns:a16="http://schemas.microsoft.com/office/drawing/2014/main" id="{2F5BA72B-FDA2-4C39-90F1-DAC8A7A97E22}"/>
              </a:ext>
            </a:extLst>
          </p:cNvPr>
          <p:cNvSpPr>
            <a:spLocks noChangeArrowheads="1"/>
          </p:cNvSpPr>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eaLnBrk="0" fontAlgn="base" hangingPunct="0">
              <a:spcBef>
                <a:spcPct val="0"/>
              </a:spcBef>
              <a:spcAft>
                <a:spcPct val="0"/>
              </a:spcAft>
              <a:defRPr sz="4400">
                <a:solidFill>
                  <a:schemeClr val="tx1"/>
                </a:solidFill>
                <a:latin typeface="Arial" panose="020B0604020202020204" pitchFamily="34" charset="0"/>
              </a:defRPr>
            </a:lvl6pPr>
            <a:lvl7pPr marL="914400" eaLnBrk="0" fontAlgn="base" hangingPunct="0">
              <a:spcBef>
                <a:spcPct val="0"/>
              </a:spcBef>
              <a:spcAft>
                <a:spcPct val="0"/>
              </a:spcAft>
              <a:defRPr sz="4400">
                <a:solidFill>
                  <a:schemeClr val="tx1"/>
                </a:solidFill>
                <a:latin typeface="Arial" panose="020B0604020202020204" pitchFamily="34" charset="0"/>
              </a:defRPr>
            </a:lvl7pPr>
            <a:lvl8pPr marL="1371600" eaLnBrk="0" fontAlgn="base" hangingPunct="0">
              <a:spcBef>
                <a:spcPct val="0"/>
              </a:spcBef>
              <a:spcAft>
                <a:spcPct val="0"/>
              </a:spcAft>
              <a:defRPr sz="4400">
                <a:solidFill>
                  <a:schemeClr val="tx1"/>
                </a:solidFill>
                <a:latin typeface="Arial" panose="020B0604020202020204" pitchFamily="34" charset="0"/>
              </a:defRPr>
            </a:lvl8pPr>
            <a:lvl9pPr marL="18288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a:t>Example &lt;div&gt; Element</a:t>
            </a:r>
          </a:p>
        </p:txBody>
      </p:sp>
      <p:sp>
        <p:nvSpPr>
          <p:cNvPr id="80901" name="Rectangle 3">
            <a:extLst>
              <a:ext uri="{FF2B5EF4-FFF2-40B4-BE49-F238E27FC236}">
                <a16:creationId xmlns="" xmlns:a16="http://schemas.microsoft.com/office/drawing/2014/main" id="{C4E2C74D-134F-43F7-B1FC-CB65EC987318}"/>
              </a:ext>
            </a:extLst>
          </p:cNvPr>
          <p:cNvSpPr>
            <a:spLocks noChangeArrowheads="1"/>
          </p:cNvSpPr>
          <p:nvPr/>
        </p:nvSpPr>
        <p:spPr bwMode="auto">
          <a:xfrm>
            <a:off x="533400" y="1828800"/>
            <a:ext cx="3657600" cy="38100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n-US" sz="1300" b="1">
                <a:latin typeface="Courier New" panose="02070309020205020404" pitchFamily="49" charset="0"/>
              </a:rPr>
              <a:t>&lt;style type="text/css"&gt;</a:t>
            </a:r>
          </a:p>
          <a:p>
            <a:pPr>
              <a:buFont typeface="Wingdings" panose="05000000000000000000" pitchFamily="2" charset="2"/>
              <a:buNone/>
            </a:pPr>
            <a:r>
              <a:rPr lang="en-US" altLang="en-US" sz="1300" b="1">
                <a:solidFill>
                  <a:srgbClr val="FF0066"/>
                </a:solidFill>
                <a:latin typeface="Courier New" panose="02070309020205020404" pitchFamily="49" charset="0"/>
              </a:rPr>
              <a:t>  .box200 {</a:t>
            </a:r>
          </a:p>
          <a:p>
            <a:pPr>
              <a:buFont typeface="Wingdings" panose="05000000000000000000" pitchFamily="2" charset="2"/>
              <a:buNone/>
            </a:pPr>
            <a:r>
              <a:rPr lang="en-US" altLang="en-US" sz="1300" b="1">
                <a:solidFill>
                  <a:srgbClr val="FF0066"/>
                </a:solidFill>
                <a:latin typeface="Courier New" panose="02070309020205020404" pitchFamily="49" charset="0"/>
              </a:rPr>
              <a:t>    width: 200px;</a:t>
            </a:r>
          </a:p>
          <a:p>
            <a:pPr>
              <a:buFont typeface="Wingdings" panose="05000000000000000000" pitchFamily="2" charset="2"/>
              <a:buNone/>
            </a:pPr>
            <a:r>
              <a:rPr lang="en-US" altLang="en-US" sz="1300" b="1">
                <a:solidFill>
                  <a:srgbClr val="FF0066"/>
                </a:solidFill>
                <a:latin typeface="Courier New" panose="02070309020205020404" pitchFamily="49" charset="0"/>
              </a:rPr>
              <a:t>    height: 200px;</a:t>
            </a:r>
          </a:p>
          <a:p>
            <a:pPr>
              <a:buFont typeface="Wingdings" panose="05000000000000000000" pitchFamily="2" charset="2"/>
              <a:buNone/>
            </a:pPr>
            <a:r>
              <a:rPr lang="en-US" altLang="en-US" sz="1300" b="1">
                <a:solidFill>
                  <a:srgbClr val="FF0066"/>
                </a:solidFill>
                <a:latin typeface="Courier New" panose="02070309020205020404" pitchFamily="49" charset="0"/>
              </a:rPr>
              <a:t>    border: 1px solid black;</a:t>
            </a:r>
          </a:p>
          <a:p>
            <a:pPr>
              <a:buFont typeface="Wingdings" panose="05000000000000000000" pitchFamily="2" charset="2"/>
              <a:buNone/>
            </a:pPr>
            <a:r>
              <a:rPr lang="en-US" altLang="en-US" sz="1300" b="1">
                <a:solidFill>
                  <a:srgbClr val="FF0066"/>
                </a:solidFill>
                <a:latin typeface="Courier New" panose="02070309020205020404" pitchFamily="49" charset="0"/>
              </a:rPr>
              <a:t>    color: blue;</a:t>
            </a:r>
          </a:p>
          <a:p>
            <a:pPr>
              <a:buFont typeface="Wingdings" panose="05000000000000000000" pitchFamily="2" charset="2"/>
              <a:buNone/>
            </a:pPr>
            <a:r>
              <a:rPr lang="en-US" altLang="en-US" sz="1300" b="1">
                <a:solidFill>
                  <a:srgbClr val="FF0066"/>
                </a:solidFill>
                <a:latin typeface="Courier New" panose="02070309020205020404" pitchFamily="49" charset="0"/>
              </a:rPr>
              <a:t>  }</a:t>
            </a:r>
          </a:p>
          <a:p>
            <a:pPr>
              <a:buFont typeface="Wingdings" panose="05000000000000000000" pitchFamily="2" charset="2"/>
              <a:buNone/>
            </a:pPr>
            <a:r>
              <a:rPr lang="en-US" altLang="en-US" sz="1300" b="1">
                <a:latin typeface="Courier New" panose="02070309020205020404" pitchFamily="49" charset="0"/>
              </a:rPr>
              <a:t>&lt;/style&gt;</a:t>
            </a:r>
          </a:p>
          <a:p>
            <a:pPr>
              <a:buFont typeface="Wingdings" panose="05000000000000000000" pitchFamily="2" charset="2"/>
              <a:buNone/>
            </a:pPr>
            <a:r>
              <a:rPr lang="en-US" altLang="en-US" sz="1300" b="1">
                <a:latin typeface="Courier New" panose="02070309020205020404" pitchFamily="49" charset="0"/>
              </a:rPr>
              <a:t>...</a:t>
            </a:r>
          </a:p>
          <a:p>
            <a:pPr>
              <a:buFont typeface="Wingdings" panose="05000000000000000000" pitchFamily="2" charset="2"/>
              <a:buNone/>
            </a:pPr>
            <a:r>
              <a:rPr lang="en-US" altLang="en-US" sz="1300" b="1">
                <a:latin typeface="Courier New" panose="02070309020205020404" pitchFamily="49" charset="0"/>
              </a:rPr>
              <a:t>This is before the box.</a:t>
            </a:r>
          </a:p>
          <a:p>
            <a:pPr>
              <a:buFont typeface="Wingdings" panose="05000000000000000000" pitchFamily="2" charset="2"/>
              <a:buNone/>
            </a:pPr>
            <a:r>
              <a:rPr lang="en-US" altLang="en-US" sz="1300" b="1">
                <a:solidFill>
                  <a:srgbClr val="FF0066"/>
                </a:solidFill>
                <a:latin typeface="Courier New" panose="02070309020205020404" pitchFamily="49" charset="0"/>
              </a:rPr>
              <a:t>  &lt;div class="box200"&gt;</a:t>
            </a:r>
          </a:p>
          <a:p>
            <a:pPr>
              <a:buFont typeface="Wingdings" panose="05000000000000000000" pitchFamily="2" charset="2"/>
              <a:buNone/>
            </a:pPr>
            <a:r>
              <a:rPr lang="en-US" altLang="en-US" sz="1300" b="1">
                <a:latin typeface="Courier New" panose="02070309020205020404" pitchFamily="49" charset="0"/>
              </a:rPr>
              <a:t>This is a 200 by 200 pixel box with a 1px border.</a:t>
            </a:r>
          </a:p>
          <a:p>
            <a:pPr>
              <a:buFont typeface="Wingdings" panose="05000000000000000000" pitchFamily="2" charset="2"/>
              <a:buNone/>
            </a:pPr>
            <a:r>
              <a:rPr lang="en-US" altLang="en-US" sz="1300" b="1">
                <a:solidFill>
                  <a:srgbClr val="FF0066"/>
                </a:solidFill>
                <a:latin typeface="Courier New" panose="02070309020205020404" pitchFamily="49" charset="0"/>
              </a:rPr>
              <a:t>  &lt;/div&gt;</a:t>
            </a:r>
          </a:p>
          <a:p>
            <a:pPr>
              <a:buFont typeface="Wingdings" panose="05000000000000000000" pitchFamily="2" charset="2"/>
              <a:buNone/>
            </a:pPr>
            <a:r>
              <a:rPr lang="en-US" altLang="en-US" sz="1300" b="1">
                <a:latin typeface="Courier New" panose="02070309020205020404" pitchFamily="49" charset="0"/>
              </a:rPr>
              <a:t>This is after the box.</a:t>
            </a:r>
          </a:p>
          <a:p>
            <a:pPr>
              <a:buFont typeface="Wingdings" panose="05000000000000000000" pitchFamily="2" charset="2"/>
              <a:buNone/>
            </a:pPr>
            <a:r>
              <a:rPr lang="en-US" altLang="en-US" sz="1300" b="1">
                <a:latin typeface="Courier New" panose="02070309020205020404" pitchFamily="49" charset="0"/>
              </a:rPr>
              <a:t>...</a:t>
            </a:r>
          </a:p>
          <a:p>
            <a:pPr>
              <a:buFont typeface="Wingdings" panose="05000000000000000000" pitchFamily="2" charset="2"/>
              <a:buNone/>
            </a:pPr>
            <a:endParaRPr lang="en-US" altLang="en-US" sz="1300" b="1">
              <a:latin typeface="Courier New" panose="02070309020205020404" pitchFamily="49" charset="0"/>
            </a:endParaRPr>
          </a:p>
        </p:txBody>
      </p:sp>
      <p:sp>
        <p:nvSpPr>
          <p:cNvPr id="80902" name="Line 6">
            <a:extLst>
              <a:ext uri="{FF2B5EF4-FFF2-40B4-BE49-F238E27FC236}">
                <a16:creationId xmlns="" xmlns:a16="http://schemas.microsoft.com/office/drawing/2014/main" id="{C95900C3-0B9C-41AC-B38D-CCE2CE967BD8}"/>
              </a:ext>
            </a:extLst>
          </p:cNvPr>
          <p:cNvSpPr>
            <a:spLocks noChangeShapeType="1"/>
          </p:cNvSpPr>
          <p:nvPr/>
        </p:nvSpPr>
        <p:spPr bwMode="auto">
          <a:xfrm flipV="1">
            <a:off x="4191000" y="3124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4" name="Text Box 8">
            <a:extLst>
              <a:ext uri="{FF2B5EF4-FFF2-40B4-BE49-F238E27FC236}">
                <a16:creationId xmlns="" xmlns:a16="http://schemas.microsoft.com/office/drawing/2014/main" id="{F5D2E128-C2CB-4C57-AD57-CE744C47476E}"/>
              </a:ext>
            </a:extLst>
          </p:cNvPr>
          <p:cNvSpPr txBox="1">
            <a:spLocks noChangeArrowheads="1"/>
          </p:cNvSpPr>
          <p:nvPr/>
        </p:nvSpPr>
        <p:spPr bwMode="auto">
          <a:xfrm>
            <a:off x="4572000" y="5124450"/>
            <a:ext cx="40386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With the border set, we can see the exact space taken up on the page.</a:t>
            </a:r>
            <a:endParaRPr lang="en-IN" altLang="en-US"/>
          </a:p>
        </p:txBody>
      </p:sp>
      <p:pic>
        <p:nvPicPr>
          <p:cNvPr id="80906" name="Picture 10" descr="box1">
            <a:extLst>
              <a:ext uri="{FF2B5EF4-FFF2-40B4-BE49-F238E27FC236}">
                <a16:creationId xmlns="" xmlns:a16="http://schemas.microsoft.com/office/drawing/2014/main" id="{2F703315-D87C-4932-8EF9-50D011520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827213"/>
            <a:ext cx="3581400" cy="3201987"/>
          </a:xfrm>
          <a:prstGeom prst="rect">
            <a:avLst/>
          </a:prstGeom>
          <a:noFill/>
          <a:extLst>
            <a:ext uri="{909E8E84-426E-40DD-AFC4-6F175D3DCCD1}">
              <a14:hiddenFill xmlns:a14="http://schemas.microsoft.com/office/drawing/2010/main">
                <a:solidFill>
                  <a:srgbClr val="FFFFFF"/>
                </a:solidFill>
              </a14:hiddenFill>
            </a:ext>
          </a:extLst>
        </p:spPr>
      </p:pic>
      <p:sp>
        <p:nvSpPr>
          <p:cNvPr id="80907" name="Text Box 11">
            <a:extLst>
              <a:ext uri="{FF2B5EF4-FFF2-40B4-BE49-F238E27FC236}">
                <a16:creationId xmlns="" xmlns:a16="http://schemas.microsoft.com/office/drawing/2014/main" id="{9534C776-D38E-483E-A8A3-2E3EA667D112}"/>
              </a:ext>
            </a:extLst>
          </p:cNvPr>
          <p:cNvSpPr txBox="1">
            <a:spLocks noChangeArrowheads="1"/>
          </p:cNvSpPr>
          <p:nvPr/>
        </p:nvSpPr>
        <p:spPr bwMode="auto">
          <a:xfrm>
            <a:off x="533400" y="5857875"/>
            <a:ext cx="8077200" cy="850900"/>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sz="1600"/>
              <a:t>Notice that there is almost no space separating the text from the box border.  Elements such as paragraphs, headers, and lists automatically insert padding and margins, but plain text does not do so.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F39E78A2-882F-4445-8928-563515BB1EEC}"/>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82947" name="Text Box 3">
            <a:extLst>
              <a:ext uri="{FF2B5EF4-FFF2-40B4-BE49-F238E27FC236}">
                <a16:creationId xmlns="" xmlns:a16="http://schemas.microsoft.com/office/drawing/2014/main" id="{421E6C7F-F7C1-4A4A-8E24-F6B227A024BD}"/>
              </a:ext>
            </a:extLst>
          </p:cNvPr>
          <p:cNvSpPr txBox="1">
            <a:spLocks noChangeArrowheads="1"/>
          </p:cNvSpPr>
          <p:nvPr/>
        </p:nvSpPr>
        <p:spPr bwMode="auto">
          <a:xfrm>
            <a:off x="381000" y="1371600"/>
            <a:ext cx="845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Let's create some space between elements by adding both padding and margin:</a:t>
            </a:r>
          </a:p>
        </p:txBody>
      </p:sp>
      <p:sp>
        <p:nvSpPr>
          <p:cNvPr id="82948" name="Rectangle 4">
            <a:extLst>
              <a:ext uri="{FF2B5EF4-FFF2-40B4-BE49-F238E27FC236}">
                <a16:creationId xmlns="" xmlns:a16="http://schemas.microsoft.com/office/drawing/2014/main" id="{461CB470-4453-44C3-8F5C-257886D7F516}"/>
              </a:ext>
            </a:extLst>
          </p:cNvPr>
          <p:cNvSpPr>
            <a:spLocks noChangeArrowheads="1"/>
          </p:cNvSpPr>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eaLnBrk="0" fontAlgn="base" hangingPunct="0">
              <a:spcBef>
                <a:spcPct val="0"/>
              </a:spcBef>
              <a:spcAft>
                <a:spcPct val="0"/>
              </a:spcAft>
              <a:defRPr sz="4400">
                <a:solidFill>
                  <a:schemeClr val="tx1"/>
                </a:solidFill>
                <a:latin typeface="Arial" panose="020B0604020202020204" pitchFamily="34" charset="0"/>
              </a:defRPr>
            </a:lvl6pPr>
            <a:lvl7pPr marL="914400" eaLnBrk="0" fontAlgn="base" hangingPunct="0">
              <a:spcBef>
                <a:spcPct val="0"/>
              </a:spcBef>
              <a:spcAft>
                <a:spcPct val="0"/>
              </a:spcAft>
              <a:defRPr sz="4400">
                <a:solidFill>
                  <a:schemeClr val="tx1"/>
                </a:solidFill>
                <a:latin typeface="Arial" panose="020B0604020202020204" pitchFamily="34" charset="0"/>
              </a:defRPr>
            </a:lvl7pPr>
            <a:lvl8pPr marL="1371600" eaLnBrk="0" fontAlgn="base" hangingPunct="0">
              <a:spcBef>
                <a:spcPct val="0"/>
              </a:spcBef>
              <a:spcAft>
                <a:spcPct val="0"/>
              </a:spcAft>
              <a:defRPr sz="4400">
                <a:solidFill>
                  <a:schemeClr val="tx1"/>
                </a:solidFill>
                <a:latin typeface="Arial" panose="020B0604020202020204" pitchFamily="34" charset="0"/>
              </a:defRPr>
            </a:lvl8pPr>
            <a:lvl9pPr marL="18288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a:t>Adding Padding and Margin</a:t>
            </a:r>
          </a:p>
        </p:txBody>
      </p:sp>
      <p:sp>
        <p:nvSpPr>
          <p:cNvPr id="82949" name="Rectangle 3">
            <a:extLst>
              <a:ext uri="{FF2B5EF4-FFF2-40B4-BE49-F238E27FC236}">
                <a16:creationId xmlns="" xmlns:a16="http://schemas.microsoft.com/office/drawing/2014/main" id="{698D5B5B-3F24-40A8-9794-9FB4C064A68E}"/>
              </a:ext>
            </a:extLst>
          </p:cNvPr>
          <p:cNvSpPr>
            <a:spLocks noChangeArrowheads="1"/>
          </p:cNvSpPr>
          <p:nvPr/>
        </p:nvSpPr>
        <p:spPr bwMode="auto">
          <a:xfrm>
            <a:off x="533400" y="2114550"/>
            <a:ext cx="3657600" cy="28194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n-US" sz="1300" b="1" dirty="0">
                <a:latin typeface="Courier New" panose="02070309020205020404" pitchFamily="49" charset="0"/>
              </a:rPr>
              <a:t>&lt;style type="text/</a:t>
            </a:r>
            <a:r>
              <a:rPr lang="en-US" altLang="en-US" sz="1300" b="1" dirty="0" err="1">
                <a:latin typeface="Courier New" panose="02070309020205020404" pitchFamily="49" charset="0"/>
              </a:rPr>
              <a:t>css</a:t>
            </a:r>
            <a:r>
              <a:rPr lang="en-US" altLang="en-US" sz="1300" b="1" dirty="0">
                <a:latin typeface="Courier New" panose="02070309020205020404" pitchFamily="49" charset="0"/>
              </a:rPr>
              <a:t>"&gt;</a:t>
            </a:r>
          </a:p>
          <a:p>
            <a:pPr>
              <a:buFont typeface="Wingdings" panose="05000000000000000000" pitchFamily="2" charset="2"/>
              <a:buNone/>
            </a:pPr>
            <a:r>
              <a:rPr lang="en-US" altLang="en-US" sz="1300" b="1" dirty="0">
                <a:latin typeface="Courier New" panose="02070309020205020404" pitchFamily="49" charset="0"/>
              </a:rPr>
              <a:t>  .box200 {</a:t>
            </a:r>
          </a:p>
          <a:p>
            <a:pPr>
              <a:buFont typeface="Wingdings" panose="05000000000000000000" pitchFamily="2" charset="2"/>
              <a:buNone/>
            </a:pPr>
            <a:r>
              <a:rPr lang="en-US" altLang="en-US" sz="1300" b="1" dirty="0">
                <a:latin typeface="Courier New" panose="02070309020205020404" pitchFamily="49" charset="0"/>
              </a:rPr>
              <a:t>    width: 200px;</a:t>
            </a:r>
          </a:p>
          <a:p>
            <a:pPr>
              <a:buFont typeface="Wingdings" panose="05000000000000000000" pitchFamily="2" charset="2"/>
              <a:buNone/>
            </a:pPr>
            <a:r>
              <a:rPr lang="en-US" altLang="en-US" sz="1300" b="1" dirty="0">
                <a:latin typeface="Courier New" panose="02070309020205020404" pitchFamily="49" charset="0"/>
              </a:rPr>
              <a:t>    height: 200px;</a:t>
            </a:r>
          </a:p>
          <a:p>
            <a:pPr>
              <a:buFont typeface="Wingdings" panose="05000000000000000000" pitchFamily="2" charset="2"/>
              <a:buNone/>
            </a:pPr>
            <a:r>
              <a:rPr lang="en-US" altLang="en-US" sz="1300" b="1" dirty="0">
                <a:latin typeface="Courier New" panose="02070309020205020404" pitchFamily="49" charset="0"/>
              </a:rPr>
              <a:t>    border: 1px solid black;</a:t>
            </a:r>
          </a:p>
          <a:p>
            <a:pPr>
              <a:buFont typeface="Wingdings" panose="05000000000000000000" pitchFamily="2" charset="2"/>
              <a:buNone/>
            </a:pPr>
            <a:r>
              <a:rPr lang="en-US" altLang="en-US" sz="1300" b="1" dirty="0">
                <a:latin typeface="Courier New" panose="02070309020205020404" pitchFamily="49" charset="0"/>
              </a:rPr>
              <a:t>    color: blue;</a:t>
            </a:r>
          </a:p>
          <a:p>
            <a:pPr>
              <a:buFont typeface="Wingdings" panose="05000000000000000000" pitchFamily="2" charset="2"/>
              <a:buNone/>
            </a:pPr>
            <a:r>
              <a:rPr lang="en-US" altLang="en-US" sz="1300" b="1" dirty="0">
                <a:solidFill>
                  <a:srgbClr val="FF0066"/>
                </a:solidFill>
                <a:latin typeface="Courier New" panose="02070309020205020404" pitchFamily="49" charset="0"/>
              </a:rPr>
              <a:t>    padding: 10px;</a:t>
            </a:r>
          </a:p>
          <a:p>
            <a:pPr>
              <a:buFont typeface="Wingdings" panose="05000000000000000000" pitchFamily="2" charset="2"/>
              <a:buNone/>
            </a:pPr>
            <a:r>
              <a:rPr lang="en-US" altLang="en-US" sz="1300" b="1" dirty="0">
                <a:solidFill>
                  <a:srgbClr val="FF0066"/>
                </a:solidFill>
                <a:latin typeface="Courier New" panose="02070309020205020404" pitchFamily="49" charset="0"/>
              </a:rPr>
              <a:t>    margin: 10px;</a:t>
            </a:r>
          </a:p>
          <a:p>
            <a:pPr>
              <a:buFont typeface="Wingdings" panose="05000000000000000000" pitchFamily="2" charset="2"/>
              <a:buNone/>
            </a:pPr>
            <a:r>
              <a:rPr lang="en-US" altLang="en-US" sz="1300" b="1" dirty="0">
                <a:latin typeface="Courier New" panose="02070309020205020404" pitchFamily="49" charset="0"/>
              </a:rPr>
              <a:t>  }</a:t>
            </a:r>
          </a:p>
          <a:p>
            <a:pPr>
              <a:buFont typeface="Wingdings" panose="05000000000000000000" pitchFamily="2" charset="2"/>
              <a:buNone/>
            </a:pPr>
            <a:r>
              <a:rPr lang="en-US" altLang="en-US" sz="1300" b="1" dirty="0">
                <a:latin typeface="Courier New" panose="02070309020205020404" pitchFamily="49" charset="0"/>
              </a:rPr>
              <a:t>&lt;/style&gt;</a:t>
            </a:r>
          </a:p>
          <a:p>
            <a:pPr>
              <a:buFont typeface="Wingdings" panose="05000000000000000000" pitchFamily="2" charset="2"/>
              <a:buNone/>
            </a:pPr>
            <a:r>
              <a:rPr lang="en-US" altLang="en-US" sz="1300" b="1" dirty="0">
                <a:latin typeface="Courier New" panose="02070309020205020404" pitchFamily="49" charset="0"/>
              </a:rPr>
              <a:t>...</a:t>
            </a:r>
          </a:p>
          <a:p>
            <a:pPr>
              <a:buFont typeface="Wingdings" panose="05000000000000000000" pitchFamily="2" charset="2"/>
              <a:buNone/>
            </a:pPr>
            <a:endParaRPr lang="en-US" altLang="en-US" sz="1300" b="1" dirty="0">
              <a:latin typeface="Courier New" panose="02070309020205020404" pitchFamily="49" charset="0"/>
            </a:endParaRPr>
          </a:p>
        </p:txBody>
      </p:sp>
      <p:sp>
        <p:nvSpPr>
          <p:cNvPr id="82950" name="Line 6">
            <a:extLst>
              <a:ext uri="{FF2B5EF4-FFF2-40B4-BE49-F238E27FC236}">
                <a16:creationId xmlns="" xmlns:a16="http://schemas.microsoft.com/office/drawing/2014/main" id="{2B4C280E-854F-4184-9A61-5615891D57D5}"/>
              </a:ext>
            </a:extLst>
          </p:cNvPr>
          <p:cNvSpPr>
            <a:spLocks noChangeShapeType="1"/>
          </p:cNvSpPr>
          <p:nvPr/>
        </p:nvSpPr>
        <p:spPr bwMode="auto">
          <a:xfrm flipV="1">
            <a:off x="4191000" y="3124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1" name="Text Box 7">
            <a:extLst>
              <a:ext uri="{FF2B5EF4-FFF2-40B4-BE49-F238E27FC236}">
                <a16:creationId xmlns="" xmlns:a16="http://schemas.microsoft.com/office/drawing/2014/main" id="{7314677F-39B4-440E-BE39-681E92A7972B}"/>
              </a:ext>
            </a:extLst>
          </p:cNvPr>
          <p:cNvSpPr txBox="1">
            <a:spLocks noChangeArrowheads="1"/>
          </p:cNvSpPr>
          <p:nvPr/>
        </p:nvSpPr>
        <p:spPr bwMode="auto">
          <a:xfrm>
            <a:off x="533400" y="5154613"/>
            <a:ext cx="8077200" cy="941387"/>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The 10 pixel padding adds buffer space, on all four sides, between the content and border.  The 10 pixel margin adds buffer space, on all four sides, between the border and surrounding elements.</a:t>
            </a:r>
            <a:endParaRPr lang="en-IN" altLang="en-US"/>
          </a:p>
        </p:txBody>
      </p:sp>
      <p:pic>
        <p:nvPicPr>
          <p:cNvPr id="82954" name="Picture 10" descr="Box2">
            <a:extLst>
              <a:ext uri="{FF2B5EF4-FFF2-40B4-BE49-F238E27FC236}">
                <a16:creationId xmlns="" xmlns:a16="http://schemas.microsoft.com/office/drawing/2014/main" id="{1D889568-09C6-4D90-820C-A5B10A541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843088"/>
            <a:ext cx="3424238" cy="3186112"/>
          </a:xfrm>
          <a:prstGeom prst="rect">
            <a:avLst/>
          </a:prstGeom>
          <a:noFill/>
          <a:extLst>
            <a:ext uri="{909E8E84-426E-40DD-AFC4-6F175D3DCCD1}">
              <a14:hiddenFill xmlns:a14="http://schemas.microsoft.com/office/drawing/2010/main">
                <a:solidFill>
                  <a:srgbClr val="FFFFFF"/>
                </a:solidFill>
              </a14:hiddenFill>
            </a:ext>
          </a:extLst>
        </p:spPr>
      </p:pic>
      <p:sp>
        <p:nvSpPr>
          <p:cNvPr id="82955" name="Text Box 11">
            <a:extLst>
              <a:ext uri="{FF2B5EF4-FFF2-40B4-BE49-F238E27FC236}">
                <a16:creationId xmlns="" xmlns:a16="http://schemas.microsoft.com/office/drawing/2014/main" id="{C15755FA-0F5F-462A-96C3-6E3BD31299D2}"/>
              </a:ext>
            </a:extLst>
          </p:cNvPr>
          <p:cNvSpPr txBox="1">
            <a:spLocks noChangeArrowheads="1"/>
          </p:cNvSpPr>
          <p:nvPr/>
        </p:nvSpPr>
        <p:spPr bwMode="auto">
          <a:xfrm>
            <a:off x="533400" y="6237288"/>
            <a:ext cx="8077200" cy="392112"/>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Let's examine this a bit closer up to see exactly what is happening.</a:t>
            </a:r>
            <a:endParaRPr lang="en-I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C3C82BFF-6D7A-491E-9774-6158EC095A46}"/>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84996" name="Rectangle 4">
            <a:extLst>
              <a:ext uri="{FF2B5EF4-FFF2-40B4-BE49-F238E27FC236}">
                <a16:creationId xmlns="" xmlns:a16="http://schemas.microsoft.com/office/drawing/2014/main" id="{498B0D54-81D0-436D-A3EE-D728B284051D}"/>
              </a:ext>
            </a:extLst>
          </p:cNvPr>
          <p:cNvSpPr>
            <a:spLocks noChangeArrowheads="1"/>
          </p:cNvSpPr>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eaLnBrk="0" fontAlgn="base" hangingPunct="0">
              <a:spcBef>
                <a:spcPct val="0"/>
              </a:spcBef>
              <a:spcAft>
                <a:spcPct val="0"/>
              </a:spcAft>
              <a:defRPr sz="4400">
                <a:solidFill>
                  <a:schemeClr val="tx1"/>
                </a:solidFill>
                <a:latin typeface="Arial" panose="020B0604020202020204" pitchFamily="34" charset="0"/>
              </a:defRPr>
            </a:lvl6pPr>
            <a:lvl7pPr marL="914400" eaLnBrk="0" fontAlgn="base" hangingPunct="0">
              <a:spcBef>
                <a:spcPct val="0"/>
              </a:spcBef>
              <a:spcAft>
                <a:spcPct val="0"/>
              </a:spcAft>
              <a:defRPr sz="4400">
                <a:solidFill>
                  <a:schemeClr val="tx1"/>
                </a:solidFill>
                <a:latin typeface="Arial" panose="020B0604020202020204" pitchFamily="34" charset="0"/>
              </a:defRPr>
            </a:lvl7pPr>
            <a:lvl8pPr marL="1371600" eaLnBrk="0" fontAlgn="base" hangingPunct="0">
              <a:spcBef>
                <a:spcPct val="0"/>
              </a:spcBef>
              <a:spcAft>
                <a:spcPct val="0"/>
              </a:spcAft>
              <a:defRPr sz="4400">
                <a:solidFill>
                  <a:schemeClr val="tx1"/>
                </a:solidFill>
                <a:latin typeface="Arial" panose="020B0604020202020204" pitchFamily="34" charset="0"/>
              </a:defRPr>
            </a:lvl8pPr>
            <a:lvl9pPr marL="18288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a:t>Padding and Margin Illustrated</a:t>
            </a:r>
          </a:p>
        </p:txBody>
      </p:sp>
      <p:pic>
        <p:nvPicPr>
          <p:cNvPr id="85000" name="Picture 8" descr="Box2">
            <a:extLst>
              <a:ext uri="{FF2B5EF4-FFF2-40B4-BE49-F238E27FC236}">
                <a16:creationId xmlns="" xmlns:a16="http://schemas.microsoft.com/office/drawing/2014/main" id="{AA8D9655-A8C6-4644-8786-1DC745A2B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47800"/>
            <a:ext cx="4724400" cy="4395788"/>
          </a:xfrm>
          <a:prstGeom prst="rect">
            <a:avLst/>
          </a:prstGeom>
          <a:noFill/>
          <a:extLst>
            <a:ext uri="{909E8E84-426E-40DD-AFC4-6F175D3DCCD1}">
              <a14:hiddenFill xmlns:a14="http://schemas.microsoft.com/office/drawing/2010/main">
                <a:solidFill>
                  <a:srgbClr val="FFFFFF"/>
                </a:solidFill>
              </a14:hiddenFill>
            </a:ext>
          </a:extLst>
        </p:spPr>
      </p:pic>
      <p:sp>
        <p:nvSpPr>
          <p:cNvPr id="85001" name="Text Box 9">
            <a:extLst>
              <a:ext uri="{FF2B5EF4-FFF2-40B4-BE49-F238E27FC236}">
                <a16:creationId xmlns="" xmlns:a16="http://schemas.microsoft.com/office/drawing/2014/main" id="{D45E0FFF-C4F7-4D08-9F1E-4689EFEBCB23}"/>
              </a:ext>
            </a:extLst>
          </p:cNvPr>
          <p:cNvSpPr txBox="1">
            <a:spLocks noChangeArrowheads="1"/>
          </p:cNvSpPr>
          <p:nvPr/>
        </p:nvSpPr>
        <p:spPr bwMode="auto">
          <a:xfrm>
            <a:off x="5715000" y="1905000"/>
            <a:ext cx="3048000" cy="1490663"/>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The dotted red line shows the margin's outer boundary and the dotted green line shows the padding's inner boundary.</a:t>
            </a:r>
            <a:endParaRPr lang="en-IN" altLang="en-US"/>
          </a:p>
        </p:txBody>
      </p:sp>
      <p:sp>
        <p:nvSpPr>
          <p:cNvPr id="85002" name="Text Box 10">
            <a:extLst>
              <a:ext uri="{FF2B5EF4-FFF2-40B4-BE49-F238E27FC236}">
                <a16:creationId xmlns="" xmlns:a16="http://schemas.microsoft.com/office/drawing/2014/main" id="{31A5F2A7-421A-4D9F-B386-90399610E61F}"/>
              </a:ext>
            </a:extLst>
          </p:cNvPr>
          <p:cNvSpPr txBox="1">
            <a:spLocks noChangeArrowheads="1"/>
          </p:cNvSpPr>
          <p:nvPr/>
        </p:nvSpPr>
        <p:spPr bwMode="auto">
          <a:xfrm>
            <a:off x="838200" y="2193925"/>
            <a:ext cx="3276600" cy="3302000"/>
          </a:xfrm>
          <a:prstGeom prst="rect">
            <a:avLst/>
          </a:prstGeom>
          <a:noFill/>
          <a:ln w="12700">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endParaRPr lang="en-US" altLang="en-US"/>
          </a:p>
          <a:p>
            <a:pPr>
              <a:spcBef>
                <a:spcPct val="50000"/>
              </a:spcBef>
            </a:pPr>
            <a:endParaRPr lang="en-US" altLang="en-US"/>
          </a:p>
          <a:p>
            <a:pPr>
              <a:spcBef>
                <a:spcPct val="50000"/>
              </a:spcBef>
            </a:pPr>
            <a:endParaRPr lang="en-US" altLang="en-US"/>
          </a:p>
          <a:p>
            <a:pPr>
              <a:spcBef>
                <a:spcPct val="50000"/>
              </a:spcBef>
            </a:pPr>
            <a:endParaRPr lang="en-US" altLang="en-US"/>
          </a:p>
          <a:p>
            <a:pPr>
              <a:spcBef>
                <a:spcPct val="50000"/>
              </a:spcBef>
            </a:pPr>
            <a:endParaRPr lang="en-US" altLang="en-US"/>
          </a:p>
          <a:p>
            <a:pPr>
              <a:spcBef>
                <a:spcPct val="50000"/>
              </a:spcBef>
            </a:pPr>
            <a:endParaRPr lang="en-US" altLang="en-US"/>
          </a:p>
          <a:p>
            <a:pPr>
              <a:spcBef>
                <a:spcPct val="50000"/>
              </a:spcBef>
            </a:pPr>
            <a:endParaRPr lang="en-US" altLang="en-US"/>
          </a:p>
        </p:txBody>
      </p:sp>
      <p:sp>
        <p:nvSpPr>
          <p:cNvPr id="85003" name="Text Box 11">
            <a:extLst>
              <a:ext uri="{FF2B5EF4-FFF2-40B4-BE49-F238E27FC236}">
                <a16:creationId xmlns="" xmlns:a16="http://schemas.microsoft.com/office/drawing/2014/main" id="{A2E2B10C-E737-4E58-9C3D-2FC18B6042B6}"/>
              </a:ext>
            </a:extLst>
          </p:cNvPr>
          <p:cNvSpPr txBox="1">
            <a:spLocks noChangeArrowheads="1"/>
          </p:cNvSpPr>
          <p:nvPr/>
        </p:nvSpPr>
        <p:spPr bwMode="auto">
          <a:xfrm>
            <a:off x="1103313" y="2457450"/>
            <a:ext cx="2782887" cy="2800350"/>
          </a:xfrm>
          <a:prstGeom prst="rect">
            <a:avLst/>
          </a:prstGeom>
          <a:noFill/>
          <a:ln w="12700">
            <a:solidFill>
              <a:srgbClr val="008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endParaRPr lang="en-US" altLang="en-US"/>
          </a:p>
          <a:p>
            <a:pPr>
              <a:spcBef>
                <a:spcPct val="50000"/>
              </a:spcBef>
            </a:pPr>
            <a:endParaRPr lang="en-US" altLang="en-US"/>
          </a:p>
          <a:p>
            <a:pPr>
              <a:spcBef>
                <a:spcPct val="50000"/>
              </a:spcBef>
            </a:pPr>
            <a:endParaRPr lang="en-US" altLang="en-US"/>
          </a:p>
          <a:p>
            <a:pPr>
              <a:spcBef>
                <a:spcPct val="50000"/>
              </a:spcBef>
            </a:pPr>
            <a:endParaRPr lang="en-US" altLang="en-US"/>
          </a:p>
          <a:p>
            <a:pPr>
              <a:spcBef>
                <a:spcPct val="50000"/>
              </a:spcBef>
            </a:pPr>
            <a:endParaRPr lang="en-US" altLang="en-US"/>
          </a:p>
          <a:p>
            <a:pPr>
              <a:spcBef>
                <a:spcPct val="50000"/>
              </a:spcBef>
            </a:pPr>
            <a:endParaRPr lang="en-US" altLang="en-US"/>
          </a:p>
          <a:p>
            <a:pPr>
              <a:spcBef>
                <a:spcPct val="50000"/>
              </a:spcBef>
            </a:pPr>
            <a:endParaRPr lang="en-US" altLang="en-US"/>
          </a:p>
        </p:txBody>
      </p:sp>
      <p:sp>
        <p:nvSpPr>
          <p:cNvPr id="85004" name="AutoShape 12">
            <a:extLst>
              <a:ext uri="{FF2B5EF4-FFF2-40B4-BE49-F238E27FC236}">
                <a16:creationId xmlns="" xmlns:a16="http://schemas.microsoft.com/office/drawing/2014/main" id="{23A6385B-E780-41D0-A040-9A0247B37897}"/>
              </a:ext>
            </a:extLst>
          </p:cNvPr>
          <p:cNvSpPr>
            <a:spLocks/>
          </p:cNvSpPr>
          <p:nvPr/>
        </p:nvSpPr>
        <p:spPr bwMode="auto">
          <a:xfrm>
            <a:off x="4343400" y="2157413"/>
            <a:ext cx="533400" cy="3352800"/>
          </a:xfrm>
          <a:prstGeom prst="rightBrace">
            <a:avLst>
              <a:gd name="adj1" fmla="val 52381"/>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5" name="AutoShape 13">
            <a:extLst>
              <a:ext uri="{FF2B5EF4-FFF2-40B4-BE49-F238E27FC236}">
                <a16:creationId xmlns="" xmlns:a16="http://schemas.microsoft.com/office/drawing/2014/main" id="{D339D478-93E7-4560-A198-A0CF795A9017}"/>
              </a:ext>
            </a:extLst>
          </p:cNvPr>
          <p:cNvSpPr>
            <a:spLocks/>
          </p:cNvSpPr>
          <p:nvPr/>
        </p:nvSpPr>
        <p:spPr bwMode="auto">
          <a:xfrm rot="5400000">
            <a:off x="2209800" y="4371975"/>
            <a:ext cx="533400" cy="3352800"/>
          </a:xfrm>
          <a:prstGeom prst="rightBrace">
            <a:avLst>
              <a:gd name="adj1" fmla="val 52381"/>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6" name="Text Box 14">
            <a:extLst>
              <a:ext uri="{FF2B5EF4-FFF2-40B4-BE49-F238E27FC236}">
                <a16:creationId xmlns="" xmlns:a16="http://schemas.microsoft.com/office/drawing/2014/main" id="{4E186113-F565-4001-8BF2-78FB8F16C213}"/>
              </a:ext>
            </a:extLst>
          </p:cNvPr>
          <p:cNvSpPr txBox="1">
            <a:spLocks noChangeArrowheads="1"/>
          </p:cNvSpPr>
          <p:nvPr/>
        </p:nvSpPr>
        <p:spPr bwMode="auto">
          <a:xfrm>
            <a:off x="4876800" y="3652838"/>
            <a:ext cx="1371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242px high</a:t>
            </a:r>
          </a:p>
        </p:txBody>
      </p:sp>
      <p:sp>
        <p:nvSpPr>
          <p:cNvPr id="85007" name="Text Box 15">
            <a:extLst>
              <a:ext uri="{FF2B5EF4-FFF2-40B4-BE49-F238E27FC236}">
                <a16:creationId xmlns="" xmlns:a16="http://schemas.microsoft.com/office/drawing/2014/main" id="{52390A2A-8CAD-486B-A38B-E93470351B30}"/>
              </a:ext>
            </a:extLst>
          </p:cNvPr>
          <p:cNvSpPr txBox="1">
            <a:spLocks noChangeArrowheads="1"/>
          </p:cNvSpPr>
          <p:nvPr/>
        </p:nvSpPr>
        <p:spPr bwMode="auto">
          <a:xfrm>
            <a:off x="1905000" y="6338888"/>
            <a:ext cx="1447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242px wide</a:t>
            </a:r>
          </a:p>
        </p:txBody>
      </p:sp>
      <p:sp>
        <p:nvSpPr>
          <p:cNvPr id="85008" name="Text Box 16">
            <a:extLst>
              <a:ext uri="{FF2B5EF4-FFF2-40B4-BE49-F238E27FC236}">
                <a16:creationId xmlns="" xmlns:a16="http://schemas.microsoft.com/office/drawing/2014/main" id="{9CD680DE-CB08-41EF-B00D-C289B18310B0}"/>
              </a:ext>
            </a:extLst>
          </p:cNvPr>
          <p:cNvSpPr txBox="1">
            <a:spLocks noChangeArrowheads="1"/>
          </p:cNvSpPr>
          <p:nvPr/>
        </p:nvSpPr>
        <p:spPr bwMode="auto">
          <a:xfrm>
            <a:off x="5715000" y="4419600"/>
            <a:ext cx="3048000" cy="176530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When we define the width and height of a &lt;div&gt; element, </a:t>
            </a:r>
            <a:r>
              <a:rPr lang="en-US" altLang="en-US" u="sng"/>
              <a:t>these dimensions apply only to the actual content</a:t>
            </a:r>
            <a:r>
              <a:rPr lang="en-US" altLang="en-US"/>
              <a:t>, not to the padding, border, or margin.</a:t>
            </a:r>
            <a:endParaRPr lang="en-I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B0140D39-445F-46F7-AB03-9FFECF1FA5E2}"/>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87043" name="Rectangle 3">
            <a:extLst>
              <a:ext uri="{FF2B5EF4-FFF2-40B4-BE49-F238E27FC236}">
                <a16:creationId xmlns="" xmlns:a16="http://schemas.microsoft.com/office/drawing/2014/main" id="{8BF26014-6FA6-4939-843F-B0EB46CF7B70}"/>
              </a:ext>
            </a:extLst>
          </p:cNvPr>
          <p:cNvSpPr>
            <a:spLocks noChangeArrowheads="1"/>
          </p:cNvSpPr>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eaLnBrk="0" fontAlgn="base" hangingPunct="0">
              <a:spcBef>
                <a:spcPct val="0"/>
              </a:spcBef>
              <a:spcAft>
                <a:spcPct val="0"/>
              </a:spcAft>
              <a:defRPr sz="4400">
                <a:solidFill>
                  <a:schemeClr val="tx1"/>
                </a:solidFill>
                <a:latin typeface="Arial" panose="020B0604020202020204" pitchFamily="34" charset="0"/>
              </a:defRPr>
            </a:lvl6pPr>
            <a:lvl7pPr marL="914400" eaLnBrk="0" fontAlgn="base" hangingPunct="0">
              <a:spcBef>
                <a:spcPct val="0"/>
              </a:spcBef>
              <a:spcAft>
                <a:spcPct val="0"/>
              </a:spcAft>
              <a:defRPr sz="4400">
                <a:solidFill>
                  <a:schemeClr val="tx1"/>
                </a:solidFill>
                <a:latin typeface="Arial" panose="020B0604020202020204" pitchFamily="34" charset="0"/>
              </a:defRPr>
            </a:lvl7pPr>
            <a:lvl8pPr marL="1371600" eaLnBrk="0" fontAlgn="base" hangingPunct="0">
              <a:spcBef>
                <a:spcPct val="0"/>
              </a:spcBef>
              <a:spcAft>
                <a:spcPct val="0"/>
              </a:spcAft>
              <a:defRPr sz="4400">
                <a:solidFill>
                  <a:schemeClr val="tx1"/>
                </a:solidFill>
                <a:latin typeface="Arial" panose="020B0604020202020204" pitchFamily="34" charset="0"/>
              </a:defRPr>
            </a:lvl8pPr>
            <a:lvl9pPr marL="18288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a:t>Calculating Total Dimensions</a:t>
            </a:r>
          </a:p>
        </p:txBody>
      </p:sp>
      <p:sp>
        <p:nvSpPr>
          <p:cNvPr id="87053" name="Text Box 13">
            <a:extLst>
              <a:ext uri="{FF2B5EF4-FFF2-40B4-BE49-F238E27FC236}">
                <a16:creationId xmlns="" xmlns:a16="http://schemas.microsoft.com/office/drawing/2014/main" id="{A53B337D-D81B-48D8-89CC-FDF696AF8D44}"/>
              </a:ext>
            </a:extLst>
          </p:cNvPr>
          <p:cNvSpPr txBox="1">
            <a:spLocks noChangeArrowheads="1"/>
          </p:cNvSpPr>
          <p:nvPr/>
        </p:nvSpPr>
        <p:spPr bwMode="auto">
          <a:xfrm>
            <a:off x="381000" y="1508125"/>
            <a:ext cx="845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When we are planning our page, we have to calculate exactly how much screen space a &lt;div&gt; or any other element will use.  The formula is:</a:t>
            </a:r>
          </a:p>
        </p:txBody>
      </p:sp>
      <p:sp>
        <p:nvSpPr>
          <p:cNvPr id="87054" name="Rectangle 14">
            <a:extLst>
              <a:ext uri="{FF2B5EF4-FFF2-40B4-BE49-F238E27FC236}">
                <a16:creationId xmlns="" xmlns:a16="http://schemas.microsoft.com/office/drawing/2014/main" id="{A0D8A8CB-6EC0-4967-BD8F-DEFB355A96AD}"/>
              </a:ext>
            </a:extLst>
          </p:cNvPr>
          <p:cNvSpPr>
            <a:spLocks noChangeArrowheads="1"/>
          </p:cNvSpPr>
          <p:nvPr/>
        </p:nvSpPr>
        <p:spPr bwMode="auto">
          <a:xfrm>
            <a:off x="457200" y="2209800"/>
            <a:ext cx="8229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nSpc>
                <a:spcPts val="3000"/>
              </a:lnSpc>
            </a:pPr>
            <a:r>
              <a:rPr lang="en-US" altLang="en-US" sz="1800"/>
              <a:t>Total element width = defined width + left padding + right padding + left border + right border + left margin + right margin.</a:t>
            </a:r>
          </a:p>
          <a:p>
            <a:pPr>
              <a:lnSpc>
                <a:spcPts val="3000"/>
              </a:lnSpc>
            </a:pPr>
            <a:r>
              <a:rPr lang="en-US" altLang="en-US" sz="1800"/>
              <a:t>Total element height = defined height + top padding + bottom padding + top border + bottom border + top margin + bottom margin.</a:t>
            </a:r>
          </a:p>
        </p:txBody>
      </p:sp>
      <p:sp>
        <p:nvSpPr>
          <p:cNvPr id="87055" name="Text Box 15">
            <a:extLst>
              <a:ext uri="{FF2B5EF4-FFF2-40B4-BE49-F238E27FC236}">
                <a16:creationId xmlns="" xmlns:a16="http://schemas.microsoft.com/office/drawing/2014/main" id="{C5E8D538-05F5-4931-B70F-087C1C4922FC}"/>
              </a:ext>
            </a:extLst>
          </p:cNvPr>
          <p:cNvSpPr txBox="1">
            <a:spLocks noChangeArrowheads="1"/>
          </p:cNvSpPr>
          <p:nvPr/>
        </p:nvSpPr>
        <p:spPr bwMode="auto">
          <a:xfrm>
            <a:off x="381000" y="4022725"/>
            <a:ext cx="845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In our previous example:</a:t>
            </a:r>
          </a:p>
        </p:txBody>
      </p:sp>
      <p:sp>
        <p:nvSpPr>
          <p:cNvPr id="87056" name="Rectangle 16">
            <a:extLst>
              <a:ext uri="{FF2B5EF4-FFF2-40B4-BE49-F238E27FC236}">
                <a16:creationId xmlns="" xmlns:a16="http://schemas.microsoft.com/office/drawing/2014/main" id="{D7D61BFE-D284-4F2F-94FC-43E652184148}"/>
              </a:ext>
            </a:extLst>
          </p:cNvPr>
          <p:cNvSpPr>
            <a:spLocks noChangeArrowheads="1"/>
          </p:cNvSpPr>
          <p:nvPr/>
        </p:nvSpPr>
        <p:spPr bwMode="auto">
          <a:xfrm>
            <a:off x="457200" y="4419600"/>
            <a:ext cx="8458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nSpc>
                <a:spcPts val="3000"/>
              </a:lnSpc>
            </a:pPr>
            <a:r>
              <a:rPr lang="en-US" altLang="en-US" sz="1800"/>
              <a:t>Total &lt;div&gt; width = 200px + 10px + 10px + 1px + 1px + 10px + 10px = 242px.</a:t>
            </a:r>
          </a:p>
          <a:p>
            <a:pPr>
              <a:lnSpc>
                <a:spcPts val="3000"/>
              </a:lnSpc>
            </a:pPr>
            <a:r>
              <a:rPr lang="en-US" altLang="en-US" sz="1800"/>
              <a:t>Total &lt;div&gt; height = 200px + 10px + 10px + 1px + 1px + 10px + 10px = 242px.</a:t>
            </a:r>
          </a:p>
        </p:txBody>
      </p:sp>
      <p:sp>
        <p:nvSpPr>
          <p:cNvPr id="87057" name="Text Box 17">
            <a:extLst>
              <a:ext uri="{FF2B5EF4-FFF2-40B4-BE49-F238E27FC236}">
                <a16:creationId xmlns="" xmlns:a16="http://schemas.microsoft.com/office/drawing/2014/main" id="{E59183E0-40AF-49D1-ADFE-2DFDC880EADB}"/>
              </a:ext>
            </a:extLst>
          </p:cNvPr>
          <p:cNvSpPr txBox="1">
            <a:spLocks noChangeArrowheads="1"/>
          </p:cNvSpPr>
          <p:nvPr/>
        </p:nvSpPr>
        <p:spPr bwMode="auto">
          <a:xfrm>
            <a:off x="533400" y="5715000"/>
            <a:ext cx="8077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Padding, borders, and margins do not have to be the same on all four sides, as they are in this example.  Let's see how to set these individually.</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Attaching a CSS file &lt;link&gt;</a:t>
            </a:r>
          </a:p>
        </p:txBody>
      </p:sp>
      <p:sp>
        <p:nvSpPr>
          <p:cNvPr id="8" name="Content Placeholder 7"/>
          <p:cNvSpPr>
            <a:spLocks noGrp="1"/>
          </p:cNvSpPr>
          <p:nvPr>
            <p:ph idx="1"/>
          </p:nvPr>
        </p:nvSpPr>
        <p:spPr>
          <a:xfrm>
            <a:off x="612648" y="4724400"/>
            <a:ext cx="8153400" cy="1524000"/>
          </a:xfrm>
        </p:spPr>
        <p:txBody>
          <a:bodyPr/>
          <a:lstStyle/>
          <a:p>
            <a:r>
              <a:rPr lang="en-US" sz="2400" dirty="0"/>
              <a:t>A page can link to multiple style sheet files</a:t>
            </a:r>
          </a:p>
          <a:p>
            <a:pPr lvl="1"/>
            <a:r>
              <a:rPr lang="en-US" sz="2100" dirty="0"/>
              <a:t>In case of a conflict (two sheets define a style for the same HTML element), the latter sheet's properties will be used</a:t>
            </a:r>
            <a:endParaRPr lang="en-US" sz="1700" dirty="0"/>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4</a:t>
            </a:fld>
            <a:endParaRPr lang="en-US"/>
          </a:p>
        </p:txBody>
      </p:sp>
      <p:sp>
        <p:nvSpPr>
          <p:cNvPr id="6" name="TextBox 5"/>
          <p:cNvSpPr txBox="1"/>
          <p:nvPr/>
        </p:nvSpPr>
        <p:spPr>
          <a:xfrm>
            <a:off x="609600" y="1598474"/>
            <a:ext cx="8153400" cy="1477328"/>
          </a:xfrm>
          <a:prstGeom prst="rect">
            <a:avLst/>
          </a:prstGeom>
          <a:solidFill>
            <a:schemeClr val="bg1">
              <a:lumMod val="95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&lt;head&gt;</a:t>
            </a:r>
          </a:p>
          <a:p>
            <a:r>
              <a:rPr lang="en-US" dirty="0">
                <a:latin typeface="Courier New" pitchFamily="49" charset="0"/>
                <a:cs typeface="Courier New" pitchFamily="49" charset="0"/>
              </a:rPr>
              <a:t>...</a:t>
            </a:r>
          </a:p>
          <a:p>
            <a:r>
              <a:rPr lang="en-US" b="1" dirty="0">
                <a:latin typeface="Courier New" pitchFamily="49" charset="0"/>
                <a:cs typeface="Courier New" pitchFamily="49" charset="0"/>
              </a:rPr>
              <a:t>&lt;link </a:t>
            </a:r>
            <a:r>
              <a:rPr lang="en-US" b="1" dirty="0" err="1">
                <a:latin typeface="Courier New" pitchFamily="49" charset="0"/>
                <a:cs typeface="Courier New" pitchFamily="49" charset="0"/>
              </a:rPr>
              <a:t>href</a:t>
            </a:r>
            <a:r>
              <a:rPr lang="en-US" b="1" dirty="0">
                <a:latin typeface="Courier New" pitchFamily="49" charset="0"/>
                <a:cs typeface="Courier New" pitchFamily="49" charset="0"/>
              </a:rPr>
              <a:t>="</a:t>
            </a:r>
            <a:r>
              <a:rPr lang="en-US" i="1" dirty="0">
                <a:latin typeface="Courier New" pitchFamily="49" charset="0"/>
                <a:cs typeface="Courier New" pitchFamily="49" charset="0"/>
              </a:rPr>
              <a:t>filename</a:t>
            </a:r>
            <a:r>
              <a:rPr lang="en-US" b="1" dirty="0">
                <a:latin typeface="Courier New" pitchFamily="49" charset="0"/>
                <a:cs typeface="Courier New" pitchFamily="49" charset="0"/>
              </a:rPr>
              <a:t>" type="text/</a:t>
            </a:r>
            <a:r>
              <a:rPr lang="en-US" b="1" dirty="0" err="1">
                <a:latin typeface="Courier New" pitchFamily="49" charset="0"/>
                <a:cs typeface="Courier New" pitchFamily="49" charset="0"/>
              </a:rPr>
              <a:t>css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rel</a:t>
            </a:r>
            <a:r>
              <a:rPr lang="en-US" b="1" dirty="0">
                <a:latin typeface="Courier New" pitchFamily="49" charset="0"/>
                <a:cs typeface="Courier New" pitchFamily="49" charset="0"/>
              </a:rPr>
              <a:t>="</a:t>
            </a:r>
            <a:r>
              <a:rPr lang="en-US" b="1" dirty="0" err="1">
                <a:latin typeface="Courier New" pitchFamily="49" charset="0"/>
                <a:cs typeface="Courier New" pitchFamily="49" charset="0"/>
              </a:rPr>
              <a:t>stylesheet</a:t>
            </a:r>
            <a:r>
              <a:rPr lang="en-US" b="1" dirty="0">
                <a:latin typeface="Courier New" pitchFamily="49" charset="0"/>
                <a:cs typeface="Courier New" pitchFamily="49" charset="0"/>
              </a:rPr>
              <a:t>" /&gt;</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&lt;/head&gt;						       </a:t>
            </a:r>
            <a:r>
              <a:rPr lang="en-US" i="1" dirty="0">
                <a:solidFill>
                  <a:schemeClr val="tx1">
                    <a:lumMod val="50000"/>
                    <a:lumOff val="50000"/>
                  </a:schemeClr>
                </a:solidFill>
                <a:latin typeface="Consolas" pitchFamily="49" charset="0"/>
                <a:cs typeface="Consolas" pitchFamily="49" charset="0"/>
              </a:rPr>
              <a:t>HTML</a:t>
            </a:r>
          </a:p>
        </p:txBody>
      </p:sp>
      <p:sp>
        <p:nvSpPr>
          <p:cNvPr id="9" name="TextBox 8"/>
          <p:cNvSpPr txBox="1"/>
          <p:nvPr/>
        </p:nvSpPr>
        <p:spPr>
          <a:xfrm>
            <a:off x="609600" y="3429000"/>
            <a:ext cx="8153400" cy="1200329"/>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&lt;link </a:t>
            </a:r>
            <a:r>
              <a:rPr lang="en-US" dirty="0" err="1">
                <a:latin typeface="Courier New" pitchFamily="49" charset="0"/>
                <a:cs typeface="Courier New" pitchFamily="49" charset="0"/>
              </a:rPr>
              <a:t>href</a:t>
            </a:r>
            <a:r>
              <a:rPr lang="en-US" dirty="0">
                <a:latin typeface="Courier New" pitchFamily="49" charset="0"/>
                <a:cs typeface="Courier New" pitchFamily="49" charset="0"/>
              </a:rPr>
              <a:t>="style.css" type="text/</a:t>
            </a:r>
            <a:r>
              <a:rPr lang="en-US" dirty="0" err="1">
                <a:latin typeface="Courier New" pitchFamily="49" charset="0"/>
                <a:cs typeface="Courier New" pitchFamily="49" charset="0"/>
              </a:rPr>
              <a:t>css</a:t>
            </a:r>
            <a:r>
              <a:rPr lang="en-US" dirty="0">
                <a:latin typeface="Courier New" pitchFamily="49" charset="0"/>
                <a:cs typeface="Courier New" pitchFamily="49" charset="0"/>
              </a:rPr>
              <a:t>" </a:t>
            </a:r>
            <a:r>
              <a:rPr lang="en-US" dirty="0" err="1">
                <a:latin typeface="Courier New" pitchFamily="49" charset="0"/>
                <a:cs typeface="Courier New" pitchFamily="49" charset="0"/>
              </a:rPr>
              <a:t>rel</a:t>
            </a:r>
            <a:r>
              <a:rPr lang="en-US" dirty="0">
                <a:latin typeface="Courier New" pitchFamily="49" charset="0"/>
                <a:cs typeface="Courier New" pitchFamily="49" charset="0"/>
              </a:rPr>
              <a:t>="</a:t>
            </a:r>
            <a:r>
              <a:rPr lang="en-US" dirty="0" err="1">
                <a:latin typeface="Courier New" pitchFamily="49" charset="0"/>
                <a:cs typeface="Courier New" pitchFamily="49" charset="0"/>
              </a:rPr>
              <a:t>stylesheet</a:t>
            </a:r>
            <a:r>
              <a:rPr lang="en-US" dirty="0">
                <a:latin typeface="Courier New" pitchFamily="49" charset="0"/>
                <a:cs typeface="Courier New" pitchFamily="49" charset="0"/>
              </a:rPr>
              <a:t>" /&gt;</a:t>
            </a:r>
          </a:p>
          <a:p>
            <a:r>
              <a:rPr lang="en-US" dirty="0">
                <a:latin typeface="Courier New" pitchFamily="49" charset="0"/>
                <a:cs typeface="Courier New" pitchFamily="49" charset="0"/>
              </a:rPr>
              <a:t>&lt;link </a:t>
            </a:r>
            <a:r>
              <a:rPr lang="en-US" dirty="0" err="1">
                <a:latin typeface="Courier New" pitchFamily="49" charset="0"/>
                <a:cs typeface="Courier New" pitchFamily="49" charset="0"/>
              </a:rPr>
              <a:t>href</a:t>
            </a:r>
            <a:r>
              <a:rPr lang="en-US" dirty="0">
                <a:latin typeface="Courier New" pitchFamily="49" charset="0"/>
                <a:cs typeface="Courier New" pitchFamily="49" charset="0"/>
              </a:rPr>
              <a:t>="http://www.google.com/uds/css/gsearch.css"</a:t>
            </a:r>
          </a:p>
          <a:p>
            <a:r>
              <a:rPr lang="en-US" dirty="0" err="1">
                <a:latin typeface="Courier New" pitchFamily="49" charset="0"/>
                <a:cs typeface="Courier New" pitchFamily="49" charset="0"/>
              </a:rPr>
              <a:t>rel</a:t>
            </a:r>
            <a:r>
              <a:rPr lang="en-US" dirty="0">
                <a:latin typeface="Courier New" pitchFamily="49" charset="0"/>
                <a:cs typeface="Courier New" pitchFamily="49" charset="0"/>
              </a:rPr>
              <a:t>="</a:t>
            </a:r>
            <a:r>
              <a:rPr lang="en-US" dirty="0" err="1">
                <a:latin typeface="Courier New" pitchFamily="49" charset="0"/>
                <a:cs typeface="Courier New" pitchFamily="49" charset="0"/>
              </a:rPr>
              <a:t>stylesheet</a:t>
            </a:r>
            <a:r>
              <a:rPr lang="en-US" dirty="0">
                <a:latin typeface="Courier New" pitchFamily="49" charset="0"/>
                <a:cs typeface="Courier New" pitchFamily="49" charset="0"/>
              </a:rPr>
              <a:t>" type="text/</a:t>
            </a:r>
            <a:r>
              <a:rPr lang="en-US" dirty="0" err="1">
                <a:latin typeface="Courier New" pitchFamily="49" charset="0"/>
                <a:cs typeface="Courier New" pitchFamily="49" charset="0"/>
              </a:rPr>
              <a:t>css</a:t>
            </a:r>
            <a:r>
              <a:rPr lang="en-US" dirty="0">
                <a:latin typeface="Courier New" pitchFamily="49" charset="0"/>
                <a:cs typeface="Courier New" pitchFamily="49" charset="0"/>
              </a:rPr>
              <a:t>" /&gt;			  								 </a:t>
            </a:r>
            <a:r>
              <a:rPr lang="en-US" i="1" dirty="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1091641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80872133-A046-4743-92C1-68E71FCDDC79}"/>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89091" name="Rectangle 3">
            <a:extLst>
              <a:ext uri="{FF2B5EF4-FFF2-40B4-BE49-F238E27FC236}">
                <a16:creationId xmlns="" xmlns:a16="http://schemas.microsoft.com/office/drawing/2014/main" id="{C66F3A80-3ECC-4BA3-8E94-333A872A2484}"/>
              </a:ext>
            </a:extLst>
          </p:cNvPr>
          <p:cNvSpPr>
            <a:spLocks noChangeArrowheads="1"/>
          </p:cNvSpPr>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eaLnBrk="0" fontAlgn="base" hangingPunct="0">
              <a:spcBef>
                <a:spcPct val="0"/>
              </a:spcBef>
              <a:spcAft>
                <a:spcPct val="0"/>
              </a:spcAft>
              <a:defRPr sz="4400">
                <a:solidFill>
                  <a:schemeClr val="tx1"/>
                </a:solidFill>
                <a:latin typeface="Arial" panose="020B0604020202020204" pitchFamily="34" charset="0"/>
              </a:defRPr>
            </a:lvl6pPr>
            <a:lvl7pPr marL="914400" eaLnBrk="0" fontAlgn="base" hangingPunct="0">
              <a:spcBef>
                <a:spcPct val="0"/>
              </a:spcBef>
              <a:spcAft>
                <a:spcPct val="0"/>
              </a:spcAft>
              <a:defRPr sz="4400">
                <a:solidFill>
                  <a:schemeClr val="tx1"/>
                </a:solidFill>
                <a:latin typeface="Arial" panose="020B0604020202020204" pitchFamily="34" charset="0"/>
              </a:defRPr>
            </a:lvl7pPr>
            <a:lvl8pPr marL="1371600" eaLnBrk="0" fontAlgn="base" hangingPunct="0">
              <a:spcBef>
                <a:spcPct val="0"/>
              </a:spcBef>
              <a:spcAft>
                <a:spcPct val="0"/>
              </a:spcAft>
              <a:defRPr sz="4400">
                <a:solidFill>
                  <a:schemeClr val="tx1"/>
                </a:solidFill>
                <a:latin typeface="Arial" panose="020B0604020202020204" pitchFamily="34" charset="0"/>
              </a:defRPr>
            </a:lvl8pPr>
            <a:lvl9pPr marL="18288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a:t>Setting Individual Margins</a:t>
            </a:r>
          </a:p>
        </p:txBody>
      </p:sp>
      <p:sp>
        <p:nvSpPr>
          <p:cNvPr id="89092" name="Text Box 4">
            <a:extLst>
              <a:ext uri="{FF2B5EF4-FFF2-40B4-BE49-F238E27FC236}">
                <a16:creationId xmlns="" xmlns:a16="http://schemas.microsoft.com/office/drawing/2014/main" id="{9309E928-29E0-4D42-9C1D-2EB2FF5A6123}"/>
              </a:ext>
            </a:extLst>
          </p:cNvPr>
          <p:cNvSpPr txBox="1">
            <a:spLocks noChangeArrowheads="1"/>
          </p:cNvSpPr>
          <p:nvPr/>
        </p:nvSpPr>
        <p:spPr bwMode="auto">
          <a:xfrm>
            <a:off x="381000" y="1462088"/>
            <a:ext cx="845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We can set the specific margin sizes by using these four properties:</a:t>
            </a:r>
          </a:p>
        </p:txBody>
      </p:sp>
      <p:sp>
        <p:nvSpPr>
          <p:cNvPr id="89096" name="Text Box 8">
            <a:extLst>
              <a:ext uri="{FF2B5EF4-FFF2-40B4-BE49-F238E27FC236}">
                <a16:creationId xmlns="" xmlns:a16="http://schemas.microsoft.com/office/drawing/2014/main" id="{972F90CC-E7EF-4975-928F-F6D291784564}"/>
              </a:ext>
            </a:extLst>
          </p:cNvPr>
          <p:cNvSpPr txBox="1">
            <a:spLocks noChangeArrowheads="1"/>
          </p:cNvSpPr>
          <p:nvPr/>
        </p:nvSpPr>
        <p:spPr bwMode="auto">
          <a:xfrm>
            <a:off x="4343400" y="3951288"/>
            <a:ext cx="4419600" cy="392112"/>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Sets all four margins to be 10px.</a:t>
            </a:r>
            <a:endParaRPr lang="en-IN" altLang="en-US"/>
          </a:p>
        </p:txBody>
      </p:sp>
      <p:sp>
        <p:nvSpPr>
          <p:cNvPr id="89098" name="Text Box 10">
            <a:extLst>
              <a:ext uri="{FF2B5EF4-FFF2-40B4-BE49-F238E27FC236}">
                <a16:creationId xmlns="" xmlns:a16="http://schemas.microsoft.com/office/drawing/2014/main" id="{AD8FF23A-5C71-469C-AA9D-336C6109CB2A}"/>
              </a:ext>
            </a:extLst>
          </p:cNvPr>
          <p:cNvSpPr txBox="1">
            <a:spLocks noChangeArrowheads="1"/>
          </p:cNvSpPr>
          <p:nvPr/>
        </p:nvSpPr>
        <p:spPr bwMode="auto">
          <a:xfrm>
            <a:off x="685800" y="1828800"/>
            <a:ext cx="1905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margin-top:</a:t>
            </a:r>
          </a:p>
          <a:p>
            <a:r>
              <a:rPr lang="en-US" altLang="en-US"/>
              <a:t>margin-right:</a:t>
            </a:r>
          </a:p>
          <a:p>
            <a:r>
              <a:rPr lang="en-US" altLang="en-US"/>
              <a:t>margin-bottom:</a:t>
            </a:r>
          </a:p>
          <a:p>
            <a:r>
              <a:rPr lang="en-US" altLang="en-US"/>
              <a:t>margin-left:</a:t>
            </a:r>
          </a:p>
        </p:txBody>
      </p:sp>
      <p:sp>
        <p:nvSpPr>
          <p:cNvPr id="89099" name="Text Box 11">
            <a:extLst>
              <a:ext uri="{FF2B5EF4-FFF2-40B4-BE49-F238E27FC236}">
                <a16:creationId xmlns="" xmlns:a16="http://schemas.microsoft.com/office/drawing/2014/main" id="{5DFBB90C-3E33-4612-923A-984C2EA29DAF}"/>
              </a:ext>
            </a:extLst>
          </p:cNvPr>
          <p:cNvSpPr txBox="1">
            <a:spLocks noChangeArrowheads="1"/>
          </p:cNvSpPr>
          <p:nvPr/>
        </p:nvSpPr>
        <p:spPr bwMode="auto">
          <a:xfrm>
            <a:off x="381000" y="3124200"/>
            <a:ext cx="845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In practice, few web designers use these properties, preferring a </a:t>
            </a:r>
            <a:r>
              <a:rPr lang="en-US" altLang="en-US" sz="2000" b="1"/>
              <a:t>shorthand</a:t>
            </a:r>
            <a:r>
              <a:rPr lang="en-US" altLang="en-US" sz="2000"/>
              <a:t> method that condenses the declaration to a single line:</a:t>
            </a:r>
          </a:p>
        </p:txBody>
      </p:sp>
      <p:sp>
        <p:nvSpPr>
          <p:cNvPr id="89100" name="Text Box 12">
            <a:extLst>
              <a:ext uri="{FF2B5EF4-FFF2-40B4-BE49-F238E27FC236}">
                <a16:creationId xmlns="" xmlns:a16="http://schemas.microsoft.com/office/drawing/2014/main" id="{DD5E6C88-D685-4C97-AA7D-3BCD402673AB}"/>
              </a:ext>
            </a:extLst>
          </p:cNvPr>
          <p:cNvSpPr txBox="1">
            <a:spLocks noChangeArrowheads="1"/>
          </p:cNvSpPr>
          <p:nvPr/>
        </p:nvSpPr>
        <p:spPr bwMode="auto">
          <a:xfrm>
            <a:off x="685800" y="5886450"/>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margin: 20px 10px 5px 15px;</a:t>
            </a:r>
          </a:p>
        </p:txBody>
      </p:sp>
      <p:sp>
        <p:nvSpPr>
          <p:cNvPr id="89102" name="Text Box 14">
            <a:extLst>
              <a:ext uri="{FF2B5EF4-FFF2-40B4-BE49-F238E27FC236}">
                <a16:creationId xmlns="" xmlns:a16="http://schemas.microsoft.com/office/drawing/2014/main" id="{38126433-BBC8-4316-B35C-FE5D2FD8CD70}"/>
              </a:ext>
            </a:extLst>
          </p:cNvPr>
          <p:cNvSpPr txBox="1">
            <a:spLocks noChangeArrowheads="1"/>
          </p:cNvSpPr>
          <p:nvPr/>
        </p:nvSpPr>
        <p:spPr bwMode="auto">
          <a:xfrm>
            <a:off x="4343400" y="4667250"/>
            <a:ext cx="44196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Sets the top and bottom margins as 10px and the left and right margins as 5px.</a:t>
            </a:r>
            <a:endParaRPr lang="en-IN" altLang="en-US"/>
          </a:p>
        </p:txBody>
      </p:sp>
      <p:sp>
        <p:nvSpPr>
          <p:cNvPr id="89103" name="Text Box 15">
            <a:extLst>
              <a:ext uri="{FF2B5EF4-FFF2-40B4-BE49-F238E27FC236}">
                <a16:creationId xmlns="" xmlns:a16="http://schemas.microsoft.com/office/drawing/2014/main" id="{EB4647B6-6A75-41AD-B128-5CA7BF1E5280}"/>
              </a:ext>
            </a:extLst>
          </p:cNvPr>
          <p:cNvSpPr txBox="1">
            <a:spLocks noChangeArrowheads="1"/>
          </p:cNvSpPr>
          <p:nvPr/>
        </p:nvSpPr>
        <p:spPr bwMode="auto">
          <a:xfrm>
            <a:off x="4343400" y="5611813"/>
            <a:ext cx="4419600" cy="941387"/>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Sets the top margin as 20px, the right margin as 10px, the bottom margin as 5px, and the left margin as 15px.</a:t>
            </a:r>
            <a:endParaRPr lang="en-IN" altLang="en-US"/>
          </a:p>
        </p:txBody>
      </p:sp>
      <p:sp>
        <p:nvSpPr>
          <p:cNvPr id="89104" name="Text Box 16">
            <a:extLst>
              <a:ext uri="{FF2B5EF4-FFF2-40B4-BE49-F238E27FC236}">
                <a16:creationId xmlns="" xmlns:a16="http://schemas.microsoft.com/office/drawing/2014/main" id="{E9AA835E-14D3-4993-97BB-737FB9E031B0}"/>
              </a:ext>
            </a:extLst>
          </p:cNvPr>
          <p:cNvSpPr txBox="1">
            <a:spLocks noChangeArrowheads="1"/>
          </p:cNvSpPr>
          <p:nvPr/>
        </p:nvSpPr>
        <p:spPr bwMode="auto">
          <a:xfrm>
            <a:off x="685800" y="4805363"/>
            <a:ext cx="2057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margin: 10px 5px;</a:t>
            </a:r>
          </a:p>
        </p:txBody>
      </p:sp>
      <p:sp>
        <p:nvSpPr>
          <p:cNvPr id="89105" name="Text Box 17">
            <a:extLst>
              <a:ext uri="{FF2B5EF4-FFF2-40B4-BE49-F238E27FC236}">
                <a16:creationId xmlns="" xmlns:a16="http://schemas.microsoft.com/office/drawing/2014/main" id="{9E903C1C-C8C1-4DC8-A33A-0710CA1C44D2}"/>
              </a:ext>
            </a:extLst>
          </p:cNvPr>
          <p:cNvSpPr txBox="1">
            <a:spLocks noChangeArrowheads="1"/>
          </p:cNvSpPr>
          <p:nvPr/>
        </p:nvSpPr>
        <p:spPr bwMode="auto">
          <a:xfrm>
            <a:off x="685800" y="3967163"/>
            <a:ext cx="1676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margin: 10px;</a:t>
            </a:r>
          </a:p>
        </p:txBody>
      </p:sp>
      <p:sp>
        <p:nvSpPr>
          <p:cNvPr id="89106" name="Line 18">
            <a:extLst>
              <a:ext uri="{FF2B5EF4-FFF2-40B4-BE49-F238E27FC236}">
                <a16:creationId xmlns="" xmlns:a16="http://schemas.microsoft.com/office/drawing/2014/main" id="{068DBF61-A496-4A3E-A6BF-B189B8150C3A}"/>
              </a:ext>
            </a:extLst>
          </p:cNvPr>
          <p:cNvSpPr>
            <a:spLocks noChangeShapeType="1"/>
          </p:cNvSpPr>
          <p:nvPr/>
        </p:nvSpPr>
        <p:spPr bwMode="auto">
          <a:xfrm flipV="1">
            <a:off x="2362200" y="4162425"/>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07" name="Line 19">
            <a:extLst>
              <a:ext uri="{FF2B5EF4-FFF2-40B4-BE49-F238E27FC236}">
                <a16:creationId xmlns="" xmlns:a16="http://schemas.microsoft.com/office/drawing/2014/main" id="{23433030-0F78-433D-87DD-47E65321B8ED}"/>
              </a:ext>
            </a:extLst>
          </p:cNvPr>
          <p:cNvSpPr>
            <a:spLocks noChangeShapeType="1"/>
          </p:cNvSpPr>
          <p:nvPr/>
        </p:nvSpPr>
        <p:spPr bwMode="auto">
          <a:xfrm flipV="1">
            <a:off x="2819400" y="501015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08" name="Line 20">
            <a:extLst>
              <a:ext uri="{FF2B5EF4-FFF2-40B4-BE49-F238E27FC236}">
                <a16:creationId xmlns="" xmlns:a16="http://schemas.microsoft.com/office/drawing/2014/main" id="{F181D1D9-C08E-421F-8BC2-8EF59FC82AA3}"/>
              </a:ext>
            </a:extLst>
          </p:cNvPr>
          <p:cNvSpPr>
            <a:spLocks noChangeShapeType="1"/>
          </p:cNvSpPr>
          <p:nvPr/>
        </p:nvSpPr>
        <p:spPr bwMode="auto">
          <a:xfrm flipV="1">
            <a:off x="3810000" y="6096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47A243F1-A842-4F06-8E1F-A61FC94FDF96}"/>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91139" name="Rectangle 3">
            <a:extLst>
              <a:ext uri="{FF2B5EF4-FFF2-40B4-BE49-F238E27FC236}">
                <a16:creationId xmlns="" xmlns:a16="http://schemas.microsoft.com/office/drawing/2014/main" id="{C2AB890D-04E2-44F1-A7AE-9D74906086B1}"/>
              </a:ext>
            </a:extLst>
          </p:cNvPr>
          <p:cNvSpPr>
            <a:spLocks noChangeArrowheads="1"/>
          </p:cNvSpPr>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eaLnBrk="0" fontAlgn="base" hangingPunct="0">
              <a:spcBef>
                <a:spcPct val="0"/>
              </a:spcBef>
              <a:spcAft>
                <a:spcPct val="0"/>
              </a:spcAft>
              <a:defRPr sz="4400">
                <a:solidFill>
                  <a:schemeClr val="tx1"/>
                </a:solidFill>
                <a:latin typeface="Arial" panose="020B0604020202020204" pitchFamily="34" charset="0"/>
              </a:defRPr>
            </a:lvl6pPr>
            <a:lvl7pPr marL="914400" eaLnBrk="0" fontAlgn="base" hangingPunct="0">
              <a:spcBef>
                <a:spcPct val="0"/>
              </a:spcBef>
              <a:spcAft>
                <a:spcPct val="0"/>
              </a:spcAft>
              <a:defRPr sz="4400">
                <a:solidFill>
                  <a:schemeClr val="tx1"/>
                </a:solidFill>
                <a:latin typeface="Arial" panose="020B0604020202020204" pitchFamily="34" charset="0"/>
              </a:defRPr>
            </a:lvl7pPr>
            <a:lvl8pPr marL="1371600" eaLnBrk="0" fontAlgn="base" hangingPunct="0">
              <a:spcBef>
                <a:spcPct val="0"/>
              </a:spcBef>
              <a:spcAft>
                <a:spcPct val="0"/>
              </a:spcAft>
              <a:defRPr sz="4400">
                <a:solidFill>
                  <a:schemeClr val="tx1"/>
                </a:solidFill>
                <a:latin typeface="Arial" panose="020B0604020202020204" pitchFamily="34" charset="0"/>
              </a:defRPr>
            </a:lvl8pPr>
            <a:lvl9pPr marL="18288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a:t>Setting Individual Padding</a:t>
            </a:r>
          </a:p>
        </p:txBody>
      </p:sp>
      <p:sp>
        <p:nvSpPr>
          <p:cNvPr id="91140" name="Text Box 4">
            <a:extLst>
              <a:ext uri="{FF2B5EF4-FFF2-40B4-BE49-F238E27FC236}">
                <a16:creationId xmlns="" xmlns:a16="http://schemas.microsoft.com/office/drawing/2014/main" id="{6E8ED52D-5F31-4C44-84CC-20F5A3506A2C}"/>
              </a:ext>
            </a:extLst>
          </p:cNvPr>
          <p:cNvSpPr txBox="1">
            <a:spLocks noChangeArrowheads="1"/>
          </p:cNvSpPr>
          <p:nvPr/>
        </p:nvSpPr>
        <p:spPr bwMode="auto">
          <a:xfrm>
            <a:off x="381000" y="1462088"/>
            <a:ext cx="845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We can set specific padding sizes by using these four properties:</a:t>
            </a:r>
          </a:p>
        </p:txBody>
      </p:sp>
      <p:sp>
        <p:nvSpPr>
          <p:cNvPr id="91141" name="Text Box 5">
            <a:extLst>
              <a:ext uri="{FF2B5EF4-FFF2-40B4-BE49-F238E27FC236}">
                <a16:creationId xmlns="" xmlns:a16="http://schemas.microsoft.com/office/drawing/2014/main" id="{27F418F1-CA43-4A28-B425-83201C23FC15}"/>
              </a:ext>
            </a:extLst>
          </p:cNvPr>
          <p:cNvSpPr txBox="1">
            <a:spLocks noChangeArrowheads="1"/>
          </p:cNvSpPr>
          <p:nvPr/>
        </p:nvSpPr>
        <p:spPr bwMode="auto">
          <a:xfrm>
            <a:off x="4343400" y="3951288"/>
            <a:ext cx="4419600" cy="392112"/>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Sets padding as 5px on all four sides.</a:t>
            </a:r>
            <a:endParaRPr lang="en-IN" altLang="en-US"/>
          </a:p>
        </p:txBody>
      </p:sp>
      <p:sp>
        <p:nvSpPr>
          <p:cNvPr id="91142" name="Text Box 6">
            <a:extLst>
              <a:ext uri="{FF2B5EF4-FFF2-40B4-BE49-F238E27FC236}">
                <a16:creationId xmlns="" xmlns:a16="http://schemas.microsoft.com/office/drawing/2014/main" id="{448C54C7-0ED0-44DA-B0A9-1D4879E7B4BB}"/>
              </a:ext>
            </a:extLst>
          </p:cNvPr>
          <p:cNvSpPr txBox="1">
            <a:spLocks noChangeArrowheads="1"/>
          </p:cNvSpPr>
          <p:nvPr/>
        </p:nvSpPr>
        <p:spPr bwMode="auto">
          <a:xfrm>
            <a:off x="685800" y="1828800"/>
            <a:ext cx="1905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padding-top:</a:t>
            </a:r>
          </a:p>
          <a:p>
            <a:r>
              <a:rPr lang="en-US" altLang="en-US"/>
              <a:t>padding-right:</a:t>
            </a:r>
          </a:p>
          <a:p>
            <a:r>
              <a:rPr lang="en-US" altLang="en-US"/>
              <a:t>padding-bottom:</a:t>
            </a:r>
          </a:p>
          <a:p>
            <a:r>
              <a:rPr lang="en-US" altLang="en-US"/>
              <a:t>padding-left:</a:t>
            </a:r>
          </a:p>
        </p:txBody>
      </p:sp>
      <p:sp>
        <p:nvSpPr>
          <p:cNvPr id="91143" name="Text Box 7">
            <a:extLst>
              <a:ext uri="{FF2B5EF4-FFF2-40B4-BE49-F238E27FC236}">
                <a16:creationId xmlns="" xmlns:a16="http://schemas.microsoft.com/office/drawing/2014/main" id="{8B961859-AA63-497E-BCE6-168164A31529}"/>
              </a:ext>
            </a:extLst>
          </p:cNvPr>
          <p:cNvSpPr txBox="1">
            <a:spLocks noChangeArrowheads="1"/>
          </p:cNvSpPr>
          <p:nvPr/>
        </p:nvSpPr>
        <p:spPr bwMode="auto">
          <a:xfrm>
            <a:off x="381000" y="3124200"/>
            <a:ext cx="845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Again, these are rarely used.  Instead, the same shorthand method is employed:</a:t>
            </a:r>
          </a:p>
        </p:txBody>
      </p:sp>
      <p:sp>
        <p:nvSpPr>
          <p:cNvPr id="91144" name="Text Box 8">
            <a:extLst>
              <a:ext uri="{FF2B5EF4-FFF2-40B4-BE49-F238E27FC236}">
                <a16:creationId xmlns="" xmlns:a16="http://schemas.microsoft.com/office/drawing/2014/main" id="{9555FD64-774A-4211-91FA-FFB69F462646}"/>
              </a:ext>
            </a:extLst>
          </p:cNvPr>
          <p:cNvSpPr txBox="1">
            <a:spLocks noChangeArrowheads="1"/>
          </p:cNvSpPr>
          <p:nvPr/>
        </p:nvSpPr>
        <p:spPr bwMode="auto">
          <a:xfrm>
            <a:off x="685800" y="5886450"/>
            <a:ext cx="3276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padding: 50px 10px 15px 5px;</a:t>
            </a:r>
          </a:p>
        </p:txBody>
      </p:sp>
      <p:sp>
        <p:nvSpPr>
          <p:cNvPr id="91145" name="Text Box 9">
            <a:extLst>
              <a:ext uri="{FF2B5EF4-FFF2-40B4-BE49-F238E27FC236}">
                <a16:creationId xmlns="" xmlns:a16="http://schemas.microsoft.com/office/drawing/2014/main" id="{C57C9068-8121-4431-9625-EACBFF8735CC}"/>
              </a:ext>
            </a:extLst>
          </p:cNvPr>
          <p:cNvSpPr txBox="1">
            <a:spLocks noChangeArrowheads="1"/>
          </p:cNvSpPr>
          <p:nvPr/>
        </p:nvSpPr>
        <p:spPr bwMode="auto">
          <a:xfrm>
            <a:off x="4343400" y="4667250"/>
            <a:ext cx="44196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Sets top and bottom padding as 25px and left and right padding as 5px.</a:t>
            </a:r>
            <a:endParaRPr lang="en-IN" altLang="en-US"/>
          </a:p>
        </p:txBody>
      </p:sp>
      <p:sp>
        <p:nvSpPr>
          <p:cNvPr id="91146" name="Text Box 10">
            <a:extLst>
              <a:ext uri="{FF2B5EF4-FFF2-40B4-BE49-F238E27FC236}">
                <a16:creationId xmlns="" xmlns:a16="http://schemas.microsoft.com/office/drawing/2014/main" id="{C6358329-EA9E-4949-92E1-ED2F6EFE564D}"/>
              </a:ext>
            </a:extLst>
          </p:cNvPr>
          <p:cNvSpPr txBox="1">
            <a:spLocks noChangeArrowheads="1"/>
          </p:cNvSpPr>
          <p:nvPr/>
        </p:nvSpPr>
        <p:spPr bwMode="auto">
          <a:xfrm>
            <a:off x="4343400" y="5611813"/>
            <a:ext cx="4419600" cy="941387"/>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Sets top padding as 50px, right padding as 10px, bottom padding as 15px, and the left padding as 5px.</a:t>
            </a:r>
            <a:endParaRPr lang="en-IN" altLang="en-US"/>
          </a:p>
        </p:txBody>
      </p:sp>
      <p:sp>
        <p:nvSpPr>
          <p:cNvPr id="91147" name="Text Box 11">
            <a:extLst>
              <a:ext uri="{FF2B5EF4-FFF2-40B4-BE49-F238E27FC236}">
                <a16:creationId xmlns="" xmlns:a16="http://schemas.microsoft.com/office/drawing/2014/main" id="{BD39DF37-AF5E-4957-BD32-55505A63880F}"/>
              </a:ext>
            </a:extLst>
          </p:cNvPr>
          <p:cNvSpPr txBox="1">
            <a:spLocks noChangeArrowheads="1"/>
          </p:cNvSpPr>
          <p:nvPr/>
        </p:nvSpPr>
        <p:spPr bwMode="auto">
          <a:xfrm>
            <a:off x="685800" y="4805363"/>
            <a:ext cx="2209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padding: 25px 5px;</a:t>
            </a:r>
          </a:p>
        </p:txBody>
      </p:sp>
      <p:sp>
        <p:nvSpPr>
          <p:cNvPr id="91148" name="Text Box 12">
            <a:extLst>
              <a:ext uri="{FF2B5EF4-FFF2-40B4-BE49-F238E27FC236}">
                <a16:creationId xmlns="" xmlns:a16="http://schemas.microsoft.com/office/drawing/2014/main" id="{0F1A45E4-CBC9-4A43-AE24-FBA1AECDBB46}"/>
              </a:ext>
            </a:extLst>
          </p:cNvPr>
          <p:cNvSpPr txBox="1">
            <a:spLocks noChangeArrowheads="1"/>
          </p:cNvSpPr>
          <p:nvPr/>
        </p:nvSpPr>
        <p:spPr bwMode="auto">
          <a:xfrm>
            <a:off x="685800" y="3967163"/>
            <a:ext cx="182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padding: 5px;</a:t>
            </a:r>
          </a:p>
        </p:txBody>
      </p:sp>
      <p:sp>
        <p:nvSpPr>
          <p:cNvPr id="91149" name="Line 13">
            <a:extLst>
              <a:ext uri="{FF2B5EF4-FFF2-40B4-BE49-F238E27FC236}">
                <a16:creationId xmlns="" xmlns:a16="http://schemas.microsoft.com/office/drawing/2014/main" id="{C8148466-10E7-4E3F-AD06-39E512A348AC}"/>
              </a:ext>
            </a:extLst>
          </p:cNvPr>
          <p:cNvSpPr>
            <a:spLocks noChangeShapeType="1"/>
          </p:cNvSpPr>
          <p:nvPr/>
        </p:nvSpPr>
        <p:spPr bwMode="auto">
          <a:xfrm flipV="1">
            <a:off x="2362200" y="4162425"/>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50" name="Line 14">
            <a:extLst>
              <a:ext uri="{FF2B5EF4-FFF2-40B4-BE49-F238E27FC236}">
                <a16:creationId xmlns="" xmlns:a16="http://schemas.microsoft.com/office/drawing/2014/main" id="{A006D82E-B9AF-4790-8555-92291C61BFA0}"/>
              </a:ext>
            </a:extLst>
          </p:cNvPr>
          <p:cNvSpPr>
            <a:spLocks noChangeShapeType="1"/>
          </p:cNvSpPr>
          <p:nvPr/>
        </p:nvSpPr>
        <p:spPr bwMode="auto">
          <a:xfrm flipV="1">
            <a:off x="2819400" y="501015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51" name="Line 15">
            <a:extLst>
              <a:ext uri="{FF2B5EF4-FFF2-40B4-BE49-F238E27FC236}">
                <a16:creationId xmlns="" xmlns:a16="http://schemas.microsoft.com/office/drawing/2014/main" id="{71AA398F-0D41-4648-9437-DF78BB7FDE6F}"/>
              </a:ext>
            </a:extLst>
          </p:cNvPr>
          <p:cNvSpPr>
            <a:spLocks noChangeShapeType="1"/>
          </p:cNvSpPr>
          <p:nvPr/>
        </p:nvSpPr>
        <p:spPr bwMode="auto">
          <a:xfrm flipV="1">
            <a:off x="3886200" y="60960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F9D3ABDE-47E5-45D6-B0FE-44474392D254}"/>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93187" name="Rectangle 3">
            <a:extLst>
              <a:ext uri="{FF2B5EF4-FFF2-40B4-BE49-F238E27FC236}">
                <a16:creationId xmlns="" xmlns:a16="http://schemas.microsoft.com/office/drawing/2014/main" id="{7A65ECC8-6AC0-47FF-A0F7-347D5F2CE7FF}"/>
              </a:ext>
            </a:extLst>
          </p:cNvPr>
          <p:cNvSpPr>
            <a:spLocks noChangeArrowheads="1"/>
          </p:cNvSpPr>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eaLnBrk="0" fontAlgn="base" hangingPunct="0">
              <a:spcBef>
                <a:spcPct val="0"/>
              </a:spcBef>
              <a:spcAft>
                <a:spcPct val="0"/>
              </a:spcAft>
              <a:defRPr sz="4400">
                <a:solidFill>
                  <a:schemeClr val="tx1"/>
                </a:solidFill>
                <a:latin typeface="Arial" panose="020B0604020202020204" pitchFamily="34" charset="0"/>
              </a:defRPr>
            </a:lvl6pPr>
            <a:lvl7pPr marL="914400" eaLnBrk="0" fontAlgn="base" hangingPunct="0">
              <a:spcBef>
                <a:spcPct val="0"/>
              </a:spcBef>
              <a:spcAft>
                <a:spcPct val="0"/>
              </a:spcAft>
              <a:defRPr sz="4400">
                <a:solidFill>
                  <a:schemeClr val="tx1"/>
                </a:solidFill>
                <a:latin typeface="Arial" panose="020B0604020202020204" pitchFamily="34" charset="0"/>
              </a:defRPr>
            </a:lvl7pPr>
            <a:lvl8pPr marL="1371600" eaLnBrk="0" fontAlgn="base" hangingPunct="0">
              <a:spcBef>
                <a:spcPct val="0"/>
              </a:spcBef>
              <a:spcAft>
                <a:spcPct val="0"/>
              </a:spcAft>
              <a:defRPr sz="4400">
                <a:solidFill>
                  <a:schemeClr val="tx1"/>
                </a:solidFill>
                <a:latin typeface="Arial" panose="020B0604020202020204" pitchFamily="34" charset="0"/>
              </a:defRPr>
            </a:lvl8pPr>
            <a:lvl9pPr marL="18288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a:t>Setting Individual Borders</a:t>
            </a:r>
          </a:p>
        </p:txBody>
      </p:sp>
      <p:sp>
        <p:nvSpPr>
          <p:cNvPr id="93188" name="Text Box 4">
            <a:extLst>
              <a:ext uri="{FF2B5EF4-FFF2-40B4-BE49-F238E27FC236}">
                <a16:creationId xmlns="" xmlns:a16="http://schemas.microsoft.com/office/drawing/2014/main" id="{14BBB2DF-7C93-4967-9072-A9D11BF1DA9B}"/>
              </a:ext>
            </a:extLst>
          </p:cNvPr>
          <p:cNvSpPr txBox="1">
            <a:spLocks noChangeArrowheads="1"/>
          </p:cNvSpPr>
          <p:nvPr/>
        </p:nvSpPr>
        <p:spPr bwMode="auto">
          <a:xfrm>
            <a:off x="381000" y="1508125"/>
            <a:ext cx="8458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Customizing borders is more involved.  Since they are visible on the page, we have to specify style, thickness, and color.  Accordingly, there are more properties available:</a:t>
            </a:r>
          </a:p>
        </p:txBody>
      </p:sp>
      <p:sp>
        <p:nvSpPr>
          <p:cNvPr id="93190" name="Text Box 6">
            <a:extLst>
              <a:ext uri="{FF2B5EF4-FFF2-40B4-BE49-F238E27FC236}">
                <a16:creationId xmlns="" xmlns:a16="http://schemas.microsoft.com/office/drawing/2014/main" id="{AFB51001-24CA-41A2-944B-337576191173}"/>
              </a:ext>
            </a:extLst>
          </p:cNvPr>
          <p:cNvSpPr txBox="1">
            <a:spLocks noChangeArrowheads="1"/>
          </p:cNvSpPr>
          <p:nvPr/>
        </p:nvSpPr>
        <p:spPr bwMode="auto">
          <a:xfrm>
            <a:off x="685800" y="2511425"/>
            <a:ext cx="23622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border-top-width:</a:t>
            </a:r>
          </a:p>
          <a:p>
            <a:r>
              <a:rPr lang="en-US" altLang="en-US" sz="1600"/>
              <a:t>border-right-width:</a:t>
            </a:r>
          </a:p>
          <a:p>
            <a:r>
              <a:rPr lang="en-US" altLang="en-US" sz="1600"/>
              <a:t>border-bottom-width:</a:t>
            </a:r>
          </a:p>
          <a:p>
            <a:r>
              <a:rPr lang="en-US" altLang="en-US" sz="1600"/>
              <a:t>border-left-width:</a:t>
            </a:r>
          </a:p>
        </p:txBody>
      </p:sp>
      <p:sp>
        <p:nvSpPr>
          <p:cNvPr id="93192" name="Text Box 8">
            <a:extLst>
              <a:ext uri="{FF2B5EF4-FFF2-40B4-BE49-F238E27FC236}">
                <a16:creationId xmlns="" xmlns:a16="http://schemas.microsoft.com/office/drawing/2014/main" id="{CFC153FB-7061-4B1D-AEFE-C99DBBC37A37}"/>
              </a:ext>
            </a:extLst>
          </p:cNvPr>
          <p:cNvSpPr txBox="1">
            <a:spLocks noChangeArrowheads="1"/>
          </p:cNvSpPr>
          <p:nvPr/>
        </p:nvSpPr>
        <p:spPr bwMode="auto">
          <a:xfrm>
            <a:off x="685800" y="5835650"/>
            <a:ext cx="266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border: 5px solid blue;</a:t>
            </a:r>
          </a:p>
        </p:txBody>
      </p:sp>
      <p:sp>
        <p:nvSpPr>
          <p:cNvPr id="93200" name="Text Box 16">
            <a:extLst>
              <a:ext uri="{FF2B5EF4-FFF2-40B4-BE49-F238E27FC236}">
                <a16:creationId xmlns="" xmlns:a16="http://schemas.microsoft.com/office/drawing/2014/main" id="{0425F636-17E8-42DF-81FD-502DBEB72D1D}"/>
              </a:ext>
            </a:extLst>
          </p:cNvPr>
          <p:cNvSpPr txBox="1">
            <a:spLocks noChangeArrowheads="1"/>
          </p:cNvSpPr>
          <p:nvPr/>
        </p:nvSpPr>
        <p:spPr bwMode="auto">
          <a:xfrm>
            <a:off x="3124200" y="2511425"/>
            <a:ext cx="23622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border-top-style:</a:t>
            </a:r>
          </a:p>
          <a:p>
            <a:r>
              <a:rPr lang="en-US" altLang="en-US" sz="1600"/>
              <a:t>border-right-style:</a:t>
            </a:r>
          </a:p>
          <a:p>
            <a:r>
              <a:rPr lang="en-US" altLang="en-US" sz="1600"/>
              <a:t>border-bottom-style:</a:t>
            </a:r>
          </a:p>
          <a:p>
            <a:r>
              <a:rPr lang="en-US" altLang="en-US" sz="1600"/>
              <a:t>border-left-style:</a:t>
            </a:r>
          </a:p>
        </p:txBody>
      </p:sp>
      <p:sp>
        <p:nvSpPr>
          <p:cNvPr id="93201" name="Text Box 17">
            <a:extLst>
              <a:ext uri="{FF2B5EF4-FFF2-40B4-BE49-F238E27FC236}">
                <a16:creationId xmlns="" xmlns:a16="http://schemas.microsoft.com/office/drawing/2014/main" id="{14DAF43D-EFF4-4BCF-9484-6DF8D9F97BD2}"/>
              </a:ext>
            </a:extLst>
          </p:cNvPr>
          <p:cNvSpPr txBox="1">
            <a:spLocks noChangeArrowheads="1"/>
          </p:cNvSpPr>
          <p:nvPr/>
        </p:nvSpPr>
        <p:spPr bwMode="auto">
          <a:xfrm>
            <a:off x="5562600" y="2511425"/>
            <a:ext cx="23622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border-top-color:</a:t>
            </a:r>
          </a:p>
          <a:p>
            <a:r>
              <a:rPr lang="en-US" altLang="en-US" sz="1600"/>
              <a:t>border-right-color:</a:t>
            </a:r>
          </a:p>
          <a:p>
            <a:r>
              <a:rPr lang="en-US" altLang="en-US" sz="1600"/>
              <a:t>border-bottom-color:</a:t>
            </a:r>
          </a:p>
          <a:p>
            <a:r>
              <a:rPr lang="en-US" altLang="en-US" sz="1600"/>
              <a:t>border-left-color:</a:t>
            </a:r>
          </a:p>
        </p:txBody>
      </p:sp>
      <p:sp>
        <p:nvSpPr>
          <p:cNvPr id="93202" name="Text Box 18">
            <a:extLst>
              <a:ext uri="{FF2B5EF4-FFF2-40B4-BE49-F238E27FC236}">
                <a16:creationId xmlns="" xmlns:a16="http://schemas.microsoft.com/office/drawing/2014/main" id="{D7CE5438-9926-4E8B-A8B3-75796CCF900E}"/>
              </a:ext>
            </a:extLst>
          </p:cNvPr>
          <p:cNvSpPr txBox="1">
            <a:spLocks noChangeArrowheads="1"/>
          </p:cNvSpPr>
          <p:nvPr/>
        </p:nvSpPr>
        <p:spPr bwMode="auto">
          <a:xfrm>
            <a:off x="381000" y="3686175"/>
            <a:ext cx="845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To make things easier, we can use the shorthand method as before:</a:t>
            </a:r>
          </a:p>
        </p:txBody>
      </p:sp>
      <p:sp>
        <p:nvSpPr>
          <p:cNvPr id="93203" name="Text Box 19">
            <a:extLst>
              <a:ext uri="{FF2B5EF4-FFF2-40B4-BE49-F238E27FC236}">
                <a16:creationId xmlns="" xmlns:a16="http://schemas.microsoft.com/office/drawing/2014/main" id="{284D1342-CEAD-4E32-9DCE-18FFD534C87E}"/>
              </a:ext>
            </a:extLst>
          </p:cNvPr>
          <p:cNvSpPr txBox="1">
            <a:spLocks noChangeArrowheads="1"/>
          </p:cNvSpPr>
          <p:nvPr/>
        </p:nvSpPr>
        <p:spPr bwMode="auto">
          <a:xfrm>
            <a:off x="685800" y="4095750"/>
            <a:ext cx="4038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border-width: 10px;</a:t>
            </a:r>
          </a:p>
          <a:p>
            <a:r>
              <a:rPr lang="en-US" altLang="en-US" sz="1600"/>
              <a:t>border-style: solid dashed;</a:t>
            </a:r>
          </a:p>
          <a:p>
            <a:r>
              <a:rPr lang="en-US" altLang="en-US" sz="1600"/>
              <a:t>border-color: blue red orange gray;</a:t>
            </a:r>
          </a:p>
        </p:txBody>
      </p:sp>
      <p:sp>
        <p:nvSpPr>
          <p:cNvPr id="93204" name="Text Box 20">
            <a:extLst>
              <a:ext uri="{FF2B5EF4-FFF2-40B4-BE49-F238E27FC236}">
                <a16:creationId xmlns="" xmlns:a16="http://schemas.microsoft.com/office/drawing/2014/main" id="{1C1BE008-EB76-460B-9E2F-F30D1901A995}"/>
              </a:ext>
            </a:extLst>
          </p:cNvPr>
          <p:cNvSpPr txBox="1">
            <a:spLocks noChangeArrowheads="1"/>
          </p:cNvSpPr>
          <p:nvPr/>
        </p:nvSpPr>
        <p:spPr bwMode="auto">
          <a:xfrm>
            <a:off x="381000" y="5105400"/>
            <a:ext cx="845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If the three border properties will be identical on all four sides, we can use a single-line border shorthand, as we did in an earlier lesson: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8A947B6F-270C-4BD2-B3ED-8E6EC55CC43F}"/>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95235" name="Text Box 3">
            <a:extLst>
              <a:ext uri="{FF2B5EF4-FFF2-40B4-BE49-F238E27FC236}">
                <a16:creationId xmlns="" xmlns:a16="http://schemas.microsoft.com/office/drawing/2014/main" id="{DB6E5FC1-1115-4209-ADB1-4B00E5CD73E1}"/>
              </a:ext>
            </a:extLst>
          </p:cNvPr>
          <p:cNvSpPr txBox="1">
            <a:spLocks noChangeArrowheads="1"/>
          </p:cNvSpPr>
          <p:nvPr/>
        </p:nvSpPr>
        <p:spPr bwMode="auto">
          <a:xfrm>
            <a:off x="381000" y="1371600"/>
            <a:ext cx="845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Here we have set custom padding, borders, and margins:</a:t>
            </a:r>
          </a:p>
        </p:txBody>
      </p:sp>
      <p:sp>
        <p:nvSpPr>
          <p:cNvPr id="95236" name="Rectangle 4">
            <a:extLst>
              <a:ext uri="{FF2B5EF4-FFF2-40B4-BE49-F238E27FC236}">
                <a16:creationId xmlns="" xmlns:a16="http://schemas.microsoft.com/office/drawing/2014/main" id="{5127BE43-AFF1-4145-988B-842F9FE72380}"/>
              </a:ext>
            </a:extLst>
          </p:cNvPr>
          <p:cNvSpPr>
            <a:spLocks noChangeArrowheads="1"/>
          </p:cNvSpPr>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eaLnBrk="0" fontAlgn="base" hangingPunct="0">
              <a:spcBef>
                <a:spcPct val="0"/>
              </a:spcBef>
              <a:spcAft>
                <a:spcPct val="0"/>
              </a:spcAft>
              <a:defRPr sz="4400">
                <a:solidFill>
                  <a:schemeClr val="tx1"/>
                </a:solidFill>
                <a:latin typeface="Arial" panose="020B0604020202020204" pitchFamily="34" charset="0"/>
              </a:defRPr>
            </a:lvl6pPr>
            <a:lvl7pPr marL="914400" eaLnBrk="0" fontAlgn="base" hangingPunct="0">
              <a:spcBef>
                <a:spcPct val="0"/>
              </a:spcBef>
              <a:spcAft>
                <a:spcPct val="0"/>
              </a:spcAft>
              <a:defRPr sz="4400">
                <a:solidFill>
                  <a:schemeClr val="tx1"/>
                </a:solidFill>
                <a:latin typeface="Arial" panose="020B0604020202020204" pitchFamily="34" charset="0"/>
              </a:defRPr>
            </a:lvl7pPr>
            <a:lvl8pPr marL="1371600" eaLnBrk="0" fontAlgn="base" hangingPunct="0">
              <a:spcBef>
                <a:spcPct val="0"/>
              </a:spcBef>
              <a:spcAft>
                <a:spcPct val="0"/>
              </a:spcAft>
              <a:defRPr sz="4400">
                <a:solidFill>
                  <a:schemeClr val="tx1"/>
                </a:solidFill>
                <a:latin typeface="Arial" panose="020B0604020202020204" pitchFamily="34" charset="0"/>
              </a:defRPr>
            </a:lvl8pPr>
            <a:lvl9pPr marL="18288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a:t>Example of Customized Settings</a:t>
            </a:r>
          </a:p>
        </p:txBody>
      </p:sp>
      <p:sp>
        <p:nvSpPr>
          <p:cNvPr id="95237" name="Rectangle 3">
            <a:extLst>
              <a:ext uri="{FF2B5EF4-FFF2-40B4-BE49-F238E27FC236}">
                <a16:creationId xmlns="" xmlns:a16="http://schemas.microsoft.com/office/drawing/2014/main" id="{1EE76FF9-D69C-4003-BA06-AF3CF9FBD933}"/>
              </a:ext>
            </a:extLst>
          </p:cNvPr>
          <p:cNvSpPr>
            <a:spLocks noChangeArrowheads="1"/>
          </p:cNvSpPr>
          <p:nvPr/>
        </p:nvSpPr>
        <p:spPr bwMode="auto">
          <a:xfrm>
            <a:off x="533400" y="2105025"/>
            <a:ext cx="4191000" cy="291465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n-US" sz="1300" b="1">
                <a:latin typeface="Courier New" panose="02070309020205020404" pitchFamily="49" charset="0"/>
              </a:rPr>
              <a:t>&lt;style type="text/css"&gt;</a:t>
            </a:r>
          </a:p>
          <a:p>
            <a:pPr>
              <a:buFont typeface="Wingdings" panose="05000000000000000000" pitchFamily="2" charset="2"/>
              <a:buNone/>
            </a:pPr>
            <a:r>
              <a:rPr lang="en-US" altLang="en-US" sz="1300" b="1">
                <a:latin typeface="Courier New" panose="02070309020205020404" pitchFamily="49" charset="0"/>
              </a:rPr>
              <a:t>  .box200 {</a:t>
            </a:r>
          </a:p>
          <a:p>
            <a:pPr>
              <a:buFont typeface="Wingdings" panose="05000000000000000000" pitchFamily="2" charset="2"/>
              <a:buNone/>
            </a:pPr>
            <a:r>
              <a:rPr lang="en-US" altLang="en-US" sz="1300" b="1">
                <a:latin typeface="Courier New" panose="02070309020205020404" pitchFamily="49" charset="0"/>
              </a:rPr>
              <a:t>    width: 200px;</a:t>
            </a:r>
          </a:p>
          <a:p>
            <a:pPr>
              <a:buFont typeface="Wingdings" panose="05000000000000000000" pitchFamily="2" charset="2"/>
              <a:buNone/>
            </a:pPr>
            <a:r>
              <a:rPr lang="en-US" altLang="en-US" sz="1300" b="1">
                <a:latin typeface="Courier New" panose="02070309020205020404" pitchFamily="49" charset="0"/>
              </a:rPr>
              <a:t>    height: 200px;</a:t>
            </a:r>
          </a:p>
          <a:p>
            <a:pPr>
              <a:buFont typeface="Wingdings" panose="05000000000000000000" pitchFamily="2" charset="2"/>
              <a:buNone/>
            </a:pPr>
            <a:r>
              <a:rPr lang="en-US" altLang="en-US" sz="1300" b="1">
                <a:latin typeface="Courier New" panose="02070309020205020404" pitchFamily="49" charset="0"/>
              </a:rPr>
              <a:t>    color: blue;</a:t>
            </a:r>
          </a:p>
          <a:p>
            <a:pPr>
              <a:buFont typeface="Wingdings" panose="05000000000000000000" pitchFamily="2" charset="2"/>
              <a:buNone/>
            </a:pPr>
            <a:r>
              <a:rPr lang="en-US" altLang="en-US" sz="1300" b="1">
                <a:solidFill>
                  <a:srgbClr val="FF0066"/>
                </a:solidFill>
                <a:latin typeface="Courier New" panose="02070309020205020404" pitchFamily="49" charset="0"/>
              </a:rPr>
              <a:t>    padding: 40px 10px 0px 10px;</a:t>
            </a:r>
          </a:p>
          <a:p>
            <a:pPr>
              <a:buFont typeface="Wingdings" panose="05000000000000000000" pitchFamily="2" charset="2"/>
              <a:buNone/>
            </a:pPr>
            <a:r>
              <a:rPr lang="en-US" altLang="en-US" sz="1300" b="1">
                <a:solidFill>
                  <a:srgbClr val="FF0066"/>
                </a:solidFill>
                <a:latin typeface="Courier New" panose="02070309020205020404" pitchFamily="49" charset="0"/>
              </a:rPr>
              <a:t>    margin: 25px 5px;</a:t>
            </a:r>
          </a:p>
          <a:p>
            <a:pPr>
              <a:buFont typeface="Wingdings" panose="05000000000000000000" pitchFamily="2" charset="2"/>
              <a:buNone/>
            </a:pPr>
            <a:r>
              <a:rPr lang="en-US" altLang="en-US" sz="1300" b="1">
                <a:solidFill>
                  <a:srgbClr val="FF0066"/>
                </a:solidFill>
                <a:latin typeface="Courier New" panose="02070309020205020404" pitchFamily="49" charset="0"/>
              </a:rPr>
              <a:t>    border-width: 2px 5px;</a:t>
            </a:r>
          </a:p>
          <a:p>
            <a:pPr>
              <a:buFont typeface="Wingdings" panose="05000000000000000000" pitchFamily="2" charset="2"/>
              <a:buNone/>
            </a:pPr>
            <a:r>
              <a:rPr lang="en-US" altLang="en-US" sz="1300" b="1">
                <a:solidFill>
                  <a:srgbClr val="FF0066"/>
                </a:solidFill>
                <a:latin typeface="Courier New" panose="02070309020205020404" pitchFamily="49" charset="0"/>
              </a:rPr>
              <a:t>    border-style: solid dotted;</a:t>
            </a:r>
          </a:p>
          <a:p>
            <a:pPr>
              <a:buFont typeface="Wingdings" panose="05000000000000000000" pitchFamily="2" charset="2"/>
              <a:buNone/>
            </a:pPr>
            <a:r>
              <a:rPr lang="en-US" altLang="en-US" sz="1300" b="1">
                <a:solidFill>
                  <a:srgbClr val="FF0066"/>
                </a:solidFill>
                <a:latin typeface="Courier New" panose="02070309020205020404" pitchFamily="49" charset="0"/>
              </a:rPr>
              <a:t>    border-color: red blue green maroon;</a:t>
            </a:r>
          </a:p>
          <a:p>
            <a:pPr>
              <a:buFont typeface="Wingdings" panose="05000000000000000000" pitchFamily="2" charset="2"/>
              <a:buNone/>
            </a:pPr>
            <a:r>
              <a:rPr lang="en-US" altLang="en-US" sz="1300" b="1">
                <a:latin typeface="Courier New" panose="02070309020205020404" pitchFamily="49" charset="0"/>
              </a:rPr>
              <a:t>  }</a:t>
            </a:r>
          </a:p>
          <a:p>
            <a:pPr>
              <a:buFont typeface="Wingdings" panose="05000000000000000000" pitchFamily="2" charset="2"/>
              <a:buNone/>
            </a:pPr>
            <a:r>
              <a:rPr lang="en-US" altLang="en-US" sz="1300" b="1">
                <a:latin typeface="Courier New" panose="02070309020205020404" pitchFamily="49" charset="0"/>
              </a:rPr>
              <a:t>&lt;/style&gt;</a:t>
            </a:r>
          </a:p>
        </p:txBody>
      </p:sp>
      <p:sp>
        <p:nvSpPr>
          <p:cNvPr id="95238" name="Line 6">
            <a:extLst>
              <a:ext uri="{FF2B5EF4-FFF2-40B4-BE49-F238E27FC236}">
                <a16:creationId xmlns="" xmlns:a16="http://schemas.microsoft.com/office/drawing/2014/main" id="{37CE5ED7-4BA3-4D0B-BDCB-23320BD0AFDE}"/>
              </a:ext>
            </a:extLst>
          </p:cNvPr>
          <p:cNvSpPr>
            <a:spLocks noChangeShapeType="1"/>
          </p:cNvSpPr>
          <p:nvPr/>
        </p:nvSpPr>
        <p:spPr bwMode="auto">
          <a:xfrm flipV="1">
            <a:off x="4724400" y="3124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42" name="Text Box 10">
            <a:extLst>
              <a:ext uri="{FF2B5EF4-FFF2-40B4-BE49-F238E27FC236}">
                <a16:creationId xmlns="" xmlns:a16="http://schemas.microsoft.com/office/drawing/2014/main" id="{3B07A7C5-F427-47EC-9CFF-21E8D29CBF83}"/>
              </a:ext>
            </a:extLst>
          </p:cNvPr>
          <p:cNvSpPr txBox="1">
            <a:spLocks noChangeArrowheads="1"/>
          </p:cNvSpPr>
          <p:nvPr/>
        </p:nvSpPr>
        <p:spPr bwMode="auto">
          <a:xfrm>
            <a:off x="533400" y="5562600"/>
            <a:ext cx="8077200" cy="606425"/>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sz="1600"/>
              <a:t>A helpful way to remember the order of shorthand settings is that it</a:t>
            </a:r>
            <a:br>
              <a:rPr lang="en-US" altLang="en-US" sz="1600"/>
            </a:br>
            <a:r>
              <a:rPr lang="en-US" altLang="en-US" sz="1600"/>
              <a:t>starts at noon and goes clockwise around: top, right, bottom, left.</a:t>
            </a:r>
          </a:p>
        </p:txBody>
      </p:sp>
      <p:pic>
        <p:nvPicPr>
          <p:cNvPr id="95244" name="Picture 12" descr="Box3">
            <a:extLst>
              <a:ext uri="{FF2B5EF4-FFF2-40B4-BE49-F238E27FC236}">
                <a16:creationId xmlns="" xmlns:a16="http://schemas.microsoft.com/office/drawing/2014/main" id="{679F1E70-2E0D-420F-8AB9-CB7698639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0" y="1828800"/>
            <a:ext cx="334645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95247" name="Picture 15" descr="clockwise">
            <a:extLst>
              <a:ext uri="{FF2B5EF4-FFF2-40B4-BE49-F238E27FC236}">
                <a16:creationId xmlns="" xmlns:a16="http://schemas.microsoft.com/office/drawing/2014/main" id="{4A9431D9-D39D-4EF1-9E79-5CCD8FC1CE6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43800" y="5638800"/>
            <a:ext cx="533400" cy="4873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 xmlns:a16="http://schemas.microsoft.com/office/drawing/2014/main" id="{5D0A3599-2F1B-40E3-BAC2-D086657753CA}"/>
              </a:ext>
            </a:extLst>
          </p:cNvPr>
          <p:cNvSpPr>
            <a:spLocks noGrp="1" noChangeArrowheads="1"/>
          </p:cNvSpPr>
          <p:nvPr>
            <p:ph type="ctrTitle" idx="4294967295"/>
          </p:nvPr>
        </p:nvSpPr>
        <p:spPr>
          <a:xfrm>
            <a:off x="2667000" y="4572000"/>
            <a:ext cx="4191000" cy="2209800"/>
          </a:xfrm>
        </p:spPr>
        <p:txBody>
          <a:bodyPr/>
          <a:lstStyle/>
          <a:p>
            <a:pPr eaLnBrk="1" hangingPunct="1"/>
            <a:r>
              <a:rPr lang="en-US" altLang="en-US" sz="4600" dirty="0">
                <a:solidFill>
                  <a:schemeClr val="tx1"/>
                </a:solidFill>
              </a:rPr>
              <a:t>Positioning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 xmlns:a16="http://schemas.microsoft.com/office/drawing/2014/main" id="{2534BF79-5C6F-444B-A9FE-DB88FAA08497}"/>
              </a:ext>
            </a:extLst>
          </p:cNvPr>
          <p:cNvSpPr>
            <a:spLocks noGrp="1" noChangeArrowheads="1"/>
          </p:cNvSpPr>
          <p:nvPr>
            <p:ph type="title"/>
          </p:nvPr>
        </p:nvSpPr>
        <p:spPr>
          <a:xfrm>
            <a:off x="457200" y="381000"/>
            <a:ext cx="8229600" cy="990600"/>
          </a:xfrm>
        </p:spPr>
        <p:txBody>
          <a:bodyPr/>
          <a:lstStyle/>
          <a:p>
            <a:pPr algn="ctr"/>
            <a:r>
              <a:rPr lang="en-US" altLang="en-US" sz="4000"/>
              <a:t>Positioning Elements with CSS</a:t>
            </a:r>
          </a:p>
        </p:txBody>
      </p:sp>
      <p:sp>
        <p:nvSpPr>
          <p:cNvPr id="103427" name="Rectangle 3">
            <a:extLst>
              <a:ext uri="{FF2B5EF4-FFF2-40B4-BE49-F238E27FC236}">
                <a16:creationId xmlns="" xmlns:a16="http://schemas.microsoft.com/office/drawing/2014/main" id="{CC53B27D-9DD5-4534-A5D6-9E5DE4AE6090}"/>
              </a:ext>
            </a:extLst>
          </p:cNvPr>
          <p:cNvSpPr>
            <a:spLocks noGrp="1" noChangeArrowheads="1"/>
          </p:cNvSpPr>
          <p:nvPr>
            <p:ph type="body" idx="1"/>
          </p:nvPr>
        </p:nvSpPr>
        <p:spPr>
          <a:xfrm>
            <a:off x="457200" y="2743200"/>
            <a:ext cx="8229600" cy="3352800"/>
          </a:xfrm>
        </p:spPr>
        <p:txBody>
          <a:bodyPr/>
          <a:lstStyle/>
          <a:p>
            <a:pPr>
              <a:lnSpc>
                <a:spcPts val="3000"/>
              </a:lnSpc>
            </a:pPr>
            <a:r>
              <a:rPr lang="en-US" altLang="en-US" sz="1800"/>
              <a:t>force an element to stay fixed in the same place in the browser window, even while the user continues to scroll further down the page.</a:t>
            </a:r>
          </a:p>
          <a:p>
            <a:pPr>
              <a:lnSpc>
                <a:spcPts val="3000"/>
              </a:lnSpc>
            </a:pPr>
            <a:r>
              <a:rPr lang="en-US" altLang="en-US" sz="1800"/>
              <a:t>move elements up, down, right, or left relative to their normal position on the page.</a:t>
            </a:r>
          </a:p>
          <a:p>
            <a:pPr>
              <a:lnSpc>
                <a:spcPts val="3000"/>
              </a:lnSpc>
            </a:pPr>
            <a:r>
              <a:rPr lang="en-US" altLang="en-US" sz="1800"/>
              <a:t>remove elements from their normal position and place them in a precise location within the page content.</a:t>
            </a:r>
          </a:p>
          <a:p>
            <a:pPr>
              <a:lnSpc>
                <a:spcPts val="3000"/>
              </a:lnSpc>
            </a:pPr>
            <a:r>
              <a:rPr lang="en-US" altLang="en-US" sz="1800"/>
              <a:t>allow elements to overlap and to specify which appears in front and which appears in back.</a:t>
            </a:r>
          </a:p>
        </p:txBody>
      </p:sp>
      <p:cxnSp>
        <p:nvCxnSpPr>
          <p:cNvPr id="5" name="Straight Connector 4">
            <a:extLst>
              <a:ext uri="{FF2B5EF4-FFF2-40B4-BE49-F238E27FC236}">
                <a16:creationId xmlns="" xmlns:a16="http://schemas.microsoft.com/office/drawing/2014/main" id="{0E9D5379-41AC-4F70-A13B-54D476EC2D0A}"/>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103430" name="Text Box 6">
            <a:extLst>
              <a:ext uri="{FF2B5EF4-FFF2-40B4-BE49-F238E27FC236}">
                <a16:creationId xmlns="" xmlns:a16="http://schemas.microsoft.com/office/drawing/2014/main" id="{D6400ECC-4C5C-4BF6-9666-E4EA5CFC4EB0}"/>
              </a:ext>
            </a:extLst>
          </p:cNvPr>
          <p:cNvSpPr txBox="1">
            <a:spLocks noChangeArrowheads="1"/>
          </p:cNvSpPr>
          <p:nvPr/>
        </p:nvSpPr>
        <p:spPr bwMode="auto">
          <a:xfrm>
            <a:off x="381000" y="1600200"/>
            <a:ext cx="8305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t>With the exception of floating elements right or left, we have thus far allowed our page elements to appear one after another down the screen.  Using CSS, we can depart from this </a:t>
            </a:r>
            <a:r>
              <a:rPr lang="en-US" altLang="en-US" sz="2000" b="1"/>
              <a:t>normal flow</a:t>
            </a:r>
            <a:r>
              <a:rPr lang="en-US" altLang="en-US" sz="2000"/>
              <a:t> in order to:</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 xmlns:a16="http://schemas.microsoft.com/office/drawing/2014/main" id="{2D399B48-C445-4254-BEF8-5D46DEE02052}"/>
              </a:ext>
            </a:extLst>
          </p:cNvPr>
          <p:cNvSpPr>
            <a:spLocks noGrp="1" noChangeArrowheads="1"/>
          </p:cNvSpPr>
          <p:nvPr>
            <p:ph type="title"/>
          </p:nvPr>
        </p:nvSpPr>
        <p:spPr>
          <a:xfrm>
            <a:off x="457200" y="381000"/>
            <a:ext cx="8229600" cy="990600"/>
          </a:xfrm>
        </p:spPr>
        <p:txBody>
          <a:bodyPr/>
          <a:lstStyle/>
          <a:p>
            <a:pPr algn="ctr"/>
            <a:r>
              <a:rPr lang="en-US" altLang="en-US" sz="4000"/>
              <a:t>Positioning Properties and Values</a:t>
            </a:r>
          </a:p>
        </p:txBody>
      </p:sp>
      <p:sp>
        <p:nvSpPr>
          <p:cNvPr id="107523" name="Rectangle 3">
            <a:extLst>
              <a:ext uri="{FF2B5EF4-FFF2-40B4-BE49-F238E27FC236}">
                <a16:creationId xmlns="" xmlns:a16="http://schemas.microsoft.com/office/drawing/2014/main" id="{D9DF18DE-B106-4B61-8F3E-E5FE7591E181}"/>
              </a:ext>
            </a:extLst>
          </p:cNvPr>
          <p:cNvSpPr>
            <a:spLocks noGrp="1" noChangeArrowheads="1"/>
          </p:cNvSpPr>
          <p:nvPr>
            <p:ph type="body" idx="1"/>
          </p:nvPr>
        </p:nvSpPr>
        <p:spPr>
          <a:xfrm>
            <a:off x="457200" y="1771650"/>
            <a:ext cx="8229600" cy="4191000"/>
          </a:xfrm>
        </p:spPr>
        <p:txBody>
          <a:bodyPr/>
          <a:lstStyle/>
          <a:p>
            <a:pPr marL="609600" indent="-609600">
              <a:lnSpc>
                <a:spcPts val="3000"/>
              </a:lnSpc>
              <a:buFont typeface="Wingdings" panose="05000000000000000000" pitchFamily="2" charset="2"/>
              <a:buAutoNum type="arabicPeriod"/>
            </a:pPr>
            <a:r>
              <a:rPr lang="en-US" altLang="en-US" sz="1800" b="1"/>
              <a:t>static</a:t>
            </a:r>
            <a:r>
              <a:rPr lang="en-US" altLang="en-US" sz="1800"/>
              <a:t> - places the element in its usual location in the normal document flow.  This is the default value.</a:t>
            </a:r>
          </a:p>
          <a:p>
            <a:pPr marL="609600" indent="-609600">
              <a:lnSpc>
                <a:spcPts val="3000"/>
              </a:lnSpc>
              <a:buFont typeface="Wingdings" panose="05000000000000000000" pitchFamily="2" charset="2"/>
              <a:buAutoNum type="arabicPeriod"/>
            </a:pPr>
            <a:r>
              <a:rPr lang="en-US" altLang="en-US" sz="1800" b="1"/>
              <a:t>fixed</a:t>
            </a:r>
            <a:r>
              <a:rPr lang="en-US" altLang="en-US" sz="1800"/>
              <a:t> - removes the element from the normal document flow and fixes it to a specific location in the browser window.  Even when the page is scrolled, its location will remain the same.</a:t>
            </a:r>
          </a:p>
          <a:p>
            <a:pPr marL="609600" indent="-609600">
              <a:lnSpc>
                <a:spcPts val="3000"/>
              </a:lnSpc>
              <a:buFont typeface="Wingdings" panose="05000000000000000000" pitchFamily="2" charset="2"/>
              <a:buAutoNum type="arabicPeriod"/>
            </a:pPr>
            <a:r>
              <a:rPr lang="en-US" altLang="en-US" sz="1800" b="1"/>
              <a:t>relative</a:t>
            </a:r>
            <a:r>
              <a:rPr lang="en-US" altLang="en-US" sz="1800"/>
              <a:t> - keeps the element in the normal document flow but allows us to move it around relative to its normal location.</a:t>
            </a:r>
          </a:p>
          <a:p>
            <a:pPr marL="609600" indent="-609600">
              <a:lnSpc>
                <a:spcPts val="3000"/>
              </a:lnSpc>
              <a:buFont typeface="Wingdings" panose="05000000000000000000" pitchFamily="2" charset="2"/>
              <a:buAutoNum type="arabicPeriod"/>
            </a:pPr>
            <a:r>
              <a:rPr lang="en-US" altLang="en-US" sz="1800" b="1"/>
              <a:t>absolute</a:t>
            </a:r>
            <a:r>
              <a:rPr lang="en-US" altLang="en-US" sz="1800"/>
              <a:t> - removes the element from the normal document flow and allows us to place it in a specific location.  It will scroll along with the surrounding page content.</a:t>
            </a:r>
          </a:p>
        </p:txBody>
      </p:sp>
      <p:cxnSp>
        <p:nvCxnSpPr>
          <p:cNvPr id="5" name="Straight Connector 4">
            <a:extLst>
              <a:ext uri="{FF2B5EF4-FFF2-40B4-BE49-F238E27FC236}">
                <a16:creationId xmlns="" xmlns:a16="http://schemas.microsoft.com/office/drawing/2014/main" id="{164AF88F-F301-4AB4-AEE1-5BF67AD1432F}"/>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107525" name="Text Box 5">
            <a:extLst>
              <a:ext uri="{FF2B5EF4-FFF2-40B4-BE49-F238E27FC236}">
                <a16:creationId xmlns="" xmlns:a16="http://schemas.microsoft.com/office/drawing/2014/main" id="{6E776F5A-8BF0-4C51-8EC0-975FC04C1E92}"/>
              </a:ext>
            </a:extLst>
          </p:cNvPr>
          <p:cNvSpPr txBox="1">
            <a:spLocks noChangeArrowheads="1"/>
          </p:cNvSpPr>
          <p:nvPr/>
        </p:nvSpPr>
        <p:spPr bwMode="auto">
          <a:xfrm>
            <a:off x="381000" y="1447800"/>
            <a:ext cx="830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t>The CSS </a:t>
            </a:r>
            <a:r>
              <a:rPr lang="en-US" altLang="en-US" sz="2000" b="1"/>
              <a:t>position</a:t>
            </a:r>
            <a:r>
              <a:rPr lang="en-US" altLang="en-US" sz="2000"/>
              <a:t> property has four different values we will use:</a:t>
            </a:r>
          </a:p>
        </p:txBody>
      </p:sp>
      <p:sp>
        <p:nvSpPr>
          <p:cNvPr id="107526" name="Text Box 6">
            <a:extLst>
              <a:ext uri="{FF2B5EF4-FFF2-40B4-BE49-F238E27FC236}">
                <a16:creationId xmlns="" xmlns:a16="http://schemas.microsoft.com/office/drawing/2014/main" id="{337758B7-41BA-4333-9AA3-77DADA2BFB98}"/>
              </a:ext>
            </a:extLst>
          </p:cNvPr>
          <p:cNvSpPr txBox="1">
            <a:spLocks noChangeArrowheads="1"/>
          </p:cNvSpPr>
          <p:nvPr/>
        </p:nvSpPr>
        <p:spPr bwMode="auto">
          <a:xfrm>
            <a:off x="533400" y="5962650"/>
            <a:ext cx="8077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The position property is used in conjunction with the </a:t>
            </a:r>
            <a:r>
              <a:rPr lang="en-US" altLang="en-US" b="1"/>
              <a:t>top</a:t>
            </a:r>
            <a:r>
              <a:rPr lang="en-US" altLang="en-US"/>
              <a:t>, </a:t>
            </a:r>
            <a:r>
              <a:rPr lang="en-US" altLang="en-US" b="1"/>
              <a:t>bottom</a:t>
            </a:r>
            <a:r>
              <a:rPr lang="en-US" altLang="en-US"/>
              <a:t>, </a:t>
            </a:r>
            <a:r>
              <a:rPr lang="en-US" altLang="en-US" b="1"/>
              <a:t>right</a:t>
            </a:r>
            <a:r>
              <a:rPr lang="en-US" altLang="en-US"/>
              <a:t>, and </a:t>
            </a:r>
            <a:r>
              <a:rPr lang="en-US" altLang="en-US" b="1"/>
              <a:t>left</a:t>
            </a:r>
            <a:r>
              <a:rPr lang="en-US" altLang="en-US"/>
              <a:t> CSS properties.  Let's see some examples how these work together.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 xmlns:a16="http://schemas.microsoft.com/office/drawing/2014/main" id="{A3580ED0-BB3E-407D-83D9-8EE80137F454}"/>
              </a:ext>
            </a:extLst>
          </p:cNvPr>
          <p:cNvSpPr>
            <a:spLocks noGrp="1" noChangeArrowheads="1"/>
          </p:cNvSpPr>
          <p:nvPr>
            <p:ph type="title"/>
          </p:nvPr>
        </p:nvSpPr>
        <p:spPr>
          <a:xfrm>
            <a:off x="457200" y="381000"/>
            <a:ext cx="8229600" cy="990600"/>
          </a:xfrm>
        </p:spPr>
        <p:txBody>
          <a:bodyPr/>
          <a:lstStyle/>
          <a:p>
            <a:pPr algn="ctr"/>
            <a:r>
              <a:rPr lang="en-US" altLang="en-US" sz="4000"/>
              <a:t>Fixed Position</a:t>
            </a:r>
          </a:p>
        </p:txBody>
      </p:sp>
      <p:cxnSp>
        <p:nvCxnSpPr>
          <p:cNvPr id="5" name="Straight Connector 4">
            <a:extLst>
              <a:ext uri="{FF2B5EF4-FFF2-40B4-BE49-F238E27FC236}">
                <a16:creationId xmlns="" xmlns:a16="http://schemas.microsoft.com/office/drawing/2014/main" id="{DDE09D1A-B376-4E93-93C9-69466273813C}"/>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101380" name="Text Box 4">
            <a:extLst>
              <a:ext uri="{FF2B5EF4-FFF2-40B4-BE49-F238E27FC236}">
                <a16:creationId xmlns="" xmlns:a16="http://schemas.microsoft.com/office/drawing/2014/main" id="{13D593B0-EECB-4989-9CF5-2D59AD3D508D}"/>
              </a:ext>
            </a:extLst>
          </p:cNvPr>
          <p:cNvSpPr txBox="1">
            <a:spLocks noChangeArrowheads="1"/>
          </p:cNvSpPr>
          <p:nvPr/>
        </p:nvSpPr>
        <p:spPr bwMode="auto">
          <a:xfrm>
            <a:off x="381000" y="13716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dirty="0"/>
              <a:t>Let's use the position property to fix an element to a specific location in the browser window:</a:t>
            </a:r>
          </a:p>
        </p:txBody>
      </p:sp>
      <p:sp>
        <p:nvSpPr>
          <p:cNvPr id="101382" name="Rectangle 3">
            <a:extLst>
              <a:ext uri="{FF2B5EF4-FFF2-40B4-BE49-F238E27FC236}">
                <a16:creationId xmlns="" xmlns:a16="http://schemas.microsoft.com/office/drawing/2014/main" id="{A1A44EED-74C7-4407-A8DD-2CDB8897B171}"/>
              </a:ext>
            </a:extLst>
          </p:cNvPr>
          <p:cNvSpPr>
            <a:spLocks noChangeArrowheads="1"/>
          </p:cNvSpPr>
          <p:nvPr/>
        </p:nvSpPr>
        <p:spPr bwMode="auto">
          <a:xfrm>
            <a:off x="533400" y="2133600"/>
            <a:ext cx="3048000" cy="34290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400" b="1" dirty="0">
                <a:latin typeface="Courier New" panose="02070309020205020404" pitchFamily="49" charset="0"/>
              </a:rPr>
              <a:t>.box1 {</a:t>
            </a:r>
          </a:p>
          <a:p>
            <a:pPr eaLnBrk="1" hangingPunct="1">
              <a:buFont typeface="Wingdings" panose="05000000000000000000" pitchFamily="2" charset="2"/>
              <a:buNone/>
            </a:pPr>
            <a:r>
              <a:rPr lang="en-US" altLang="en-US" sz="1400" b="1" dirty="0">
                <a:latin typeface="Courier New" panose="02070309020205020404" pitchFamily="49" charset="0"/>
              </a:rPr>
              <a:t>  height: 100px;</a:t>
            </a:r>
          </a:p>
          <a:p>
            <a:pPr eaLnBrk="1" hangingPunct="1">
              <a:buFont typeface="Wingdings" panose="05000000000000000000" pitchFamily="2" charset="2"/>
              <a:buNone/>
            </a:pPr>
            <a:r>
              <a:rPr lang="en-US" altLang="en-US" sz="1400" b="1" dirty="0">
                <a:latin typeface="Courier New" panose="02070309020205020404" pitchFamily="49" charset="0"/>
              </a:rPr>
              <a:t>  width: 100px;</a:t>
            </a:r>
          </a:p>
          <a:p>
            <a:pPr eaLnBrk="1" hangingPunct="1">
              <a:buFont typeface="Wingdings" panose="05000000000000000000" pitchFamily="2" charset="2"/>
              <a:buNone/>
            </a:pPr>
            <a:r>
              <a:rPr lang="en-US" altLang="en-US" sz="1400" b="1" dirty="0">
                <a:latin typeface="Courier New" panose="02070309020205020404" pitchFamily="49" charset="0"/>
              </a:rPr>
              <a:t>  background-color: green;</a:t>
            </a:r>
          </a:p>
          <a:p>
            <a:pPr eaLnBrk="1" hangingPunct="1">
              <a:buFont typeface="Wingdings" panose="05000000000000000000" pitchFamily="2" charset="2"/>
              <a:buNone/>
            </a:pPr>
            <a:r>
              <a:rPr lang="en-US" altLang="en-US" sz="1400" b="1" dirty="0">
                <a:solidFill>
                  <a:srgbClr val="FF0066"/>
                </a:solidFill>
                <a:latin typeface="Courier New" panose="02070309020205020404" pitchFamily="49" charset="0"/>
              </a:rPr>
              <a:t>  position: fixed;</a:t>
            </a:r>
          </a:p>
          <a:p>
            <a:pPr eaLnBrk="1" hangingPunct="1">
              <a:buFont typeface="Wingdings" panose="05000000000000000000" pitchFamily="2" charset="2"/>
              <a:buNone/>
            </a:pPr>
            <a:r>
              <a:rPr lang="en-US" altLang="en-US" sz="1400" b="1" dirty="0">
                <a:solidFill>
                  <a:srgbClr val="FF0066"/>
                </a:solidFill>
                <a:latin typeface="Courier New" panose="02070309020205020404" pitchFamily="49" charset="0"/>
              </a:rPr>
              <a:t>  top: 50px;</a:t>
            </a:r>
          </a:p>
          <a:p>
            <a:pPr eaLnBrk="1" hangingPunct="1">
              <a:buFont typeface="Wingdings" panose="05000000000000000000" pitchFamily="2" charset="2"/>
              <a:buNone/>
            </a:pPr>
            <a:r>
              <a:rPr lang="en-US" altLang="en-US" sz="1400" b="1" dirty="0">
                <a:solidFill>
                  <a:srgbClr val="FF0066"/>
                </a:solidFill>
                <a:latin typeface="Courier New" panose="02070309020205020404" pitchFamily="49" charset="0"/>
              </a:rPr>
              <a:t>  right: 75px;</a:t>
            </a:r>
          </a:p>
          <a:p>
            <a:pPr eaLnBrk="1" hangingPunct="1">
              <a:buFont typeface="Wingdings" panose="05000000000000000000" pitchFamily="2" charset="2"/>
              <a:buNone/>
            </a:pPr>
            <a:r>
              <a:rPr lang="en-US" altLang="en-US" sz="1400" b="1" dirty="0">
                <a:latin typeface="Courier New" panose="02070309020205020404" pitchFamily="49" charset="0"/>
              </a:rPr>
              <a:t>}</a:t>
            </a:r>
          </a:p>
          <a:p>
            <a:pPr eaLnBrk="1" hangingPunct="1">
              <a:buFont typeface="Wingdings" panose="05000000000000000000" pitchFamily="2" charset="2"/>
              <a:buNone/>
            </a:pPr>
            <a:r>
              <a:rPr lang="en-US" altLang="en-US" sz="1400" b="1" dirty="0">
                <a:latin typeface="Courier New" panose="02070309020205020404" pitchFamily="49" charset="0"/>
              </a:rPr>
              <a:t>...</a:t>
            </a:r>
          </a:p>
          <a:p>
            <a:pPr eaLnBrk="1" hangingPunct="1">
              <a:buFont typeface="Wingdings" panose="05000000000000000000" pitchFamily="2" charset="2"/>
              <a:buNone/>
            </a:pPr>
            <a:r>
              <a:rPr lang="en-US" altLang="en-US" sz="1400" b="1" dirty="0">
                <a:latin typeface="Courier New" panose="02070309020205020404" pitchFamily="49" charset="0"/>
              </a:rPr>
              <a:t>&lt;div class="box1"&gt;&lt;/div&gt;</a:t>
            </a:r>
          </a:p>
          <a:p>
            <a:pPr eaLnBrk="1" hangingPunct="1">
              <a:buFont typeface="Wingdings" panose="05000000000000000000" pitchFamily="2" charset="2"/>
              <a:buNone/>
            </a:pPr>
            <a:r>
              <a:rPr lang="en-US" altLang="en-US" sz="1400" b="1" dirty="0">
                <a:latin typeface="Courier New" panose="02070309020205020404" pitchFamily="49" charset="0"/>
              </a:rPr>
              <a:t>&lt;p&gt;Paragraph 1&lt;/p&gt;</a:t>
            </a:r>
          </a:p>
          <a:p>
            <a:pPr eaLnBrk="1" hangingPunct="1">
              <a:buFont typeface="Wingdings" panose="05000000000000000000" pitchFamily="2" charset="2"/>
              <a:buNone/>
            </a:pPr>
            <a:r>
              <a:rPr lang="en-US" altLang="en-US" sz="1400" b="1" dirty="0">
                <a:latin typeface="Courier New" panose="02070309020205020404" pitchFamily="49" charset="0"/>
              </a:rPr>
              <a:t>&lt;p&gt;Paragraph 2&lt;/p&gt;</a:t>
            </a:r>
          </a:p>
          <a:p>
            <a:pPr eaLnBrk="1" hangingPunct="1">
              <a:buFont typeface="Wingdings" panose="05000000000000000000" pitchFamily="2" charset="2"/>
              <a:buNone/>
            </a:pPr>
            <a:r>
              <a:rPr lang="en-US" altLang="en-US" sz="1400" b="1" dirty="0">
                <a:latin typeface="Courier New" panose="02070309020205020404" pitchFamily="49" charset="0"/>
              </a:rPr>
              <a:t>...</a:t>
            </a:r>
          </a:p>
        </p:txBody>
      </p:sp>
      <p:sp>
        <p:nvSpPr>
          <p:cNvPr id="101384" name="Line 8">
            <a:extLst>
              <a:ext uri="{FF2B5EF4-FFF2-40B4-BE49-F238E27FC236}">
                <a16:creationId xmlns="" xmlns:a16="http://schemas.microsoft.com/office/drawing/2014/main" id="{A75303C7-64C3-4C4B-94A7-DE99E70230DB}"/>
              </a:ext>
            </a:extLst>
          </p:cNvPr>
          <p:cNvSpPr>
            <a:spLocks noChangeShapeType="1"/>
          </p:cNvSpPr>
          <p:nvPr/>
        </p:nvSpPr>
        <p:spPr bwMode="auto">
          <a:xfrm flipV="1">
            <a:off x="3581400" y="3048000"/>
            <a:ext cx="990600" cy="7048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390" name="Text Box 14">
            <a:extLst>
              <a:ext uri="{FF2B5EF4-FFF2-40B4-BE49-F238E27FC236}">
                <a16:creationId xmlns="" xmlns:a16="http://schemas.microsoft.com/office/drawing/2014/main" id="{6BA5346B-A7A6-4A7E-926E-4676FDB17339}"/>
              </a:ext>
            </a:extLst>
          </p:cNvPr>
          <p:cNvSpPr txBox="1">
            <a:spLocks noChangeArrowheads="1"/>
          </p:cNvSpPr>
          <p:nvPr/>
        </p:nvSpPr>
        <p:spPr bwMode="auto">
          <a:xfrm>
            <a:off x="533400" y="5783263"/>
            <a:ext cx="8077200" cy="941387"/>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We have pinned this element to a fixed location, 50px from the top edge and 75px from the right edge of the browser window.  Even as we scroll the page content, the element remains in the same place.</a:t>
            </a:r>
          </a:p>
        </p:txBody>
      </p:sp>
      <p:sp>
        <p:nvSpPr>
          <p:cNvPr id="101391" name="Line 15">
            <a:extLst>
              <a:ext uri="{FF2B5EF4-FFF2-40B4-BE49-F238E27FC236}">
                <a16:creationId xmlns="" xmlns:a16="http://schemas.microsoft.com/office/drawing/2014/main" id="{369F9AD3-BA3E-4A4C-93BB-2BC7442A3DC7}"/>
              </a:ext>
            </a:extLst>
          </p:cNvPr>
          <p:cNvSpPr>
            <a:spLocks noChangeShapeType="1"/>
          </p:cNvSpPr>
          <p:nvPr/>
        </p:nvSpPr>
        <p:spPr bwMode="auto">
          <a:xfrm>
            <a:off x="3581400" y="3752850"/>
            <a:ext cx="990600" cy="590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1392" name="Picture 16" descr="Position1">
            <a:extLst>
              <a:ext uri="{FF2B5EF4-FFF2-40B4-BE49-F238E27FC236}">
                <a16:creationId xmlns="" xmlns:a16="http://schemas.microsoft.com/office/drawing/2014/main" id="{6A3C72C4-EA2E-4C72-A5D4-8AC709BA8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87525"/>
            <a:ext cx="3024188" cy="1927225"/>
          </a:xfrm>
          <a:prstGeom prst="rect">
            <a:avLst/>
          </a:prstGeom>
          <a:noFill/>
          <a:extLst>
            <a:ext uri="{909E8E84-426E-40DD-AFC4-6F175D3DCCD1}">
              <a14:hiddenFill xmlns:a14="http://schemas.microsoft.com/office/drawing/2010/main">
                <a:solidFill>
                  <a:srgbClr val="FFFFFF"/>
                </a:solidFill>
              </a14:hiddenFill>
            </a:ext>
          </a:extLst>
        </p:spPr>
      </p:pic>
      <p:pic>
        <p:nvPicPr>
          <p:cNvPr id="101393" name="Picture 17" descr="Position1b">
            <a:extLst>
              <a:ext uri="{FF2B5EF4-FFF2-40B4-BE49-F238E27FC236}">
                <a16:creationId xmlns="" xmlns:a16="http://schemas.microsoft.com/office/drawing/2014/main" id="{78A8D752-9EC4-46BD-A541-CCE5A841C3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771900"/>
            <a:ext cx="3048000" cy="1943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 xmlns:a16="http://schemas.microsoft.com/office/drawing/2014/main" id="{E8CB4A33-448E-43D2-B09F-4E2B1612E653}"/>
              </a:ext>
            </a:extLst>
          </p:cNvPr>
          <p:cNvSpPr>
            <a:spLocks noGrp="1" noChangeArrowheads="1"/>
          </p:cNvSpPr>
          <p:nvPr>
            <p:ph type="title"/>
          </p:nvPr>
        </p:nvSpPr>
        <p:spPr>
          <a:xfrm>
            <a:off x="457200" y="381000"/>
            <a:ext cx="8229600" cy="990600"/>
          </a:xfrm>
        </p:spPr>
        <p:txBody>
          <a:bodyPr/>
          <a:lstStyle/>
          <a:p>
            <a:pPr algn="ctr"/>
            <a:r>
              <a:rPr lang="en-US" altLang="en-US" sz="4000" dirty="0"/>
              <a:t>Relative Position</a:t>
            </a:r>
          </a:p>
        </p:txBody>
      </p:sp>
      <p:cxnSp>
        <p:nvCxnSpPr>
          <p:cNvPr id="5" name="Straight Connector 4">
            <a:extLst>
              <a:ext uri="{FF2B5EF4-FFF2-40B4-BE49-F238E27FC236}">
                <a16:creationId xmlns="" xmlns:a16="http://schemas.microsoft.com/office/drawing/2014/main" id="{702491C2-342F-4C9F-87B1-134948A296B0}"/>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109572" name="Text Box 4">
            <a:extLst>
              <a:ext uri="{FF2B5EF4-FFF2-40B4-BE49-F238E27FC236}">
                <a16:creationId xmlns="" xmlns:a16="http://schemas.microsoft.com/office/drawing/2014/main" id="{71A44103-284B-4E32-89A4-D50824D67F15}"/>
              </a:ext>
            </a:extLst>
          </p:cNvPr>
          <p:cNvSpPr txBox="1">
            <a:spLocks noChangeArrowheads="1"/>
          </p:cNvSpPr>
          <p:nvPr/>
        </p:nvSpPr>
        <p:spPr bwMode="auto">
          <a:xfrm>
            <a:off x="533400" y="1409700"/>
            <a:ext cx="8153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dirty="0"/>
              <a:t>Now let's move an element </a:t>
            </a:r>
            <a:r>
              <a:rPr lang="en-US" altLang="en-US" sz="2000" i="1" dirty="0"/>
              <a:t>relative</a:t>
            </a:r>
            <a:r>
              <a:rPr lang="en-US" altLang="en-US" sz="2000" dirty="0"/>
              <a:t> to its normal position:</a:t>
            </a:r>
          </a:p>
        </p:txBody>
      </p:sp>
      <p:sp>
        <p:nvSpPr>
          <p:cNvPr id="109573" name="Rectangle 3">
            <a:extLst>
              <a:ext uri="{FF2B5EF4-FFF2-40B4-BE49-F238E27FC236}">
                <a16:creationId xmlns="" xmlns:a16="http://schemas.microsoft.com/office/drawing/2014/main" id="{31309407-5A53-4A36-B346-9E0F9264F8EB}"/>
              </a:ext>
            </a:extLst>
          </p:cNvPr>
          <p:cNvSpPr>
            <a:spLocks noChangeArrowheads="1"/>
          </p:cNvSpPr>
          <p:nvPr/>
        </p:nvSpPr>
        <p:spPr bwMode="auto">
          <a:xfrm>
            <a:off x="533400" y="1838325"/>
            <a:ext cx="3048000" cy="4867275"/>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200" b="1" dirty="0">
                <a:latin typeface="Courier New" panose="02070309020205020404" pitchFamily="49" charset="0"/>
              </a:rPr>
              <a:t>.box1 {</a:t>
            </a:r>
          </a:p>
          <a:p>
            <a:pPr eaLnBrk="1" hangingPunct="1">
              <a:buFont typeface="Wingdings" panose="05000000000000000000" pitchFamily="2" charset="2"/>
              <a:buNone/>
            </a:pPr>
            <a:r>
              <a:rPr lang="en-US" altLang="en-US" sz="1200" b="1" dirty="0">
                <a:latin typeface="Courier New" panose="02070309020205020404" pitchFamily="49" charset="0"/>
              </a:rPr>
              <a:t>  height: 100px;</a:t>
            </a:r>
          </a:p>
          <a:p>
            <a:pPr eaLnBrk="1" hangingPunct="1">
              <a:buFont typeface="Wingdings" panose="05000000000000000000" pitchFamily="2" charset="2"/>
              <a:buNone/>
            </a:pPr>
            <a:r>
              <a:rPr lang="en-US" altLang="en-US" sz="1200" b="1" dirty="0">
                <a:latin typeface="Courier New" panose="02070309020205020404" pitchFamily="49" charset="0"/>
              </a:rPr>
              <a:t>  width: 100px;</a:t>
            </a:r>
          </a:p>
          <a:p>
            <a:pPr eaLnBrk="1" hangingPunct="1">
              <a:buFont typeface="Wingdings" panose="05000000000000000000" pitchFamily="2" charset="2"/>
              <a:buNone/>
            </a:pPr>
            <a:r>
              <a:rPr lang="en-US" altLang="en-US" sz="1200" b="1" dirty="0">
                <a:latin typeface="Courier New" panose="02070309020205020404" pitchFamily="49" charset="0"/>
              </a:rPr>
              <a:t>  background-color: green;</a:t>
            </a:r>
          </a:p>
          <a:p>
            <a:pPr eaLnBrk="1" hangingPunct="1">
              <a:buFont typeface="Wingdings" panose="05000000000000000000" pitchFamily="2" charset="2"/>
              <a:buNone/>
            </a:pPr>
            <a:r>
              <a:rPr lang="en-US" altLang="en-US" sz="1200" b="1" dirty="0">
                <a:latin typeface="Courier New" panose="02070309020205020404" pitchFamily="49" charset="0"/>
              </a:rPr>
              <a:t>}</a:t>
            </a:r>
          </a:p>
          <a:p>
            <a:pPr eaLnBrk="1" hangingPunct="1">
              <a:buFont typeface="Wingdings" panose="05000000000000000000" pitchFamily="2" charset="2"/>
              <a:buNone/>
            </a:pPr>
            <a:r>
              <a:rPr lang="en-US" altLang="en-US" sz="1200" b="1" dirty="0">
                <a:latin typeface="Courier New" panose="02070309020205020404" pitchFamily="49" charset="0"/>
              </a:rPr>
              <a:t>.box2 {</a:t>
            </a:r>
          </a:p>
          <a:p>
            <a:pPr eaLnBrk="1" hangingPunct="1">
              <a:buFont typeface="Wingdings" panose="05000000000000000000" pitchFamily="2" charset="2"/>
              <a:buNone/>
            </a:pPr>
            <a:r>
              <a:rPr lang="en-US" altLang="en-US" sz="1200" b="1" dirty="0">
                <a:latin typeface="Courier New" panose="02070309020205020404" pitchFamily="49" charset="0"/>
              </a:rPr>
              <a:t>  height: 100px;</a:t>
            </a:r>
          </a:p>
          <a:p>
            <a:pPr eaLnBrk="1" hangingPunct="1">
              <a:buFont typeface="Wingdings" panose="05000000000000000000" pitchFamily="2" charset="2"/>
              <a:buNone/>
            </a:pPr>
            <a:r>
              <a:rPr lang="en-US" altLang="en-US" sz="1200" b="1" dirty="0">
                <a:latin typeface="Courier New" panose="02070309020205020404" pitchFamily="49" charset="0"/>
              </a:rPr>
              <a:t>  width: 100px;</a:t>
            </a:r>
          </a:p>
          <a:p>
            <a:pPr eaLnBrk="1" hangingPunct="1">
              <a:buFont typeface="Wingdings" panose="05000000000000000000" pitchFamily="2" charset="2"/>
              <a:buNone/>
            </a:pPr>
            <a:r>
              <a:rPr lang="en-US" altLang="en-US" sz="1200" b="1" dirty="0">
                <a:latin typeface="Courier New" panose="02070309020205020404" pitchFamily="49" charset="0"/>
              </a:rPr>
              <a:t>  background-color: blue;</a:t>
            </a:r>
          </a:p>
          <a:p>
            <a:pPr eaLnBrk="1" hangingPunct="1">
              <a:buFont typeface="Wingdings" panose="05000000000000000000" pitchFamily="2" charset="2"/>
              <a:buNone/>
            </a:pPr>
            <a:r>
              <a:rPr lang="en-US" altLang="en-US" sz="1200" b="1" dirty="0">
                <a:solidFill>
                  <a:srgbClr val="FF0066"/>
                </a:solidFill>
                <a:latin typeface="Courier New" panose="02070309020205020404" pitchFamily="49" charset="0"/>
              </a:rPr>
              <a:t>  position: relative;</a:t>
            </a:r>
          </a:p>
          <a:p>
            <a:pPr eaLnBrk="1" hangingPunct="1">
              <a:buFont typeface="Wingdings" panose="05000000000000000000" pitchFamily="2" charset="2"/>
              <a:buNone/>
            </a:pPr>
            <a:r>
              <a:rPr lang="en-US" altLang="en-US" sz="1200" b="1" dirty="0">
                <a:solidFill>
                  <a:srgbClr val="FF0066"/>
                </a:solidFill>
                <a:latin typeface="Courier New" panose="02070309020205020404" pitchFamily="49" charset="0"/>
              </a:rPr>
              <a:t>  top: 25px;</a:t>
            </a:r>
          </a:p>
          <a:p>
            <a:pPr eaLnBrk="1" hangingPunct="1">
              <a:buFont typeface="Wingdings" panose="05000000000000000000" pitchFamily="2" charset="2"/>
              <a:buNone/>
            </a:pPr>
            <a:r>
              <a:rPr lang="en-US" altLang="en-US" sz="1200" b="1" dirty="0">
                <a:solidFill>
                  <a:srgbClr val="FF0066"/>
                </a:solidFill>
                <a:latin typeface="Courier New" panose="02070309020205020404" pitchFamily="49" charset="0"/>
              </a:rPr>
              <a:t>  left: 150px;</a:t>
            </a:r>
          </a:p>
          <a:p>
            <a:pPr eaLnBrk="1" hangingPunct="1">
              <a:buFont typeface="Wingdings" panose="05000000000000000000" pitchFamily="2" charset="2"/>
              <a:buNone/>
            </a:pPr>
            <a:r>
              <a:rPr lang="en-US" altLang="en-US" sz="1200" b="1" dirty="0">
                <a:latin typeface="Courier New" panose="02070309020205020404" pitchFamily="49" charset="0"/>
              </a:rPr>
              <a:t>}</a:t>
            </a:r>
          </a:p>
          <a:p>
            <a:pPr eaLnBrk="1" hangingPunct="1">
              <a:buFont typeface="Wingdings" panose="05000000000000000000" pitchFamily="2" charset="2"/>
              <a:buNone/>
            </a:pPr>
            <a:r>
              <a:rPr lang="en-US" altLang="en-US" sz="1200" b="1" dirty="0">
                <a:latin typeface="Courier New" panose="02070309020205020404" pitchFamily="49" charset="0"/>
              </a:rPr>
              <a:t>.box3 {</a:t>
            </a:r>
          </a:p>
          <a:p>
            <a:pPr eaLnBrk="1" hangingPunct="1">
              <a:buFont typeface="Wingdings" panose="05000000000000000000" pitchFamily="2" charset="2"/>
              <a:buNone/>
            </a:pPr>
            <a:r>
              <a:rPr lang="en-US" altLang="en-US" sz="1200" b="1" dirty="0">
                <a:latin typeface="Courier New" panose="02070309020205020404" pitchFamily="49" charset="0"/>
              </a:rPr>
              <a:t>  height: 100px;</a:t>
            </a:r>
          </a:p>
          <a:p>
            <a:pPr eaLnBrk="1" hangingPunct="1">
              <a:buFont typeface="Wingdings" panose="05000000000000000000" pitchFamily="2" charset="2"/>
              <a:buNone/>
            </a:pPr>
            <a:r>
              <a:rPr lang="en-US" altLang="en-US" sz="1200" b="1" dirty="0">
                <a:latin typeface="Courier New" panose="02070309020205020404" pitchFamily="49" charset="0"/>
              </a:rPr>
              <a:t>  width: 100px;</a:t>
            </a:r>
          </a:p>
          <a:p>
            <a:pPr eaLnBrk="1" hangingPunct="1">
              <a:buFont typeface="Wingdings" panose="05000000000000000000" pitchFamily="2" charset="2"/>
              <a:buNone/>
            </a:pPr>
            <a:r>
              <a:rPr lang="en-US" altLang="en-US" sz="1200" b="1" dirty="0">
                <a:latin typeface="Courier New" panose="02070309020205020404" pitchFamily="49" charset="0"/>
              </a:rPr>
              <a:t>  background-color: orange;</a:t>
            </a:r>
          </a:p>
          <a:p>
            <a:pPr eaLnBrk="1" hangingPunct="1">
              <a:buFont typeface="Wingdings" panose="05000000000000000000" pitchFamily="2" charset="2"/>
              <a:buNone/>
            </a:pPr>
            <a:r>
              <a:rPr lang="en-US" altLang="en-US" sz="1200" b="1" dirty="0">
                <a:latin typeface="Courier New" panose="02070309020205020404" pitchFamily="49" charset="0"/>
              </a:rPr>
              <a:t>}</a:t>
            </a:r>
          </a:p>
          <a:p>
            <a:pPr eaLnBrk="1" hangingPunct="1">
              <a:buFont typeface="Wingdings" panose="05000000000000000000" pitchFamily="2" charset="2"/>
              <a:buNone/>
            </a:pPr>
            <a:r>
              <a:rPr lang="en-US" altLang="en-US" sz="1200" b="1" dirty="0">
                <a:latin typeface="Courier New" panose="02070309020205020404" pitchFamily="49" charset="0"/>
              </a:rPr>
              <a:t>...</a:t>
            </a:r>
          </a:p>
          <a:p>
            <a:pPr eaLnBrk="1" hangingPunct="1">
              <a:buFont typeface="Wingdings" panose="05000000000000000000" pitchFamily="2" charset="2"/>
              <a:buNone/>
            </a:pPr>
            <a:r>
              <a:rPr lang="en-US" altLang="en-US" sz="1200" b="1" dirty="0">
                <a:latin typeface="Courier New" panose="02070309020205020404" pitchFamily="49" charset="0"/>
              </a:rPr>
              <a:t>&lt;div class="box1"&gt;&lt;/div&gt;</a:t>
            </a:r>
          </a:p>
          <a:p>
            <a:pPr eaLnBrk="1" hangingPunct="1">
              <a:buFont typeface="Wingdings" panose="05000000000000000000" pitchFamily="2" charset="2"/>
              <a:buNone/>
            </a:pPr>
            <a:r>
              <a:rPr lang="en-US" altLang="en-US" sz="1200" b="1" dirty="0">
                <a:latin typeface="Courier New" panose="02070309020205020404" pitchFamily="49" charset="0"/>
              </a:rPr>
              <a:t>&lt;div class="box2"&gt;&lt;/div&gt;</a:t>
            </a:r>
          </a:p>
          <a:p>
            <a:pPr eaLnBrk="1" hangingPunct="1">
              <a:buFont typeface="Wingdings" panose="05000000000000000000" pitchFamily="2" charset="2"/>
              <a:buNone/>
            </a:pPr>
            <a:r>
              <a:rPr lang="en-US" altLang="en-US" sz="1200" b="1" dirty="0">
                <a:latin typeface="Courier New" panose="02070309020205020404" pitchFamily="49" charset="0"/>
              </a:rPr>
              <a:t>&lt;div class="box3"&gt;&lt;/div&gt;</a:t>
            </a:r>
          </a:p>
        </p:txBody>
      </p:sp>
      <p:sp>
        <p:nvSpPr>
          <p:cNvPr id="109574" name="Line 6">
            <a:extLst>
              <a:ext uri="{FF2B5EF4-FFF2-40B4-BE49-F238E27FC236}">
                <a16:creationId xmlns="" xmlns:a16="http://schemas.microsoft.com/office/drawing/2014/main" id="{504AAD28-B56F-4294-9BEB-F68CB8CE5ADD}"/>
              </a:ext>
            </a:extLst>
          </p:cNvPr>
          <p:cNvSpPr>
            <a:spLocks noChangeShapeType="1"/>
          </p:cNvSpPr>
          <p:nvPr/>
        </p:nvSpPr>
        <p:spPr bwMode="auto">
          <a:xfrm>
            <a:off x="3581400" y="29718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77" name="Text Box 9">
            <a:extLst>
              <a:ext uri="{FF2B5EF4-FFF2-40B4-BE49-F238E27FC236}">
                <a16:creationId xmlns="" xmlns:a16="http://schemas.microsoft.com/office/drawing/2014/main" id="{50345D6B-B014-4018-8C7D-061B67BF1546}"/>
              </a:ext>
            </a:extLst>
          </p:cNvPr>
          <p:cNvSpPr txBox="1">
            <a:spLocks noChangeArrowheads="1"/>
          </p:cNvSpPr>
          <p:nvPr/>
        </p:nvSpPr>
        <p:spPr bwMode="auto">
          <a:xfrm>
            <a:off x="3886200" y="4600575"/>
            <a:ext cx="4724400" cy="941388"/>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Using relative position, we can nudge elements or even move them to the other side of the page.</a:t>
            </a:r>
          </a:p>
        </p:txBody>
      </p:sp>
      <p:sp>
        <p:nvSpPr>
          <p:cNvPr id="109580" name="Text Box 12">
            <a:extLst>
              <a:ext uri="{FF2B5EF4-FFF2-40B4-BE49-F238E27FC236}">
                <a16:creationId xmlns="" xmlns:a16="http://schemas.microsoft.com/office/drawing/2014/main" id="{3369A173-03C9-46C6-9CAD-6B77DF61EEE3}"/>
              </a:ext>
            </a:extLst>
          </p:cNvPr>
          <p:cNvSpPr txBox="1">
            <a:spLocks noChangeArrowheads="1"/>
          </p:cNvSpPr>
          <p:nvPr/>
        </p:nvSpPr>
        <p:spPr bwMode="auto">
          <a:xfrm>
            <a:off x="3886200" y="5638800"/>
            <a:ext cx="4724400" cy="1095375"/>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sz="1600" u="sng"/>
              <a:t>Remember that relative positioning keeps the element in the normal document flow</a:t>
            </a:r>
            <a:r>
              <a:rPr lang="en-US" altLang="en-US" sz="1600"/>
              <a:t>.  No matter where we move the element, its original location will be reserved on the screen.</a:t>
            </a:r>
          </a:p>
        </p:txBody>
      </p:sp>
      <p:pic>
        <p:nvPicPr>
          <p:cNvPr id="109582" name="Picture 14" descr="Position2">
            <a:extLst>
              <a:ext uri="{FF2B5EF4-FFF2-40B4-BE49-F238E27FC236}">
                <a16:creationId xmlns="" xmlns:a16="http://schemas.microsoft.com/office/drawing/2014/main" id="{7CBE02A9-73F9-49B8-9BDA-4579793C5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828800"/>
            <a:ext cx="3733800" cy="2676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 xmlns:a16="http://schemas.microsoft.com/office/drawing/2014/main" id="{2BFC96F1-9EE2-4537-A4C0-1F3DC2F5FA14}"/>
              </a:ext>
            </a:extLst>
          </p:cNvPr>
          <p:cNvSpPr>
            <a:spLocks noGrp="1" noChangeArrowheads="1"/>
          </p:cNvSpPr>
          <p:nvPr>
            <p:ph type="title"/>
          </p:nvPr>
        </p:nvSpPr>
        <p:spPr>
          <a:xfrm>
            <a:off x="457200" y="381000"/>
            <a:ext cx="8229600" cy="990600"/>
          </a:xfrm>
        </p:spPr>
        <p:txBody>
          <a:bodyPr/>
          <a:lstStyle/>
          <a:p>
            <a:pPr algn="ctr"/>
            <a:r>
              <a:rPr lang="en-US" altLang="en-US" sz="4000"/>
              <a:t>Absolute Position</a:t>
            </a:r>
          </a:p>
        </p:txBody>
      </p:sp>
      <p:cxnSp>
        <p:nvCxnSpPr>
          <p:cNvPr id="5" name="Straight Connector 4">
            <a:extLst>
              <a:ext uri="{FF2B5EF4-FFF2-40B4-BE49-F238E27FC236}">
                <a16:creationId xmlns="" xmlns:a16="http://schemas.microsoft.com/office/drawing/2014/main" id="{A4FF7B16-0D89-454D-9BD1-58E393E8C360}"/>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111622" name="Line 6">
            <a:extLst>
              <a:ext uri="{FF2B5EF4-FFF2-40B4-BE49-F238E27FC236}">
                <a16:creationId xmlns="" xmlns:a16="http://schemas.microsoft.com/office/drawing/2014/main" id="{702FDFB4-8675-406F-8A5F-74259982D1A1}"/>
              </a:ext>
            </a:extLst>
          </p:cNvPr>
          <p:cNvSpPr>
            <a:spLocks noChangeShapeType="1"/>
          </p:cNvSpPr>
          <p:nvPr/>
        </p:nvSpPr>
        <p:spPr bwMode="auto">
          <a:xfrm>
            <a:off x="3581400" y="29718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23" name="Text Box 7">
            <a:extLst>
              <a:ext uri="{FF2B5EF4-FFF2-40B4-BE49-F238E27FC236}">
                <a16:creationId xmlns="" xmlns:a16="http://schemas.microsoft.com/office/drawing/2014/main" id="{2B52755B-4808-481E-9906-356158938F04}"/>
              </a:ext>
            </a:extLst>
          </p:cNvPr>
          <p:cNvSpPr txBox="1">
            <a:spLocks noChangeArrowheads="1"/>
          </p:cNvSpPr>
          <p:nvPr/>
        </p:nvSpPr>
        <p:spPr bwMode="auto">
          <a:xfrm>
            <a:off x="3886200" y="4600575"/>
            <a:ext cx="4724400" cy="941388"/>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dirty="0"/>
              <a:t>Absolute positioning places the element not relative to its normal position but from the top left corner of the page.</a:t>
            </a:r>
          </a:p>
        </p:txBody>
      </p:sp>
      <p:sp>
        <p:nvSpPr>
          <p:cNvPr id="111624" name="Text Box 8">
            <a:extLst>
              <a:ext uri="{FF2B5EF4-FFF2-40B4-BE49-F238E27FC236}">
                <a16:creationId xmlns="" xmlns:a16="http://schemas.microsoft.com/office/drawing/2014/main" id="{C3E9E8D0-C2C2-47F4-AB8F-B9B4AE91F2BB}"/>
              </a:ext>
            </a:extLst>
          </p:cNvPr>
          <p:cNvSpPr txBox="1">
            <a:spLocks noChangeArrowheads="1"/>
          </p:cNvSpPr>
          <p:nvPr/>
        </p:nvSpPr>
        <p:spPr bwMode="auto">
          <a:xfrm>
            <a:off x="3886200" y="5638800"/>
            <a:ext cx="4724400" cy="1095375"/>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sz="1600" u="sng"/>
              <a:t>Like fixed positioning, absolute positioning removes the element from the normal document flow</a:t>
            </a:r>
            <a:r>
              <a:rPr lang="en-US" altLang="en-US" sz="1600"/>
              <a:t>.  Other elements will appear on the page the same as if this element did not exist.</a:t>
            </a:r>
          </a:p>
        </p:txBody>
      </p:sp>
      <p:pic>
        <p:nvPicPr>
          <p:cNvPr id="111626" name="Picture 10" descr="Position3">
            <a:extLst>
              <a:ext uri="{FF2B5EF4-FFF2-40B4-BE49-F238E27FC236}">
                <a16:creationId xmlns="" xmlns:a16="http://schemas.microsoft.com/office/drawing/2014/main" id="{0A05128C-33CE-4A42-86D9-142788713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075" y="1828800"/>
            <a:ext cx="3819525" cy="2732088"/>
          </a:xfrm>
          <a:prstGeom prst="rect">
            <a:avLst/>
          </a:prstGeom>
          <a:noFill/>
          <a:extLst>
            <a:ext uri="{909E8E84-426E-40DD-AFC4-6F175D3DCCD1}">
              <a14:hiddenFill xmlns:a14="http://schemas.microsoft.com/office/drawing/2010/main">
                <a:solidFill>
                  <a:srgbClr val="FFFFFF"/>
                </a:solidFill>
              </a14:hiddenFill>
            </a:ext>
          </a:extLst>
        </p:spPr>
      </p:pic>
      <p:sp>
        <p:nvSpPr>
          <p:cNvPr id="111627" name="Rectangle 3">
            <a:extLst>
              <a:ext uri="{FF2B5EF4-FFF2-40B4-BE49-F238E27FC236}">
                <a16:creationId xmlns="" xmlns:a16="http://schemas.microsoft.com/office/drawing/2014/main" id="{D124035E-B8A4-4ADE-A06B-54FF4F9D7D06}"/>
              </a:ext>
            </a:extLst>
          </p:cNvPr>
          <p:cNvSpPr>
            <a:spLocks noChangeArrowheads="1"/>
          </p:cNvSpPr>
          <p:nvPr/>
        </p:nvSpPr>
        <p:spPr bwMode="auto">
          <a:xfrm>
            <a:off x="533400" y="1838325"/>
            <a:ext cx="3048000" cy="4867275"/>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200" b="1" dirty="0">
                <a:latin typeface="Courier New" panose="02070309020205020404" pitchFamily="49" charset="0"/>
              </a:rPr>
              <a:t>.box1 {</a:t>
            </a:r>
          </a:p>
          <a:p>
            <a:pPr eaLnBrk="1" hangingPunct="1">
              <a:buFont typeface="Wingdings" panose="05000000000000000000" pitchFamily="2" charset="2"/>
              <a:buNone/>
            </a:pPr>
            <a:r>
              <a:rPr lang="en-US" altLang="en-US" sz="1200" b="1" dirty="0">
                <a:latin typeface="Courier New" panose="02070309020205020404" pitchFamily="49" charset="0"/>
              </a:rPr>
              <a:t>  height: 100px;</a:t>
            </a:r>
          </a:p>
          <a:p>
            <a:pPr eaLnBrk="1" hangingPunct="1">
              <a:buFont typeface="Wingdings" panose="05000000000000000000" pitchFamily="2" charset="2"/>
              <a:buNone/>
            </a:pPr>
            <a:r>
              <a:rPr lang="en-US" altLang="en-US" sz="1200" b="1" dirty="0">
                <a:latin typeface="Courier New" panose="02070309020205020404" pitchFamily="49" charset="0"/>
              </a:rPr>
              <a:t>  width: 100px;</a:t>
            </a:r>
          </a:p>
          <a:p>
            <a:pPr eaLnBrk="1" hangingPunct="1">
              <a:buFont typeface="Wingdings" panose="05000000000000000000" pitchFamily="2" charset="2"/>
              <a:buNone/>
            </a:pPr>
            <a:r>
              <a:rPr lang="en-US" altLang="en-US" sz="1200" b="1" dirty="0">
                <a:latin typeface="Courier New" panose="02070309020205020404" pitchFamily="49" charset="0"/>
              </a:rPr>
              <a:t>  background-color: green;</a:t>
            </a:r>
          </a:p>
          <a:p>
            <a:pPr eaLnBrk="1" hangingPunct="1">
              <a:buFont typeface="Wingdings" panose="05000000000000000000" pitchFamily="2" charset="2"/>
              <a:buNone/>
            </a:pPr>
            <a:r>
              <a:rPr lang="en-US" altLang="en-US" sz="1200" b="1" dirty="0">
                <a:latin typeface="Courier New" panose="02070309020205020404" pitchFamily="49" charset="0"/>
              </a:rPr>
              <a:t>}</a:t>
            </a:r>
          </a:p>
          <a:p>
            <a:pPr eaLnBrk="1" hangingPunct="1">
              <a:buFont typeface="Wingdings" panose="05000000000000000000" pitchFamily="2" charset="2"/>
              <a:buNone/>
            </a:pPr>
            <a:r>
              <a:rPr lang="en-US" altLang="en-US" sz="1200" b="1" dirty="0">
                <a:latin typeface="Courier New" panose="02070309020205020404" pitchFamily="49" charset="0"/>
              </a:rPr>
              <a:t>.box2 {</a:t>
            </a:r>
          </a:p>
          <a:p>
            <a:pPr eaLnBrk="1" hangingPunct="1">
              <a:buFont typeface="Wingdings" panose="05000000000000000000" pitchFamily="2" charset="2"/>
              <a:buNone/>
            </a:pPr>
            <a:r>
              <a:rPr lang="en-US" altLang="en-US" sz="1200" b="1" dirty="0">
                <a:latin typeface="Courier New" panose="02070309020205020404" pitchFamily="49" charset="0"/>
              </a:rPr>
              <a:t>  height: 100px;</a:t>
            </a:r>
          </a:p>
          <a:p>
            <a:pPr eaLnBrk="1" hangingPunct="1">
              <a:buFont typeface="Wingdings" panose="05000000000000000000" pitchFamily="2" charset="2"/>
              <a:buNone/>
            </a:pPr>
            <a:r>
              <a:rPr lang="en-US" altLang="en-US" sz="1200" b="1" dirty="0">
                <a:latin typeface="Courier New" panose="02070309020205020404" pitchFamily="49" charset="0"/>
              </a:rPr>
              <a:t>  width: 100px;</a:t>
            </a:r>
          </a:p>
          <a:p>
            <a:pPr eaLnBrk="1" hangingPunct="1">
              <a:buFont typeface="Wingdings" panose="05000000000000000000" pitchFamily="2" charset="2"/>
              <a:buNone/>
            </a:pPr>
            <a:r>
              <a:rPr lang="en-US" altLang="en-US" sz="1200" b="1" dirty="0">
                <a:latin typeface="Courier New" panose="02070309020205020404" pitchFamily="49" charset="0"/>
              </a:rPr>
              <a:t>  background-color: blue;</a:t>
            </a:r>
          </a:p>
          <a:p>
            <a:pPr eaLnBrk="1" hangingPunct="1">
              <a:buFont typeface="Wingdings" panose="05000000000000000000" pitchFamily="2" charset="2"/>
              <a:buNone/>
            </a:pPr>
            <a:r>
              <a:rPr lang="en-US" altLang="en-US" sz="1200" b="1" dirty="0">
                <a:solidFill>
                  <a:srgbClr val="FF0066"/>
                </a:solidFill>
                <a:latin typeface="Courier New" panose="02070309020205020404" pitchFamily="49" charset="0"/>
              </a:rPr>
              <a:t>  position: absolute;</a:t>
            </a:r>
          </a:p>
          <a:p>
            <a:pPr eaLnBrk="1" hangingPunct="1">
              <a:buFont typeface="Wingdings" panose="05000000000000000000" pitchFamily="2" charset="2"/>
              <a:buNone/>
            </a:pPr>
            <a:r>
              <a:rPr lang="en-US" altLang="en-US" sz="1200" b="1" dirty="0">
                <a:solidFill>
                  <a:srgbClr val="FF0066"/>
                </a:solidFill>
                <a:latin typeface="Courier New" panose="02070309020205020404" pitchFamily="49" charset="0"/>
              </a:rPr>
              <a:t>  top: 25px;</a:t>
            </a:r>
          </a:p>
          <a:p>
            <a:pPr eaLnBrk="1" hangingPunct="1">
              <a:buFont typeface="Wingdings" panose="05000000000000000000" pitchFamily="2" charset="2"/>
              <a:buNone/>
            </a:pPr>
            <a:r>
              <a:rPr lang="en-US" altLang="en-US" sz="1200" b="1" dirty="0">
                <a:solidFill>
                  <a:srgbClr val="FF0066"/>
                </a:solidFill>
                <a:latin typeface="Courier New" panose="02070309020205020404" pitchFamily="49" charset="0"/>
              </a:rPr>
              <a:t>  left: 150px;</a:t>
            </a:r>
          </a:p>
          <a:p>
            <a:pPr eaLnBrk="1" hangingPunct="1">
              <a:buFont typeface="Wingdings" panose="05000000000000000000" pitchFamily="2" charset="2"/>
              <a:buNone/>
            </a:pPr>
            <a:r>
              <a:rPr lang="en-US" altLang="en-US" sz="1200" b="1" dirty="0">
                <a:latin typeface="Courier New" panose="02070309020205020404" pitchFamily="49" charset="0"/>
              </a:rPr>
              <a:t>}</a:t>
            </a:r>
          </a:p>
          <a:p>
            <a:pPr eaLnBrk="1" hangingPunct="1">
              <a:buFont typeface="Wingdings" panose="05000000000000000000" pitchFamily="2" charset="2"/>
              <a:buNone/>
            </a:pPr>
            <a:r>
              <a:rPr lang="en-US" altLang="en-US" sz="1200" b="1" dirty="0">
                <a:latin typeface="Courier New" panose="02070309020205020404" pitchFamily="49" charset="0"/>
              </a:rPr>
              <a:t>.box3 {</a:t>
            </a:r>
          </a:p>
          <a:p>
            <a:pPr eaLnBrk="1" hangingPunct="1">
              <a:buFont typeface="Wingdings" panose="05000000000000000000" pitchFamily="2" charset="2"/>
              <a:buNone/>
            </a:pPr>
            <a:r>
              <a:rPr lang="en-US" altLang="en-US" sz="1200" b="1" dirty="0">
                <a:latin typeface="Courier New" panose="02070309020205020404" pitchFamily="49" charset="0"/>
              </a:rPr>
              <a:t>  height: 100px;</a:t>
            </a:r>
          </a:p>
          <a:p>
            <a:pPr eaLnBrk="1" hangingPunct="1">
              <a:buFont typeface="Wingdings" panose="05000000000000000000" pitchFamily="2" charset="2"/>
              <a:buNone/>
            </a:pPr>
            <a:r>
              <a:rPr lang="en-US" altLang="en-US" sz="1200" b="1" dirty="0">
                <a:latin typeface="Courier New" panose="02070309020205020404" pitchFamily="49" charset="0"/>
              </a:rPr>
              <a:t>  width: 100px;</a:t>
            </a:r>
          </a:p>
          <a:p>
            <a:pPr eaLnBrk="1" hangingPunct="1">
              <a:buFont typeface="Wingdings" panose="05000000000000000000" pitchFamily="2" charset="2"/>
              <a:buNone/>
            </a:pPr>
            <a:r>
              <a:rPr lang="en-US" altLang="en-US" sz="1200" b="1" dirty="0">
                <a:latin typeface="Courier New" panose="02070309020205020404" pitchFamily="49" charset="0"/>
              </a:rPr>
              <a:t>  background-color: orange;</a:t>
            </a:r>
          </a:p>
          <a:p>
            <a:pPr eaLnBrk="1" hangingPunct="1">
              <a:buFont typeface="Wingdings" panose="05000000000000000000" pitchFamily="2" charset="2"/>
              <a:buNone/>
            </a:pPr>
            <a:r>
              <a:rPr lang="en-US" altLang="en-US" sz="1200" b="1" dirty="0">
                <a:latin typeface="Courier New" panose="02070309020205020404" pitchFamily="49" charset="0"/>
              </a:rPr>
              <a:t>}</a:t>
            </a:r>
          </a:p>
          <a:p>
            <a:pPr eaLnBrk="1" hangingPunct="1">
              <a:buFont typeface="Wingdings" panose="05000000000000000000" pitchFamily="2" charset="2"/>
              <a:buNone/>
            </a:pPr>
            <a:r>
              <a:rPr lang="en-US" altLang="en-US" sz="1200" b="1" dirty="0">
                <a:latin typeface="Courier New" panose="02070309020205020404" pitchFamily="49" charset="0"/>
              </a:rPr>
              <a:t>...</a:t>
            </a:r>
          </a:p>
          <a:p>
            <a:pPr eaLnBrk="1" hangingPunct="1">
              <a:buFont typeface="Wingdings" panose="05000000000000000000" pitchFamily="2" charset="2"/>
              <a:buNone/>
            </a:pPr>
            <a:r>
              <a:rPr lang="en-US" altLang="en-US" sz="1200" b="1" dirty="0">
                <a:latin typeface="Courier New" panose="02070309020205020404" pitchFamily="49" charset="0"/>
              </a:rPr>
              <a:t>&lt;div class="box1"&gt;&lt;/div&gt;</a:t>
            </a:r>
          </a:p>
          <a:p>
            <a:pPr eaLnBrk="1" hangingPunct="1">
              <a:buFont typeface="Wingdings" panose="05000000000000000000" pitchFamily="2" charset="2"/>
              <a:buNone/>
            </a:pPr>
            <a:r>
              <a:rPr lang="en-US" altLang="en-US" sz="1200" b="1" dirty="0">
                <a:latin typeface="Courier New" panose="02070309020205020404" pitchFamily="49" charset="0"/>
              </a:rPr>
              <a:t>&lt;div class="box2"&gt;&lt;/div&gt;</a:t>
            </a:r>
          </a:p>
          <a:p>
            <a:pPr eaLnBrk="1" hangingPunct="1">
              <a:buFont typeface="Wingdings" panose="05000000000000000000" pitchFamily="2" charset="2"/>
              <a:buNone/>
            </a:pPr>
            <a:r>
              <a:rPr lang="en-US" altLang="en-US" sz="1200" b="1" dirty="0">
                <a:latin typeface="Courier New" panose="02070309020205020404" pitchFamily="49" charset="0"/>
              </a:rPr>
              <a:t>&lt;div class="box3"&gt;&lt;/div&gt;</a:t>
            </a:r>
          </a:p>
        </p:txBody>
      </p:sp>
      <p:sp>
        <p:nvSpPr>
          <p:cNvPr id="111628" name="Text Box 12">
            <a:extLst>
              <a:ext uri="{FF2B5EF4-FFF2-40B4-BE49-F238E27FC236}">
                <a16:creationId xmlns="" xmlns:a16="http://schemas.microsoft.com/office/drawing/2014/main" id="{FFEF8389-074D-4BC1-A093-BAEEDAF243ED}"/>
              </a:ext>
            </a:extLst>
          </p:cNvPr>
          <p:cNvSpPr txBox="1">
            <a:spLocks noChangeArrowheads="1"/>
          </p:cNvSpPr>
          <p:nvPr/>
        </p:nvSpPr>
        <p:spPr bwMode="auto">
          <a:xfrm>
            <a:off x="533400" y="1409700"/>
            <a:ext cx="8153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dirty="0"/>
              <a:t>Here we will change the element to have an </a:t>
            </a:r>
            <a:r>
              <a:rPr lang="en-US" altLang="en-US" sz="2000" i="1" dirty="0"/>
              <a:t>absolute</a:t>
            </a:r>
            <a:r>
              <a:rPr lang="en-US" altLang="en-US" sz="2000" dirty="0"/>
              <a:t> position: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style sheets: &lt;style&gt;</a:t>
            </a:r>
          </a:p>
        </p:txBody>
      </p:sp>
      <p:sp>
        <p:nvSpPr>
          <p:cNvPr id="8" name="Content Placeholder 7"/>
          <p:cNvSpPr>
            <a:spLocks noGrp="1"/>
          </p:cNvSpPr>
          <p:nvPr>
            <p:ph idx="1"/>
          </p:nvPr>
        </p:nvSpPr>
        <p:spPr>
          <a:xfrm>
            <a:off x="640976" y="4572000"/>
            <a:ext cx="8153400" cy="1524000"/>
          </a:xfrm>
        </p:spPr>
        <p:txBody>
          <a:bodyPr/>
          <a:lstStyle/>
          <a:p>
            <a:r>
              <a:rPr lang="en-US" sz="2400" dirty="0"/>
              <a:t>CSS code can be embedded within the head of an HTML page</a:t>
            </a:r>
          </a:p>
          <a:p>
            <a:r>
              <a:rPr lang="en-US" sz="2400" dirty="0"/>
              <a:t>B</a:t>
            </a:r>
            <a:r>
              <a:rPr lang="en-US" sz="2400" i="1" dirty="0"/>
              <a:t>ad style </a:t>
            </a:r>
            <a:r>
              <a:rPr lang="en-US" sz="2400" dirty="0"/>
              <a:t>and should be avoided when possible (why?)</a:t>
            </a:r>
            <a:endParaRPr lang="en-US" sz="2000" dirty="0"/>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5</a:t>
            </a:fld>
            <a:endParaRPr lang="en-US"/>
          </a:p>
        </p:txBody>
      </p:sp>
      <p:sp>
        <p:nvSpPr>
          <p:cNvPr id="9" name="TextBox 8"/>
          <p:cNvSpPr txBox="1"/>
          <p:nvPr/>
        </p:nvSpPr>
        <p:spPr>
          <a:xfrm>
            <a:off x="609600" y="1827074"/>
            <a:ext cx="8153400" cy="2031325"/>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&lt;head&gt;</a:t>
            </a:r>
          </a:p>
          <a:p>
            <a:r>
              <a:rPr lang="en-US" b="1" dirty="0">
                <a:latin typeface="Courier New" pitchFamily="49" charset="0"/>
                <a:cs typeface="Courier New" pitchFamily="49" charset="0"/>
              </a:rPr>
              <a:t>&lt;style type="text/</a:t>
            </a:r>
            <a:r>
              <a:rPr lang="en-US" b="1" dirty="0" err="1">
                <a:latin typeface="Courier New" pitchFamily="49" charset="0"/>
                <a:cs typeface="Courier New" pitchFamily="49" charset="0"/>
              </a:rPr>
              <a:t>css</a:t>
            </a:r>
            <a:r>
              <a:rPr lang="en-US" b="1" dirty="0">
                <a:latin typeface="Courier New" pitchFamily="49" charset="0"/>
                <a:cs typeface="Courier New" pitchFamily="49" charset="0"/>
              </a:rPr>
              <a:t>"&gt;</a:t>
            </a:r>
          </a:p>
          <a:p>
            <a:r>
              <a:rPr lang="en-US" dirty="0">
                <a:latin typeface="Courier New" pitchFamily="49" charset="0"/>
                <a:cs typeface="Courier New" pitchFamily="49" charset="0"/>
              </a:rPr>
              <a:t>p { font-family: sans-serif; color: red; }</a:t>
            </a:r>
          </a:p>
          <a:p>
            <a:r>
              <a:rPr lang="en-US" dirty="0">
                <a:latin typeface="Courier New" pitchFamily="49" charset="0"/>
                <a:cs typeface="Courier New" pitchFamily="49" charset="0"/>
              </a:rPr>
              <a:t>h2 { background-color: yellow; }</a:t>
            </a:r>
          </a:p>
          <a:p>
            <a:r>
              <a:rPr lang="en-US" b="1" dirty="0">
                <a:latin typeface="Courier New" pitchFamily="49" charset="0"/>
                <a:cs typeface="Courier New" pitchFamily="49" charset="0"/>
              </a:rPr>
              <a:t>&lt;/style&gt;</a:t>
            </a:r>
          </a:p>
          <a:p>
            <a:r>
              <a:rPr lang="en-US" dirty="0">
                <a:latin typeface="Courier New" pitchFamily="49" charset="0"/>
                <a:cs typeface="Courier New" pitchFamily="49" charset="0"/>
              </a:rPr>
              <a:t>&lt;/head&gt; 							</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16211643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 xmlns:a16="http://schemas.microsoft.com/office/drawing/2014/main" id="{BB1D0D74-72C7-4BF8-BA58-17902E702211}"/>
              </a:ext>
            </a:extLst>
          </p:cNvPr>
          <p:cNvSpPr>
            <a:spLocks noGrp="1" noChangeArrowheads="1"/>
          </p:cNvSpPr>
          <p:nvPr>
            <p:ph type="title"/>
          </p:nvPr>
        </p:nvSpPr>
        <p:spPr>
          <a:xfrm>
            <a:off x="457200" y="381000"/>
            <a:ext cx="8229600" cy="990600"/>
          </a:xfrm>
        </p:spPr>
        <p:txBody>
          <a:bodyPr/>
          <a:lstStyle/>
          <a:p>
            <a:pPr algn="ctr"/>
            <a:r>
              <a:rPr lang="en-US" altLang="en-US" sz="4000"/>
              <a:t>Overlapping Elements</a:t>
            </a:r>
          </a:p>
        </p:txBody>
      </p:sp>
      <p:cxnSp>
        <p:nvCxnSpPr>
          <p:cNvPr id="5" name="Straight Connector 4">
            <a:extLst>
              <a:ext uri="{FF2B5EF4-FFF2-40B4-BE49-F238E27FC236}">
                <a16:creationId xmlns="" xmlns:a16="http://schemas.microsoft.com/office/drawing/2014/main" id="{E042DB60-CD96-4F9A-A553-D25AC09E436D}"/>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113668" name="Line 4">
            <a:extLst>
              <a:ext uri="{FF2B5EF4-FFF2-40B4-BE49-F238E27FC236}">
                <a16:creationId xmlns="" xmlns:a16="http://schemas.microsoft.com/office/drawing/2014/main" id="{FF0A0ECF-2FCF-4C20-98C0-47BF2D51045C}"/>
              </a:ext>
            </a:extLst>
          </p:cNvPr>
          <p:cNvSpPr>
            <a:spLocks noChangeShapeType="1"/>
          </p:cNvSpPr>
          <p:nvPr/>
        </p:nvSpPr>
        <p:spPr bwMode="auto">
          <a:xfrm>
            <a:off x="3581400" y="29718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69" name="Text Box 5">
            <a:extLst>
              <a:ext uri="{FF2B5EF4-FFF2-40B4-BE49-F238E27FC236}">
                <a16:creationId xmlns="" xmlns:a16="http://schemas.microsoft.com/office/drawing/2014/main" id="{DF93CFB7-10C7-48F9-8773-F48EEBF9C5A7}"/>
              </a:ext>
            </a:extLst>
          </p:cNvPr>
          <p:cNvSpPr txBox="1">
            <a:spLocks noChangeArrowheads="1"/>
          </p:cNvSpPr>
          <p:nvPr/>
        </p:nvSpPr>
        <p:spPr bwMode="auto">
          <a:xfrm>
            <a:off x="3886200" y="4773613"/>
            <a:ext cx="4724400" cy="941387"/>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By default, the element last added to the page will appear on top of all others and the first element will appear below all others.</a:t>
            </a:r>
          </a:p>
        </p:txBody>
      </p:sp>
      <p:sp>
        <p:nvSpPr>
          <p:cNvPr id="113670" name="Text Box 6">
            <a:extLst>
              <a:ext uri="{FF2B5EF4-FFF2-40B4-BE49-F238E27FC236}">
                <a16:creationId xmlns="" xmlns:a16="http://schemas.microsoft.com/office/drawing/2014/main" id="{F10DA5F2-A908-4783-AAF9-0BCC387C989F}"/>
              </a:ext>
            </a:extLst>
          </p:cNvPr>
          <p:cNvSpPr txBox="1">
            <a:spLocks noChangeArrowheads="1"/>
          </p:cNvSpPr>
          <p:nvPr/>
        </p:nvSpPr>
        <p:spPr bwMode="auto">
          <a:xfrm>
            <a:off x="3886200" y="5870575"/>
            <a:ext cx="4724400" cy="850900"/>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sz="1600"/>
              <a:t>Note that we can set position values to be negative numbers.  This can even be used to pull elements partially off the visible page.</a:t>
            </a:r>
          </a:p>
        </p:txBody>
      </p:sp>
      <p:sp>
        <p:nvSpPr>
          <p:cNvPr id="113672" name="Rectangle 3">
            <a:extLst>
              <a:ext uri="{FF2B5EF4-FFF2-40B4-BE49-F238E27FC236}">
                <a16:creationId xmlns="" xmlns:a16="http://schemas.microsoft.com/office/drawing/2014/main" id="{62709D07-3FCB-4F85-A4FE-FDEB6F8C0544}"/>
              </a:ext>
            </a:extLst>
          </p:cNvPr>
          <p:cNvSpPr>
            <a:spLocks noChangeArrowheads="1"/>
          </p:cNvSpPr>
          <p:nvPr/>
        </p:nvSpPr>
        <p:spPr bwMode="auto">
          <a:xfrm>
            <a:off x="533400" y="1838325"/>
            <a:ext cx="3048000" cy="4867275"/>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200" b="1">
                <a:latin typeface="Courier New" panose="02070309020205020404" pitchFamily="49" charset="0"/>
              </a:rPr>
              <a:t>.box1 {</a:t>
            </a:r>
          </a:p>
          <a:p>
            <a:pPr eaLnBrk="1" hangingPunct="1">
              <a:buFont typeface="Wingdings" panose="05000000000000000000" pitchFamily="2" charset="2"/>
              <a:buNone/>
            </a:pPr>
            <a:r>
              <a:rPr lang="en-US" altLang="en-US" sz="1200" b="1">
                <a:latin typeface="Courier New" panose="02070309020205020404" pitchFamily="49" charset="0"/>
              </a:rPr>
              <a:t>  height: 100px;</a:t>
            </a:r>
          </a:p>
          <a:p>
            <a:pPr eaLnBrk="1" hangingPunct="1">
              <a:buFont typeface="Wingdings" panose="05000000000000000000" pitchFamily="2" charset="2"/>
              <a:buNone/>
            </a:pPr>
            <a:r>
              <a:rPr lang="en-US" altLang="en-US" sz="1200" b="1">
                <a:latin typeface="Courier New" panose="02070309020205020404" pitchFamily="49" charset="0"/>
              </a:rPr>
              <a:t>  width: 100px;</a:t>
            </a:r>
          </a:p>
          <a:p>
            <a:pPr eaLnBrk="1" hangingPunct="1">
              <a:buFont typeface="Wingdings" panose="05000000000000000000" pitchFamily="2" charset="2"/>
              <a:buNone/>
            </a:pPr>
            <a:r>
              <a:rPr lang="en-US" altLang="en-US" sz="1200" b="1">
                <a:latin typeface="Courier New" panose="02070309020205020404" pitchFamily="49" charset="0"/>
              </a:rPr>
              <a:t>  background-color: green;</a:t>
            </a:r>
          </a:p>
          <a:p>
            <a:pPr eaLnBrk="1" hangingPunct="1">
              <a:buFont typeface="Wingdings" panose="05000000000000000000" pitchFamily="2" charset="2"/>
              <a:buNone/>
            </a:pPr>
            <a:r>
              <a:rPr lang="en-US" altLang="en-US" sz="1200" b="1">
                <a:latin typeface="Courier New" panose="02070309020205020404" pitchFamily="49" charset="0"/>
              </a:rPr>
              <a:t>}</a:t>
            </a:r>
          </a:p>
          <a:p>
            <a:pPr eaLnBrk="1" hangingPunct="1">
              <a:buFont typeface="Wingdings" panose="05000000000000000000" pitchFamily="2" charset="2"/>
              <a:buNone/>
            </a:pPr>
            <a:r>
              <a:rPr lang="en-US" altLang="en-US" sz="1200" b="1">
                <a:latin typeface="Courier New" panose="02070309020205020404" pitchFamily="49" charset="0"/>
              </a:rPr>
              <a:t>.box2 {</a:t>
            </a:r>
          </a:p>
          <a:p>
            <a:pPr eaLnBrk="1" hangingPunct="1">
              <a:buFont typeface="Wingdings" panose="05000000000000000000" pitchFamily="2" charset="2"/>
              <a:buNone/>
            </a:pPr>
            <a:r>
              <a:rPr lang="en-US" altLang="en-US" sz="1200" b="1">
                <a:latin typeface="Courier New" panose="02070309020205020404" pitchFamily="49" charset="0"/>
              </a:rPr>
              <a:t>  height: 100px;</a:t>
            </a:r>
          </a:p>
          <a:p>
            <a:pPr eaLnBrk="1" hangingPunct="1">
              <a:buFont typeface="Wingdings" panose="05000000000000000000" pitchFamily="2" charset="2"/>
              <a:buNone/>
            </a:pPr>
            <a:r>
              <a:rPr lang="en-US" altLang="en-US" sz="1200" b="1">
                <a:latin typeface="Courier New" panose="02070309020205020404" pitchFamily="49" charset="0"/>
              </a:rPr>
              <a:t>  width: 100px;</a:t>
            </a:r>
          </a:p>
          <a:p>
            <a:pPr eaLnBrk="1" hangingPunct="1">
              <a:buFont typeface="Wingdings" panose="05000000000000000000" pitchFamily="2" charset="2"/>
              <a:buNone/>
            </a:pPr>
            <a:r>
              <a:rPr lang="en-US" altLang="en-US" sz="1200" b="1">
                <a:latin typeface="Courier New" panose="02070309020205020404" pitchFamily="49" charset="0"/>
              </a:rPr>
              <a:t>  background-color: blue;</a:t>
            </a:r>
          </a:p>
          <a:p>
            <a:pPr eaLnBrk="1" hangingPunct="1">
              <a:buFont typeface="Wingdings" panose="05000000000000000000" pitchFamily="2" charset="2"/>
              <a:buNone/>
            </a:pPr>
            <a:r>
              <a:rPr lang="en-US" altLang="en-US" sz="1200" b="1">
                <a:solidFill>
                  <a:srgbClr val="FF0066"/>
                </a:solidFill>
                <a:latin typeface="Courier New" panose="02070309020205020404" pitchFamily="49" charset="0"/>
              </a:rPr>
              <a:t>  position: relative;</a:t>
            </a:r>
          </a:p>
          <a:p>
            <a:pPr eaLnBrk="1" hangingPunct="1">
              <a:buFont typeface="Wingdings" panose="05000000000000000000" pitchFamily="2" charset="2"/>
              <a:buNone/>
            </a:pPr>
            <a:r>
              <a:rPr lang="en-US" altLang="en-US" sz="1200" b="1">
                <a:solidFill>
                  <a:srgbClr val="FF0066"/>
                </a:solidFill>
                <a:latin typeface="Courier New" panose="02070309020205020404" pitchFamily="49" charset="0"/>
              </a:rPr>
              <a:t>  top: -25px;</a:t>
            </a:r>
          </a:p>
          <a:p>
            <a:pPr eaLnBrk="1" hangingPunct="1">
              <a:buFont typeface="Wingdings" panose="05000000000000000000" pitchFamily="2" charset="2"/>
              <a:buNone/>
            </a:pPr>
            <a:r>
              <a:rPr lang="en-US" altLang="en-US" sz="1200" b="1">
                <a:solidFill>
                  <a:srgbClr val="FF0066"/>
                </a:solidFill>
                <a:latin typeface="Courier New" panose="02070309020205020404" pitchFamily="49" charset="0"/>
              </a:rPr>
              <a:t>  left: 50px;</a:t>
            </a:r>
          </a:p>
          <a:p>
            <a:pPr eaLnBrk="1" hangingPunct="1">
              <a:buFont typeface="Wingdings" panose="05000000000000000000" pitchFamily="2" charset="2"/>
              <a:buNone/>
            </a:pPr>
            <a:r>
              <a:rPr lang="en-US" altLang="en-US" sz="1200" b="1">
                <a:latin typeface="Courier New" panose="02070309020205020404" pitchFamily="49" charset="0"/>
              </a:rPr>
              <a:t>}</a:t>
            </a:r>
          </a:p>
          <a:p>
            <a:pPr eaLnBrk="1" hangingPunct="1">
              <a:buFont typeface="Wingdings" panose="05000000000000000000" pitchFamily="2" charset="2"/>
              <a:buNone/>
            </a:pPr>
            <a:r>
              <a:rPr lang="en-US" altLang="en-US" sz="1200" b="1">
                <a:latin typeface="Courier New" panose="02070309020205020404" pitchFamily="49" charset="0"/>
              </a:rPr>
              <a:t>.box3 {</a:t>
            </a:r>
          </a:p>
          <a:p>
            <a:pPr eaLnBrk="1" hangingPunct="1">
              <a:buFont typeface="Wingdings" panose="05000000000000000000" pitchFamily="2" charset="2"/>
              <a:buNone/>
            </a:pPr>
            <a:r>
              <a:rPr lang="en-US" altLang="en-US" sz="1200" b="1">
                <a:latin typeface="Courier New" panose="02070309020205020404" pitchFamily="49" charset="0"/>
              </a:rPr>
              <a:t>  height: 100px;</a:t>
            </a:r>
          </a:p>
          <a:p>
            <a:pPr eaLnBrk="1" hangingPunct="1">
              <a:buFont typeface="Wingdings" panose="05000000000000000000" pitchFamily="2" charset="2"/>
              <a:buNone/>
            </a:pPr>
            <a:r>
              <a:rPr lang="en-US" altLang="en-US" sz="1200" b="1">
                <a:latin typeface="Courier New" panose="02070309020205020404" pitchFamily="49" charset="0"/>
              </a:rPr>
              <a:t>  width: 100px;</a:t>
            </a:r>
          </a:p>
          <a:p>
            <a:pPr eaLnBrk="1" hangingPunct="1">
              <a:buFont typeface="Wingdings" panose="05000000000000000000" pitchFamily="2" charset="2"/>
              <a:buNone/>
            </a:pPr>
            <a:r>
              <a:rPr lang="en-US" altLang="en-US" sz="1200" b="1">
                <a:latin typeface="Courier New" panose="02070309020205020404" pitchFamily="49" charset="0"/>
              </a:rPr>
              <a:t>  background-color: orange;</a:t>
            </a:r>
          </a:p>
          <a:p>
            <a:pPr eaLnBrk="1" hangingPunct="1">
              <a:buFont typeface="Wingdings" panose="05000000000000000000" pitchFamily="2" charset="2"/>
              <a:buNone/>
            </a:pPr>
            <a:r>
              <a:rPr lang="en-US" altLang="en-US" sz="1200" b="1">
                <a:solidFill>
                  <a:srgbClr val="FF0066"/>
                </a:solidFill>
                <a:latin typeface="Courier New" panose="02070309020205020404" pitchFamily="49" charset="0"/>
              </a:rPr>
              <a:t>  position: absolute;</a:t>
            </a:r>
          </a:p>
          <a:p>
            <a:pPr eaLnBrk="1" hangingPunct="1">
              <a:buFont typeface="Wingdings" panose="05000000000000000000" pitchFamily="2" charset="2"/>
              <a:buNone/>
            </a:pPr>
            <a:r>
              <a:rPr lang="en-US" altLang="en-US" sz="1200" b="1">
                <a:solidFill>
                  <a:srgbClr val="FF0066"/>
                </a:solidFill>
                <a:latin typeface="Courier New" panose="02070309020205020404" pitchFamily="49" charset="0"/>
              </a:rPr>
              <a:t>  top: 125px;</a:t>
            </a:r>
          </a:p>
          <a:p>
            <a:pPr eaLnBrk="1" hangingPunct="1">
              <a:buFont typeface="Wingdings" panose="05000000000000000000" pitchFamily="2" charset="2"/>
              <a:buNone/>
            </a:pPr>
            <a:r>
              <a:rPr lang="en-US" altLang="en-US" sz="1200" b="1">
                <a:solidFill>
                  <a:srgbClr val="FF0066"/>
                </a:solidFill>
                <a:latin typeface="Courier New" panose="02070309020205020404" pitchFamily="49" charset="0"/>
              </a:rPr>
              <a:t>  left: 25px;</a:t>
            </a:r>
          </a:p>
          <a:p>
            <a:pPr eaLnBrk="1" hangingPunct="1">
              <a:buFont typeface="Wingdings" panose="05000000000000000000" pitchFamily="2" charset="2"/>
              <a:buNone/>
            </a:pPr>
            <a:r>
              <a:rPr lang="en-US" altLang="en-US" sz="1200" b="1">
                <a:latin typeface="Courier New" panose="02070309020205020404" pitchFamily="49" charset="0"/>
              </a:rPr>
              <a:t>}</a:t>
            </a:r>
          </a:p>
          <a:p>
            <a:pPr eaLnBrk="1" hangingPunct="1">
              <a:buFont typeface="Wingdings" panose="05000000000000000000" pitchFamily="2" charset="2"/>
              <a:buNone/>
            </a:pPr>
            <a:r>
              <a:rPr lang="en-US" altLang="en-US" sz="1200" b="1">
                <a:latin typeface="Courier New" panose="02070309020205020404" pitchFamily="49" charset="0"/>
              </a:rPr>
              <a:t>...</a:t>
            </a:r>
          </a:p>
        </p:txBody>
      </p:sp>
      <p:sp>
        <p:nvSpPr>
          <p:cNvPr id="113673" name="Text Box 9">
            <a:extLst>
              <a:ext uri="{FF2B5EF4-FFF2-40B4-BE49-F238E27FC236}">
                <a16:creationId xmlns="" xmlns:a16="http://schemas.microsoft.com/office/drawing/2014/main" id="{8A7A80FB-A69D-43FA-8CDF-2166340AB27E}"/>
              </a:ext>
            </a:extLst>
          </p:cNvPr>
          <p:cNvSpPr txBox="1">
            <a:spLocks noChangeArrowheads="1"/>
          </p:cNvSpPr>
          <p:nvPr/>
        </p:nvSpPr>
        <p:spPr bwMode="auto">
          <a:xfrm>
            <a:off x="533400" y="1409700"/>
            <a:ext cx="8153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t>Positioning elements can cause them to overlap on the page:</a:t>
            </a:r>
          </a:p>
        </p:txBody>
      </p:sp>
      <p:pic>
        <p:nvPicPr>
          <p:cNvPr id="113674" name="Picture 10" descr="Position4">
            <a:extLst>
              <a:ext uri="{FF2B5EF4-FFF2-40B4-BE49-F238E27FC236}">
                <a16:creationId xmlns="" xmlns:a16="http://schemas.microsoft.com/office/drawing/2014/main" id="{1FC6FF54-4584-404B-8B79-9AE107331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828800"/>
            <a:ext cx="3814763" cy="2730500"/>
          </a:xfrm>
          <a:prstGeom prst="rect">
            <a:avLst/>
          </a:prstGeom>
          <a:noFill/>
          <a:extLst>
            <a:ext uri="{909E8E84-426E-40DD-AFC4-6F175D3DCCD1}">
              <a14:hiddenFill xmlns:a14="http://schemas.microsoft.com/office/drawing/2010/main">
                <a:solidFill>
                  <a:srgbClr val="FFFFFF"/>
                </a:solidFill>
              </a14:hiddenFill>
            </a:ext>
          </a:extLst>
        </p:spPr>
      </p:pic>
      <p:sp>
        <p:nvSpPr>
          <p:cNvPr id="113675" name="Line 11">
            <a:extLst>
              <a:ext uri="{FF2B5EF4-FFF2-40B4-BE49-F238E27FC236}">
                <a16:creationId xmlns="" xmlns:a16="http://schemas.microsoft.com/office/drawing/2014/main" id="{61BC0ADC-81A2-4D5E-9491-5C9C7FCD6774}"/>
              </a:ext>
            </a:extLst>
          </p:cNvPr>
          <p:cNvSpPr>
            <a:spLocks noChangeShapeType="1"/>
          </p:cNvSpPr>
          <p:nvPr/>
        </p:nvSpPr>
        <p:spPr bwMode="auto">
          <a:xfrm flipH="1" flipV="1">
            <a:off x="1828800" y="4267200"/>
            <a:ext cx="205740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 xmlns:a16="http://schemas.microsoft.com/office/drawing/2014/main" id="{4778C66F-9F36-45A5-B9C8-3FD211B8DFAA}"/>
              </a:ext>
            </a:extLst>
          </p:cNvPr>
          <p:cNvSpPr>
            <a:spLocks noGrp="1" noChangeArrowheads="1"/>
          </p:cNvSpPr>
          <p:nvPr>
            <p:ph type="title"/>
          </p:nvPr>
        </p:nvSpPr>
        <p:spPr>
          <a:xfrm>
            <a:off x="457200" y="381000"/>
            <a:ext cx="8229600" cy="990600"/>
          </a:xfrm>
        </p:spPr>
        <p:txBody>
          <a:bodyPr/>
          <a:lstStyle/>
          <a:p>
            <a:pPr algn="ctr"/>
            <a:r>
              <a:rPr lang="en-US" altLang="en-US" sz="4000" dirty="0"/>
              <a:t>Controlling the Overlap</a:t>
            </a:r>
          </a:p>
        </p:txBody>
      </p:sp>
      <p:cxnSp>
        <p:nvCxnSpPr>
          <p:cNvPr id="5" name="Straight Connector 4">
            <a:extLst>
              <a:ext uri="{FF2B5EF4-FFF2-40B4-BE49-F238E27FC236}">
                <a16:creationId xmlns="" xmlns:a16="http://schemas.microsoft.com/office/drawing/2014/main" id="{95A46BDC-350F-4E6C-B4BA-6B72CB5F9EE2}"/>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115716" name="Line 4">
            <a:extLst>
              <a:ext uri="{FF2B5EF4-FFF2-40B4-BE49-F238E27FC236}">
                <a16:creationId xmlns="" xmlns:a16="http://schemas.microsoft.com/office/drawing/2014/main" id="{01D091C4-7524-467E-A6E6-4BB40D3781D8}"/>
              </a:ext>
            </a:extLst>
          </p:cNvPr>
          <p:cNvSpPr>
            <a:spLocks noChangeShapeType="1"/>
          </p:cNvSpPr>
          <p:nvPr/>
        </p:nvSpPr>
        <p:spPr bwMode="auto">
          <a:xfrm>
            <a:off x="3581400" y="29718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17" name="Text Box 5">
            <a:extLst>
              <a:ext uri="{FF2B5EF4-FFF2-40B4-BE49-F238E27FC236}">
                <a16:creationId xmlns="" xmlns:a16="http://schemas.microsoft.com/office/drawing/2014/main" id="{8A63EF1A-F213-448B-9B25-42EDCF203DA1}"/>
              </a:ext>
            </a:extLst>
          </p:cNvPr>
          <p:cNvSpPr txBox="1">
            <a:spLocks noChangeArrowheads="1"/>
          </p:cNvSpPr>
          <p:nvPr/>
        </p:nvSpPr>
        <p:spPr bwMode="auto">
          <a:xfrm>
            <a:off x="3886200" y="4629150"/>
            <a:ext cx="4724400" cy="941388"/>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Higher z-index values will always appear on top of lower ones, so we can precisely control how elements stack on the page.</a:t>
            </a:r>
          </a:p>
        </p:txBody>
      </p:sp>
      <p:sp>
        <p:nvSpPr>
          <p:cNvPr id="115718" name="Text Box 6">
            <a:extLst>
              <a:ext uri="{FF2B5EF4-FFF2-40B4-BE49-F238E27FC236}">
                <a16:creationId xmlns="" xmlns:a16="http://schemas.microsoft.com/office/drawing/2014/main" id="{55D3ACAC-856D-4ACD-BDA8-DC6297E638C5}"/>
              </a:ext>
            </a:extLst>
          </p:cNvPr>
          <p:cNvSpPr txBox="1">
            <a:spLocks noChangeArrowheads="1"/>
          </p:cNvSpPr>
          <p:nvPr/>
        </p:nvSpPr>
        <p:spPr bwMode="auto">
          <a:xfrm>
            <a:off x="3886200" y="5676900"/>
            <a:ext cx="4724400" cy="606425"/>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sz="1600"/>
              <a:t>For the z-index to work, an element must be positioned as relative, absolute, or static.</a:t>
            </a:r>
          </a:p>
        </p:txBody>
      </p:sp>
      <p:sp>
        <p:nvSpPr>
          <p:cNvPr id="115719" name="Rectangle 3">
            <a:extLst>
              <a:ext uri="{FF2B5EF4-FFF2-40B4-BE49-F238E27FC236}">
                <a16:creationId xmlns="" xmlns:a16="http://schemas.microsoft.com/office/drawing/2014/main" id="{2AF3C828-6A88-4E3A-8099-CCB1EF12B0E8}"/>
              </a:ext>
            </a:extLst>
          </p:cNvPr>
          <p:cNvSpPr>
            <a:spLocks noChangeArrowheads="1"/>
          </p:cNvSpPr>
          <p:nvPr/>
        </p:nvSpPr>
        <p:spPr bwMode="auto">
          <a:xfrm>
            <a:off x="533400" y="1838325"/>
            <a:ext cx="3048000" cy="4867275"/>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200" b="1" dirty="0">
                <a:latin typeface="Courier New" panose="02070309020205020404" pitchFamily="49" charset="0"/>
              </a:rPr>
              <a:t>.box1 {</a:t>
            </a:r>
          </a:p>
          <a:p>
            <a:pPr eaLnBrk="1" hangingPunct="1">
              <a:buFont typeface="Wingdings" panose="05000000000000000000" pitchFamily="2" charset="2"/>
              <a:buNone/>
            </a:pPr>
            <a:r>
              <a:rPr lang="en-US" altLang="en-US" sz="1200" b="1" dirty="0">
                <a:latin typeface="Courier New" panose="02070309020205020404" pitchFamily="49" charset="0"/>
              </a:rPr>
              <a:t>  height: 100px;</a:t>
            </a:r>
          </a:p>
          <a:p>
            <a:pPr eaLnBrk="1" hangingPunct="1">
              <a:buFont typeface="Wingdings" panose="05000000000000000000" pitchFamily="2" charset="2"/>
              <a:buNone/>
            </a:pPr>
            <a:r>
              <a:rPr lang="en-US" altLang="en-US" sz="1200" b="1" dirty="0">
                <a:latin typeface="Courier New" panose="02070309020205020404" pitchFamily="49" charset="0"/>
              </a:rPr>
              <a:t>  width: 100px;</a:t>
            </a:r>
          </a:p>
          <a:p>
            <a:pPr eaLnBrk="1" hangingPunct="1">
              <a:buFont typeface="Wingdings" panose="05000000000000000000" pitchFamily="2" charset="2"/>
              <a:buNone/>
            </a:pPr>
            <a:r>
              <a:rPr lang="en-US" altLang="en-US" sz="1200" b="1" dirty="0">
                <a:latin typeface="Courier New" panose="02070309020205020404" pitchFamily="49" charset="0"/>
              </a:rPr>
              <a:t>  background-color: green;</a:t>
            </a:r>
          </a:p>
          <a:p>
            <a:pPr eaLnBrk="1" hangingPunct="1">
              <a:buFont typeface="Wingdings" panose="05000000000000000000" pitchFamily="2" charset="2"/>
              <a:buNone/>
            </a:pPr>
            <a:r>
              <a:rPr lang="en-US" altLang="en-US" sz="1200" b="1" dirty="0">
                <a:solidFill>
                  <a:srgbClr val="FF0066"/>
                </a:solidFill>
                <a:latin typeface="Courier New" panose="02070309020205020404" pitchFamily="49" charset="0"/>
              </a:rPr>
              <a:t>  position: relative;</a:t>
            </a:r>
          </a:p>
          <a:p>
            <a:pPr eaLnBrk="1" hangingPunct="1">
              <a:buFont typeface="Wingdings" panose="05000000000000000000" pitchFamily="2" charset="2"/>
              <a:buNone/>
            </a:pPr>
            <a:r>
              <a:rPr lang="en-US" altLang="en-US" sz="1200" b="1" dirty="0">
                <a:solidFill>
                  <a:srgbClr val="FF0066"/>
                </a:solidFill>
                <a:latin typeface="Courier New" panose="02070309020205020404" pitchFamily="49" charset="0"/>
              </a:rPr>
              <a:t>  z-index: 3;</a:t>
            </a:r>
          </a:p>
          <a:p>
            <a:pPr eaLnBrk="1" hangingPunct="1">
              <a:buFont typeface="Wingdings" panose="05000000000000000000" pitchFamily="2" charset="2"/>
              <a:buNone/>
            </a:pPr>
            <a:r>
              <a:rPr lang="en-US" altLang="en-US" sz="1200" b="1" dirty="0">
                <a:latin typeface="Courier New" panose="02070309020205020404" pitchFamily="49" charset="0"/>
              </a:rPr>
              <a:t>}</a:t>
            </a:r>
          </a:p>
          <a:p>
            <a:pPr eaLnBrk="1" hangingPunct="1">
              <a:buFont typeface="Wingdings" panose="05000000000000000000" pitchFamily="2" charset="2"/>
              <a:buNone/>
            </a:pPr>
            <a:r>
              <a:rPr lang="en-US" altLang="en-US" sz="1200" b="1" dirty="0">
                <a:latin typeface="Courier New" panose="02070309020205020404" pitchFamily="49" charset="0"/>
              </a:rPr>
              <a:t>.box2 {</a:t>
            </a:r>
          </a:p>
          <a:p>
            <a:pPr eaLnBrk="1" hangingPunct="1">
              <a:buFont typeface="Wingdings" panose="05000000000000000000" pitchFamily="2" charset="2"/>
              <a:buNone/>
            </a:pPr>
            <a:r>
              <a:rPr lang="en-US" altLang="en-US" sz="1200" b="1" dirty="0">
                <a:latin typeface="Courier New" panose="02070309020205020404" pitchFamily="49" charset="0"/>
              </a:rPr>
              <a:t>  ...</a:t>
            </a:r>
          </a:p>
          <a:p>
            <a:pPr eaLnBrk="1" hangingPunct="1">
              <a:buFont typeface="Wingdings" panose="05000000000000000000" pitchFamily="2" charset="2"/>
              <a:buNone/>
            </a:pPr>
            <a:r>
              <a:rPr lang="en-US" altLang="en-US" sz="1200" b="1" dirty="0">
                <a:latin typeface="Courier New" panose="02070309020205020404" pitchFamily="49" charset="0"/>
              </a:rPr>
              <a:t>  position: relative;</a:t>
            </a:r>
          </a:p>
          <a:p>
            <a:pPr eaLnBrk="1" hangingPunct="1">
              <a:buFont typeface="Wingdings" panose="05000000000000000000" pitchFamily="2" charset="2"/>
              <a:buNone/>
            </a:pPr>
            <a:r>
              <a:rPr lang="en-US" altLang="en-US" sz="1200" b="1" dirty="0">
                <a:latin typeface="Courier New" panose="02070309020205020404" pitchFamily="49" charset="0"/>
              </a:rPr>
              <a:t>  top: -25px;</a:t>
            </a:r>
          </a:p>
          <a:p>
            <a:pPr eaLnBrk="1" hangingPunct="1">
              <a:buFont typeface="Wingdings" panose="05000000000000000000" pitchFamily="2" charset="2"/>
              <a:buNone/>
            </a:pPr>
            <a:r>
              <a:rPr lang="en-US" altLang="en-US" sz="1200" b="1" dirty="0">
                <a:latin typeface="Courier New" panose="02070309020205020404" pitchFamily="49" charset="0"/>
              </a:rPr>
              <a:t>  left: 50px;</a:t>
            </a:r>
          </a:p>
          <a:p>
            <a:pPr eaLnBrk="1" hangingPunct="1">
              <a:buFont typeface="Wingdings" panose="05000000000000000000" pitchFamily="2" charset="2"/>
              <a:buNone/>
            </a:pPr>
            <a:r>
              <a:rPr lang="en-US" altLang="en-US" sz="1200" b="1" dirty="0">
                <a:solidFill>
                  <a:srgbClr val="FF0066"/>
                </a:solidFill>
                <a:latin typeface="Courier New" panose="02070309020205020404" pitchFamily="49" charset="0"/>
              </a:rPr>
              <a:t>  z-index: 2;</a:t>
            </a:r>
          </a:p>
          <a:p>
            <a:pPr eaLnBrk="1" hangingPunct="1">
              <a:buFont typeface="Wingdings" panose="05000000000000000000" pitchFamily="2" charset="2"/>
              <a:buNone/>
            </a:pPr>
            <a:r>
              <a:rPr lang="en-US" altLang="en-US" sz="1200" b="1" dirty="0">
                <a:latin typeface="Courier New" panose="02070309020205020404" pitchFamily="49" charset="0"/>
              </a:rPr>
              <a:t>}</a:t>
            </a:r>
          </a:p>
          <a:p>
            <a:pPr eaLnBrk="1" hangingPunct="1">
              <a:buFont typeface="Wingdings" panose="05000000000000000000" pitchFamily="2" charset="2"/>
              <a:buNone/>
            </a:pPr>
            <a:r>
              <a:rPr lang="en-US" altLang="en-US" sz="1200" b="1" dirty="0">
                <a:latin typeface="Courier New" panose="02070309020205020404" pitchFamily="49" charset="0"/>
              </a:rPr>
              <a:t>.box3 {</a:t>
            </a:r>
          </a:p>
          <a:p>
            <a:pPr eaLnBrk="1" hangingPunct="1">
              <a:buFont typeface="Wingdings" panose="05000000000000000000" pitchFamily="2" charset="2"/>
              <a:buNone/>
            </a:pPr>
            <a:r>
              <a:rPr lang="en-US" altLang="en-US" sz="1200" b="1" dirty="0">
                <a:latin typeface="Courier New" panose="02070309020205020404" pitchFamily="49" charset="0"/>
              </a:rPr>
              <a:t>  ...</a:t>
            </a:r>
          </a:p>
          <a:p>
            <a:pPr eaLnBrk="1" hangingPunct="1">
              <a:buFont typeface="Wingdings" panose="05000000000000000000" pitchFamily="2" charset="2"/>
              <a:buNone/>
            </a:pPr>
            <a:r>
              <a:rPr lang="en-US" altLang="en-US" sz="1200" b="1" dirty="0">
                <a:latin typeface="Courier New" panose="02070309020205020404" pitchFamily="49" charset="0"/>
              </a:rPr>
              <a:t>  position: absolute;</a:t>
            </a:r>
          </a:p>
          <a:p>
            <a:pPr eaLnBrk="1" hangingPunct="1">
              <a:buFont typeface="Wingdings" panose="05000000000000000000" pitchFamily="2" charset="2"/>
              <a:buNone/>
            </a:pPr>
            <a:r>
              <a:rPr lang="en-US" altLang="en-US" sz="1200" b="1" dirty="0">
                <a:latin typeface="Courier New" panose="02070309020205020404" pitchFamily="49" charset="0"/>
              </a:rPr>
              <a:t>  top: 125px;</a:t>
            </a:r>
          </a:p>
          <a:p>
            <a:pPr eaLnBrk="1" hangingPunct="1">
              <a:buFont typeface="Wingdings" panose="05000000000000000000" pitchFamily="2" charset="2"/>
              <a:buNone/>
            </a:pPr>
            <a:r>
              <a:rPr lang="en-US" altLang="en-US" sz="1200" b="1" dirty="0">
                <a:latin typeface="Courier New" panose="02070309020205020404" pitchFamily="49" charset="0"/>
              </a:rPr>
              <a:t>  left: 25px;</a:t>
            </a:r>
          </a:p>
          <a:p>
            <a:pPr eaLnBrk="1" hangingPunct="1">
              <a:buFont typeface="Wingdings" panose="05000000000000000000" pitchFamily="2" charset="2"/>
              <a:buNone/>
            </a:pPr>
            <a:r>
              <a:rPr lang="en-US" altLang="en-US" sz="1200" b="1" dirty="0">
                <a:solidFill>
                  <a:srgbClr val="FF0066"/>
                </a:solidFill>
                <a:latin typeface="Courier New" panose="02070309020205020404" pitchFamily="49" charset="0"/>
              </a:rPr>
              <a:t> z-index: 1;</a:t>
            </a:r>
          </a:p>
          <a:p>
            <a:pPr eaLnBrk="1" hangingPunct="1">
              <a:buFont typeface="Wingdings" panose="05000000000000000000" pitchFamily="2" charset="2"/>
              <a:buNone/>
            </a:pPr>
            <a:r>
              <a:rPr lang="en-US" altLang="en-US" sz="1200" b="1" dirty="0">
                <a:latin typeface="Courier New" panose="02070309020205020404" pitchFamily="49" charset="0"/>
              </a:rPr>
              <a:t>}</a:t>
            </a:r>
          </a:p>
          <a:p>
            <a:pPr eaLnBrk="1" hangingPunct="1">
              <a:buFont typeface="Wingdings" panose="05000000000000000000" pitchFamily="2" charset="2"/>
              <a:buNone/>
            </a:pPr>
            <a:r>
              <a:rPr lang="en-US" altLang="en-US" sz="1200" b="1" dirty="0">
                <a:latin typeface="Courier New" panose="02070309020205020404" pitchFamily="49" charset="0"/>
              </a:rPr>
              <a:t>...</a:t>
            </a:r>
          </a:p>
        </p:txBody>
      </p:sp>
      <p:sp>
        <p:nvSpPr>
          <p:cNvPr id="115720" name="Text Box 8">
            <a:extLst>
              <a:ext uri="{FF2B5EF4-FFF2-40B4-BE49-F238E27FC236}">
                <a16:creationId xmlns="" xmlns:a16="http://schemas.microsoft.com/office/drawing/2014/main" id="{8ED62821-B559-45A5-9D5F-BFB1F20F01D3}"/>
              </a:ext>
            </a:extLst>
          </p:cNvPr>
          <p:cNvSpPr txBox="1">
            <a:spLocks noChangeArrowheads="1"/>
          </p:cNvSpPr>
          <p:nvPr/>
        </p:nvSpPr>
        <p:spPr bwMode="auto">
          <a:xfrm>
            <a:off x="381000" y="1409700"/>
            <a:ext cx="8305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dirty="0"/>
              <a:t>We can override the default precedence by setting the </a:t>
            </a:r>
            <a:r>
              <a:rPr lang="en-US" altLang="en-US" sz="2000" b="1" dirty="0"/>
              <a:t>z-index</a:t>
            </a:r>
            <a:r>
              <a:rPr lang="en-US" altLang="en-US" sz="2000" dirty="0"/>
              <a:t> property:</a:t>
            </a:r>
          </a:p>
        </p:txBody>
      </p:sp>
      <p:sp>
        <p:nvSpPr>
          <p:cNvPr id="115722" name="Line 10">
            <a:extLst>
              <a:ext uri="{FF2B5EF4-FFF2-40B4-BE49-F238E27FC236}">
                <a16:creationId xmlns="" xmlns:a16="http://schemas.microsoft.com/office/drawing/2014/main" id="{BCC231BA-71D5-4DAC-A4EE-9BF6068D3187}"/>
              </a:ext>
            </a:extLst>
          </p:cNvPr>
          <p:cNvSpPr>
            <a:spLocks noChangeShapeType="1"/>
          </p:cNvSpPr>
          <p:nvPr/>
        </p:nvSpPr>
        <p:spPr bwMode="auto">
          <a:xfrm flipH="1" flipV="1">
            <a:off x="2438400" y="2971800"/>
            <a:ext cx="1447800" cy="2743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5723" name="Picture 11" descr="Position5">
            <a:extLst>
              <a:ext uri="{FF2B5EF4-FFF2-40B4-BE49-F238E27FC236}">
                <a16:creationId xmlns="" xmlns:a16="http://schemas.microsoft.com/office/drawing/2014/main" id="{E7D849F6-A03A-4ABD-A794-A40FFEB53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4838" y="1822450"/>
            <a:ext cx="3814762" cy="271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 xmlns:a16="http://schemas.microsoft.com/office/drawing/2014/main" id="{BF21DD81-D743-4A26-A366-90B4BB1549E7}"/>
              </a:ext>
            </a:extLst>
          </p:cNvPr>
          <p:cNvSpPr>
            <a:spLocks noGrp="1" noChangeArrowheads="1"/>
          </p:cNvSpPr>
          <p:nvPr>
            <p:ph type="ctrTitle" idx="4294967295"/>
          </p:nvPr>
        </p:nvSpPr>
        <p:spPr>
          <a:xfrm>
            <a:off x="3810000" y="4676775"/>
            <a:ext cx="5943600" cy="2209800"/>
          </a:xfrm>
        </p:spPr>
        <p:txBody>
          <a:bodyPr/>
          <a:lstStyle/>
          <a:p>
            <a:pPr eaLnBrk="1" hangingPunct="1"/>
            <a:r>
              <a:rPr lang="en-US" altLang="en-US" sz="4600" dirty="0">
                <a:solidFill>
                  <a:schemeClr val="tx1"/>
                </a:solidFill>
              </a:rPr>
              <a:t>CSS Table</a:t>
            </a:r>
            <a:br>
              <a:rPr lang="en-US" altLang="en-US" sz="4600" dirty="0">
                <a:solidFill>
                  <a:schemeClr val="tx1"/>
                </a:solidFill>
              </a:rPr>
            </a:br>
            <a:r>
              <a:rPr lang="en-US" altLang="en-US" sz="4600" dirty="0">
                <a:solidFill>
                  <a:schemeClr val="tx1"/>
                </a:solidFill>
              </a:rPr>
              <a:t>Styling</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FF6AD03F-2525-4C36-BD08-3D09ABA8C112}"/>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59397" name="Text Box 5">
            <a:extLst>
              <a:ext uri="{FF2B5EF4-FFF2-40B4-BE49-F238E27FC236}">
                <a16:creationId xmlns="" xmlns:a16="http://schemas.microsoft.com/office/drawing/2014/main" id="{10FF4445-E555-4BCD-9566-F55862F963B2}"/>
              </a:ext>
            </a:extLst>
          </p:cNvPr>
          <p:cNvSpPr txBox="1">
            <a:spLocks noChangeArrowheads="1"/>
          </p:cNvSpPr>
          <p:nvPr/>
        </p:nvSpPr>
        <p:spPr bwMode="auto">
          <a:xfrm>
            <a:off x="381000" y="1447800"/>
            <a:ext cx="8458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Up to this point, as we haven't applied any CSS styling to our tables, our example tables have not been too pleasing to the eye.  CSS offers us several properties to customize how our tables appear on the page:</a:t>
            </a:r>
          </a:p>
        </p:txBody>
      </p:sp>
      <p:graphicFrame>
        <p:nvGraphicFramePr>
          <p:cNvPr id="59451" name="Group 59">
            <a:extLst>
              <a:ext uri="{FF2B5EF4-FFF2-40B4-BE49-F238E27FC236}">
                <a16:creationId xmlns="" xmlns:a16="http://schemas.microsoft.com/office/drawing/2014/main" id="{F56A7193-93EB-474A-B0D3-A13930DA2C4F}"/>
              </a:ext>
            </a:extLst>
          </p:cNvPr>
          <p:cNvGraphicFramePr>
            <a:graphicFrameLocks noGrp="1"/>
          </p:cNvGraphicFramePr>
          <p:nvPr>
            <p:ph idx="1"/>
          </p:nvPr>
        </p:nvGraphicFramePr>
        <p:xfrm>
          <a:off x="914400" y="2438400"/>
          <a:ext cx="7315200" cy="2560320"/>
        </p:xfrm>
        <a:graphic>
          <a:graphicData uri="http://schemas.openxmlformats.org/drawingml/2006/table">
            <a:tbl>
              <a:tblPr/>
              <a:tblGrid>
                <a:gridCol w="2038350">
                  <a:extLst>
                    <a:ext uri="{9D8B030D-6E8A-4147-A177-3AD203B41FA5}">
                      <a16:colId xmlns="" xmlns:a16="http://schemas.microsoft.com/office/drawing/2014/main" val="1799108032"/>
                    </a:ext>
                  </a:extLst>
                </a:gridCol>
                <a:gridCol w="5276850">
                  <a:extLst>
                    <a:ext uri="{9D8B030D-6E8A-4147-A177-3AD203B41FA5}">
                      <a16:colId xmlns="" xmlns:a16="http://schemas.microsoft.com/office/drawing/2014/main" val="3453042483"/>
                    </a:ext>
                  </a:extLst>
                </a:gridCol>
              </a:tblGrid>
              <a:tr h="3381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Arial" panose="020B0604020202020204" pitchFamily="34" charset="0"/>
                        </a:rPr>
                        <a:t>Style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Arial" panose="020B0604020202020204" pitchFamily="34" charset="0"/>
                        </a:rPr>
                        <a:t>Description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3614184909"/>
                  </a:ext>
                </a:extLst>
              </a:tr>
              <a:tr h="3365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width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Width of element.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folHlink"/>
                    </a:solidFill>
                  </a:tcPr>
                </a:tc>
                <a:extLst>
                  <a:ext uri="{0D108BD9-81ED-4DB2-BD59-A6C34878D82A}">
                    <a16:rowId xmlns="" xmlns:a16="http://schemas.microsoft.com/office/drawing/2014/main" val="1491597346"/>
                  </a:ext>
                </a:extLst>
              </a:tr>
              <a:tr h="3381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background-color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Background color of element.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 xmlns:a16="http://schemas.microsoft.com/office/drawing/2014/main" val="2919465052"/>
                  </a:ext>
                </a:extLst>
              </a:tr>
              <a:tr h="3365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color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Color of text in element.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folHlink"/>
                    </a:solidFill>
                  </a:tcPr>
                </a:tc>
                <a:extLst>
                  <a:ext uri="{0D108BD9-81ED-4DB2-BD59-A6C34878D82A}">
                    <a16:rowId xmlns="" xmlns:a16="http://schemas.microsoft.com/office/drawing/2014/main" val="1304440588"/>
                  </a:ext>
                </a:extLst>
              </a:tr>
              <a:tr h="3381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text-align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Horizontal text alignment of element.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 xmlns:a16="http://schemas.microsoft.com/office/drawing/2014/main" val="3709240752"/>
                  </a:ext>
                </a:extLst>
              </a:tr>
              <a:tr h="3365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border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Border thickness and style of element.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folHlink"/>
                    </a:solidFill>
                  </a:tcPr>
                </a:tc>
                <a:extLst>
                  <a:ext uri="{0D108BD9-81ED-4DB2-BD59-A6C34878D82A}">
                    <a16:rowId xmlns="" xmlns:a16="http://schemas.microsoft.com/office/drawing/2014/main" val="3418191771"/>
                  </a:ext>
                </a:extLst>
              </a:tr>
              <a:tr h="3381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padding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Padding (white space around content) of element.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 xmlns:a16="http://schemas.microsoft.com/office/drawing/2014/main" val="1850000341"/>
                  </a:ext>
                </a:extLst>
              </a:tr>
            </a:tbl>
          </a:graphicData>
        </a:graphic>
      </p:graphicFrame>
      <p:sp>
        <p:nvSpPr>
          <p:cNvPr id="59439" name="Rectangle 47">
            <a:extLst>
              <a:ext uri="{FF2B5EF4-FFF2-40B4-BE49-F238E27FC236}">
                <a16:creationId xmlns="" xmlns:a16="http://schemas.microsoft.com/office/drawing/2014/main" id="{F1177458-B09E-43B3-BB84-B73AB870B17D}"/>
              </a:ext>
            </a:extLst>
          </p:cNvPr>
          <p:cNvSpPr>
            <a:spLocks noChangeArrowheads="1"/>
          </p:cNvSpPr>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eaLnBrk="0" fontAlgn="base" hangingPunct="0">
              <a:spcBef>
                <a:spcPct val="0"/>
              </a:spcBef>
              <a:spcAft>
                <a:spcPct val="0"/>
              </a:spcAft>
              <a:defRPr sz="4400">
                <a:solidFill>
                  <a:schemeClr val="tx1"/>
                </a:solidFill>
                <a:latin typeface="Arial" panose="020B0604020202020204" pitchFamily="34" charset="0"/>
              </a:defRPr>
            </a:lvl6pPr>
            <a:lvl7pPr marL="914400" eaLnBrk="0" fontAlgn="base" hangingPunct="0">
              <a:spcBef>
                <a:spcPct val="0"/>
              </a:spcBef>
              <a:spcAft>
                <a:spcPct val="0"/>
              </a:spcAft>
              <a:defRPr sz="4400">
                <a:solidFill>
                  <a:schemeClr val="tx1"/>
                </a:solidFill>
                <a:latin typeface="Arial" panose="020B0604020202020204" pitchFamily="34" charset="0"/>
              </a:defRPr>
            </a:lvl7pPr>
            <a:lvl8pPr marL="1371600" eaLnBrk="0" fontAlgn="base" hangingPunct="0">
              <a:spcBef>
                <a:spcPct val="0"/>
              </a:spcBef>
              <a:spcAft>
                <a:spcPct val="0"/>
              </a:spcAft>
              <a:defRPr sz="4400">
                <a:solidFill>
                  <a:schemeClr val="tx1"/>
                </a:solidFill>
                <a:latin typeface="Arial" panose="020B0604020202020204" pitchFamily="34" charset="0"/>
              </a:defRPr>
            </a:lvl8pPr>
            <a:lvl9pPr marL="18288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a:t>Using CSS to Style Tables</a:t>
            </a:r>
          </a:p>
        </p:txBody>
      </p:sp>
      <p:sp>
        <p:nvSpPr>
          <p:cNvPr id="59445" name="Text Box 53">
            <a:extLst>
              <a:ext uri="{FF2B5EF4-FFF2-40B4-BE49-F238E27FC236}">
                <a16:creationId xmlns="" xmlns:a16="http://schemas.microsoft.com/office/drawing/2014/main" id="{972B5834-B9C3-483A-B9C2-63A2DDECDF1B}"/>
              </a:ext>
            </a:extLst>
          </p:cNvPr>
          <p:cNvSpPr txBox="1">
            <a:spLocks noChangeArrowheads="1"/>
          </p:cNvSpPr>
          <p:nvPr/>
        </p:nvSpPr>
        <p:spPr bwMode="auto">
          <a:xfrm>
            <a:off x="533400" y="5181600"/>
            <a:ext cx="8077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We're already familiar with the </a:t>
            </a:r>
            <a:r>
              <a:rPr lang="en-US" altLang="en-US" b="1"/>
              <a:t>color</a:t>
            </a:r>
            <a:r>
              <a:rPr lang="en-US" altLang="en-US"/>
              <a:t> and </a:t>
            </a:r>
            <a:r>
              <a:rPr lang="en-US" altLang="en-US" b="1"/>
              <a:t>text-align</a:t>
            </a:r>
            <a:r>
              <a:rPr lang="en-US" altLang="en-US"/>
              <a:t> properties, but let's see examples of the other styles in action.</a:t>
            </a:r>
            <a:endParaRPr lang="en-IN" altLang="en-US"/>
          </a:p>
        </p:txBody>
      </p:sp>
      <p:sp>
        <p:nvSpPr>
          <p:cNvPr id="59447" name="Text Box 55">
            <a:extLst>
              <a:ext uri="{FF2B5EF4-FFF2-40B4-BE49-F238E27FC236}">
                <a16:creationId xmlns="" xmlns:a16="http://schemas.microsoft.com/office/drawing/2014/main" id="{3023C550-4859-4A43-995C-E13F5295D9EB}"/>
              </a:ext>
            </a:extLst>
          </p:cNvPr>
          <p:cNvSpPr txBox="1">
            <a:spLocks noChangeArrowheads="1"/>
          </p:cNvSpPr>
          <p:nvPr/>
        </p:nvSpPr>
        <p:spPr bwMode="auto">
          <a:xfrm>
            <a:off x="533400" y="5972175"/>
            <a:ext cx="8077200" cy="606425"/>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sz="1600"/>
              <a:t>Though we're using these properties to style table elements, all of these properties may be used with many other XHTML elements, as we'll see in future lessons.</a:t>
            </a:r>
            <a:endParaRPr lang="en-IN" altLang="en-US" sz="16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E2897E56-FECF-4C9F-8916-1B1CD787C377}"/>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62467" name="Text Box 3">
            <a:extLst>
              <a:ext uri="{FF2B5EF4-FFF2-40B4-BE49-F238E27FC236}">
                <a16:creationId xmlns="" xmlns:a16="http://schemas.microsoft.com/office/drawing/2014/main" id="{C4D66A48-EE89-42D2-93D2-3D0E4782804A}"/>
              </a:ext>
            </a:extLst>
          </p:cNvPr>
          <p:cNvSpPr txBox="1">
            <a:spLocks noChangeArrowheads="1"/>
          </p:cNvSpPr>
          <p:nvPr/>
        </p:nvSpPr>
        <p:spPr bwMode="auto">
          <a:xfrm>
            <a:off x="381000" y="1371600"/>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We can set the overall width of a table by applying a class to the &lt;table&gt; element:</a:t>
            </a:r>
          </a:p>
        </p:txBody>
      </p:sp>
      <p:sp>
        <p:nvSpPr>
          <p:cNvPr id="62500" name="Rectangle 36">
            <a:extLst>
              <a:ext uri="{FF2B5EF4-FFF2-40B4-BE49-F238E27FC236}">
                <a16:creationId xmlns="" xmlns:a16="http://schemas.microsoft.com/office/drawing/2014/main" id="{62F93C70-2CFE-41D5-8F59-909552F02FFE}"/>
              </a:ext>
            </a:extLst>
          </p:cNvPr>
          <p:cNvSpPr>
            <a:spLocks noChangeArrowheads="1"/>
          </p:cNvSpPr>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eaLnBrk="0" fontAlgn="base" hangingPunct="0">
              <a:spcBef>
                <a:spcPct val="0"/>
              </a:spcBef>
              <a:spcAft>
                <a:spcPct val="0"/>
              </a:spcAft>
              <a:defRPr sz="4400">
                <a:solidFill>
                  <a:schemeClr val="tx1"/>
                </a:solidFill>
                <a:latin typeface="Arial" panose="020B0604020202020204" pitchFamily="34" charset="0"/>
              </a:defRPr>
            </a:lvl6pPr>
            <a:lvl7pPr marL="914400" eaLnBrk="0" fontAlgn="base" hangingPunct="0">
              <a:spcBef>
                <a:spcPct val="0"/>
              </a:spcBef>
              <a:spcAft>
                <a:spcPct val="0"/>
              </a:spcAft>
              <a:defRPr sz="4400">
                <a:solidFill>
                  <a:schemeClr val="tx1"/>
                </a:solidFill>
                <a:latin typeface="Arial" panose="020B0604020202020204" pitchFamily="34" charset="0"/>
              </a:defRPr>
            </a:lvl7pPr>
            <a:lvl8pPr marL="1371600" eaLnBrk="0" fontAlgn="base" hangingPunct="0">
              <a:spcBef>
                <a:spcPct val="0"/>
              </a:spcBef>
              <a:spcAft>
                <a:spcPct val="0"/>
              </a:spcAft>
              <a:defRPr sz="4400">
                <a:solidFill>
                  <a:schemeClr val="tx1"/>
                </a:solidFill>
                <a:latin typeface="Arial" panose="020B0604020202020204" pitchFamily="34" charset="0"/>
              </a:defRPr>
            </a:lvl8pPr>
            <a:lvl9pPr marL="18288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a:t>Setting Table Width</a:t>
            </a:r>
          </a:p>
        </p:txBody>
      </p:sp>
      <p:sp>
        <p:nvSpPr>
          <p:cNvPr id="62504" name="Rectangle 3">
            <a:extLst>
              <a:ext uri="{FF2B5EF4-FFF2-40B4-BE49-F238E27FC236}">
                <a16:creationId xmlns="" xmlns:a16="http://schemas.microsoft.com/office/drawing/2014/main" id="{23D1AB62-4DFA-4A0E-8937-8FB7A063BAB8}"/>
              </a:ext>
            </a:extLst>
          </p:cNvPr>
          <p:cNvSpPr>
            <a:spLocks noChangeArrowheads="1"/>
          </p:cNvSpPr>
          <p:nvPr/>
        </p:nvSpPr>
        <p:spPr bwMode="auto">
          <a:xfrm>
            <a:off x="533400" y="1800225"/>
            <a:ext cx="3810000" cy="41148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n-US" sz="1300" b="1">
                <a:latin typeface="Courier New" panose="02070309020205020404" pitchFamily="49" charset="0"/>
              </a:rPr>
              <a:t>&lt;style type="text/css"&gt;</a:t>
            </a:r>
          </a:p>
          <a:p>
            <a:pPr>
              <a:buFont typeface="Wingdings" panose="05000000000000000000" pitchFamily="2" charset="2"/>
              <a:buNone/>
            </a:pPr>
            <a:r>
              <a:rPr lang="en-US" altLang="en-US" sz="1300" b="1">
                <a:solidFill>
                  <a:srgbClr val="FF0066"/>
                </a:solidFill>
                <a:latin typeface="Courier New" panose="02070309020205020404" pitchFamily="49" charset="0"/>
              </a:rPr>
              <a:t>  .glossary {</a:t>
            </a:r>
          </a:p>
          <a:p>
            <a:pPr>
              <a:buFont typeface="Wingdings" panose="05000000000000000000" pitchFamily="2" charset="2"/>
              <a:buNone/>
            </a:pPr>
            <a:r>
              <a:rPr lang="en-US" altLang="en-US" sz="1300" b="1">
                <a:solidFill>
                  <a:srgbClr val="FF0066"/>
                </a:solidFill>
                <a:latin typeface="Courier New" panose="02070309020205020404" pitchFamily="49" charset="0"/>
              </a:rPr>
              <a:t>    width: 350px;</a:t>
            </a:r>
          </a:p>
          <a:p>
            <a:pPr>
              <a:buFont typeface="Wingdings" panose="05000000000000000000" pitchFamily="2" charset="2"/>
              <a:buNone/>
            </a:pPr>
            <a:r>
              <a:rPr lang="en-US" altLang="en-US" sz="1300" b="1">
                <a:solidFill>
                  <a:srgbClr val="FF0066"/>
                </a:solidFill>
                <a:latin typeface="Courier New" panose="02070309020205020404" pitchFamily="49" charset="0"/>
              </a:rPr>
              <a:t>  }</a:t>
            </a:r>
          </a:p>
          <a:p>
            <a:pPr>
              <a:buFont typeface="Wingdings" panose="05000000000000000000" pitchFamily="2" charset="2"/>
              <a:buNone/>
            </a:pPr>
            <a:r>
              <a:rPr lang="en-US" altLang="en-US" sz="1300" b="1">
                <a:latin typeface="Courier New" panose="02070309020205020404" pitchFamily="49" charset="0"/>
              </a:rPr>
              <a:t>&lt;/style&gt;</a:t>
            </a:r>
          </a:p>
          <a:p>
            <a:pPr>
              <a:buFont typeface="Wingdings" panose="05000000000000000000" pitchFamily="2" charset="2"/>
              <a:buNone/>
            </a:pPr>
            <a:r>
              <a:rPr lang="en-US" altLang="en-US" sz="1300" b="1">
                <a:latin typeface="Courier New" panose="02070309020205020404" pitchFamily="49" charset="0"/>
              </a:rPr>
              <a:t>...</a:t>
            </a:r>
          </a:p>
          <a:p>
            <a:pPr>
              <a:buFont typeface="Wingdings" panose="05000000000000000000" pitchFamily="2" charset="2"/>
              <a:buNone/>
            </a:pPr>
            <a:r>
              <a:rPr lang="en-US" altLang="en-US" sz="1300" b="1">
                <a:latin typeface="Courier New" panose="02070309020205020404" pitchFamily="49" charset="0"/>
              </a:rPr>
              <a:t>&lt;table </a:t>
            </a:r>
            <a:r>
              <a:rPr lang="en-US" altLang="en-US" sz="1300" b="1">
                <a:solidFill>
                  <a:srgbClr val="FF0066"/>
                </a:solidFill>
                <a:latin typeface="Courier New" panose="02070309020205020404" pitchFamily="49" charset="0"/>
              </a:rPr>
              <a:t>class="glossary"</a:t>
            </a:r>
            <a:r>
              <a:rPr lang="en-US" altLang="en-US" sz="1300" b="1">
                <a:latin typeface="Courier New" panose="02070309020205020404" pitchFamily="49" charset="0"/>
              </a:rPr>
              <a:t> border="1"&gt;</a:t>
            </a:r>
          </a:p>
          <a:p>
            <a:pPr>
              <a:buFont typeface="Wingdings" panose="05000000000000000000" pitchFamily="2" charset="2"/>
              <a:buNone/>
            </a:pPr>
            <a:r>
              <a:rPr lang="en-US" altLang="en-US" sz="1300" b="1">
                <a:latin typeface="Courier New" panose="02070309020205020404" pitchFamily="49" charset="0"/>
              </a:rPr>
              <a:t>  &lt;tr&gt;</a:t>
            </a:r>
          </a:p>
          <a:p>
            <a:pPr>
              <a:buFont typeface="Wingdings" panose="05000000000000000000" pitchFamily="2" charset="2"/>
              <a:buNone/>
            </a:pPr>
            <a:r>
              <a:rPr lang="en-US" altLang="en-US" sz="1300" b="1">
                <a:latin typeface="Courier New" panose="02070309020205020404" pitchFamily="49" charset="0"/>
              </a:rPr>
              <a:t>    &lt;th&gt;Acronym&lt;/td&gt;</a:t>
            </a:r>
          </a:p>
          <a:p>
            <a:pPr>
              <a:buFont typeface="Wingdings" panose="05000000000000000000" pitchFamily="2" charset="2"/>
              <a:buNone/>
            </a:pPr>
            <a:r>
              <a:rPr lang="en-US" altLang="en-US" sz="1300" b="1">
                <a:latin typeface="Courier New" panose="02070309020205020404" pitchFamily="49" charset="0"/>
              </a:rPr>
              <a:t>    &lt;th&gt;Definition&lt;/td&gt;</a:t>
            </a:r>
          </a:p>
          <a:p>
            <a:pPr>
              <a:buFont typeface="Wingdings" panose="05000000000000000000" pitchFamily="2" charset="2"/>
              <a:buNone/>
            </a:pPr>
            <a:r>
              <a:rPr lang="en-US" altLang="en-US" sz="1300" b="1">
                <a:latin typeface="Courier New" panose="02070309020205020404" pitchFamily="49" charset="0"/>
              </a:rPr>
              <a:t>  &lt;/tr&gt;</a:t>
            </a:r>
          </a:p>
          <a:p>
            <a:pPr>
              <a:buFont typeface="Wingdings" panose="05000000000000000000" pitchFamily="2" charset="2"/>
              <a:buNone/>
            </a:pPr>
            <a:r>
              <a:rPr lang="en-US" altLang="en-US" sz="1300" b="1">
                <a:latin typeface="Courier New" panose="02070309020205020404" pitchFamily="49" charset="0"/>
              </a:rPr>
              <a:t>  &lt;tr&gt;</a:t>
            </a:r>
          </a:p>
          <a:p>
            <a:pPr>
              <a:buFont typeface="Wingdings" panose="05000000000000000000" pitchFamily="2" charset="2"/>
              <a:buNone/>
            </a:pPr>
            <a:r>
              <a:rPr lang="en-US" altLang="en-US" sz="1300" b="1">
                <a:latin typeface="Courier New" panose="02070309020205020404" pitchFamily="49" charset="0"/>
              </a:rPr>
              <a:t>    &lt;td&gt;CSS&lt;/td&gt;</a:t>
            </a:r>
          </a:p>
          <a:p>
            <a:pPr>
              <a:buFont typeface="Wingdings" panose="05000000000000000000" pitchFamily="2" charset="2"/>
              <a:buNone/>
            </a:pPr>
            <a:r>
              <a:rPr lang="en-US" altLang="en-US" sz="1300" b="1">
                <a:latin typeface="Courier New" panose="02070309020205020404" pitchFamily="49" charset="0"/>
              </a:rPr>
              <a:t>    &lt;td&gt;Cascading Style Sheets&lt;/td&gt;</a:t>
            </a:r>
          </a:p>
          <a:p>
            <a:pPr>
              <a:buFont typeface="Wingdings" panose="05000000000000000000" pitchFamily="2" charset="2"/>
              <a:buNone/>
            </a:pPr>
            <a:r>
              <a:rPr lang="en-US" altLang="en-US" sz="1300" b="1">
                <a:latin typeface="Courier New" panose="02070309020205020404" pitchFamily="49" charset="0"/>
              </a:rPr>
              <a:t>  &lt;/tr&gt;</a:t>
            </a:r>
          </a:p>
          <a:p>
            <a:pPr>
              <a:buFont typeface="Wingdings" panose="05000000000000000000" pitchFamily="2" charset="2"/>
              <a:buNone/>
            </a:pPr>
            <a:r>
              <a:rPr lang="en-US" altLang="en-US" sz="1300" b="1">
                <a:latin typeface="Courier New" panose="02070309020205020404" pitchFamily="49" charset="0"/>
              </a:rPr>
              <a:t>  ...</a:t>
            </a:r>
          </a:p>
          <a:p>
            <a:pPr>
              <a:buFont typeface="Wingdings" panose="05000000000000000000" pitchFamily="2" charset="2"/>
              <a:buNone/>
            </a:pPr>
            <a:r>
              <a:rPr lang="en-US" altLang="en-US" sz="1300" b="1">
                <a:latin typeface="Courier New" panose="02070309020205020404" pitchFamily="49" charset="0"/>
              </a:rPr>
              <a:t>&lt;/table&gt;</a:t>
            </a:r>
          </a:p>
        </p:txBody>
      </p:sp>
      <p:sp>
        <p:nvSpPr>
          <p:cNvPr id="62505" name="Line 41">
            <a:extLst>
              <a:ext uri="{FF2B5EF4-FFF2-40B4-BE49-F238E27FC236}">
                <a16:creationId xmlns="" xmlns:a16="http://schemas.microsoft.com/office/drawing/2014/main" id="{6020DC27-740D-4FCD-B7BE-9F08E70452A0}"/>
              </a:ext>
            </a:extLst>
          </p:cNvPr>
          <p:cNvSpPr>
            <a:spLocks noChangeShapeType="1"/>
          </p:cNvSpPr>
          <p:nvPr/>
        </p:nvSpPr>
        <p:spPr bwMode="auto">
          <a:xfrm flipV="1">
            <a:off x="4343400" y="3124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2507" name="Picture 43" descr="CSSTables1">
            <a:extLst>
              <a:ext uri="{FF2B5EF4-FFF2-40B4-BE49-F238E27FC236}">
                <a16:creationId xmlns="" xmlns:a16="http://schemas.microsoft.com/office/drawing/2014/main" id="{058ED925-2355-45D2-99FF-39C96D029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828800"/>
            <a:ext cx="4038600" cy="2740025"/>
          </a:xfrm>
          <a:prstGeom prst="rect">
            <a:avLst/>
          </a:prstGeom>
          <a:noFill/>
          <a:extLst>
            <a:ext uri="{909E8E84-426E-40DD-AFC4-6F175D3DCCD1}">
              <a14:hiddenFill xmlns:a14="http://schemas.microsoft.com/office/drawing/2010/main">
                <a:solidFill>
                  <a:srgbClr val="FFFFFF"/>
                </a:solidFill>
              </a14:hiddenFill>
            </a:ext>
          </a:extLst>
        </p:spPr>
      </p:pic>
      <p:sp>
        <p:nvSpPr>
          <p:cNvPr id="62508" name="Text Box 44">
            <a:extLst>
              <a:ext uri="{FF2B5EF4-FFF2-40B4-BE49-F238E27FC236}">
                <a16:creationId xmlns="" xmlns:a16="http://schemas.microsoft.com/office/drawing/2014/main" id="{E4688561-E684-44C7-85CF-7602848C7AC0}"/>
              </a:ext>
            </a:extLst>
          </p:cNvPr>
          <p:cNvSpPr txBox="1">
            <a:spLocks noChangeArrowheads="1"/>
          </p:cNvSpPr>
          <p:nvPr/>
        </p:nvSpPr>
        <p:spPr bwMode="auto">
          <a:xfrm>
            <a:off x="4800600" y="4926013"/>
            <a:ext cx="3810000" cy="941387"/>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The table is now 350 pixels wide, creating some extra space in the data cells.</a:t>
            </a:r>
            <a:endParaRPr lang="en-IN" altLang="en-US"/>
          </a:p>
        </p:txBody>
      </p:sp>
      <p:sp>
        <p:nvSpPr>
          <p:cNvPr id="62509" name="Text Box 45">
            <a:extLst>
              <a:ext uri="{FF2B5EF4-FFF2-40B4-BE49-F238E27FC236}">
                <a16:creationId xmlns="" xmlns:a16="http://schemas.microsoft.com/office/drawing/2014/main" id="{1911A2AF-E9AE-44B9-8A32-2DAFF597CC50}"/>
              </a:ext>
            </a:extLst>
          </p:cNvPr>
          <p:cNvSpPr txBox="1">
            <a:spLocks noChangeArrowheads="1"/>
          </p:cNvSpPr>
          <p:nvPr/>
        </p:nvSpPr>
        <p:spPr bwMode="auto">
          <a:xfrm>
            <a:off x="533400" y="6038850"/>
            <a:ext cx="8077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The width of the columns is automatically established by the browser to accommodate the cell contents, but we don't have to accept this format.</a:t>
            </a:r>
            <a:endParaRPr lang="en-I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6D2C918D-7FFC-4D00-AFE3-03C20930CE05}"/>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64515" name="Text Box 3">
            <a:extLst>
              <a:ext uri="{FF2B5EF4-FFF2-40B4-BE49-F238E27FC236}">
                <a16:creationId xmlns="" xmlns:a16="http://schemas.microsoft.com/office/drawing/2014/main" id="{90098B84-0A63-4A8C-B4ED-C40534E4BAC4}"/>
              </a:ext>
            </a:extLst>
          </p:cNvPr>
          <p:cNvSpPr txBox="1">
            <a:spLocks noChangeArrowheads="1"/>
          </p:cNvSpPr>
          <p:nvPr/>
        </p:nvSpPr>
        <p:spPr bwMode="auto">
          <a:xfrm>
            <a:off x="381000" y="1371600"/>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We can set the width of columns by setting the widths of the first row of data cells:</a:t>
            </a:r>
          </a:p>
        </p:txBody>
      </p:sp>
      <p:sp>
        <p:nvSpPr>
          <p:cNvPr id="64516" name="Rectangle 4">
            <a:extLst>
              <a:ext uri="{FF2B5EF4-FFF2-40B4-BE49-F238E27FC236}">
                <a16:creationId xmlns="" xmlns:a16="http://schemas.microsoft.com/office/drawing/2014/main" id="{A039A502-28CA-4127-BAAB-7496B2470548}"/>
              </a:ext>
            </a:extLst>
          </p:cNvPr>
          <p:cNvSpPr>
            <a:spLocks noChangeArrowheads="1"/>
          </p:cNvSpPr>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eaLnBrk="0" fontAlgn="base" hangingPunct="0">
              <a:spcBef>
                <a:spcPct val="0"/>
              </a:spcBef>
              <a:spcAft>
                <a:spcPct val="0"/>
              </a:spcAft>
              <a:defRPr sz="4400">
                <a:solidFill>
                  <a:schemeClr val="tx1"/>
                </a:solidFill>
                <a:latin typeface="Arial" panose="020B0604020202020204" pitchFamily="34" charset="0"/>
              </a:defRPr>
            </a:lvl6pPr>
            <a:lvl7pPr marL="914400" eaLnBrk="0" fontAlgn="base" hangingPunct="0">
              <a:spcBef>
                <a:spcPct val="0"/>
              </a:spcBef>
              <a:spcAft>
                <a:spcPct val="0"/>
              </a:spcAft>
              <a:defRPr sz="4400">
                <a:solidFill>
                  <a:schemeClr val="tx1"/>
                </a:solidFill>
                <a:latin typeface="Arial" panose="020B0604020202020204" pitchFamily="34" charset="0"/>
              </a:defRPr>
            </a:lvl7pPr>
            <a:lvl8pPr marL="1371600" eaLnBrk="0" fontAlgn="base" hangingPunct="0">
              <a:spcBef>
                <a:spcPct val="0"/>
              </a:spcBef>
              <a:spcAft>
                <a:spcPct val="0"/>
              </a:spcAft>
              <a:defRPr sz="4400">
                <a:solidFill>
                  <a:schemeClr val="tx1"/>
                </a:solidFill>
                <a:latin typeface="Arial" panose="020B0604020202020204" pitchFamily="34" charset="0"/>
              </a:defRPr>
            </a:lvl8pPr>
            <a:lvl9pPr marL="18288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a:t>Setting Column Width in Pixels</a:t>
            </a:r>
          </a:p>
        </p:txBody>
      </p:sp>
      <p:sp>
        <p:nvSpPr>
          <p:cNvPr id="64517" name="Rectangle 3">
            <a:extLst>
              <a:ext uri="{FF2B5EF4-FFF2-40B4-BE49-F238E27FC236}">
                <a16:creationId xmlns="" xmlns:a16="http://schemas.microsoft.com/office/drawing/2014/main" id="{7DFA59F5-B784-4A22-91C0-9451EBD1159D}"/>
              </a:ext>
            </a:extLst>
          </p:cNvPr>
          <p:cNvSpPr>
            <a:spLocks noChangeArrowheads="1"/>
          </p:cNvSpPr>
          <p:nvPr/>
        </p:nvSpPr>
        <p:spPr bwMode="auto">
          <a:xfrm>
            <a:off x="533400" y="1800225"/>
            <a:ext cx="3810000" cy="4829175"/>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n-US" sz="1300" b="1">
                <a:latin typeface="Courier New" panose="02070309020205020404" pitchFamily="49" charset="0"/>
              </a:rPr>
              <a:t>&lt;style type="text/css"&gt;</a:t>
            </a:r>
          </a:p>
          <a:p>
            <a:pPr>
              <a:buFont typeface="Wingdings" panose="05000000000000000000" pitchFamily="2" charset="2"/>
              <a:buNone/>
            </a:pPr>
            <a:r>
              <a:rPr lang="en-US" altLang="en-US" sz="1300" b="1">
                <a:latin typeface="Courier New" panose="02070309020205020404" pitchFamily="49" charset="0"/>
              </a:rPr>
              <a:t>  .glossary {</a:t>
            </a:r>
          </a:p>
          <a:p>
            <a:pPr>
              <a:buFont typeface="Wingdings" panose="05000000000000000000" pitchFamily="2" charset="2"/>
              <a:buNone/>
            </a:pPr>
            <a:r>
              <a:rPr lang="en-US" altLang="en-US" sz="1300" b="1">
                <a:latin typeface="Courier New" panose="02070309020205020404" pitchFamily="49" charset="0"/>
              </a:rPr>
              <a:t>    width: 350px;</a:t>
            </a:r>
          </a:p>
          <a:p>
            <a:pPr>
              <a:buFont typeface="Wingdings" panose="05000000000000000000" pitchFamily="2" charset="2"/>
              <a:buNone/>
            </a:pPr>
            <a:r>
              <a:rPr lang="en-US" altLang="en-US" sz="1300" b="1">
                <a:latin typeface="Courier New" panose="02070309020205020404" pitchFamily="49" charset="0"/>
              </a:rPr>
              <a:t>  }</a:t>
            </a:r>
          </a:p>
          <a:p>
            <a:pPr>
              <a:buFont typeface="Wingdings" panose="05000000000000000000" pitchFamily="2" charset="2"/>
              <a:buNone/>
            </a:pPr>
            <a:r>
              <a:rPr lang="en-US" altLang="en-US" sz="1300" b="1">
                <a:solidFill>
                  <a:srgbClr val="FF0066"/>
                </a:solidFill>
                <a:latin typeface="Courier New" panose="02070309020205020404" pitchFamily="49" charset="0"/>
              </a:rPr>
              <a:t>  .col {</a:t>
            </a:r>
          </a:p>
          <a:p>
            <a:pPr>
              <a:buFont typeface="Wingdings" panose="05000000000000000000" pitchFamily="2" charset="2"/>
              <a:buNone/>
            </a:pPr>
            <a:r>
              <a:rPr lang="en-US" altLang="en-US" sz="1300" b="1">
                <a:solidFill>
                  <a:srgbClr val="FF0066"/>
                </a:solidFill>
                <a:latin typeface="Courier New" panose="02070309020205020404" pitchFamily="49" charset="0"/>
              </a:rPr>
              <a:t>    width: 175px;</a:t>
            </a:r>
          </a:p>
          <a:p>
            <a:pPr>
              <a:buFont typeface="Wingdings" panose="05000000000000000000" pitchFamily="2" charset="2"/>
              <a:buNone/>
            </a:pPr>
            <a:r>
              <a:rPr lang="en-US" altLang="en-US" sz="1300" b="1">
                <a:solidFill>
                  <a:srgbClr val="FF0066"/>
                </a:solidFill>
                <a:latin typeface="Courier New" panose="02070309020205020404" pitchFamily="49" charset="0"/>
              </a:rPr>
              <a:t>  }</a:t>
            </a:r>
          </a:p>
          <a:p>
            <a:pPr>
              <a:buFont typeface="Wingdings" panose="05000000000000000000" pitchFamily="2" charset="2"/>
              <a:buNone/>
            </a:pPr>
            <a:r>
              <a:rPr lang="en-US" altLang="en-US" sz="1300" b="1">
                <a:latin typeface="Courier New" panose="02070309020205020404" pitchFamily="49" charset="0"/>
              </a:rPr>
              <a:t>&lt;/style&gt;</a:t>
            </a:r>
          </a:p>
          <a:p>
            <a:pPr>
              <a:buFont typeface="Wingdings" panose="05000000000000000000" pitchFamily="2" charset="2"/>
              <a:buNone/>
            </a:pPr>
            <a:r>
              <a:rPr lang="en-US" altLang="en-US" sz="1300" b="1">
                <a:latin typeface="Courier New" panose="02070309020205020404" pitchFamily="49" charset="0"/>
              </a:rPr>
              <a:t>...</a:t>
            </a:r>
          </a:p>
          <a:p>
            <a:pPr>
              <a:buFont typeface="Wingdings" panose="05000000000000000000" pitchFamily="2" charset="2"/>
              <a:buNone/>
            </a:pPr>
            <a:r>
              <a:rPr lang="en-US" altLang="en-US" sz="1300" b="1">
                <a:latin typeface="Courier New" panose="02070309020205020404" pitchFamily="49" charset="0"/>
              </a:rPr>
              <a:t>&lt;table class="glossary" border="1"&gt;</a:t>
            </a:r>
          </a:p>
          <a:p>
            <a:pPr>
              <a:buFont typeface="Wingdings" panose="05000000000000000000" pitchFamily="2" charset="2"/>
              <a:buNone/>
            </a:pPr>
            <a:r>
              <a:rPr lang="en-US" altLang="en-US" sz="1300" b="1">
                <a:latin typeface="Courier New" panose="02070309020205020404" pitchFamily="49" charset="0"/>
              </a:rPr>
              <a:t>  &lt;tr&gt;</a:t>
            </a:r>
          </a:p>
          <a:p>
            <a:pPr>
              <a:buFont typeface="Wingdings" panose="05000000000000000000" pitchFamily="2" charset="2"/>
              <a:buNone/>
            </a:pPr>
            <a:r>
              <a:rPr lang="en-US" altLang="en-US" sz="1300" b="1">
                <a:latin typeface="Courier New" panose="02070309020205020404" pitchFamily="49" charset="0"/>
              </a:rPr>
              <a:t>    &lt;th </a:t>
            </a:r>
            <a:r>
              <a:rPr lang="en-US" altLang="en-US" sz="1300" b="1">
                <a:solidFill>
                  <a:srgbClr val="FF0066"/>
                </a:solidFill>
                <a:latin typeface="Courier New" panose="02070309020205020404" pitchFamily="49" charset="0"/>
              </a:rPr>
              <a:t>class="col"</a:t>
            </a:r>
            <a:r>
              <a:rPr lang="en-US" altLang="en-US" sz="1300" b="1">
                <a:latin typeface="Courier New" panose="02070309020205020404" pitchFamily="49" charset="0"/>
              </a:rPr>
              <a:t>&gt;Acronym&lt;/td&gt;</a:t>
            </a:r>
          </a:p>
          <a:p>
            <a:pPr>
              <a:buFont typeface="Wingdings" panose="05000000000000000000" pitchFamily="2" charset="2"/>
              <a:buNone/>
            </a:pPr>
            <a:r>
              <a:rPr lang="en-US" altLang="en-US" sz="1300" b="1">
                <a:latin typeface="Courier New" panose="02070309020205020404" pitchFamily="49" charset="0"/>
              </a:rPr>
              <a:t>    &lt;th </a:t>
            </a:r>
            <a:r>
              <a:rPr lang="en-US" altLang="en-US" sz="1300" b="1">
                <a:solidFill>
                  <a:srgbClr val="FF0066"/>
                </a:solidFill>
                <a:latin typeface="Courier New" panose="02070309020205020404" pitchFamily="49" charset="0"/>
              </a:rPr>
              <a:t>class="col"</a:t>
            </a:r>
            <a:r>
              <a:rPr lang="en-US" altLang="en-US" sz="1300" b="1">
                <a:latin typeface="Courier New" panose="02070309020205020404" pitchFamily="49" charset="0"/>
              </a:rPr>
              <a:t>&gt;Definition&lt;/td&gt;</a:t>
            </a:r>
          </a:p>
          <a:p>
            <a:pPr>
              <a:buFont typeface="Wingdings" panose="05000000000000000000" pitchFamily="2" charset="2"/>
              <a:buNone/>
            </a:pPr>
            <a:r>
              <a:rPr lang="en-US" altLang="en-US" sz="1300" b="1">
                <a:latin typeface="Courier New" panose="02070309020205020404" pitchFamily="49" charset="0"/>
              </a:rPr>
              <a:t>  &lt;/tr&gt;</a:t>
            </a:r>
          </a:p>
          <a:p>
            <a:pPr>
              <a:buFont typeface="Wingdings" panose="05000000000000000000" pitchFamily="2" charset="2"/>
              <a:buNone/>
            </a:pPr>
            <a:r>
              <a:rPr lang="en-US" altLang="en-US" sz="1300" b="1">
                <a:latin typeface="Courier New" panose="02070309020205020404" pitchFamily="49" charset="0"/>
              </a:rPr>
              <a:t>  &lt;tr&gt;</a:t>
            </a:r>
          </a:p>
          <a:p>
            <a:pPr>
              <a:buFont typeface="Wingdings" panose="05000000000000000000" pitchFamily="2" charset="2"/>
              <a:buNone/>
            </a:pPr>
            <a:r>
              <a:rPr lang="en-US" altLang="en-US" sz="1300" b="1">
                <a:latin typeface="Courier New" panose="02070309020205020404" pitchFamily="49" charset="0"/>
              </a:rPr>
              <a:t>    &lt;td&gt;CSS&lt;/td&gt;</a:t>
            </a:r>
          </a:p>
          <a:p>
            <a:pPr>
              <a:buFont typeface="Wingdings" panose="05000000000000000000" pitchFamily="2" charset="2"/>
              <a:buNone/>
            </a:pPr>
            <a:r>
              <a:rPr lang="en-US" altLang="en-US" sz="1300" b="1">
                <a:latin typeface="Courier New" panose="02070309020205020404" pitchFamily="49" charset="0"/>
              </a:rPr>
              <a:t>    &lt;td&gt;Cascading Style Sheets&lt;/td&gt;</a:t>
            </a:r>
          </a:p>
          <a:p>
            <a:pPr>
              <a:buFont typeface="Wingdings" panose="05000000000000000000" pitchFamily="2" charset="2"/>
              <a:buNone/>
            </a:pPr>
            <a:r>
              <a:rPr lang="en-US" altLang="en-US" sz="1300" b="1">
                <a:latin typeface="Courier New" panose="02070309020205020404" pitchFamily="49" charset="0"/>
              </a:rPr>
              <a:t>  &lt;/tr&gt;</a:t>
            </a:r>
          </a:p>
          <a:p>
            <a:pPr>
              <a:buFont typeface="Wingdings" panose="05000000000000000000" pitchFamily="2" charset="2"/>
              <a:buNone/>
            </a:pPr>
            <a:r>
              <a:rPr lang="en-US" altLang="en-US" sz="1300" b="1">
                <a:latin typeface="Courier New" panose="02070309020205020404" pitchFamily="49" charset="0"/>
              </a:rPr>
              <a:t>  ...</a:t>
            </a:r>
          </a:p>
          <a:p>
            <a:pPr>
              <a:buFont typeface="Wingdings" panose="05000000000000000000" pitchFamily="2" charset="2"/>
              <a:buNone/>
            </a:pPr>
            <a:r>
              <a:rPr lang="en-US" altLang="en-US" sz="1300" b="1">
                <a:latin typeface="Courier New" panose="02070309020205020404" pitchFamily="49" charset="0"/>
              </a:rPr>
              <a:t>&lt;/table&gt;</a:t>
            </a:r>
          </a:p>
        </p:txBody>
      </p:sp>
      <p:sp>
        <p:nvSpPr>
          <p:cNvPr id="64518" name="Line 6">
            <a:extLst>
              <a:ext uri="{FF2B5EF4-FFF2-40B4-BE49-F238E27FC236}">
                <a16:creationId xmlns="" xmlns:a16="http://schemas.microsoft.com/office/drawing/2014/main" id="{F16C09B3-3F86-4FED-83FF-9EB9FF416DD5}"/>
              </a:ext>
            </a:extLst>
          </p:cNvPr>
          <p:cNvSpPr>
            <a:spLocks noChangeShapeType="1"/>
          </p:cNvSpPr>
          <p:nvPr/>
        </p:nvSpPr>
        <p:spPr bwMode="auto">
          <a:xfrm flipV="1">
            <a:off x="4343400" y="3124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0" name="Text Box 8">
            <a:extLst>
              <a:ext uri="{FF2B5EF4-FFF2-40B4-BE49-F238E27FC236}">
                <a16:creationId xmlns="" xmlns:a16="http://schemas.microsoft.com/office/drawing/2014/main" id="{66F1AD0C-56A4-4C40-B7BD-7B6885B3D543}"/>
              </a:ext>
            </a:extLst>
          </p:cNvPr>
          <p:cNvSpPr txBox="1">
            <a:spLocks noChangeArrowheads="1"/>
          </p:cNvSpPr>
          <p:nvPr/>
        </p:nvSpPr>
        <p:spPr bwMode="auto">
          <a:xfrm>
            <a:off x="4800600" y="4545013"/>
            <a:ext cx="3810000" cy="941387"/>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We've now set each of the columns to be 175 pixels in width, or half of the total available table width.</a:t>
            </a:r>
            <a:endParaRPr lang="en-IN" altLang="en-US"/>
          </a:p>
        </p:txBody>
      </p:sp>
      <p:pic>
        <p:nvPicPr>
          <p:cNvPr id="64522" name="Picture 10" descr="CSSTables2">
            <a:extLst>
              <a:ext uri="{FF2B5EF4-FFF2-40B4-BE49-F238E27FC236}">
                <a16:creationId xmlns="" xmlns:a16="http://schemas.microsoft.com/office/drawing/2014/main" id="{2775FE62-B4C7-42D4-BCF4-4163253A4A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795463"/>
            <a:ext cx="3810000" cy="2605087"/>
          </a:xfrm>
          <a:prstGeom prst="rect">
            <a:avLst/>
          </a:prstGeom>
          <a:noFill/>
          <a:extLst>
            <a:ext uri="{909E8E84-426E-40DD-AFC4-6F175D3DCCD1}">
              <a14:hiddenFill xmlns:a14="http://schemas.microsoft.com/office/drawing/2010/main">
                <a:solidFill>
                  <a:srgbClr val="FFFFFF"/>
                </a:solidFill>
              </a14:hiddenFill>
            </a:ext>
          </a:extLst>
        </p:spPr>
      </p:pic>
      <p:sp>
        <p:nvSpPr>
          <p:cNvPr id="64523" name="Text Box 11">
            <a:extLst>
              <a:ext uri="{FF2B5EF4-FFF2-40B4-BE49-F238E27FC236}">
                <a16:creationId xmlns="" xmlns:a16="http://schemas.microsoft.com/office/drawing/2014/main" id="{3EAF3E2D-FE18-4230-940F-591A4C9E8952}"/>
              </a:ext>
            </a:extLst>
          </p:cNvPr>
          <p:cNvSpPr txBox="1">
            <a:spLocks noChangeArrowheads="1"/>
          </p:cNvSpPr>
          <p:nvPr/>
        </p:nvSpPr>
        <p:spPr bwMode="auto">
          <a:xfrm>
            <a:off x="4800600" y="5591175"/>
            <a:ext cx="3810000" cy="941388"/>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Notice that due to the enforced width, some cell contents had to wrap to an additional line.</a:t>
            </a:r>
            <a:endParaRPr lang="en-I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B09775A9-C644-4BA3-ACA4-AAF01CD478D1}"/>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66563" name="Text Box 3">
            <a:extLst>
              <a:ext uri="{FF2B5EF4-FFF2-40B4-BE49-F238E27FC236}">
                <a16:creationId xmlns="" xmlns:a16="http://schemas.microsoft.com/office/drawing/2014/main" id="{8922D6C1-B5ED-4D11-944A-53BB744F2357}"/>
              </a:ext>
            </a:extLst>
          </p:cNvPr>
          <p:cNvSpPr txBox="1">
            <a:spLocks noChangeArrowheads="1"/>
          </p:cNvSpPr>
          <p:nvPr/>
        </p:nvSpPr>
        <p:spPr bwMode="auto">
          <a:xfrm>
            <a:off x="381000" y="1371600"/>
            <a:ext cx="845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Rather than pixels, we can also set column widths to be a percent of the total available width:</a:t>
            </a:r>
          </a:p>
        </p:txBody>
      </p:sp>
      <p:sp>
        <p:nvSpPr>
          <p:cNvPr id="66564" name="Rectangle 4">
            <a:extLst>
              <a:ext uri="{FF2B5EF4-FFF2-40B4-BE49-F238E27FC236}">
                <a16:creationId xmlns="" xmlns:a16="http://schemas.microsoft.com/office/drawing/2014/main" id="{F3AC6204-3BA4-43D2-ADFC-94B15E9764D3}"/>
              </a:ext>
            </a:extLst>
          </p:cNvPr>
          <p:cNvSpPr>
            <a:spLocks noChangeArrowheads="1"/>
          </p:cNvSpPr>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eaLnBrk="0" fontAlgn="base" hangingPunct="0">
              <a:spcBef>
                <a:spcPct val="0"/>
              </a:spcBef>
              <a:spcAft>
                <a:spcPct val="0"/>
              </a:spcAft>
              <a:defRPr sz="4400">
                <a:solidFill>
                  <a:schemeClr val="tx1"/>
                </a:solidFill>
                <a:latin typeface="Arial" panose="020B0604020202020204" pitchFamily="34" charset="0"/>
              </a:defRPr>
            </a:lvl6pPr>
            <a:lvl7pPr marL="914400" eaLnBrk="0" fontAlgn="base" hangingPunct="0">
              <a:spcBef>
                <a:spcPct val="0"/>
              </a:spcBef>
              <a:spcAft>
                <a:spcPct val="0"/>
              </a:spcAft>
              <a:defRPr sz="4400">
                <a:solidFill>
                  <a:schemeClr val="tx1"/>
                </a:solidFill>
                <a:latin typeface="Arial" panose="020B0604020202020204" pitchFamily="34" charset="0"/>
              </a:defRPr>
            </a:lvl7pPr>
            <a:lvl8pPr marL="1371600" eaLnBrk="0" fontAlgn="base" hangingPunct="0">
              <a:spcBef>
                <a:spcPct val="0"/>
              </a:spcBef>
              <a:spcAft>
                <a:spcPct val="0"/>
              </a:spcAft>
              <a:defRPr sz="4400">
                <a:solidFill>
                  <a:schemeClr val="tx1"/>
                </a:solidFill>
                <a:latin typeface="Arial" panose="020B0604020202020204" pitchFamily="34" charset="0"/>
              </a:defRPr>
            </a:lvl8pPr>
            <a:lvl9pPr marL="18288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a:t>Setting Column Width in Percent</a:t>
            </a:r>
          </a:p>
        </p:txBody>
      </p:sp>
      <p:sp>
        <p:nvSpPr>
          <p:cNvPr id="66565" name="Rectangle 3">
            <a:extLst>
              <a:ext uri="{FF2B5EF4-FFF2-40B4-BE49-F238E27FC236}">
                <a16:creationId xmlns="" xmlns:a16="http://schemas.microsoft.com/office/drawing/2014/main" id="{D8846D4C-3CE1-4A03-8764-A2A75502533E}"/>
              </a:ext>
            </a:extLst>
          </p:cNvPr>
          <p:cNvSpPr>
            <a:spLocks noChangeArrowheads="1"/>
          </p:cNvSpPr>
          <p:nvPr/>
        </p:nvSpPr>
        <p:spPr bwMode="auto">
          <a:xfrm>
            <a:off x="533400" y="2057400"/>
            <a:ext cx="3810000" cy="4600575"/>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n-US" sz="1300" b="1">
                <a:latin typeface="Courier New" panose="02070309020205020404" pitchFamily="49" charset="0"/>
              </a:rPr>
              <a:t>&lt;style type="text/css"&gt;</a:t>
            </a:r>
          </a:p>
          <a:p>
            <a:pPr>
              <a:buFont typeface="Wingdings" panose="05000000000000000000" pitchFamily="2" charset="2"/>
              <a:buNone/>
            </a:pPr>
            <a:r>
              <a:rPr lang="en-US" altLang="en-US" sz="1300" b="1">
                <a:latin typeface="Courier New" panose="02070309020205020404" pitchFamily="49" charset="0"/>
              </a:rPr>
              <a:t>  .glossary {</a:t>
            </a:r>
          </a:p>
          <a:p>
            <a:pPr>
              <a:buFont typeface="Wingdings" panose="05000000000000000000" pitchFamily="2" charset="2"/>
              <a:buNone/>
            </a:pPr>
            <a:r>
              <a:rPr lang="en-US" altLang="en-US" sz="1300" b="1">
                <a:latin typeface="Courier New" panose="02070309020205020404" pitchFamily="49" charset="0"/>
              </a:rPr>
              <a:t>    width: 350px;</a:t>
            </a:r>
          </a:p>
          <a:p>
            <a:pPr>
              <a:buFont typeface="Wingdings" panose="05000000000000000000" pitchFamily="2" charset="2"/>
              <a:buNone/>
            </a:pPr>
            <a:r>
              <a:rPr lang="en-US" altLang="en-US" sz="1300" b="1">
                <a:latin typeface="Courier New" panose="02070309020205020404" pitchFamily="49" charset="0"/>
              </a:rPr>
              <a:t>  }</a:t>
            </a:r>
          </a:p>
          <a:p>
            <a:pPr>
              <a:buFont typeface="Wingdings" panose="05000000000000000000" pitchFamily="2" charset="2"/>
              <a:buNone/>
            </a:pPr>
            <a:r>
              <a:rPr lang="en-US" altLang="en-US" sz="1300" b="1">
                <a:solidFill>
                  <a:srgbClr val="FF0066"/>
                </a:solidFill>
                <a:latin typeface="Courier New" panose="02070309020205020404" pitchFamily="49" charset="0"/>
              </a:rPr>
              <a:t>  .col1 {</a:t>
            </a:r>
          </a:p>
          <a:p>
            <a:pPr>
              <a:buFont typeface="Wingdings" panose="05000000000000000000" pitchFamily="2" charset="2"/>
              <a:buNone/>
            </a:pPr>
            <a:r>
              <a:rPr lang="en-US" altLang="en-US" sz="1300" b="1">
                <a:solidFill>
                  <a:srgbClr val="FF0066"/>
                </a:solidFill>
                <a:latin typeface="Courier New" panose="02070309020205020404" pitchFamily="49" charset="0"/>
              </a:rPr>
              <a:t>    width: 30%;</a:t>
            </a:r>
          </a:p>
          <a:p>
            <a:pPr>
              <a:buFont typeface="Wingdings" panose="05000000000000000000" pitchFamily="2" charset="2"/>
              <a:buNone/>
            </a:pPr>
            <a:r>
              <a:rPr lang="en-US" altLang="en-US" sz="1300" b="1">
                <a:solidFill>
                  <a:srgbClr val="FF0066"/>
                </a:solidFill>
                <a:latin typeface="Courier New" panose="02070309020205020404" pitchFamily="49" charset="0"/>
              </a:rPr>
              <a:t>  }</a:t>
            </a:r>
          </a:p>
          <a:p>
            <a:pPr>
              <a:buFont typeface="Wingdings" panose="05000000000000000000" pitchFamily="2" charset="2"/>
              <a:buNone/>
            </a:pPr>
            <a:r>
              <a:rPr lang="en-US" altLang="en-US" sz="1300" b="1">
                <a:solidFill>
                  <a:srgbClr val="FF0066"/>
                </a:solidFill>
                <a:latin typeface="Courier New" panose="02070309020205020404" pitchFamily="49" charset="0"/>
              </a:rPr>
              <a:t>  .col2 {</a:t>
            </a:r>
          </a:p>
          <a:p>
            <a:pPr>
              <a:buFont typeface="Wingdings" panose="05000000000000000000" pitchFamily="2" charset="2"/>
              <a:buNone/>
            </a:pPr>
            <a:r>
              <a:rPr lang="en-US" altLang="en-US" sz="1300" b="1">
                <a:solidFill>
                  <a:srgbClr val="FF0066"/>
                </a:solidFill>
                <a:latin typeface="Courier New" panose="02070309020205020404" pitchFamily="49" charset="0"/>
              </a:rPr>
              <a:t>    width: 70%;</a:t>
            </a:r>
          </a:p>
          <a:p>
            <a:pPr>
              <a:buFont typeface="Wingdings" panose="05000000000000000000" pitchFamily="2" charset="2"/>
              <a:buNone/>
            </a:pPr>
            <a:r>
              <a:rPr lang="en-US" altLang="en-US" sz="1300" b="1">
                <a:solidFill>
                  <a:srgbClr val="FF0066"/>
                </a:solidFill>
                <a:latin typeface="Courier New" panose="02070309020205020404" pitchFamily="49" charset="0"/>
              </a:rPr>
              <a:t>  }</a:t>
            </a:r>
          </a:p>
          <a:p>
            <a:pPr>
              <a:buFont typeface="Wingdings" panose="05000000000000000000" pitchFamily="2" charset="2"/>
              <a:buNone/>
            </a:pPr>
            <a:r>
              <a:rPr lang="en-US" altLang="en-US" sz="1300" b="1">
                <a:latin typeface="Courier New" panose="02070309020205020404" pitchFamily="49" charset="0"/>
              </a:rPr>
              <a:t>&lt;/style&gt;</a:t>
            </a:r>
          </a:p>
          <a:p>
            <a:pPr>
              <a:buFont typeface="Wingdings" panose="05000000000000000000" pitchFamily="2" charset="2"/>
              <a:buNone/>
            </a:pPr>
            <a:r>
              <a:rPr lang="en-US" altLang="en-US" sz="1300" b="1">
                <a:latin typeface="Courier New" panose="02070309020205020404" pitchFamily="49" charset="0"/>
              </a:rPr>
              <a:t>...</a:t>
            </a:r>
          </a:p>
          <a:p>
            <a:pPr>
              <a:buFont typeface="Wingdings" panose="05000000000000000000" pitchFamily="2" charset="2"/>
              <a:buNone/>
            </a:pPr>
            <a:r>
              <a:rPr lang="en-US" altLang="en-US" sz="1300" b="1">
                <a:latin typeface="Courier New" panose="02070309020205020404" pitchFamily="49" charset="0"/>
              </a:rPr>
              <a:t>&lt;table class="glossary" border="1"&gt;</a:t>
            </a:r>
          </a:p>
          <a:p>
            <a:pPr>
              <a:buFont typeface="Wingdings" panose="05000000000000000000" pitchFamily="2" charset="2"/>
              <a:buNone/>
            </a:pPr>
            <a:r>
              <a:rPr lang="en-US" altLang="en-US" sz="1300" b="1">
                <a:latin typeface="Courier New" panose="02070309020205020404" pitchFamily="49" charset="0"/>
              </a:rPr>
              <a:t>  &lt;tr&gt;</a:t>
            </a:r>
          </a:p>
          <a:p>
            <a:pPr>
              <a:buFont typeface="Wingdings" panose="05000000000000000000" pitchFamily="2" charset="2"/>
              <a:buNone/>
            </a:pPr>
            <a:r>
              <a:rPr lang="en-US" altLang="en-US" sz="1300" b="1">
                <a:latin typeface="Courier New" panose="02070309020205020404" pitchFamily="49" charset="0"/>
              </a:rPr>
              <a:t>    &lt;th </a:t>
            </a:r>
            <a:r>
              <a:rPr lang="en-US" altLang="en-US" sz="1300" b="1">
                <a:solidFill>
                  <a:srgbClr val="FF0066"/>
                </a:solidFill>
                <a:latin typeface="Courier New" panose="02070309020205020404" pitchFamily="49" charset="0"/>
              </a:rPr>
              <a:t>class="col1"</a:t>
            </a:r>
            <a:r>
              <a:rPr lang="en-US" altLang="en-US" sz="1300" b="1">
                <a:latin typeface="Courier New" panose="02070309020205020404" pitchFamily="49" charset="0"/>
              </a:rPr>
              <a:t>&gt;Acronym&lt;/td&gt;</a:t>
            </a:r>
          </a:p>
          <a:p>
            <a:pPr>
              <a:buFont typeface="Wingdings" panose="05000000000000000000" pitchFamily="2" charset="2"/>
              <a:buNone/>
            </a:pPr>
            <a:r>
              <a:rPr lang="en-US" altLang="en-US" sz="1300" b="1">
                <a:latin typeface="Courier New" panose="02070309020205020404" pitchFamily="49" charset="0"/>
              </a:rPr>
              <a:t>    &lt;th </a:t>
            </a:r>
            <a:r>
              <a:rPr lang="en-US" altLang="en-US" sz="1300" b="1">
                <a:solidFill>
                  <a:srgbClr val="FF0066"/>
                </a:solidFill>
                <a:latin typeface="Courier New" panose="02070309020205020404" pitchFamily="49" charset="0"/>
              </a:rPr>
              <a:t>class="col2"</a:t>
            </a:r>
            <a:r>
              <a:rPr lang="en-US" altLang="en-US" sz="1300" b="1">
                <a:latin typeface="Courier New" panose="02070309020205020404" pitchFamily="49" charset="0"/>
              </a:rPr>
              <a:t>&gt;Definition&lt;/td&gt;</a:t>
            </a:r>
          </a:p>
          <a:p>
            <a:pPr>
              <a:buFont typeface="Wingdings" panose="05000000000000000000" pitchFamily="2" charset="2"/>
              <a:buNone/>
            </a:pPr>
            <a:r>
              <a:rPr lang="en-US" altLang="en-US" sz="1300" b="1">
                <a:latin typeface="Courier New" panose="02070309020205020404" pitchFamily="49" charset="0"/>
              </a:rPr>
              <a:t>  &lt;/tr&gt;</a:t>
            </a:r>
          </a:p>
          <a:p>
            <a:pPr>
              <a:buFont typeface="Wingdings" panose="05000000000000000000" pitchFamily="2" charset="2"/>
              <a:buNone/>
            </a:pPr>
            <a:r>
              <a:rPr lang="en-US" altLang="en-US" sz="1300" b="1">
                <a:latin typeface="Courier New" panose="02070309020205020404" pitchFamily="49" charset="0"/>
              </a:rPr>
              <a:t>...</a:t>
            </a:r>
          </a:p>
          <a:p>
            <a:pPr>
              <a:buFont typeface="Wingdings" panose="05000000000000000000" pitchFamily="2" charset="2"/>
              <a:buNone/>
            </a:pPr>
            <a:r>
              <a:rPr lang="en-US" altLang="en-US" sz="1300" b="1">
                <a:latin typeface="Courier New" panose="02070309020205020404" pitchFamily="49" charset="0"/>
              </a:rPr>
              <a:t>&lt;/table&gt;</a:t>
            </a:r>
          </a:p>
        </p:txBody>
      </p:sp>
      <p:sp>
        <p:nvSpPr>
          <p:cNvPr id="66566" name="Line 6">
            <a:extLst>
              <a:ext uri="{FF2B5EF4-FFF2-40B4-BE49-F238E27FC236}">
                <a16:creationId xmlns="" xmlns:a16="http://schemas.microsoft.com/office/drawing/2014/main" id="{DC2E2840-12DB-4F37-AD6F-A1DD1B97F5E4}"/>
              </a:ext>
            </a:extLst>
          </p:cNvPr>
          <p:cNvSpPr>
            <a:spLocks noChangeShapeType="1"/>
          </p:cNvSpPr>
          <p:nvPr/>
        </p:nvSpPr>
        <p:spPr bwMode="auto">
          <a:xfrm flipV="1">
            <a:off x="4343400" y="3124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7" name="Text Box 7">
            <a:extLst>
              <a:ext uri="{FF2B5EF4-FFF2-40B4-BE49-F238E27FC236}">
                <a16:creationId xmlns="" xmlns:a16="http://schemas.microsoft.com/office/drawing/2014/main" id="{B5691F15-E460-449B-9A8F-8E73C1C6623B}"/>
              </a:ext>
            </a:extLst>
          </p:cNvPr>
          <p:cNvSpPr txBox="1">
            <a:spLocks noChangeArrowheads="1"/>
          </p:cNvSpPr>
          <p:nvPr/>
        </p:nvSpPr>
        <p:spPr bwMode="auto">
          <a:xfrm>
            <a:off x="4800600" y="4910138"/>
            <a:ext cx="3810000" cy="1490662"/>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IN" altLang="en-US"/>
              <a:t>Setting column widths by percent instead of pixels has the advantage of flexibility.  Should we ever alter the width of the table itself, the columns will automatically adjust.</a:t>
            </a:r>
          </a:p>
        </p:txBody>
      </p:sp>
      <p:pic>
        <p:nvPicPr>
          <p:cNvPr id="66570" name="Picture 10" descr="CSSTables3">
            <a:extLst>
              <a:ext uri="{FF2B5EF4-FFF2-40B4-BE49-F238E27FC236}">
                <a16:creationId xmlns="" xmlns:a16="http://schemas.microsoft.com/office/drawing/2014/main" id="{7751F335-645B-4907-9D7C-FBBDCB870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068513"/>
            <a:ext cx="3962400" cy="2503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86E769A5-C8B8-4A8A-9D47-CA6E5214D82F}"/>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75779" name="Text Box 3">
            <a:extLst>
              <a:ext uri="{FF2B5EF4-FFF2-40B4-BE49-F238E27FC236}">
                <a16:creationId xmlns="" xmlns:a16="http://schemas.microsoft.com/office/drawing/2014/main" id="{1DC49F99-8044-4D18-9830-B0B466029BED}"/>
              </a:ext>
            </a:extLst>
          </p:cNvPr>
          <p:cNvSpPr txBox="1">
            <a:spLocks noChangeArrowheads="1"/>
          </p:cNvSpPr>
          <p:nvPr/>
        </p:nvSpPr>
        <p:spPr bwMode="auto">
          <a:xfrm>
            <a:off x="381000" y="1492250"/>
            <a:ext cx="838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CSS provides us plenty of flexibility when generating borders around elements.  There are multiple properties that affect the border that displays on the page:</a:t>
            </a:r>
          </a:p>
        </p:txBody>
      </p:sp>
      <p:sp>
        <p:nvSpPr>
          <p:cNvPr id="75780" name="Rectangle 4">
            <a:extLst>
              <a:ext uri="{FF2B5EF4-FFF2-40B4-BE49-F238E27FC236}">
                <a16:creationId xmlns="" xmlns:a16="http://schemas.microsoft.com/office/drawing/2014/main" id="{EA3B71CA-3635-43F3-93CB-5609BA379C37}"/>
              </a:ext>
            </a:extLst>
          </p:cNvPr>
          <p:cNvSpPr>
            <a:spLocks noChangeArrowheads="1"/>
          </p:cNvSpPr>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eaLnBrk="0" fontAlgn="base" hangingPunct="0">
              <a:spcBef>
                <a:spcPct val="0"/>
              </a:spcBef>
              <a:spcAft>
                <a:spcPct val="0"/>
              </a:spcAft>
              <a:defRPr sz="4400">
                <a:solidFill>
                  <a:schemeClr val="tx1"/>
                </a:solidFill>
                <a:latin typeface="Arial" panose="020B0604020202020204" pitchFamily="34" charset="0"/>
              </a:defRPr>
            </a:lvl6pPr>
            <a:lvl7pPr marL="914400" eaLnBrk="0" fontAlgn="base" hangingPunct="0">
              <a:spcBef>
                <a:spcPct val="0"/>
              </a:spcBef>
              <a:spcAft>
                <a:spcPct val="0"/>
              </a:spcAft>
              <a:defRPr sz="4400">
                <a:solidFill>
                  <a:schemeClr val="tx1"/>
                </a:solidFill>
                <a:latin typeface="Arial" panose="020B0604020202020204" pitchFamily="34" charset="0"/>
              </a:defRPr>
            </a:lvl7pPr>
            <a:lvl8pPr marL="1371600" eaLnBrk="0" fontAlgn="base" hangingPunct="0">
              <a:spcBef>
                <a:spcPct val="0"/>
              </a:spcBef>
              <a:spcAft>
                <a:spcPct val="0"/>
              </a:spcAft>
              <a:defRPr sz="4400">
                <a:solidFill>
                  <a:schemeClr val="tx1"/>
                </a:solidFill>
                <a:latin typeface="Arial" panose="020B0604020202020204" pitchFamily="34" charset="0"/>
              </a:defRPr>
            </a:lvl8pPr>
            <a:lvl9pPr marL="18288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a:t>Borders</a:t>
            </a:r>
          </a:p>
        </p:txBody>
      </p:sp>
      <p:graphicFrame>
        <p:nvGraphicFramePr>
          <p:cNvPr id="75781" name="Group 5">
            <a:extLst>
              <a:ext uri="{FF2B5EF4-FFF2-40B4-BE49-F238E27FC236}">
                <a16:creationId xmlns="" xmlns:a16="http://schemas.microsoft.com/office/drawing/2014/main" id="{D7EE5F46-9317-40F8-9433-9FC39AACA5C1}"/>
              </a:ext>
            </a:extLst>
          </p:cNvPr>
          <p:cNvGraphicFramePr>
            <a:graphicFrameLocks noGrp="1"/>
          </p:cNvGraphicFramePr>
          <p:nvPr>
            <p:ph/>
          </p:nvPr>
        </p:nvGraphicFramePr>
        <p:xfrm>
          <a:off x="1143000" y="2303463"/>
          <a:ext cx="6858000" cy="2651760"/>
        </p:xfrm>
        <a:graphic>
          <a:graphicData uri="http://schemas.openxmlformats.org/drawingml/2006/table">
            <a:tbl>
              <a:tblPr/>
              <a:tblGrid>
                <a:gridCol w="2309813">
                  <a:extLst>
                    <a:ext uri="{9D8B030D-6E8A-4147-A177-3AD203B41FA5}">
                      <a16:colId xmlns="" xmlns:a16="http://schemas.microsoft.com/office/drawing/2014/main" val="399655709"/>
                    </a:ext>
                  </a:extLst>
                </a:gridCol>
                <a:gridCol w="4548187">
                  <a:extLst>
                    <a:ext uri="{9D8B030D-6E8A-4147-A177-3AD203B41FA5}">
                      <a16:colId xmlns="" xmlns:a16="http://schemas.microsoft.com/office/drawing/2014/main" val="1471586062"/>
                    </a:ext>
                  </a:extLst>
                </a:gridCol>
              </a:tblGrid>
              <a:tr h="3460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Arial" panose="020B0604020202020204" pitchFamily="34" charset="0"/>
                        </a:rPr>
                        <a:t>Style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Arial" panose="020B0604020202020204" pitchFamily="34" charset="0"/>
                        </a:rPr>
                        <a:t>Description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2842620198"/>
                  </a:ext>
                </a:extLst>
              </a:tr>
              <a:tr h="6048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border-style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Type of border: none, solid, dashed, dotted, double, groove, ridge, inset, outset.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folHlink"/>
                    </a:solidFill>
                  </a:tcPr>
                </a:tc>
                <a:extLst>
                  <a:ext uri="{0D108BD9-81ED-4DB2-BD59-A6C34878D82A}">
                    <a16:rowId xmlns="" xmlns:a16="http://schemas.microsoft.com/office/drawing/2014/main" val="271745699"/>
                  </a:ext>
                </a:extLst>
              </a:tr>
              <a:tr h="3524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border-color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Color of border.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 xmlns:a16="http://schemas.microsoft.com/office/drawing/2014/main" val="888046902"/>
                  </a:ext>
                </a:extLst>
              </a:tr>
              <a:tr h="6064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border-width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Width of border, measured in pixels.  Also available: thin, medium, and thick.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folHlink"/>
                    </a:solidFill>
                  </a:tcPr>
                </a:tc>
                <a:extLst>
                  <a:ext uri="{0D108BD9-81ED-4DB2-BD59-A6C34878D82A}">
                    <a16:rowId xmlns="" xmlns:a16="http://schemas.microsoft.com/office/drawing/2014/main" val="3434692605"/>
                  </a:ext>
                </a:extLst>
              </a:tr>
              <a:tr h="6048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border-collapse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collapse: borders display as single border.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separate: borders are detached (default).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 xmlns:a16="http://schemas.microsoft.com/office/drawing/2014/main" val="1461561305"/>
                  </a:ext>
                </a:extLst>
              </a:tr>
            </a:tbl>
          </a:graphicData>
        </a:graphic>
      </p:graphicFrame>
      <p:sp>
        <p:nvSpPr>
          <p:cNvPr id="75804" name="Text Box 28">
            <a:extLst>
              <a:ext uri="{FF2B5EF4-FFF2-40B4-BE49-F238E27FC236}">
                <a16:creationId xmlns="" xmlns:a16="http://schemas.microsoft.com/office/drawing/2014/main" id="{57AAE974-8F24-4C59-BF63-B9D3EC4072F0}"/>
              </a:ext>
            </a:extLst>
          </p:cNvPr>
          <p:cNvSpPr txBox="1">
            <a:spLocks noChangeArrowheads="1"/>
          </p:cNvSpPr>
          <p:nvPr/>
        </p:nvSpPr>
        <p:spPr bwMode="auto">
          <a:xfrm>
            <a:off x="533400" y="5276850"/>
            <a:ext cx="8077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We'll examine each of the first three, but first let's take a look at the </a:t>
            </a:r>
            <a:r>
              <a:rPr lang="en-US" altLang="en-US" b="1"/>
              <a:t>border-collapse</a:t>
            </a:r>
            <a:r>
              <a:rPr lang="en-US" altLang="en-US"/>
              <a:t> property.</a:t>
            </a:r>
            <a:endParaRPr lang="en-I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9FAADC50-B8FA-4F73-A916-64A78667AC0C}"/>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73731" name="Text Box 3">
            <a:extLst>
              <a:ext uri="{FF2B5EF4-FFF2-40B4-BE49-F238E27FC236}">
                <a16:creationId xmlns="" xmlns:a16="http://schemas.microsoft.com/office/drawing/2014/main" id="{EAE286B7-FE61-489E-8968-DAFA2B05D5A6}"/>
              </a:ext>
            </a:extLst>
          </p:cNvPr>
          <p:cNvSpPr txBox="1">
            <a:spLocks noChangeArrowheads="1"/>
          </p:cNvSpPr>
          <p:nvPr/>
        </p:nvSpPr>
        <p:spPr bwMode="auto">
          <a:xfrm>
            <a:off x="381000" y="1371600"/>
            <a:ext cx="845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By invoking the </a:t>
            </a:r>
            <a:r>
              <a:rPr lang="en-US" altLang="en-US" b="1"/>
              <a:t>border-collapse</a:t>
            </a:r>
            <a:r>
              <a:rPr lang="en-US" altLang="en-US"/>
              <a:t> property, we can force a table to collapse its borders into a single line between cells:</a:t>
            </a:r>
          </a:p>
        </p:txBody>
      </p:sp>
      <p:sp>
        <p:nvSpPr>
          <p:cNvPr id="73732" name="Rectangle 4">
            <a:extLst>
              <a:ext uri="{FF2B5EF4-FFF2-40B4-BE49-F238E27FC236}">
                <a16:creationId xmlns="" xmlns:a16="http://schemas.microsoft.com/office/drawing/2014/main" id="{1A9FDFAC-D9DE-4C80-A138-ADDAC35FE539}"/>
              </a:ext>
            </a:extLst>
          </p:cNvPr>
          <p:cNvSpPr>
            <a:spLocks noChangeArrowheads="1"/>
          </p:cNvSpPr>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eaLnBrk="0" fontAlgn="base" hangingPunct="0">
              <a:spcBef>
                <a:spcPct val="0"/>
              </a:spcBef>
              <a:spcAft>
                <a:spcPct val="0"/>
              </a:spcAft>
              <a:defRPr sz="4400">
                <a:solidFill>
                  <a:schemeClr val="tx1"/>
                </a:solidFill>
                <a:latin typeface="Arial" panose="020B0604020202020204" pitchFamily="34" charset="0"/>
              </a:defRPr>
            </a:lvl6pPr>
            <a:lvl7pPr marL="914400" eaLnBrk="0" fontAlgn="base" hangingPunct="0">
              <a:spcBef>
                <a:spcPct val="0"/>
              </a:spcBef>
              <a:spcAft>
                <a:spcPct val="0"/>
              </a:spcAft>
              <a:defRPr sz="4400">
                <a:solidFill>
                  <a:schemeClr val="tx1"/>
                </a:solidFill>
                <a:latin typeface="Arial" panose="020B0604020202020204" pitchFamily="34" charset="0"/>
              </a:defRPr>
            </a:lvl7pPr>
            <a:lvl8pPr marL="1371600" eaLnBrk="0" fontAlgn="base" hangingPunct="0">
              <a:spcBef>
                <a:spcPct val="0"/>
              </a:spcBef>
              <a:spcAft>
                <a:spcPct val="0"/>
              </a:spcAft>
              <a:defRPr sz="4400">
                <a:solidFill>
                  <a:schemeClr val="tx1"/>
                </a:solidFill>
                <a:latin typeface="Arial" panose="020B0604020202020204" pitchFamily="34" charset="0"/>
              </a:defRPr>
            </a:lvl8pPr>
            <a:lvl9pPr marL="18288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a:t>The border-collapse Property</a:t>
            </a:r>
          </a:p>
        </p:txBody>
      </p:sp>
      <p:sp>
        <p:nvSpPr>
          <p:cNvPr id="73733" name="Rectangle 3">
            <a:extLst>
              <a:ext uri="{FF2B5EF4-FFF2-40B4-BE49-F238E27FC236}">
                <a16:creationId xmlns="" xmlns:a16="http://schemas.microsoft.com/office/drawing/2014/main" id="{47C5BA97-3740-42DE-B5E8-F7F4D27B0E50}"/>
              </a:ext>
            </a:extLst>
          </p:cNvPr>
          <p:cNvSpPr>
            <a:spLocks noChangeArrowheads="1"/>
          </p:cNvSpPr>
          <p:nvPr/>
        </p:nvSpPr>
        <p:spPr bwMode="auto">
          <a:xfrm>
            <a:off x="533400" y="2057400"/>
            <a:ext cx="3810000" cy="43434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n-US" sz="1300" b="1">
                <a:latin typeface="Courier New" panose="02070309020205020404" pitchFamily="49" charset="0"/>
              </a:rPr>
              <a:t>&lt;style type="text/css"&gt;</a:t>
            </a:r>
          </a:p>
          <a:p>
            <a:pPr>
              <a:buFont typeface="Wingdings" panose="05000000000000000000" pitchFamily="2" charset="2"/>
              <a:buNone/>
            </a:pPr>
            <a:r>
              <a:rPr lang="en-US" altLang="en-US" sz="1300" b="1">
                <a:latin typeface="Courier New" panose="02070309020205020404" pitchFamily="49" charset="0"/>
              </a:rPr>
              <a:t>  .glossary {</a:t>
            </a:r>
          </a:p>
          <a:p>
            <a:pPr>
              <a:buFont typeface="Wingdings" panose="05000000000000000000" pitchFamily="2" charset="2"/>
              <a:buNone/>
            </a:pPr>
            <a:r>
              <a:rPr lang="en-US" altLang="en-US" sz="1300" b="1">
                <a:latin typeface="Courier New" panose="02070309020205020404" pitchFamily="49" charset="0"/>
              </a:rPr>
              <a:t>    width: 350px;</a:t>
            </a:r>
          </a:p>
          <a:p>
            <a:pPr>
              <a:buFont typeface="Wingdings" panose="05000000000000000000" pitchFamily="2" charset="2"/>
              <a:buNone/>
            </a:pPr>
            <a:r>
              <a:rPr lang="en-US" altLang="en-US" sz="1300" b="1">
                <a:latin typeface="Courier New" panose="02070309020205020404" pitchFamily="49" charset="0"/>
              </a:rPr>
              <a:t>  }</a:t>
            </a:r>
          </a:p>
          <a:p>
            <a:pPr>
              <a:buFont typeface="Wingdings" panose="05000000000000000000" pitchFamily="2" charset="2"/>
              <a:buNone/>
            </a:pPr>
            <a:r>
              <a:rPr lang="en-US" altLang="en-US" sz="1300" b="1">
                <a:solidFill>
                  <a:srgbClr val="FF0066"/>
                </a:solidFill>
                <a:latin typeface="Courier New" panose="02070309020205020404" pitchFamily="49" charset="0"/>
              </a:rPr>
              <a:t>  .collapse {</a:t>
            </a:r>
          </a:p>
          <a:p>
            <a:pPr>
              <a:buFont typeface="Wingdings" panose="05000000000000000000" pitchFamily="2" charset="2"/>
              <a:buNone/>
            </a:pPr>
            <a:r>
              <a:rPr lang="en-US" altLang="en-US" sz="1300" b="1">
                <a:solidFill>
                  <a:srgbClr val="FF0066"/>
                </a:solidFill>
                <a:latin typeface="Courier New" panose="02070309020205020404" pitchFamily="49" charset="0"/>
              </a:rPr>
              <a:t>    border-collapse: collapse;</a:t>
            </a:r>
          </a:p>
          <a:p>
            <a:pPr>
              <a:buFont typeface="Wingdings" panose="05000000000000000000" pitchFamily="2" charset="2"/>
              <a:buNone/>
            </a:pPr>
            <a:r>
              <a:rPr lang="en-US" altLang="en-US" sz="1300" b="1">
                <a:solidFill>
                  <a:srgbClr val="FF0066"/>
                </a:solidFill>
                <a:latin typeface="Courier New" panose="02070309020205020404" pitchFamily="49" charset="0"/>
              </a:rPr>
              <a:t>  }</a:t>
            </a:r>
          </a:p>
          <a:p>
            <a:pPr>
              <a:buFont typeface="Wingdings" panose="05000000000000000000" pitchFamily="2" charset="2"/>
              <a:buNone/>
            </a:pPr>
            <a:r>
              <a:rPr lang="en-US" altLang="en-US" sz="1300" b="1">
                <a:latin typeface="Courier New" panose="02070309020205020404" pitchFamily="49" charset="0"/>
              </a:rPr>
              <a:t>...</a:t>
            </a:r>
          </a:p>
          <a:p>
            <a:pPr>
              <a:buFont typeface="Wingdings" panose="05000000000000000000" pitchFamily="2" charset="2"/>
              <a:buNone/>
            </a:pPr>
            <a:r>
              <a:rPr lang="en-US" altLang="en-US" sz="1300" b="1">
                <a:latin typeface="Courier New" panose="02070309020205020404" pitchFamily="49" charset="0"/>
              </a:rPr>
              <a:t>&lt;/style&gt;</a:t>
            </a:r>
          </a:p>
          <a:p>
            <a:pPr>
              <a:buFont typeface="Wingdings" panose="05000000000000000000" pitchFamily="2" charset="2"/>
              <a:buNone/>
            </a:pPr>
            <a:r>
              <a:rPr lang="en-US" altLang="en-US" sz="1300" b="1">
                <a:latin typeface="Courier New" panose="02070309020205020404" pitchFamily="49" charset="0"/>
              </a:rPr>
              <a:t>...</a:t>
            </a:r>
          </a:p>
          <a:p>
            <a:pPr>
              <a:buFont typeface="Wingdings" panose="05000000000000000000" pitchFamily="2" charset="2"/>
              <a:buNone/>
            </a:pPr>
            <a:r>
              <a:rPr lang="en-US" altLang="en-US" sz="1300" b="1">
                <a:latin typeface="Courier New" panose="02070309020205020404" pitchFamily="49" charset="0"/>
              </a:rPr>
              <a:t>&lt;table class="glossary </a:t>
            </a:r>
            <a:r>
              <a:rPr lang="en-US" altLang="en-US" sz="1300" b="1">
                <a:solidFill>
                  <a:srgbClr val="FF0066"/>
                </a:solidFill>
                <a:latin typeface="Courier New" panose="02070309020205020404" pitchFamily="49" charset="0"/>
              </a:rPr>
              <a:t>collapse</a:t>
            </a:r>
            <a:r>
              <a:rPr lang="en-US" altLang="en-US" sz="1300" b="1">
                <a:latin typeface="Courier New" panose="02070309020205020404" pitchFamily="49" charset="0"/>
              </a:rPr>
              <a:t>" border="1"&gt;</a:t>
            </a:r>
          </a:p>
          <a:p>
            <a:pPr>
              <a:buFont typeface="Wingdings" panose="05000000000000000000" pitchFamily="2" charset="2"/>
              <a:buNone/>
            </a:pPr>
            <a:r>
              <a:rPr lang="en-US" altLang="en-US" sz="1300" b="1">
                <a:latin typeface="Courier New" panose="02070309020205020404" pitchFamily="49" charset="0"/>
              </a:rPr>
              <a:t>  &lt;tr&gt;</a:t>
            </a:r>
          </a:p>
          <a:p>
            <a:pPr>
              <a:buFont typeface="Wingdings" panose="05000000000000000000" pitchFamily="2" charset="2"/>
              <a:buNone/>
            </a:pPr>
            <a:r>
              <a:rPr lang="en-US" altLang="en-US" sz="1300" b="1">
                <a:latin typeface="Courier New" panose="02070309020205020404" pitchFamily="49" charset="0"/>
              </a:rPr>
              <a:t>    &lt;th class="col1"&gt;Acronym&lt;/td&gt;</a:t>
            </a:r>
          </a:p>
          <a:p>
            <a:pPr>
              <a:buFont typeface="Wingdings" panose="05000000000000000000" pitchFamily="2" charset="2"/>
              <a:buNone/>
            </a:pPr>
            <a:r>
              <a:rPr lang="en-US" altLang="en-US" sz="1300" b="1">
                <a:latin typeface="Courier New" panose="02070309020205020404" pitchFamily="49" charset="0"/>
              </a:rPr>
              <a:t>    &lt;th class="col2"&gt;Definition&lt;/td&gt;</a:t>
            </a:r>
          </a:p>
          <a:p>
            <a:pPr>
              <a:buFont typeface="Wingdings" panose="05000000000000000000" pitchFamily="2" charset="2"/>
              <a:buNone/>
            </a:pPr>
            <a:r>
              <a:rPr lang="en-US" altLang="en-US" sz="1300" b="1">
                <a:latin typeface="Courier New" panose="02070309020205020404" pitchFamily="49" charset="0"/>
              </a:rPr>
              <a:t>  &lt;/tr&gt;</a:t>
            </a:r>
          </a:p>
          <a:p>
            <a:pPr>
              <a:buFont typeface="Wingdings" panose="05000000000000000000" pitchFamily="2" charset="2"/>
              <a:buNone/>
            </a:pPr>
            <a:r>
              <a:rPr lang="en-US" altLang="en-US" sz="1300" b="1">
                <a:latin typeface="Courier New" panose="02070309020205020404" pitchFamily="49" charset="0"/>
              </a:rPr>
              <a:t>...</a:t>
            </a:r>
          </a:p>
          <a:p>
            <a:pPr>
              <a:buFont typeface="Wingdings" panose="05000000000000000000" pitchFamily="2" charset="2"/>
              <a:buNone/>
            </a:pPr>
            <a:r>
              <a:rPr lang="en-US" altLang="en-US" sz="1300" b="1">
                <a:latin typeface="Courier New" panose="02070309020205020404" pitchFamily="49" charset="0"/>
              </a:rPr>
              <a:t>&lt;/table&gt;</a:t>
            </a:r>
          </a:p>
        </p:txBody>
      </p:sp>
      <p:sp>
        <p:nvSpPr>
          <p:cNvPr id="73735" name="Text Box 7">
            <a:extLst>
              <a:ext uri="{FF2B5EF4-FFF2-40B4-BE49-F238E27FC236}">
                <a16:creationId xmlns="" xmlns:a16="http://schemas.microsoft.com/office/drawing/2014/main" id="{8E7E713D-C19C-46B6-81EB-DD554B49A857}"/>
              </a:ext>
            </a:extLst>
          </p:cNvPr>
          <p:cNvSpPr txBox="1">
            <a:spLocks noChangeArrowheads="1"/>
          </p:cNvSpPr>
          <p:nvPr/>
        </p:nvSpPr>
        <p:spPr bwMode="auto">
          <a:xfrm>
            <a:off x="4800600" y="5459413"/>
            <a:ext cx="3810000" cy="941387"/>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IN" altLang="en-US"/>
              <a:t>Here we created an identical table but added a class that included the </a:t>
            </a:r>
            <a:r>
              <a:rPr lang="en-IN" altLang="en-US" b="1"/>
              <a:t>border-collapse</a:t>
            </a:r>
            <a:r>
              <a:rPr lang="en-IN" altLang="en-US"/>
              <a:t> property.</a:t>
            </a:r>
          </a:p>
        </p:txBody>
      </p:sp>
      <p:pic>
        <p:nvPicPr>
          <p:cNvPr id="73738" name="Picture 10" descr="CSSTables4">
            <a:extLst>
              <a:ext uri="{FF2B5EF4-FFF2-40B4-BE49-F238E27FC236}">
                <a16:creationId xmlns="" xmlns:a16="http://schemas.microsoft.com/office/drawing/2014/main" id="{52E22FFC-CDBA-441B-B7DC-4BFF998CD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105025"/>
            <a:ext cx="3609975" cy="3152775"/>
          </a:xfrm>
          <a:prstGeom prst="rect">
            <a:avLst/>
          </a:prstGeom>
          <a:noFill/>
          <a:extLst>
            <a:ext uri="{909E8E84-426E-40DD-AFC4-6F175D3DCCD1}">
              <a14:hiddenFill xmlns:a14="http://schemas.microsoft.com/office/drawing/2010/main">
                <a:solidFill>
                  <a:srgbClr val="FFFFFF"/>
                </a:solidFill>
              </a14:hiddenFill>
            </a:ext>
          </a:extLst>
        </p:spPr>
      </p:pic>
      <p:sp>
        <p:nvSpPr>
          <p:cNvPr id="73734" name="Line 6">
            <a:extLst>
              <a:ext uri="{FF2B5EF4-FFF2-40B4-BE49-F238E27FC236}">
                <a16:creationId xmlns="" xmlns:a16="http://schemas.microsoft.com/office/drawing/2014/main" id="{692F31AE-CE85-49C7-8EC6-8AD00AF01664}"/>
              </a:ext>
            </a:extLst>
          </p:cNvPr>
          <p:cNvSpPr>
            <a:spLocks noChangeShapeType="1"/>
          </p:cNvSpPr>
          <p:nvPr/>
        </p:nvSpPr>
        <p:spPr bwMode="auto">
          <a:xfrm flipV="1">
            <a:off x="4343400" y="4419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26BA4861-F100-4966-B59E-F9AF5C88E7E3}"/>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77827" name="Text Box 3">
            <a:extLst>
              <a:ext uri="{FF2B5EF4-FFF2-40B4-BE49-F238E27FC236}">
                <a16:creationId xmlns="" xmlns:a16="http://schemas.microsoft.com/office/drawing/2014/main" id="{A7F01D1B-8749-41C3-8E17-C08B266F38B2}"/>
              </a:ext>
            </a:extLst>
          </p:cNvPr>
          <p:cNvSpPr txBox="1">
            <a:spLocks noChangeArrowheads="1"/>
          </p:cNvSpPr>
          <p:nvPr/>
        </p:nvSpPr>
        <p:spPr bwMode="auto">
          <a:xfrm>
            <a:off x="381000" y="1371600"/>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By using the other three properties, we can create custom borders for our table:</a:t>
            </a:r>
          </a:p>
        </p:txBody>
      </p:sp>
      <p:sp>
        <p:nvSpPr>
          <p:cNvPr id="77828" name="Rectangle 4">
            <a:extLst>
              <a:ext uri="{FF2B5EF4-FFF2-40B4-BE49-F238E27FC236}">
                <a16:creationId xmlns="" xmlns:a16="http://schemas.microsoft.com/office/drawing/2014/main" id="{A2215C93-1B06-4DCA-89A1-AA43B6FB75B8}"/>
              </a:ext>
            </a:extLst>
          </p:cNvPr>
          <p:cNvSpPr>
            <a:spLocks noChangeArrowheads="1"/>
          </p:cNvSpPr>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eaLnBrk="0" fontAlgn="base" hangingPunct="0">
              <a:spcBef>
                <a:spcPct val="0"/>
              </a:spcBef>
              <a:spcAft>
                <a:spcPct val="0"/>
              </a:spcAft>
              <a:defRPr sz="4400">
                <a:solidFill>
                  <a:schemeClr val="tx1"/>
                </a:solidFill>
                <a:latin typeface="Arial" panose="020B0604020202020204" pitchFamily="34" charset="0"/>
              </a:defRPr>
            </a:lvl6pPr>
            <a:lvl7pPr marL="914400" eaLnBrk="0" fontAlgn="base" hangingPunct="0">
              <a:spcBef>
                <a:spcPct val="0"/>
              </a:spcBef>
              <a:spcAft>
                <a:spcPct val="0"/>
              </a:spcAft>
              <a:defRPr sz="4400">
                <a:solidFill>
                  <a:schemeClr val="tx1"/>
                </a:solidFill>
                <a:latin typeface="Arial" panose="020B0604020202020204" pitchFamily="34" charset="0"/>
              </a:defRPr>
            </a:lvl7pPr>
            <a:lvl8pPr marL="1371600" eaLnBrk="0" fontAlgn="base" hangingPunct="0">
              <a:spcBef>
                <a:spcPct val="0"/>
              </a:spcBef>
              <a:spcAft>
                <a:spcPct val="0"/>
              </a:spcAft>
              <a:defRPr sz="4400">
                <a:solidFill>
                  <a:schemeClr val="tx1"/>
                </a:solidFill>
                <a:latin typeface="Arial" panose="020B0604020202020204" pitchFamily="34" charset="0"/>
              </a:defRPr>
            </a:lvl8pPr>
            <a:lvl9pPr marL="18288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a:t>Customizing Borders</a:t>
            </a:r>
          </a:p>
        </p:txBody>
      </p:sp>
      <p:sp>
        <p:nvSpPr>
          <p:cNvPr id="77829" name="Rectangle 3">
            <a:extLst>
              <a:ext uri="{FF2B5EF4-FFF2-40B4-BE49-F238E27FC236}">
                <a16:creationId xmlns="" xmlns:a16="http://schemas.microsoft.com/office/drawing/2014/main" id="{49A8B491-D833-45CE-9863-4B44830AD1ED}"/>
              </a:ext>
            </a:extLst>
          </p:cNvPr>
          <p:cNvSpPr>
            <a:spLocks noChangeArrowheads="1"/>
          </p:cNvSpPr>
          <p:nvPr/>
        </p:nvSpPr>
        <p:spPr bwMode="auto">
          <a:xfrm>
            <a:off x="533400" y="1752600"/>
            <a:ext cx="3810000" cy="38862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n-US" sz="1300" b="1">
                <a:latin typeface="Courier New" panose="02070309020205020404" pitchFamily="49" charset="0"/>
              </a:rPr>
              <a:t>&lt;style type="text/css"&gt;</a:t>
            </a:r>
          </a:p>
          <a:p>
            <a:pPr>
              <a:buFont typeface="Wingdings" panose="05000000000000000000" pitchFamily="2" charset="2"/>
              <a:buNone/>
            </a:pPr>
            <a:r>
              <a:rPr lang="en-US" altLang="en-US" sz="1300" b="1">
                <a:latin typeface="Courier New" panose="02070309020205020404" pitchFamily="49" charset="0"/>
              </a:rPr>
              <a:t>  .glossary {</a:t>
            </a:r>
          </a:p>
          <a:p>
            <a:pPr>
              <a:buFont typeface="Wingdings" panose="05000000000000000000" pitchFamily="2" charset="2"/>
              <a:buNone/>
            </a:pPr>
            <a:r>
              <a:rPr lang="en-US" altLang="en-US" sz="1300" b="1">
                <a:latin typeface="Courier New" panose="02070309020205020404" pitchFamily="49" charset="0"/>
              </a:rPr>
              <a:t>    width: 350px;</a:t>
            </a:r>
          </a:p>
          <a:p>
            <a:pPr>
              <a:buFont typeface="Wingdings" panose="05000000000000000000" pitchFamily="2" charset="2"/>
              <a:buNone/>
            </a:pPr>
            <a:r>
              <a:rPr lang="en-US" altLang="en-US" sz="1300" b="1">
                <a:solidFill>
                  <a:srgbClr val="FF0066"/>
                </a:solidFill>
                <a:latin typeface="Courier New" panose="02070309020205020404" pitchFamily="49" charset="0"/>
              </a:rPr>
              <a:t>    border-width: 4px;</a:t>
            </a:r>
          </a:p>
          <a:p>
            <a:pPr>
              <a:buFont typeface="Wingdings" panose="05000000000000000000" pitchFamily="2" charset="2"/>
              <a:buNone/>
            </a:pPr>
            <a:r>
              <a:rPr lang="en-US" altLang="en-US" sz="1300" b="1">
                <a:solidFill>
                  <a:srgbClr val="FF0066"/>
                </a:solidFill>
                <a:latin typeface="Courier New" panose="02070309020205020404" pitchFamily="49" charset="0"/>
              </a:rPr>
              <a:t>    border-style: solid;</a:t>
            </a:r>
          </a:p>
          <a:p>
            <a:pPr>
              <a:buFont typeface="Wingdings" panose="05000000000000000000" pitchFamily="2" charset="2"/>
              <a:buNone/>
            </a:pPr>
            <a:r>
              <a:rPr lang="en-US" altLang="en-US" sz="1300" b="1">
                <a:solidFill>
                  <a:srgbClr val="FF0066"/>
                </a:solidFill>
                <a:latin typeface="Courier New" panose="02070309020205020404" pitchFamily="49" charset="0"/>
              </a:rPr>
              <a:t>    border-color: red;</a:t>
            </a:r>
          </a:p>
          <a:p>
            <a:pPr>
              <a:buFont typeface="Wingdings" panose="05000000000000000000" pitchFamily="2" charset="2"/>
              <a:buNone/>
            </a:pPr>
            <a:r>
              <a:rPr lang="en-US" altLang="en-US" sz="1300" b="1">
                <a:latin typeface="Courier New" panose="02070309020205020404" pitchFamily="49" charset="0"/>
              </a:rPr>
              <a:t>  }</a:t>
            </a:r>
          </a:p>
          <a:p>
            <a:pPr>
              <a:buFont typeface="Wingdings" panose="05000000000000000000" pitchFamily="2" charset="2"/>
              <a:buNone/>
            </a:pPr>
            <a:r>
              <a:rPr lang="en-US" altLang="en-US" sz="1300" b="1">
                <a:latin typeface="Courier New" panose="02070309020205020404" pitchFamily="49" charset="0"/>
              </a:rPr>
              <a:t>  th {</a:t>
            </a:r>
          </a:p>
          <a:p>
            <a:pPr>
              <a:buFont typeface="Wingdings" panose="05000000000000000000" pitchFamily="2" charset="2"/>
              <a:buNone/>
            </a:pPr>
            <a:r>
              <a:rPr lang="en-US" altLang="en-US" sz="1300" b="1">
                <a:solidFill>
                  <a:srgbClr val="FF0066"/>
                </a:solidFill>
                <a:latin typeface="Courier New" panose="02070309020205020404" pitchFamily="49" charset="0"/>
              </a:rPr>
              <a:t>    border-width: 2px;</a:t>
            </a:r>
          </a:p>
          <a:p>
            <a:pPr>
              <a:buFont typeface="Wingdings" panose="05000000000000000000" pitchFamily="2" charset="2"/>
              <a:buNone/>
            </a:pPr>
            <a:r>
              <a:rPr lang="en-US" altLang="en-US" sz="1300" b="1">
                <a:latin typeface="Courier New" panose="02070309020205020404" pitchFamily="49" charset="0"/>
              </a:rPr>
              <a:t>    </a:t>
            </a:r>
            <a:r>
              <a:rPr lang="en-US" altLang="en-US" sz="1300" b="1">
                <a:solidFill>
                  <a:srgbClr val="FF0066"/>
                </a:solidFill>
                <a:latin typeface="Courier New" panose="02070309020205020404" pitchFamily="49" charset="0"/>
              </a:rPr>
              <a:t>border-style: solid;</a:t>
            </a:r>
          </a:p>
          <a:p>
            <a:pPr>
              <a:buFont typeface="Wingdings" panose="05000000000000000000" pitchFamily="2" charset="2"/>
              <a:buNone/>
            </a:pPr>
            <a:r>
              <a:rPr lang="en-US" altLang="en-US" sz="1300" b="1">
                <a:latin typeface="Courier New" panose="02070309020205020404" pitchFamily="49" charset="0"/>
              </a:rPr>
              <a:t>  }</a:t>
            </a:r>
          </a:p>
          <a:p>
            <a:pPr>
              <a:buFont typeface="Wingdings" panose="05000000000000000000" pitchFamily="2" charset="2"/>
              <a:buNone/>
            </a:pPr>
            <a:r>
              <a:rPr lang="en-US" altLang="en-US" sz="1300" b="1">
                <a:latin typeface="Courier New" panose="02070309020205020404" pitchFamily="49" charset="0"/>
              </a:rPr>
              <a:t>  td {</a:t>
            </a:r>
          </a:p>
          <a:p>
            <a:pPr>
              <a:buFont typeface="Wingdings" panose="05000000000000000000" pitchFamily="2" charset="2"/>
              <a:buNone/>
            </a:pPr>
            <a:r>
              <a:rPr lang="en-US" altLang="en-US" sz="1300" b="1">
                <a:solidFill>
                  <a:srgbClr val="FF0066"/>
                </a:solidFill>
                <a:latin typeface="Courier New" panose="02070309020205020404" pitchFamily="49" charset="0"/>
              </a:rPr>
              <a:t>    border-width: 2px;</a:t>
            </a:r>
          </a:p>
          <a:p>
            <a:pPr>
              <a:buFont typeface="Wingdings" panose="05000000000000000000" pitchFamily="2" charset="2"/>
              <a:buNone/>
            </a:pPr>
            <a:r>
              <a:rPr lang="en-US" altLang="en-US" sz="1300" b="1">
                <a:latin typeface="Courier New" panose="02070309020205020404" pitchFamily="49" charset="0"/>
              </a:rPr>
              <a:t>    </a:t>
            </a:r>
            <a:r>
              <a:rPr lang="en-US" altLang="en-US" sz="1300" b="1">
                <a:solidFill>
                  <a:srgbClr val="FF0066"/>
                </a:solidFill>
                <a:latin typeface="Courier New" panose="02070309020205020404" pitchFamily="49" charset="0"/>
              </a:rPr>
              <a:t>border-style: dashed;</a:t>
            </a:r>
          </a:p>
          <a:p>
            <a:pPr>
              <a:buFont typeface="Wingdings" panose="05000000000000000000" pitchFamily="2" charset="2"/>
              <a:buNone/>
            </a:pPr>
            <a:r>
              <a:rPr lang="en-US" altLang="en-US" sz="1300" b="1">
                <a:latin typeface="Courier New" panose="02070309020205020404" pitchFamily="49" charset="0"/>
              </a:rPr>
              <a:t>  }</a:t>
            </a:r>
          </a:p>
          <a:p>
            <a:pPr>
              <a:buFont typeface="Wingdings" panose="05000000000000000000" pitchFamily="2" charset="2"/>
              <a:buNone/>
            </a:pPr>
            <a:r>
              <a:rPr lang="en-US" altLang="en-US" sz="1300" b="1">
                <a:latin typeface="Courier New" panose="02070309020205020404" pitchFamily="49" charset="0"/>
              </a:rPr>
              <a:t>  ...</a:t>
            </a:r>
          </a:p>
        </p:txBody>
      </p:sp>
      <p:sp>
        <p:nvSpPr>
          <p:cNvPr id="77830" name="Line 6">
            <a:extLst>
              <a:ext uri="{FF2B5EF4-FFF2-40B4-BE49-F238E27FC236}">
                <a16:creationId xmlns="" xmlns:a16="http://schemas.microsoft.com/office/drawing/2014/main" id="{2241410E-E80A-4CFE-8289-79170AE4FC50}"/>
              </a:ext>
            </a:extLst>
          </p:cNvPr>
          <p:cNvSpPr>
            <a:spLocks noChangeShapeType="1"/>
          </p:cNvSpPr>
          <p:nvPr/>
        </p:nvSpPr>
        <p:spPr bwMode="auto">
          <a:xfrm flipV="1">
            <a:off x="4343400" y="3124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1" name="Text Box 7">
            <a:extLst>
              <a:ext uri="{FF2B5EF4-FFF2-40B4-BE49-F238E27FC236}">
                <a16:creationId xmlns="" xmlns:a16="http://schemas.microsoft.com/office/drawing/2014/main" id="{45F9912B-2FDB-4AC4-A163-C6DD792A90FA}"/>
              </a:ext>
            </a:extLst>
          </p:cNvPr>
          <p:cNvSpPr txBox="1">
            <a:spLocks noChangeArrowheads="1"/>
          </p:cNvSpPr>
          <p:nvPr/>
        </p:nvSpPr>
        <p:spPr bwMode="auto">
          <a:xfrm>
            <a:off x="4800600" y="4648200"/>
            <a:ext cx="3810000" cy="941388"/>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IN" altLang="en-US"/>
              <a:t>Notice that we can apply different styles to the table, table headers, and table cell elements.</a:t>
            </a:r>
          </a:p>
        </p:txBody>
      </p:sp>
      <p:pic>
        <p:nvPicPr>
          <p:cNvPr id="77833" name="Picture 9" descr="CSSTables5">
            <a:extLst>
              <a:ext uri="{FF2B5EF4-FFF2-40B4-BE49-F238E27FC236}">
                <a16:creationId xmlns="" xmlns:a16="http://schemas.microsoft.com/office/drawing/2014/main" id="{483ADB5D-4F37-4045-B4C9-F839B1B21B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5838" y="1817688"/>
            <a:ext cx="3871912" cy="2601912"/>
          </a:xfrm>
          <a:prstGeom prst="rect">
            <a:avLst/>
          </a:prstGeom>
          <a:noFill/>
          <a:extLst>
            <a:ext uri="{909E8E84-426E-40DD-AFC4-6F175D3DCCD1}">
              <a14:hiddenFill xmlns:a14="http://schemas.microsoft.com/office/drawing/2010/main">
                <a:solidFill>
                  <a:srgbClr val="FFFFFF"/>
                </a:solidFill>
              </a14:hiddenFill>
            </a:ext>
          </a:extLst>
        </p:spPr>
      </p:pic>
      <p:sp>
        <p:nvSpPr>
          <p:cNvPr id="77834" name="Text Box 10">
            <a:extLst>
              <a:ext uri="{FF2B5EF4-FFF2-40B4-BE49-F238E27FC236}">
                <a16:creationId xmlns="" xmlns:a16="http://schemas.microsoft.com/office/drawing/2014/main" id="{2E723CD9-2AC3-4FE0-871B-199379639298}"/>
              </a:ext>
            </a:extLst>
          </p:cNvPr>
          <p:cNvSpPr txBox="1">
            <a:spLocks noChangeArrowheads="1"/>
          </p:cNvSpPr>
          <p:nvPr/>
        </p:nvSpPr>
        <p:spPr bwMode="auto">
          <a:xfrm>
            <a:off x="533400" y="5778500"/>
            <a:ext cx="8077200" cy="850900"/>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sz="1600"/>
              <a:t>For demonstrative purposes, we applied CSS styles directly to the &lt;th&gt; and &lt;td&gt; elements, instead of using separate classes.  In the real world, this would likely be a bad idea, as any other tables on our page would be affected too.</a:t>
            </a:r>
            <a:endParaRPr lang="en-IN" alt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styles: the style attribute</a:t>
            </a:r>
          </a:p>
        </p:txBody>
      </p:sp>
      <p:sp>
        <p:nvSpPr>
          <p:cNvPr id="8" name="Content Placeholder 7"/>
          <p:cNvSpPr>
            <a:spLocks noGrp="1"/>
          </p:cNvSpPr>
          <p:nvPr>
            <p:ph idx="1"/>
          </p:nvPr>
        </p:nvSpPr>
        <p:spPr>
          <a:xfrm>
            <a:off x="640976" y="4572000"/>
            <a:ext cx="8153400" cy="1524000"/>
          </a:xfrm>
        </p:spPr>
        <p:txBody>
          <a:bodyPr/>
          <a:lstStyle/>
          <a:p>
            <a:r>
              <a:rPr lang="en-US" sz="2400" dirty="0"/>
              <a:t>Higher precedence than embedded or linked styles</a:t>
            </a:r>
          </a:p>
          <a:p>
            <a:r>
              <a:rPr lang="en-US" sz="2400" dirty="0"/>
              <a:t>Used for one-time overrides and styling a particular element</a:t>
            </a:r>
          </a:p>
          <a:p>
            <a:r>
              <a:rPr lang="en-US" sz="2400" dirty="0"/>
              <a:t>B</a:t>
            </a:r>
            <a:r>
              <a:rPr lang="en-US" sz="2400" i="1" dirty="0"/>
              <a:t>ad style </a:t>
            </a:r>
            <a:r>
              <a:rPr lang="en-US" sz="2400" dirty="0"/>
              <a:t>and should be avoided when possible (why?)</a:t>
            </a:r>
            <a:endParaRPr lang="en-US" sz="2000" dirty="0"/>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6</a:t>
            </a:fld>
            <a:endParaRPr lang="en-US"/>
          </a:p>
        </p:txBody>
      </p:sp>
      <p:sp>
        <p:nvSpPr>
          <p:cNvPr id="9" name="TextBox 8"/>
          <p:cNvSpPr txBox="1"/>
          <p:nvPr/>
        </p:nvSpPr>
        <p:spPr>
          <a:xfrm>
            <a:off x="609600" y="1827074"/>
            <a:ext cx="8153400" cy="1200329"/>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 </a:t>
            </a:r>
            <a:r>
              <a:rPr lang="en-US" b="1" dirty="0">
                <a:latin typeface="Courier New" pitchFamily="49" charset="0"/>
                <a:cs typeface="Courier New" pitchFamily="49" charset="0"/>
              </a:rPr>
              <a:t>style="font-family: sans-serif; color: red;"</a:t>
            </a:r>
            <a:r>
              <a:rPr lang="en-US" dirty="0">
                <a:latin typeface="Courier New" pitchFamily="49" charset="0"/>
                <a:cs typeface="Courier New" pitchFamily="49" charset="0"/>
              </a:rPr>
              <a:t>&gt;</a:t>
            </a:r>
          </a:p>
          <a:p>
            <a:r>
              <a:rPr lang="en-US" dirty="0">
                <a:latin typeface="Courier New" pitchFamily="49" charset="0"/>
                <a:cs typeface="Courier New" pitchFamily="49" charset="0"/>
              </a:rPr>
              <a:t>This is a paragraph&lt;/p&gt; 							</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143071"/>
            <a:ext cx="8153400" cy="954107"/>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This is a paragraph</a:t>
            </a:r>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22942626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C8630FA0-068A-4170-BD1E-7F38E4ACF6D8}"/>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79875" name="Text Box 3">
            <a:extLst>
              <a:ext uri="{FF2B5EF4-FFF2-40B4-BE49-F238E27FC236}">
                <a16:creationId xmlns="" xmlns:a16="http://schemas.microsoft.com/office/drawing/2014/main" id="{8558E270-E35E-4730-BE0B-962D4E8DCDDC}"/>
              </a:ext>
            </a:extLst>
          </p:cNvPr>
          <p:cNvSpPr txBox="1">
            <a:spLocks noChangeArrowheads="1"/>
          </p:cNvSpPr>
          <p:nvPr/>
        </p:nvSpPr>
        <p:spPr bwMode="auto">
          <a:xfrm>
            <a:off x="381000" y="1371600"/>
            <a:ext cx="845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When specifying multiple border properties, we can use the CSS </a:t>
            </a:r>
            <a:r>
              <a:rPr lang="en-US" altLang="en-US" b="1"/>
              <a:t>border</a:t>
            </a:r>
            <a:r>
              <a:rPr lang="en-US" altLang="en-US"/>
              <a:t> </a:t>
            </a:r>
            <a:r>
              <a:rPr lang="en-US" altLang="en-US" b="1"/>
              <a:t>shorthand</a:t>
            </a:r>
            <a:r>
              <a:rPr lang="en-US" altLang="en-US"/>
              <a:t> to reduce the statement to a single line:</a:t>
            </a:r>
          </a:p>
        </p:txBody>
      </p:sp>
      <p:sp>
        <p:nvSpPr>
          <p:cNvPr id="79876" name="Rectangle 4">
            <a:extLst>
              <a:ext uri="{FF2B5EF4-FFF2-40B4-BE49-F238E27FC236}">
                <a16:creationId xmlns="" xmlns:a16="http://schemas.microsoft.com/office/drawing/2014/main" id="{E7BBBC66-A6F3-4853-8439-A7E7B09FAF31}"/>
              </a:ext>
            </a:extLst>
          </p:cNvPr>
          <p:cNvSpPr>
            <a:spLocks noChangeArrowheads="1"/>
          </p:cNvSpPr>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eaLnBrk="0" fontAlgn="base" hangingPunct="0">
              <a:spcBef>
                <a:spcPct val="0"/>
              </a:spcBef>
              <a:spcAft>
                <a:spcPct val="0"/>
              </a:spcAft>
              <a:defRPr sz="4400">
                <a:solidFill>
                  <a:schemeClr val="tx1"/>
                </a:solidFill>
                <a:latin typeface="Arial" panose="020B0604020202020204" pitchFamily="34" charset="0"/>
              </a:defRPr>
            </a:lvl6pPr>
            <a:lvl7pPr marL="914400" eaLnBrk="0" fontAlgn="base" hangingPunct="0">
              <a:spcBef>
                <a:spcPct val="0"/>
              </a:spcBef>
              <a:spcAft>
                <a:spcPct val="0"/>
              </a:spcAft>
              <a:defRPr sz="4400">
                <a:solidFill>
                  <a:schemeClr val="tx1"/>
                </a:solidFill>
                <a:latin typeface="Arial" panose="020B0604020202020204" pitchFamily="34" charset="0"/>
              </a:defRPr>
            </a:lvl7pPr>
            <a:lvl8pPr marL="1371600" eaLnBrk="0" fontAlgn="base" hangingPunct="0">
              <a:spcBef>
                <a:spcPct val="0"/>
              </a:spcBef>
              <a:spcAft>
                <a:spcPct val="0"/>
              </a:spcAft>
              <a:defRPr sz="4400">
                <a:solidFill>
                  <a:schemeClr val="tx1"/>
                </a:solidFill>
                <a:latin typeface="Arial" panose="020B0604020202020204" pitchFamily="34" charset="0"/>
              </a:defRPr>
            </a:lvl8pPr>
            <a:lvl9pPr marL="18288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a:t>Using CSS Border Shorthand</a:t>
            </a:r>
          </a:p>
        </p:txBody>
      </p:sp>
      <p:sp>
        <p:nvSpPr>
          <p:cNvPr id="79878" name="Line 6">
            <a:extLst>
              <a:ext uri="{FF2B5EF4-FFF2-40B4-BE49-F238E27FC236}">
                <a16:creationId xmlns="" xmlns:a16="http://schemas.microsoft.com/office/drawing/2014/main" id="{A7B3E17F-FBA3-4D36-98C9-15C978B73EFD}"/>
              </a:ext>
            </a:extLst>
          </p:cNvPr>
          <p:cNvSpPr>
            <a:spLocks noChangeShapeType="1"/>
          </p:cNvSpPr>
          <p:nvPr/>
        </p:nvSpPr>
        <p:spPr bwMode="auto">
          <a:xfrm flipV="1">
            <a:off x="4343400" y="3124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2" name="Rectangle 3">
            <a:extLst>
              <a:ext uri="{FF2B5EF4-FFF2-40B4-BE49-F238E27FC236}">
                <a16:creationId xmlns="" xmlns:a16="http://schemas.microsoft.com/office/drawing/2014/main" id="{DA4F5413-0A6F-4CE3-927B-1A637D8DCDBF}"/>
              </a:ext>
            </a:extLst>
          </p:cNvPr>
          <p:cNvSpPr>
            <a:spLocks noChangeArrowheads="1"/>
          </p:cNvSpPr>
          <p:nvPr/>
        </p:nvSpPr>
        <p:spPr bwMode="auto">
          <a:xfrm>
            <a:off x="4810125" y="2057400"/>
            <a:ext cx="3810000" cy="29718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n-US" sz="1300" b="1">
                <a:latin typeface="Courier New" panose="02070309020205020404" pitchFamily="49" charset="0"/>
              </a:rPr>
              <a:t>&lt;style type="text/css"&gt;</a:t>
            </a:r>
          </a:p>
          <a:p>
            <a:pPr>
              <a:buFont typeface="Wingdings" panose="05000000000000000000" pitchFamily="2" charset="2"/>
              <a:buNone/>
            </a:pPr>
            <a:r>
              <a:rPr lang="en-US" altLang="en-US" sz="1300" b="1">
                <a:latin typeface="Courier New" panose="02070309020205020404" pitchFamily="49" charset="0"/>
              </a:rPr>
              <a:t>  .glossary {</a:t>
            </a:r>
          </a:p>
          <a:p>
            <a:pPr>
              <a:buFont typeface="Wingdings" panose="05000000000000000000" pitchFamily="2" charset="2"/>
              <a:buNone/>
            </a:pPr>
            <a:r>
              <a:rPr lang="en-US" altLang="en-US" sz="1300" b="1">
                <a:latin typeface="Courier New" panose="02070309020205020404" pitchFamily="49" charset="0"/>
              </a:rPr>
              <a:t>    width: 350px;</a:t>
            </a:r>
          </a:p>
          <a:p>
            <a:pPr>
              <a:buFont typeface="Wingdings" panose="05000000000000000000" pitchFamily="2" charset="2"/>
              <a:buNone/>
            </a:pPr>
            <a:r>
              <a:rPr lang="en-US" altLang="en-US" sz="1300" b="1">
                <a:solidFill>
                  <a:srgbClr val="FF0066"/>
                </a:solidFill>
                <a:latin typeface="Courier New" panose="02070309020205020404" pitchFamily="49" charset="0"/>
              </a:rPr>
              <a:t>    border: 4px solid red;</a:t>
            </a:r>
          </a:p>
          <a:p>
            <a:pPr>
              <a:buFont typeface="Wingdings" panose="05000000000000000000" pitchFamily="2" charset="2"/>
              <a:buNone/>
            </a:pPr>
            <a:r>
              <a:rPr lang="en-US" altLang="en-US" sz="1300" b="1">
                <a:latin typeface="Courier New" panose="02070309020205020404" pitchFamily="49" charset="0"/>
              </a:rPr>
              <a:t>  }</a:t>
            </a:r>
          </a:p>
          <a:p>
            <a:pPr>
              <a:buFont typeface="Wingdings" panose="05000000000000000000" pitchFamily="2" charset="2"/>
              <a:buNone/>
            </a:pPr>
            <a:r>
              <a:rPr lang="en-US" altLang="en-US" sz="1300" b="1">
                <a:latin typeface="Courier New" panose="02070309020205020404" pitchFamily="49" charset="0"/>
              </a:rPr>
              <a:t>  th {</a:t>
            </a:r>
          </a:p>
          <a:p>
            <a:pPr>
              <a:buFont typeface="Wingdings" panose="05000000000000000000" pitchFamily="2" charset="2"/>
              <a:buNone/>
            </a:pPr>
            <a:r>
              <a:rPr lang="en-US" altLang="en-US" sz="1300" b="1">
                <a:latin typeface="Courier New" panose="02070309020205020404" pitchFamily="49" charset="0"/>
              </a:rPr>
              <a:t>    </a:t>
            </a:r>
            <a:r>
              <a:rPr lang="en-US" altLang="en-US" sz="1300" b="1">
                <a:solidFill>
                  <a:srgbClr val="FF0066"/>
                </a:solidFill>
                <a:latin typeface="Courier New" panose="02070309020205020404" pitchFamily="49" charset="0"/>
              </a:rPr>
              <a:t>border: 2px solid;</a:t>
            </a:r>
          </a:p>
          <a:p>
            <a:pPr>
              <a:buFont typeface="Wingdings" panose="05000000000000000000" pitchFamily="2" charset="2"/>
              <a:buNone/>
            </a:pPr>
            <a:r>
              <a:rPr lang="en-US" altLang="en-US" sz="1300" b="1">
                <a:latin typeface="Courier New" panose="02070309020205020404" pitchFamily="49" charset="0"/>
              </a:rPr>
              <a:t>  }</a:t>
            </a:r>
          </a:p>
          <a:p>
            <a:pPr>
              <a:buFont typeface="Wingdings" panose="05000000000000000000" pitchFamily="2" charset="2"/>
              <a:buNone/>
            </a:pPr>
            <a:r>
              <a:rPr lang="en-US" altLang="en-US" sz="1300" b="1">
                <a:latin typeface="Courier New" panose="02070309020205020404" pitchFamily="49" charset="0"/>
              </a:rPr>
              <a:t>  td {</a:t>
            </a:r>
          </a:p>
          <a:p>
            <a:pPr>
              <a:buFont typeface="Wingdings" panose="05000000000000000000" pitchFamily="2" charset="2"/>
              <a:buNone/>
            </a:pPr>
            <a:r>
              <a:rPr lang="en-US" altLang="en-US" sz="1300" b="1">
                <a:latin typeface="Courier New" panose="02070309020205020404" pitchFamily="49" charset="0"/>
              </a:rPr>
              <a:t>    </a:t>
            </a:r>
            <a:r>
              <a:rPr lang="en-US" altLang="en-US" sz="1300" b="1">
                <a:solidFill>
                  <a:srgbClr val="FF0066"/>
                </a:solidFill>
                <a:latin typeface="Courier New" panose="02070309020205020404" pitchFamily="49" charset="0"/>
              </a:rPr>
              <a:t>border: 2px dashed;</a:t>
            </a:r>
          </a:p>
          <a:p>
            <a:pPr>
              <a:buFont typeface="Wingdings" panose="05000000000000000000" pitchFamily="2" charset="2"/>
              <a:buNone/>
            </a:pPr>
            <a:r>
              <a:rPr lang="en-US" altLang="en-US" sz="1300" b="1">
                <a:latin typeface="Courier New" panose="02070309020205020404" pitchFamily="49" charset="0"/>
              </a:rPr>
              <a:t>  }</a:t>
            </a:r>
          </a:p>
          <a:p>
            <a:pPr>
              <a:buFont typeface="Wingdings" panose="05000000000000000000" pitchFamily="2" charset="2"/>
              <a:buNone/>
            </a:pPr>
            <a:r>
              <a:rPr lang="en-US" altLang="en-US" sz="1300" b="1">
                <a:latin typeface="Courier New" panose="02070309020205020404" pitchFamily="49" charset="0"/>
              </a:rPr>
              <a:t>  ...</a:t>
            </a:r>
          </a:p>
        </p:txBody>
      </p:sp>
      <p:sp>
        <p:nvSpPr>
          <p:cNvPr id="79883" name="Rectangle 3">
            <a:extLst>
              <a:ext uri="{FF2B5EF4-FFF2-40B4-BE49-F238E27FC236}">
                <a16:creationId xmlns="" xmlns:a16="http://schemas.microsoft.com/office/drawing/2014/main" id="{397C8C1C-B014-4C15-AC14-0C1699715E69}"/>
              </a:ext>
            </a:extLst>
          </p:cNvPr>
          <p:cNvSpPr>
            <a:spLocks noChangeArrowheads="1"/>
          </p:cNvSpPr>
          <p:nvPr/>
        </p:nvSpPr>
        <p:spPr bwMode="auto">
          <a:xfrm>
            <a:off x="533400" y="2057400"/>
            <a:ext cx="3810000" cy="38862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n-US" sz="1300" b="1">
                <a:latin typeface="Courier New" panose="02070309020205020404" pitchFamily="49" charset="0"/>
              </a:rPr>
              <a:t>&lt;style type="text/css"&gt;</a:t>
            </a:r>
          </a:p>
          <a:p>
            <a:pPr>
              <a:buFont typeface="Wingdings" panose="05000000000000000000" pitchFamily="2" charset="2"/>
              <a:buNone/>
            </a:pPr>
            <a:r>
              <a:rPr lang="en-US" altLang="en-US" sz="1300" b="1">
                <a:latin typeface="Courier New" panose="02070309020205020404" pitchFamily="49" charset="0"/>
              </a:rPr>
              <a:t>  .glossary {</a:t>
            </a:r>
          </a:p>
          <a:p>
            <a:pPr>
              <a:buFont typeface="Wingdings" panose="05000000000000000000" pitchFamily="2" charset="2"/>
              <a:buNone/>
            </a:pPr>
            <a:r>
              <a:rPr lang="en-US" altLang="en-US" sz="1300" b="1">
                <a:latin typeface="Courier New" panose="02070309020205020404" pitchFamily="49" charset="0"/>
              </a:rPr>
              <a:t>    width: 350px;</a:t>
            </a:r>
          </a:p>
          <a:p>
            <a:pPr>
              <a:buFont typeface="Wingdings" panose="05000000000000000000" pitchFamily="2" charset="2"/>
              <a:buNone/>
            </a:pPr>
            <a:r>
              <a:rPr lang="en-US" altLang="en-US" sz="1300" b="1">
                <a:solidFill>
                  <a:srgbClr val="FF0066"/>
                </a:solidFill>
                <a:latin typeface="Courier New" panose="02070309020205020404" pitchFamily="49" charset="0"/>
              </a:rPr>
              <a:t>    border-width: 4px;</a:t>
            </a:r>
          </a:p>
          <a:p>
            <a:pPr>
              <a:buFont typeface="Wingdings" panose="05000000000000000000" pitchFamily="2" charset="2"/>
              <a:buNone/>
            </a:pPr>
            <a:r>
              <a:rPr lang="en-US" altLang="en-US" sz="1300" b="1">
                <a:solidFill>
                  <a:srgbClr val="FF0066"/>
                </a:solidFill>
                <a:latin typeface="Courier New" panose="02070309020205020404" pitchFamily="49" charset="0"/>
              </a:rPr>
              <a:t>    border-style: solid;</a:t>
            </a:r>
          </a:p>
          <a:p>
            <a:pPr>
              <a:buFont typeface="Wingdings" panose="05000000000000000000" pitchFamily="2" charset="2"/>
              <a:buNone/>
            </a:pPr>
            <a:r>
              <a:rPr lang="en-US" altLang="en-US" sz="1300" b="1">
                <a:solidFill>
                  <a:srgbClr val="FF0066"/>
                </a:solidFill>
                <a:latin typeface="Courier New" panose="02070309020205020404" pitchFamily="49" charset="0"/>
              </a:rPr>
              <a:t>    border-color: red;</a:t>
            </a:r>
          </a:p>
          <a:p>
            <a:pPr>
              <a:buFont typeface="Wingdings" panose="05000000000000000000" pitchFamily="2" charset="2"/>
              <a:buNone/>
            </a:pPr>
            <a:r>
              <a:rPr lang="en-US" altLang="en-US" sz="1300" b="1">
                <a:latin typeface="Courier New" panose="02070309020205020404" pitchFamily="49" charset="0"/>
              </a:rPr>
              <a:t>  }</a:t>
            </a:r>
          </a:p>
          <a:p>
            <a:pPr>
              <a:buFont typeface="Wingdings" panose="05000000000000000000" pitchFamily="2" charset="2"/>
              <a:buNone/>
            </a:pPr>
            <a:r>
              <a:rPr lang="en-US" altLang="en-US" sz="1300" b="1">
                <a:latin typeface="Courier New" panose="02070309020205020404" pitchFamily="49" charset="0"/>
              </a:rPr>
              <a:t>  th {</a:t>
            </a:r>
          </a:p>
          <a:p>
            <a:pPr>
              <a:buFont typeface="Wingdings" panose="05000000000000000000" pitchFamily="2" charset="2"/>
              <a:buNone/>
            </a:pPr>
            <a:r>
              <a:rPr lang="en-US" altLang="en-US" sz="1300" b="1">
                <a:solidFill>
                  <a:srgbClr val="FF0066"/>
                </a:solidFill>
                <a:latin typeface="Courier New" panose="02070309020205020404" pitchFamily="49" charset="0"/>
              </a:rPr>
              <a:t>    border-width: 2px;</a:t>
            </a:r>
          </a:p>
          <a:p>
            <a:pPr>
              <a:buFont typeface="Wingdings" panose="05000000000000000000" pitchFamily="2" charset="2"/>
              <a:buNone/>
            </a:pPr>
            <a:r>
              <a:rPr lang="en-US" altLang="en-US" sz="1300" b="1">
                <a:latin typeface="Courier New" panose="02070309020205020404" pitchFamily="49" charset="0"/>
              </a:rPr>
              <a:t>    </a:t>
            </a:r>
            <a:r>
              <a:rPr lang="en-US" altLang="en-US" sz="1300" b="1">
                <a:solidFill>
                  <a:srgbClr val="FF0066"/>
                </a:solidFill>
                <a:latin typeface="Courier New" panose="02070309020205020404" pitchFamily="49" charset="0"/>
              </a:rPr>
              <a:t>border-style: solid;</a:t>
            </a:r>
          </a:p>
          <a:p>
            <a:pPr>
              <a:buFont typeface="Wingdings" panose="05000000000000000000" pitchFamily="2" charset="2"/>
              <a:buNone/>
            </a:pPr>
            <a:r>
              <a:rPr lang="en-US" altLang="en-US" sz="1300" b="1">
                <a:latin typeface="Courier New" panose="02070309020205020404" pitchFamily="49" charset="0"/>
              </a:rPr>
              <a:t>  }</a:t>
            </a:r>
          </a:p>
          <a:p>
            <a:pPr>
              <a:buFont typeface="Wingdings" panose="05000000000000000000" pitchFamily="2" charset="2"/>
              <a:buNone/>
            </a:pPr>
            <a:r>
              <a:rPr lang="en-US" altLang="en-US" sz="1300" b="1">
                <a:latin typeface="Courier New" panose="02070309020205020404" pitchFamily="49" charset="0"/>
              </a:rPr>
              <a:t>  td {</a:t>
            </a:r>
          </a:p>
          <a:p>
            <a:pPr>
              <a:buFont typeface="Wingdings" panose="05000000000000000000" pitchFamily="2" charset="2"/>
              <a:buNone/>
            </a:pPr>
            <a:r>
              <a:rPr lang="en-US" altLang="en-US" sz="1300" b="1">
                <a:solidFill>
                  <a:srgbClr val="FF0066"/>
                </a:solidFill>
                <a:latin typeface="Courier New" panose="02070309020205020404" pitchFamily="49" charset="0"/>
              </a:rPr>
              <a:t>    border-width: 2px;</a:t>
            </a:r>
          </a:p>
          <a:p>
            <a:pPr>
              <a:buFont typeface="Wingdings" panose="05000000000000000000" pitchFamily="2" charset="2"/>
              <a:buNone/>
            </a:pPr>
            <a:r>
              <a:rPr lang="en-US" altLang="en-US" sz="1300" b="1">
                <a:latin typeface="Courier New" panose="02070309020205020404" pitchFamily="49" charset="0"/>
              </a:rPr>
              <a:t>    </a:t>
            </a:r>
            <a:r>
              <a:rPr lang="en-US" altLang="en-US" sz="1300" b="1">
                <a:solidFill>
                  <a:srgbClr val="FF0066"/>
                </a:solidFill>
                <a:latin typeface="Courier New" panose="02070309020205020404" pitchFamily="49" charset="0"/>
              </a:rPr>
              <a:t>border-style: dashed;</a:t>
            </a:r>
          </a:p>
          <a:p>
            <a:pPr>
              <a:buFont typeface="Wingdings" panose="05000000000000000000" pitchFamily="2" charset="2"/>
              <a:buNone/>
            </a:pPr>
            <a:r>
              <a:rPr lang="en-US" altLang="en-US" sz="1300" b="1">
                <a:latin typeface="Courier New" panose="02070309020205020404" pitchFamily="49" charset="0"/>
              </a:rPr>
              <a:t>  }</a:t>
            </a:r>
          </a:p>
          <a:p>
            <a:pPr>
              <a:buFont typeface="Wingdings" panose="05000000000000000000" pitchFamily="2" charset="2"/>
              <a:buNone/>
            </a:pPr>
            <a:r>
              <a:rPr lang="en-US" altLang="en-US" sz="1300" b="1">
                <a:latin typeface="Courier New" panose="02070309020205020404" pitchFamily="49" charset="0"/>
              </a:rPr>
              <a:t>  ...</a:t>
            </a:r>
          </a:p>
        </p:txBody>
      </p:sp>
      <p:sp>
        <p:nvSpPr>
          <p:cNvPr id="79884" name="Text Box 12">
            <a:extLst>
              <a:ext uri="{FF2B5EF4-FFF2-40B4-BE49-F238E27FC236}">
                <a16:creationId xmlns="" xmlns:a16="http://schemas.microsoft.com/office/drawing/2014/main" id="{CAF64842-FCBD-4B01-8B54-E4DE5B54EBD3}"/>
              </a:ext>
            </a:extLst>
          </p:cNvPr>
          <p:cNvSpPr txBox="1">
            <a:spLocks noChangeArrowheads="1"/>
          </p:cNvSpPr>
          <p:nvPr/>
        </p:nvSpPr>
        <p:spPr bwMode="auto">
          <a:xfrm>
            <a:off x="533400" y="6038850"/>
            <a:ext cx="8077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By convention, the properties are ordered as </a:t>
            </a:r>
            <a:r>
              <a:rPr lang="en-US" altLang="en-US" b="1"/>
              <a:t>border: border-width border-style border-color;  </a:t>
            </a:r>
            <a:r>
              <a:rPr lang="en-US" altLang="en-US"/>
              <a:t>(The color portion may be omitted.)</a:t>
            </a:r>
            <a:endParaRPr lang="en-I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B89D511C-D184-47CD-91A5-70417B2EB0B9}"/>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83971" name="Text Box 3">
            <a:extLst>
              <a:ext uri="{FF2B5EF4-FFF2-40B4-BE49-F238E27FC236}">
                <a16:creationId xmlns="" xmlns:a16="http://schemas.microsoft.com/office/drawing/2014/main" id="{41DFBD0E-60E1-41C7-910D-513CC62CE5E7}"/>
              </a:ext>
            </a:extLst>
          </p:cNvPr>
          <p:cNvSpPr txBox="1">
            <a:spLocks noChangeArrowheads="1"/>
          </p:cNvSpPr>
          <p:nvPr/>
        </p:nvSpPr>
        <p:spPr bwMode="auto">
          <a:xfrm>
            <a:off x="381000" y="1371600"/>
            <a:ext cx="8458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By setting the </a:t>
            </a:r>
            <a:r>
              <a:rPr lang="en-US" altLang="en-US" b="1"/>
              <a:t>padding</a:t>
            </a:r>
            <a:r>
              <a:rPr lang="en-US" altLang="en-US"/>
              <a:t> property, we can make sure there is at least that much white space around our cell contents.  This keeps the actual cell contents from displaying too closely to the borders:</a:t>
            </a:r>
          </a:p>
        </p:txBody>
      </p:sp>
      <p:sp>
        <p:nvSpPr>
          <p:cNvPr id="83972" name="Rectangle 4">
            <a:extLst>
              <a:ext uri="{FF2B5EF4-FFF2-40B4-BE49-F238E27FC236}">
                <a16:creationId xmlns="" xmlns:a16="http://schemas.microsoft.com/office/drawing/2014/main" id="{D4C018DA-6D4A-4567-8F6A-E9398DCEC865}"/>
              </a:ext>
            </a:extLst>
          </p:cNvPr>
          <p:cNvSpPr>
            <a:spLocks noChangeArrowheads="1"/>
          </p:cNvSpPr>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eaLnBrk="0" fontAlgn="base" hangingPunct="0">
              <a:spcBef>
                <a:spcPct val="0"/>
              </a:spcBef>
              <a:spcAft>
                <a:spcPct val="0"/>
              </a:spcAft>
              <a:defRPr sz="4400">
                <a:solidFill>
                  <a:schemeClr val="tx1"/>
                </a:solidFill>
                <a:latin typeface="Arial" panose="020B0604020202020204" pitchFamily="34" charset="0"/>
              </a:defRPr>
            </a:lvl6pPr>
            <a:lvl7pPr marL="914400" eaLnBrk="0" fontAlgn="base" hangingPunct="0">
              <a:spcBef>
                <a:spcPct val="0"/>
              </a:spcBef>
              <a:spcAft>
                <a:spcPct val="0"/>
              </a:spcAft>
              <a:defRPr sz="4400">
                <a:solidFill>
                  <a:schemeClr val="tx1"/>
                </a:solidFill>
                <a:latin typeface="Arial" panose="020B0604020202020204" pitchFamily="34" charset="0"/>
              </a:defRPr>
            </a:lvl7pPr>
            <a:lvl8pPr marL="1371600" eaLnBrk="0" fontAlgn="base" hangingPunct="0">
              <a:spcBef>
                <a:spcPct val="0"/>
              </a:spcBef>
              <a:spcAft>
                <a:spcPct val="0"/>
              </a:spcAft>
              <a:defRPr sz="4400">
                <a:solidFill>
                  <a:schemeClr val="tx1"/>
                </a:solidFill>
                <a:latin typeface="Arial" panose="020B0604020202020204" pitchFamily="34" charset="0"/>
              </a:defRPr>
            </a:lvl8pPr>
            <a:lvl9pPr marL="18288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a:t>Adding Cell Padding</a:t>
            </a:r>
          </a:p>
        </p:txBody>
      </p:sp>
      <p:sp>
        <p:nvSpPr>
          <p:cNvPr id="83973" name="Rectangle 3">
            <a:extLst>
              <a:ext uri="{FF2B5EF4-FFF2-40B4-BE49-F238E27FC236}">
                <a16:creationId xmlns="" xmlns:a16="http://schemas.microsoft.com/office/drawing/2014/main" id="{17DC45A8-B5D1-44D8-85C7-FAD62019F929}"/>
              </a:ext>
            </a:extLst>
          </p:cNvPr>
          <p:cNvSpPr>
            <a:spLocks noChangeArrowheads="1"/>
          </p:cNvSpPr>
          <p:nvPr/>
        </p:nvSpPr>
        <p:spPr bwMode="auto">
          <a:xfrm>
            <a:off x="533400" y="2286000"/>
            <a:ext cx="3810000" cy="32004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n-US" sz="1300" b="1">
                <a:latin typeface="Courier New" panose="02070309020205020404" pitchFamily="49" charset="0"/>
              </a:rPr>
              <a:t>&lt;style type="text/css"&gt;</a:t>
            </a:r>
          </a:p>
          <a:p>
            <a:pPr>
              <a:buFont typeface="Wingdings" panose="05000000000000000000" pitchFamily="2" charset="2"/>
              <a:buNone/>
            </a:pPr>
            <a:r>
              <a:rPr lang="en-US" altLang="en-US" sz="1300" b="1">
                <a:latin typeface="Courier New" panose="02070309020205020404" pitchFamily="49" charset="0"/>
              </a:rPr>
              <a:t>  .glossary {</a:t>
            </a:r>
          </a:p>
          <a:p>
            <a:pPr>
              <a:buFont typeface="Wingdings" panose="05000000000000000000" pitchFamily="2" charset="2"/>
              <a:buNone/>
            </a:pPr>
            <a:r>
              <a:rPr lang="en-US" altLang="en-US" sz="1300" b="1">
                <a:latin typeface="Courier New" panose="02070309020205020404" pitchFamily="49" charset="0"/>
              </a:rPr>
              <a:t>    width: 350px;</a:t>
            </a:r>
          </a:p>
          <a:p>
            <a:pPr>
              <a:buFont typeface="Wingdings" panose="05000000000000000000" pitchFamily="2" charset="2"/>
              <a:buNone/>
            </a:pPr>
            <a:r>
              <a:rPr lang="en-US" altLang="en-US" sz="1300" b="1">
                <a:latin typeface="Courier New" panose="02070309020205020404" pitchFamily="49" charset="0"/>
              </a:rPr>
              <a:t>    border: 4px solid red;</a:t>
            </a:r>
          </a:p>
          <a:p>
            <a:pPr>
              <a:buFont typeface="Wingdings" panose="05000000000000000000" pitchFamily="2" charset="2"/>
              <a:buNone/>
            </a:pPr>
            <a:r>
              <a:rPr lang="en-US" altLang="en-US" sz="1300" b="1">
                <a:latin typeface="Courier New" panose="02070309020205020404" pitchFamily="49" charset="0"/>
              </a:rPr>
              <a:t>  }</a:t>
            </a:r>
          </a:p>
          <a:p>
            <a:pPr>
              <a:buFont typeface="Wingdings" panose="05000000000000000000" pitchFamily="2" charset="2"/>
              <a:buNone/>
            </a:pPr>
            <a:r>
              <a:rPr lang="en-US" altLang="en-US" sz="1300" b="1">
                <a:latin typeface="Courier New" panose="02070309020205020404" pitchFamily="49" charset="0"/>
              </a:rPr>
              <a:t>  th {</a:t>
            </a:r>
          </a:p>
          <a:p>
            <a:pPr>
              <a:buFont typeface="Wingdings" panose="05000000000000000000" pitchFamily="2" charset="2"/>
              <a:buNone/>
            </a:pPr>
            <a:r>
              <a:rPr lang="en-US" altLang="en-US" sz="1300" b="1">
                <a:latin typeface="Courier New" panose="02070309020205020404" pitchFamily="49" charset="0"/>
              </a:rPr>
              <a:t>    border: 2px solid;</a:t>
            </a:r>
          </a:p>
          <a:p>
            <a:pPr>
              <a:buFont typeface="Wingdings" panose="05000000000000000000" pitchFamily="2" charset="2"/>
              <a:buNone/>
            </a:pPr>
            <a:r>
              <a:rPr lang="en-US" altLang="en-US" sz="1300" b="1">
                <a:latin typeface="Courier New" panose="02070309020205020404" pitchFamily="49" charset="0"/>
              </a:rPr>
              <a:t>  }</a:t>
            </a:r>
          </a:p>
          <a:p>
            <a:pPr>
              <a:buFont typeface="Wingdings" panose="05000000000000000000" pitchFamily="2" charset="2"/>
              <a:buNone/>
            </a:pPr>
            <a:r>
              <a:rPr lang="en-US" altLang="en-US" sz="1300" b="1">
                <a:latin typeface="Courier New" panose="02070309020205020404" pitchFamily="49" charset="0"/>
              </a:rPr>
              <a:t>  td {</a:t>
            </a:r>
          </a:p>
          <a:p>
            <a:pPr>
              <a:buFont typeface="Wingdings" panose="05000000000000000000" pitchFamily="2" charset="2"/>
              <a:buNone/>
            </a:pPr>
            <a:r>
              <a:rPr lang="en-US" altLang="en-US" sz="1300" b="1">
                <a:latin typeface="Courier New" panose="02070309020205020404" pitchFamily="49" charset="0"/>
              </a:rPr>
              <a:t>    border: 2px dashed;</a:t>
            </a:r>
          </a:p>
          <a:p>
            <a:pPr>
              <a:buFont typeface="Wingdings" panose="05000000000000000000" pitchFamily="2" charset="2"/>
              <a:buNone/>
            </a:pPr>
            <a:r>
              <a:rPr lang="en-US" altLang="en-US" sz="1300" b="1">
                <a:latin typeface="Courier New" panose="02070309020205020404" pitchFamily="49" charset="0"/>
              </a:rPr>
              <a:t>    </a:t>
            </a:r>
            <a:r>
              <a:rPr lang="en-US" altLang="en-US" sz="1300" b="1">
                <a:solidFill>
                  <a:srgbClr val="FF0066"/>
                </a:solidFill>
                <a:latin typeface="Courier New" panose="02070309020205020404" pitchFamily="49" charset="0"/>
              </a:rPr>
              <a:t>padding: 5px;</a:t>
            </a:r>
          </a:p>
          <a:p>
            <a:pPr>
              <a:buFont typeface="Wingdings" panose="05000000000000000000" pitchFamily="2" charset="2"/>
              <a:buNone/>
            </a:pPr>
            <a:r>
              <a:rPr lang="en-US" altLang="en-US" sz="1300" b="1">
                <a:latin typeface="Courier New" panose="02070309020205020404" pitchFamily="49" charset="0"/>
              </a:rPr>
              <a:t>  } </a:t>
            </a:r>
          </a:p>
          <a:p>
            <a:pPr>
              <a:buFont typeface="Wingdings" panose="05000000000000000000" pitchFamily="2" charset="2"/>
              <a:buNone/>
            </a:pPr>
            <a:r>
              <a:rPr lang="en-US" altLang="en-US" sz="1300" b="1">
                <a:latin typeface="Courier New" panose="02070309020205020404" pitchFamily="49" charset="0"/>
              </a:rPr>
              <a:t>...</a:t>
            </a:r>
          </a:p>
        </p:txBody>
      </p:sp>
      <p:sp>
        <p:nvSpPr>
          <p:cNvPr id="83974" name="Line 6">
            <a:extLst>
              <a:ext uri="{FF2B5EF4-FFF2-40B4-BE49-F238E27FC236}">
                <a16:creationId xmlns="" xmlns:a16="http://schemas.microsoft.com/office/drawing/2014/main" id="{0BA35E42-0ACF-4A5F-9D15-9BD775B44133}"/>
              </a:ext>
            </a:extLst>
          </p:cNvPr>
          <p:cNvSpPr>
            <a:spLocks noChangeShapeType="1"/>
          </p:cNvSpPr>
          <p:nvPr/>
        </p:nvSpPr>
        <p:spPr bwMode="auto">
          <a:xfrm flipV="1">
            <a:off x="4343400" y="32766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3978" name="Picture 10" descr="CSSTables6">
            <a:extLst>
              <a:ext uri="{FF2B5EF4-FFF2-40B4-BE49-F238E27FC236}">
                <a16:creationId xmlns="" xmlns:a16="http://schemas.microsoft.com/office/drawing/2014/main" id="{B45A009C-8BEA-4ACF-9BFB-C68ED1004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362200"/>
            <a:ext cx="3886200" cy="2668588"/>
          </a:xfrm>
          <a:prstGeom prst="rect">
            <a:avLst/>
          </a:prstGeom>
          <a:noFill/>
          <a:extLst>
            <a:ext uri="{909E8E84-426E-40DD-AFC4-6F175D3DCCD1}">
              <a14:hiddenFill xmlns:a14="http://schemas.microsoft.com/office/drawing/2010/main">
                <a:solidFill>
                  <a:srgbClr val="FFFFFF"/>
                </a:solidFill>
              </a14:hiddenFill>
            </a:ext>
          </a:extLst>
        </p:spPr>
      </p:pic>
      <p:sp>
        <p:nvSpPr>
          <p:cNvPr id="83982" name="Text Box 14">
            <a:extLst>
              <a:ext uri="{FF2B5EF4-FFF2-40B4-BE49-F238E27FC236}">
                <a16:creationId xmlns="" xmlns:a16="http://schemas.microsoft.com/office/drawing/2014/main" id="{953FB730-F1B9-4037-930F-181FA80FD605}"/>
              </a:ext>
            </a:extLst>
          </p:cNvPr>
          <p:cNvSpPr txBox="1">
            <a:spLocks noChangeArrowheads="1"/>
          </p:cNvSpPr>
          <p:nvPr/>
        </p:nvSpPr>
        <p:spPr bwMode="auto">
          <a:xfrm>
            <a:off x="533400" y="5810250"/>
            <a:ext cx="8077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Different border and padding settings can be set for the top, bottom, left, and right sides of elements.  We will learn how to do this in an upcoming lesson.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76179047-2517-43AD-BAEB-2BC4BA5813B3}"/>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86019" name="Text Box 3">
            <a:extLst>
              <a:ext uri="{FF2B5EF4-FFF2-40B4-BE49-F238E27FC236}">
                <a16:creationId xmlns="" xmlns:a16="http://schemas.microsoft.com/office/drawing/2014/main" id="{24EE9CE9-0FE1-4A2C-B3F6-DD475CF715FA}"/>
              </a:ext>
            </a:extLst>
          </p:cNvPr>
          <p:cNvSpPr txBox="1">
            <a:spLocks noChangeArrowheads="1"/>
          </p:cNvSpPr>
          <p:nvPr/>
        </p:nvSpPr>
        <p:spPr bwMode="auto">
          <a:xfrm>
            <a:off x="381000" y="1522413"/>
            <a:ext cx="845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By setting the </a:t>
            </a:r>
            <a:r>
              <a:rPr lang="en-US" altLang="en-US" b="1"/>
              <a:t>background-color</a:t>
            </a:r>
            <a:r>
              <a:rPr lang="en-US" altLang="en-US"/>
              <a:t> property, we can change our table's background away from the default:</a:t>
            </a:r>
          </a:p>
        </p:txBody>
      </p:sp>
      <p:sp>
        <p:nvSpPr>
          <p:cNvPr id="86020" name="Rectangle 4">
            <a:extLst>
              <a:ext uri="{FF2B5EF4-FFF2-40B4-BE49-F238E27FC236}">
                <a16:creationId xmlns="" xmlns:a16="http://schemas.microsoft.com/office/drawing/2014/main" id="{D34008B9-9FFD-4367-A044-DA9529FE5B78}"/>
              </a:ext>
            </a:extLst>
          </p:cNvPr>
          <p:cNvSpPr>
            <a:spLocks noChangeArrowheads="1"/>
          </p:cNvSpPr>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eaLnBrk="0" fontAlgn="base" hangingPunct="0">
              <a:spcBef>
                <a:spcPct val="0"/>
              </a:spcBef>
              <a:spcAft>
                <a:spcPct val="0"/>
              </a:spcAft>
              <a:defRPr sz="4400">
                <a:solidFill>
                  <a:schemeClr val="tx1"/>
                </a:solidFill>
                <a:latin typeface="Arial" panose="020B0604020202020204" pitchFamily="34" charset="0"/>
              </a:defRPr>
            </a:lvl6pPr>
            <a:lvl7pPr marL="914400" eaLnBrk="0" fontAlgn="base" hangingPunct="0">
              <a:spcBef>
                <a:spcPct val="0"/>
              </a:spcBef>
              <a:spcAft>
                <a:spcPct val="0"/>
              </a:spcAft>
              <a:defRPr sz="4400">
                <a:solidFill>
                  <a:schemeClr val="tx1"/>
                </a:solidFill>
                <a:latin typeface="Arial" panose="020B0604020202020204" pitchFamily="34" charset="0"/>
              </a:defRPr>
            </a:lvl7pPr>
            <a:lvl8pPr marL="1371600" eaLnBrk="0" fontAlgn="base" hangingPunct="0">
              <a:spcBef>
                <a:spcPct val="0"/>
              </a:spcBef>
              <a:spcAft>
                <a:spcPct val="0"/>
              </a:spcAft>
              <a:defRPr sz="4400">
                <a:solidFill>
                  <a:schemeClr val="tx1"/>
                </a:solidFill>
                <a:latin typeface="Arial" panose="020B0604020202020204" pitchFamily="34" charset="0"/>
              </a:defRPr>
            </a:lvl8pPr>
            <a:lvl9pPr marL="18288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a:t>Setting a Background Color</a:t>
            </a:r>
          </a:p>
        </p:txBody>
      </p:sp>
      <p:sp>
        <p:nvSpPr>
          <p:cNvPr id="86021" name="Rectangle 3">
            <a:extLst>
              <a:ext uri="{FF2B5EF4-FFF2-40B4-BE49-F238E27FC236}">
                <a16:creationId xmlns="" xmlns:a16="http://schemas.microsoft.com/office/drawing/2014/main" id="{FE63D9D2-BBD1-44DE-9C1B-EA131326D0CF}"/>
              </a:ext>
            </a:extLst>
          </p:cNvPr>
          <p:cNvSpPr>
            <a:spLocks noChangeArrowheads="1"/>
          </p:cNvSpPr>
          <p:nvPr/>
        </p:nvSpPr>
        <p:spPr bwMode="auto">
          <a:xfrm>
            <a:off x="533400" y="2286000"/>
            <a:ext cx="3810000" cy="34290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n-US" sz="1300" b="1">
                <a:latin typeface="Courier New" panose="02070309020205020404" pitchFamily="49" charset="0"/>
              </a:rPr>
              <a:t>&lt;style type="text/css"&gt;</a:t>
            </a:r>
          </a:p>
          <a:p>
            <a:pPr>
              <a:buFont typeface="Wingdings" panose="05000000000000000000" pitchFamily="2" charset="2"/>
              <a:buNone/>
            </a:pPr>
            <a:r>
              <a:rPr lang="en-US" altLang="en-US" sz="1300" b="1">
                <a:latin typeface="Courier New" panose="02070309020205020404" pitchFamily="49" charset="0"/>
              </a:rPr>
              <a:t>  .glossary {</a:t>
            </a:r>
          </a:p>
          <a:p>
            <a:pPr>
              <a:buFont typeface="Wingdings" panose="05000000000000000000" pitchFamily="2" charset="2"/>
              <a:buNone/>
            </a:pPr>
            <a:r>
              <a:rPr lang="en-US" altLang="en-US" sz="1300" b="1">
                <a:latin typeface="Courier New" panose="02070309020205020404" pitchFamily="49" charset="0"/>
              </a:rPr>
              <a:t>    width: 350px;</a:t>
            </a:r>
          </a:p>
          <a:p>
            <a:pPr>
              <a:buFont typeface="Wingdings" panose="05000000000000000000" pitchFamily="2" charset="2"/>
              <a:buNone/>
            </a:pPr>
            <a:r>
              <a:rPr lang="en-US" altLang="en-US" sz="1300" b="1">
                <a:latin typeface="Courier New" panose="02070309020205020404" pitchFamily="49" charset="0"/>
              </a:rPr>
              <a:t>    border: 4px solid red;</a:t>
            </a:r>
          </a:p>
          <a:p>
            <a:pPr>
              <a:buFont typeface="Wingdings" panose="05000000000000000000" pitchFamily="2" charset="2"/>
              <a:buNone/>
            </a:pPr>
            <a:r>
              <a:rPr lang="en-US" altLang="en-US" sz="1300" b="1">
                <a:latin typeface="Courier New" panose="02070309020205020404" pitchFamily="49" charset="0"/>
              </a:rPr>
              <a:t>    </a:t>
            </a:r>
            <a:r>
              <a:rPr lang="en-US" altLang="en-US" sz="1300" b="1">
                <a:solidFill>
                  <a:srgbClr val="FF0066"/>
                </a:solidFill>
                <a:latin typeface="Courier New" panose="02070309020205020404" pitchFamily="49" charset="0"/>
              </a:rPr>
              <a:t>background-color: gray;</a:t>
            </a:r>
          </a:p>
          <a:p>
            <a:pPr>
              <a:buFont typeface="Wingdings" panose="05000000000000000000" pitchFamily="2" charset="2"/>
              <a:buNone/>
            </a:pPr>
            <a:r>
              <a:rPr lang="en-US" altLang="en-US" sz="1300" b="1">
                <a:latin typeface="Courier New" panose="02070309020205020404" pitchFamily="49" charset="0"/>
              </a:rPr>
              <a:t>  }</a:t>
            </a:r>
          </a:p>
          <a:p>
            <a:pPr>
              <a:buFont typeface="Wingdings" panose="05000000000000000000" pitchFamily="2" charset="2"/>
              <a:buNone/>
            </a:pPr>
            <a:r>
              <a:rPr lang="en-US" altLang="en-US" sz="1300" b="1">
                <a:latin typeface="Courier New" panose="02070309020205020404" pitchFamily="49" charset="0"/>
              </a:rPr>
              <a:t>  th {</a:t>
            </a:r>
          </a:p>
          <a:p>
            <a:pPr>
              <a:buFont typeface="Wingdings" panose="05000000000000000000" pitchFamily="2" charset="2"/>
              <a:buNone/>
            </a:pPr>
            <a:r>
              <a:rPr lang="en-US" altLang="en-US" sz="1300" b="1">
                <a:latin typeface="Courier New" panose="02070309020205020404" pitchFamily="49" charset="0"/>
              </a:rPr>
              <a:t>    border: 2px solid;</a:t>
            </a:r>
          </a:p>
          <a:p>
            <a:pPr>
              <a:buFont typeface="Wingdings" panose="05000000000000000000" pitchFamily="2" charset="2"/>
              <a:buNone/>
            </a:pPr>
            <a:r>
              <a:rPr lang="en-US" altLang="en-US" sz="1300" b="1">
                <a:latin typeface="Courier New" panose="02070309020205020404" pitchFamily="49" charset="0"/>
              </a:rPr>
              <a:t>  }</a:t>
            </a:r>
          </a:p>
          <a:p>
            <a:pPr>
              <a:buFont typeface="Wingdings" panose="05000000000000000000" pitchFamily="2" charset="2"/>
              <a:buNone/>
            </a:pPr>
            <a:r>
              <a:rPr lang="en-US" altLang="en-US" sz="1300" b="1">
                <a:latin typeface="Courier New" panose="02070309020205020404" pitchFamily="49" charset="0"/>
              </a:rPr>
              <a:t>  td {</a:t>
            </a:r>
          </a:p>
          <a:p>
            <a:pPr>
              <a:buFont typeface="Wingdings" panose="05000000000000000000" pitchFamily="2" charset="2"/>
              <a:buNone/>
            </a:pPr>
            <a:r>
              <a:rPr lang="en-US" altLang="en-US" sz="1300" b="1">
                <a:latin typeface="Courier New" panose="02070309020205020404" pitchFamily="49" charset="0"/>
              </a:rPr>
              <a:t>    border: 2px dashed;</a:t>
            </a:r>
          </a:p>
          <a:p>
            <a:pPr>
              <a:buFont typeface="Wingdings" panose="05000000000000000000" pitchFamily="2" charset="2"/>
              <a:buNone/>
            </a:pPr>
            <a:r>
              <a:rPr lang="en-US" altLang="en-US" sz="1300" b="1">
                <a:latin typeface="Courier New" panose="02070309020205020404" pitchFamily="49" charset="0"/>
              </a:rPr>
              <a:t>    padding: 5px;</a:t>
            </a:r>
          </a:p>
          <a:p>
            <a:pPr>
              <a:buFont typeface="Wingdings" panose="05000000000000000000" pitchFamily="2" charset="2"/>
              <a:buNone/>
            </a:pPr>
            <a:r>
              <a:rPr lang="en-US" altLang="en-US" sz="1300" b="1">
                <a:latin typeface="Courier New" panose="02070309020205020404" pitchFamily="49" charset="0"/>
              </a:rPr>
              <a:t>  } </a:t>
            </a:r>
          </a:p>
          <a:p>
            <a:pPr>
              <a:buFont typeface="Wingdings" panose="05000000000000000000" pitchFamily="2" charset="2"/>
              <a:buNone/>
            </a:pPr>
            <a:r>
              <a:rPr lang="en-US" altLang="en-US" sz="1300" b="1">
                <a:latin typeface="Courier New" panose="02070309020205020404" pitchFamily="49" charset="0"/>
              </a:rPr>
              <a:t>...</a:t>
            </a:r>
          </a:p>
        </p:txBody>
      </p:sp>
      <p:sp>
        <p:nvSpPr>
          <p:cNvPr id="86022" name="Line 6">
            <a:extLst>
              <a:ext uri="{FF2B5EF4-FFF2-40B4-BE49-F238E27FC236}">
                <a16:creationId xmlns="" xmlns:a16="http://schemas.microsoft.com/office/drawing/2014/main" id="{75B71CD0-BDB9-4E71-9068-5E7FEBDC2D09}"/>
              </a:ext>
            </a:extLst>
          </p:cNvPr>
          <p:cNvSpPr>
            <a:spLocks noChangeShapeType="1"/>
          </p:cNvSpPr>
          <p:nvPr/>
        </p:nvSpPr>
        <p:spPr bwMode="auto">
          <a:xfrm flipV="1">
            <a:off x="4343400" y="32766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6" name="Text Box 10">
            <a:extLst>
              <a:ext uri="{FF2B5EF4-FFF2-40B4-BE49-F238E27FC236}">
                <a16:creationId xmlns="" xmlns:a16="http://schemas.microsoft.com/office/drawing/2014/main" id="{F22849E7-CDF3-43C7-82BE-1D4784FD4F45}"/>
              </a:ext>
            </a:extLst>
          </p:cNvPr>
          <p:cNvSpPr txBox="1">
            <a:spLocks noChangeArrowheads="1"/>
          </p:cNvSpPr>
          <p:nvPr/>
        </p:nvSpPr>
        <p:spPr bwMode="auto">
          <a:xfrm>
            <a:off x="533400" y="5943600"/>
            <a:ext cx="8077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Let's use this property now on the data cells to make our table a bit more readable.</a:t>
            </a:r>
            <a:endParaRPr lang="en-IN" altLang="en-US"/>
          </a:p>
        </p:txBody>
      </p:sp>
      <p:pic>
        <p:nvPicPr>
          <p:cNvPr id="86028" name="Picture 12" descr="CSSTables7">
            <a:extLst>
              <a:ext uri="{FF2B5EF4-FFF2-40B4-BE49-F238E27FC236}">
                <a16:creationId xmlns="" xmlns:a16="http://schemas.microsoft.com/office/drawing/2014/main" id="{B7D5B704-E5F6-4168-AE82-ED5822D7D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286000"/>
            <a:ext cx="4038600" cy="2789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80085F91-FED1-40C9-AC8D-DA8EF41A8F79}"/>
              </a:ext>
            </a:extLst>
          </p:cNvPr>
          <p:cNvCxnSpPr>
            <a:cxnSpLocks noChangeShapeType="1"/>
          </p:cNvCxnSpPr>
          <p:nvPr/>
        </p:nvCxnSpPr>
        <p:spPr bwMode="auto">
          <a:xfrm>
            <a:off x="0" y="1371600"/>
            <a:ext cx="9144000" cy="0"/>
          </a:xfrm>
          <a:prstGeom prst="line">
            <a:avLst/>
          </a:prstGeom>
          <a:noFill/>
          <a:ln w="15875" algn="ctr">
            <a:solidFill>
              <a:schemeClr val="bg2"/>
            </a:solidFill>
            <a:round/>
            <a:headEnd/>
            <a:tailEnd/>
          </a:ln>
        </p:spPr>
      </p:cxnSp>
      <p:sp>
        <p:nvSpPr>
          <p:cNvPr id="88068" name="Rectangle 4">
            <a:extLst>
              <a:ext uri="{FF2B5EF4-FFF2-40B4-BE49-F238E27FC236}">
                <a16:creationId xmlns="" xmlns:a16="http://schemas.microsoft.com/office/drawing/2014/main" id="{9C2866E6-AFB5-46E7-AABC-5CE48CB712C8}"/>
              </a:ext>
            </a:extLst>
          </p:cNvPr>
          <p:cNvSpPr>
            <a:spLocks noChangeArrowheads="1"/>
          </p:cNvSpPr>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eaLnBrk="0" fontAlgn="base" hangingPunct="0">
              <a:spcBef>
                <a:spcPct val="0"/>
              </a:spcBef>
              <a:spcAft>
                <a:spcPct val="0"/>
              </a:spcAft>
              <a:defRPr sz="4400">
                <a:solidFill>
                  <a:schemeClr val="tx1"/>
                </a:solidFill>
                <a:latin typeface="Arial" panose="020B0604020202020204" pitchFamily="34" charset="0"/>
              </a:defRPr>
            </a:lvl6pPr>
            <a:lvl7pPr marL="914400" eaLnBrk="0" fontAlgn="base" hangingPunct="0">
              <a:spcBef>
                <a:spcPct val="0"/>
              </a:spcBef>
              <a:spcAft>
                <a:spcPct val="0"/>
              </a:spcAft>
              <a:defRPr sz="4400">
                <a:solidFill>
                  <a:schemeClr val="tx1"/>
                </a:solidFill>
                <a:latin typeface="Arial" panose="020B0604020202020204" pitchFamily="34" charset="0"/>
              </a:defRPr>
            </a:lvl7pPr>
            <a:lvl8pPr marL="1371600" eaLnBrk="0" fontAlgn="base" hangingPunct="0">
              <a:spcBef>
                <a:spcPct val="0"/>
              </a:spcBef>
              <a:spcAft>
                <a:spcPct val="0"/>
              </a:spcAft>
              <a:defRPr sz="4400">
                <a:solidFill>
                  <a:schemeClr val="tx1"/>
                </a:solidFill>
                <a:latin typeface="Arial" panose="020B0604020202020204" pitchFamily="34" charset="0"/>
              </a:defRPr>
            </a:lvl8pPr>
            <a:lvl9pPr marL="18288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a:t>Using Background Color on Rows</a:t>
            </a:r>
          </a:p>
        </p:txBody>
      </p:sp>
      <p:sp>
        <p:nvSpPr>
          <p:cNvPr id="88069" name="Rectangle 3">
            <a:extLst>
              <a:ext uri="{FF2B5EF4-FFF2-40B4-BE49-F238E27FC236}">
                <a16:creationId xmlns="" xmlns:a16="http://schemas.microsoft.com/office/drawing/2014/main" id="{EB593470-A206-4BD1-82ED-A5798A0DD732}"/>
              </a:ext>
            </a:extLst>
          </p:cNvPr>
          <p:cNvSpPr>
            <a:spLocks noChangeArrowheads="1"/>
          </p:cNvSpPr>
          <p:nvPr/>
        </p:nvSpPr>
        <p:spPr bwMode="auto">
          <a:xfrm>
            <a:off x="533400" y="1524000"/>
            <a:ext cx="3810000" cy="47244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n-US" sz="1200" b="1">
                <a:latin typeface="Courier New" panose="02070309020205020404" pitchFamily="49" charset="0"/>
              </a:rPr>
              <a:t>&lt;style type="text/css"&gt;</a:t>
            </a:r>
          </a:p>
          <a:p>
            <a:pPr>
              <a:buFont typeface="Wingdings" panose="05000000000000000000" pitchFamily="2" charset="2"/>
              <a:buNone/>
            </a:pPr>
            <a:r>
              <a:rPr lang="en-US" altLang="en-US" sz="1200" b="1">
                <a:latin typeface="Courier New" panose="02070309020205020404" pitchFamily="49" charset="0"/>
              </a:rPr>
              <a:t>...</a:t>
            </a:r>
          </a:p>
          <a:p>
            <a:pPr>
              <a:buFont typeface="Wingdings" panose="05000000000000000000" pitchFamily="2" charset="2"/>
              <a:buNone/>
            </a:pPr>
            <a:r>
              <a:rPr lang="en-US" altLang="en-US" sz="1200" b="1">
                <a:latin typeface="Courier New" panose="02070309020205020404" pitchFamily="49" charset="0"/>
              </a:rPr>
              <a:t>  .odd {</a:t>
            </a:r>
          </a:p>
          <a:p>
            <a:pPr>
              <a:buFont typeface="Wingdings" panose="05000000000000000000" pitchFamily="2" charset="2"/>
              <a:buNone/>
            </a:pPr>
            <a:r>
              <a:rPr lang="en-US" altLang="en-US" sz="1200" b="1">
                <a:latin typeface="Courier New" panose="02070309020205020404" pitchFamily="49" charset="0"/>
              </a:rPr>
              <a:t>    </a:t>
            </a:r>
            <a:r>
              <a:rPr lang="en-US" altLang="en-US" sz="1200" b="1">
                <a:solidFill>
                  <a:srgbClr val="FF0066"/>
                </a:solidFill>
                <a:latin typeface="Courier New" panose="02070309020205020404" pitchFamily="49" charset="0"/>
              </a:rPr>
              <a:t>background-color: lime;</a:t>
            </a:r>
          </a:p>
          <a:p>
            <a:pPr>
              <a:buFont typeface="Wingdings" panose="05000000000000000000" pitchFamily="2" charset="2"/>
              <a:buNone/>
            </a:pPr>
            <a:r>
              <a:rPr lang="en-US" altLang="en-US" sz="1200" b="1">
                <a:latin typeface="Courier New" panose="02070309020205020404" pitchFamily="49" charset="0"/>
              </a:rPr>
              <a:t>  }</a:t>
            </a:r>
          </a:p>
          <a:p>
            <a:pPr>
              <a:buFont typeface="Wingdings" panose="05000000000000000000" pitchFamily="2" charset="2"/>
              <a:buNone/>
            </a:pPr>
            <a:r>
              <a:rPr lang="en-US" altLang="en-US" sz="1200" b="1">
                <a:latin typeface="Courier New" panose="02070309020205020404" pitchFamily="49" charset="0"/>
              </a:rPr>
              <a:t>  .even {</a:t>
            </a:r>
          </a:p>
          <a:p>
            <a:pPr>
              <a:buFont typeface="Wingdings" panose="05000000000000000000" pitchFamily="2" charset="2"/>
              <a:buNone/>
            </a:pPr>
            <a:r>
              <a:rPr lang="en-US" altLang="en-US" sz="1200" b="1">
                <a:latin typeface="Courier New" panose="02070309020205020404" pitchFamily="49" charset="0"/>
              </a:rPr>
              <a:t>    </a:t>
            </a:r>
            <a:r>
              <a:rPr lang="en-US" altLang="en-US" sz="1200" b="1">
                <a:solidFill>
                  <a:srgbClr val="FF0066"/>
                </a:solidFill>
                <a:latin typeface="Courier New" panose="02070309020205020404" pitchFamily="49" charset="0"/>
              </a:rPr>
              <a:t>background-color: aqua;</a:t>
            </a:r>
          </a:p>
          <a:p>
            <a:pPr>
              <a:buFont typeface="Wingdings" panose="05000000000000000000" pitchFamily="2" charset="2"/>
              <a:buNone/>
            </a:pPr>
            <a:r>
              <a:rPr lang="en-US" altLang="en-US" sz="1200" b="1">
                <a:latin typeface="Courier New" panose="02070309020205020404" pitchFamily="49" charset="0"/>
              </a:rPr>
              <a:t>  }</a:t>
            </a:r>
          </a:p>
          <a:p>
            <a:pPr>
              <a:buFont typeface="Wingdings" panose="05000000000000000000" pitchFamily="2" charset="2"/>
              <a:buNone/>
            </a:pPr>
            <a:r>
              <a:rPr lang="en-US" altLang="en-US" sz="1200" b="1">
                <a:latin typeface="Courier New" panose="02070309020205020404" pitchFamily="49" charset="0"/>
              </a:rPr>
              <a:t>...</a:t>
            </a:r>
          </a:p>
          <a:p>
            <a:pPr>
              <a:buFont typeface="Wingdings" panose="05000000000000000000" pitchFamily="2" charset="2"/>
              <a:buNone/>
            </a:pPr>
            <a:r>
              <a:rPr lang="en-US" altLang="en-US" sz="1200" b="1">
                <a:latin typeface="Courier New" panose="02070309020205020404" pitchFamily="49" charset="0"/>
              </a:rPr>
              <a:t>&lt;/style&gt;</a:t>
            </a:r>
          </a:p>
          <a:p>
            <a:pPr>
              <a:buFont typeface="Wingdings" panose="05000000000000000000" pitchFamily="2" charset="2"/>
              <a:buNone/>
            </a:pPr>
            <a:r>
              <a:rPr lang="en-US" altLang="en-US" sz="1200" b="1">
                <a:latin typeface="Courier New" panose="02070309020205020404" pitchFamily="49" charset="0"/>
              </a:rPr>
              <a:t>...</a:t>
            </a:r>
          </a:p>
          <a:p>
            <a:pPr>
              <a:buFont typeface="Wingdings" panose="05000000000000000000" pitchFamily="2" charset="2"/>
              <a:buNone/>
            </a:pPr>
            <a:r>
              <a:rPr lang="en-US" altLang="en-US" sz="1200" b="1">
                <a:latin typeface="Courier New" panose="02070309020205020404" pitchFamily="49" charset="0"/>
              </a:rPr>
              <a:t>  &lt;tr </a:t>
            </a:r>
            <a:r>
              <a:rPr lang="en-US" altLang="en-US" sz="1200" b="1">
                <a:solidFill>
                  <a:srgbClr val="FF0066"/>
                </a:solidFill>
                <a:latin typeface="Courier New" panose="02070309020205020404" pitchFamily="49" charset="0"/>
              </a:rPr>
              <a:t>class="odd"</a:t>
            </a:r>
            <a:r>
              <a:rPr lang="en-US" altLang="en-US" sz="1200" b="1">
                <a:latin typeface="Courier New" panose="02070309020205020404" pitchFamily="49" charset="0"/>
              </a:rPr>
              <a:t>&gt;</a:t>
            </a:r>
          </a:p>
          <a:p>
            <a:pPr>
              <a:buFont typeface="Wingdings" panose="05000000000000000000" pitchFamily="2" charset="2"/>
              <a:buNone/>
            </a:pPr>
            <a:r>
              <a:rPr lang="en-US" altLang="en-US" sz="1200" b="1">
                <a:latin typeface="Courier New" panose="02070309020205020404" pitchFamily="49" charset="0"/>
              </a:rPr>
              <a:t>    &lt;td&gt;CSS&lt;/td&gt;</a:t>
            </a:r>
          </a:p>
          <a:p>
            <a:pPr>
              <a:buFont typeface="Wingdings" panose="05000000000000000000" pitchFamily="2" charset="2"/>
              <a:buNone/>
            </a:pPr>
            <a:r>
              <a:rPr lang="en-US" altLang="en-US" sz="1200" b="1">
                <a:latin typeface="Courier New" panose="02070309020205020404" pitchFamily="49" charset="0"/>
              </a:rPr>
              <a:t>    &lt;td&gt;Cascading Style Sheets&lt;/td&gt;</a:t>
            </a:r>
          </a:p>
          <a:p>
            <a:pPr>
              <a:buFont typeface="Wingdings" panose="05000000000000000000" pitchFamily="2" charset="2"/>
              <a:buNone/>
            </a:pPr>
            <a:r>
              <a:rPr lang="en-US" altLang="en-US" sz="1200" b="1">
                <a:latin typeface="Courier New" panose="02070309020205020404" pitchFamily="49" charset="0"/>
              </a:rPr>
              <a:t>  &lt;/tr&gt;</a:t>
            </a:r>
          </a:p>
          <a:p>
            <a:pPr>
              <a:buFont typeface="Wingdings" panose="05000000000000000000" pitchFamily="2" charset="2"/>
              <a:buNone/>
            </a:pPr>
            <a:r>
              <a:rPr lang="en-US" altLang="en-US" sz="1200" b="1">
                <a:latin typeface="Courier New" panose="02070309020205020404" pitchFamily="49" charset="0"/>
              </a:rPr>
              <a:t>  &lt;tr </a:t>
            </a:r>
            <a:r>
              <a:rPr lang="en-US" altLang="en-US" sz="1200" b="1">
                <a:solidFill>
                  <a:srgbClr val="FF0066"/>
                </a:solidFill>
                <a:latin typeface="Courier New" panose="02070309020205020404" pitchFamily="49" charset="0"/>
              </a:rPr>
              <a:t>class="even"</a:t>
            </a:r>
            <a:r>
              <a:rPr lang="en-US" altLang="en-US" sz="1200" b="1">
                <a:latin typeface="Courier New" panose="02070309020205020404" pitchFamily="49" charset="0"/>
              </a:rPr>
              <a:t>&gt;</a:t>
            </a:r>
          </a:p>
          <a:p>
            <a:pPr>
              <a:buFont typeface="Wingdings" panose="05000000000000000000" pitchFamily="2" charset="2"/>
              <a:buNone/>
            </a:pPr>
            <a:r>
              <a:rPr lang="en-US" altLang="en-US" sz="1200" b="1">
                <a:latin typeface="Courier New" panose="02070309020205020404" pitchFamily="49" charset="0"/>
              </a:rPr>
              <a:t>    &lt;td&gt;FAQ&lt;/td&gt;</a:t>
            </a:r>
          </a:p>
          <a:p>
            <a:pPr>
              <a:buFont typeface="Wingdings" panose="05000000000000000000" pitchFamily="2" charset="2"/>
              <a:buNone/>
            </a:pPr>
            <a:r>
              <a:rPr lang="en-US" altLang="en-US" sz="1200" b="1">
                <a:latin typeface="Courier New" panose="02070309020205020404" pitchFamily="49" charset="0"/>
              </a:rPr>
              <a:t>    &lt;td&gt;Frequently Asked Questions&lt;/td&gt;</a:t>
            </a:r>
          </a:p>
          <a:p>
            <a:pPr>
              <a:buFont typeface="Wingdings" panose="05000000000000000000" pitchFamily="2" charset="2"/>
              <a:buNone/>
            </a:pPr>
            <a:r>
              <a:rPr lang="en-US" altLang="en-US" sz="1200" b="1">
                <a:latin typeface="Courier New" panose="02070309020205020404" pitchFamily="49" charset="0"/>
              </a:rPr>
              <a:t>  &lt;/tr&gt;</a:t>
            </a:r>
          </a:p>
          <a:p>
            <a:pPr>
              <a:buFont typeface="Wingdings" panose="05000000000000000000" pitchFamily="2" charset="2"/>
              <a:buNone/>
            </a:pPr>
            <a:r>
              <a:rPr lang="en-US" altLang="en-US" sz="1200" b="1">
                <a:latin typeface="Courier New" panose="02070309020205020404" pitchFamily="49" charset="0"/>
              </a:rPr>
              <a:t>  &lt;tr </a:t>
            </a:r>
            <a:r>
              <a:rPr lang="en-US" altLang="en-US" sz="1200" b="1">
                <a:solidFill>
                  <a:srgbClr val="FF0066"/>
                </a:solidFill>
                <a:latin typeface="Courier New" panose="02070309020205020404" pitchFamily="49" charset="0"/>
              </a:rPr>
              <a:t>class="odd"</a:t>
            </a:r>
            <a:r>
              <a:rPr lang="en-US" altLang="en-US" sz="1200" b="1">
                <a:latin typeface="Courier New" panose="02070309020205020404" pitchFamily="49" charset="0"/>
              </a:rPr>
              <a:t>&gt;</a:t>
            </a:r>
          </a:p>
          <a:p>
            <a:pPr>
              <a:buFont typeface="Wingdings" panose="05000000000000000000" pitchFamily="2" charset="2"/>
              <a:buNone/>
            </a:pPr>
            <a:r>
              <a:rPr lang="en-US" altLang="en-US" sz="1200" b="1">
                <a:latin typeface="Courier New" panose="02070309020205020404" pitchFamily="49" charset="0"/>
              </a:rPr>
              <a:t>...</a:t>
            </a:r>
          </a:p>
        </p:txBody>
      </p:sp>
      <p:sp>
        <p:nvSpPr>
          <p:cNvPr id="88070" name="Line 6">
            <a:extLst>
              <a:ext uri="{FF2B5EF4-FFF2-40B4-BE49-F238E27FC236}">
                <a16:creationId xmlns="" xmlns:a16="http://schemas.microsoft.com/office/drawing/2014/main" id="{B9DEDCED-2307-4787-A0A8-F32A495C539C}"/>
              </a:ext>
            </a:extLst>
          </p:cNvPr>
          <p:cNvSpPr>
            <a:spLocks noChangeShapeType="1"/>
          </p:cNvSpPr>
          <p:nvPr/>
        </p:nvSpPr>
        <p:spPr bwMode="auto">
          <a:xfrm flipV="1">
            <a:off x="4343400" y="26670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2" name="Text Box 8">
            <a:extLst>
              <a:ext uri="{FF2B5EF4-FFF2-40B4-BE49-F238E27FC236}">
                <a16:creationId xmlns="" xmlns:a16="http://schemas.microsoft.com/office/drawing/2014/main" id="{AB334819-C5C4-4577-9D42-47D9BC81A155}"/>
              </a:ext>
            </a:extLst>
          </p:cNvPr>
          <p:cNvSpPr txBox="1">
            <a:spLocks noChangeArrowheads="1"/>
          </p:cNvSpPr>
          <p:nvPr/>
        </p:nvSpPr>
        <p:spPr bwMode="auto">
          <a:xfrm>
            <a:off x="4800600" y="4529138"/>
            <a:ext cx="3886200" cy="1490662"/>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This is a handy way to make our table rows show in alternating background colors.  This technique makes reading wide tables far easier for viewers.</a:t>
            </a:r>
            <a:endParaRPr lang="en-IN" altLang="en-US"/>
          </a:p>
        </p:txBody>
      </p:sp>
      <p:sp>
        <p:nvSpPr>
          <p:cNvPr id="88074" name="AutoShape 10">
            <a:extLst>
              <a:ext uri="{FF2B5EF4-FFF2-40B4-BE49-F238E27FC236}">
                <a16:creationId xmlns="" xmlns:a16="http://schemas.microsoft.com/office/drawing/2014/main" id="{B87D8E06-AD19-4173-8730-0FCD123A36D3}"/>
              </a:ext>
            </a:extLst>
          </p:cNvPr>
          <p:cNvSpPr>
            <a:spLocks noChangeArrowheads="1"/>
          </p:cNvSpPr>
          <p:nvPr/>
        </p:nvSpPr>
        <p:spPr bwMode="auto">
          <a:xfrm>
            <a:off x="4267200" y="6400800"/>
            <a:ext cx="304800" cy="228600"/>
          </a:xfrm>
          <a:prstGeom prst="diamond">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8075" name="Picture 11" descr="CSSTables8">
            <a:extLst>
              <a:ext uri="{FF2B5EF4-FFF2-40B4-BE49-F238E27FC236}">
                <a16:creationId xmlns="" xmlns:a16="http://schemas.microsoft.com/office/drawing/2014/main" id="{A0515BCB-8766-4CE1-BD5B-838B69A9B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24000"/>
            <a:ext cx="4038600" cy="2663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 for colors</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7</a:t>
            </a:fld>
            <a:endParaRPr lang="en-US"/>
          </a:p>
        </p:txBody>
      </p:sp>
      <p:sp>
        <p:nvSpPr>
          <p:cNvPr id="9" name="TextBox 8"/>
          <p:cNvSpPr txBox="1"/>
          <p:nvPr/>
        </p:nvSpPr>
        <p:spPr>
          <a:xfrm>
            <a:off x="609600" y="1600200"/>
            <a:ext cx="8153400" cy="1477328"/>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b="1" dirty="0">
                <a:latin typeface="Courier New" pitchFamily="49" charset="0"/>
                <a:cs typeface="Courier New" pitchFamily="49" charset="0"/>
              </a:rPr>
              <a:t>color: red;</a:t>
            </a:r>
          </a:p>
          <a:p>
            <a:r>
              <a:rPr lang="en-US" b="1" dirty="0">
                <a:latin typeface="Courier New" pitchFamily="49" charset="0"/>
                <a:cs typeface="Courier New" pitchFamily="49" charset="0"/>
              </a:rPr>
              <a:t>background-color: yellow;</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609600" y="3143071"/>
            <a:ext cx="8153400" cy="400110"/>
          </a:xfrm>
          <a:prstGeom prst="rect">
            <a:avLst/>
          </a:prstGeom>
          <a:solidFill>
            <a:srgbClr val="FFFF00"/>
          </a:solidFill>
          <a:ln w="19050">
            <a:solidFill>
              <a:schemeClr val="tx1"/>
            </a:solidFill>
          </a:ln>
        </p:spPr>
        <p:txBody>
          <a:bodyPr wrap="square" rtlCol="0">
            <a:spAutoFit/>
          </a:bodyPr>
          <a:lstStyle/>
          <a:p>
            <a:r>
              <a:rPr lang="en-US" sz="2000" dirty="0">
                <a:solidFill>
                  <a:srgbClr val="FF0000"/>
                </a:solidFill>
                <a:latin typeface="Times New Roman" pitchFamily="18" charset="0"/>
                <a:cs typeface="Times New Roman" pitchFamily="18" charset="0"/>
              </a:rPr>
              <a:t>This paragraph uses the style above                                                        </a:t>
            </a:r>
            <a:r>
              <a:rPr lang="en-US" i="1" dirty="0">
                <a:solidFill>
                  <a:schemeClr val="tx1">
                    <a:lumMod val="50000"/>
                    <a:lumOff val="50000"/>
                  </a:schemeClr>
                </a:solidFill>
                <a:latin typeface="Consolas" pitchFamily="49" charset="0"/>
                <a:cs typeface="Consolas" pitchFamily="49" charset="0"/>
              </a:rPr>
              <a:t>output</a:t>
            </a:r>
          </a:p>
        </p:txBody>
      </p:sp>
      <p:graphicFrame>
        <p:nvGraphicFramePr>
          <p:cNvPr id="10" name="Table 9"/>
          <p:cNvGraphicFramePr>
            <a:graphicFrameLocks noGrp="1"/>
          </p:cNvGraphicFramePr>
          <p:nvPr>
            <p:extLst>
              <p:ext uri="{D42A27DB-BD31-4B8C-83A1-F6EECF244321}">
                <p14:modId xmlns:p14="http://schemas.microsoft.com/office/powerpoint/2010/main" val="2281174878"/>
              </p:ext>
            </p:extLst>
          </p:nvPr>
        </p:nvGraphicFramePr>
        <p:xfrm>
          <a:off x="762000" y="4236720"/>
          <a:ext cx="8153400" cy="1493520"/>
        </p:xfrm>
        <a:graphic>
          <a:graphicData uri="http://schemas.openxmlformats.org/drawingml/2006/table">
            <a:tbl>
              <a:tblPr>
                <a:tableStyleId>{775DCB02-9BB8-47FD-8907-85C794F793BA}</a:tableStyleId>
              </a:tblPr>
              <a:tblGrid>
                <a:gridCol w="4076700">
                  <a:extLst>
                    <a:ext uri="{9D8B030D-6E8A-4147-A177-3AD203B41FA5}">
                      <a16:colId xmlns="" xmlns:a16="http://schemas.microsoft.com/office/drawing/2014/main" val="20000"/>
                    </a:ext>
                  </a:extLst>
                </a:gridCol>
                <a:gridCol w="4076700">
                  <a:extLst>
                    <a:ext uri="{9D8B030D-6E8A-4147-A177-3AD203B41FA5}">
                      <a16:colId xmlns="" xmlns:a16="http://schemas.microsoft.com/office/drawing/2014/main" val="20001"/>
                    </a:ext>
                  </a:extLst>
                </a:gridCol>
              </a:tblGrid>
              <a:tr h="0">
                <a:tc>
                  <a:txBody>
                    <a:bodyPr/>
                    <a:lstStyle/>
                    <a:p>
                      <a:r>
                        <a:rPr lang="en-US" sz="2000" dirty="0"/>
                        <a:t>property </a:t>
                      </a:r>
                      <a:endParaRPr lang="en-US" sz="2000" b="1" dirty="0"/>
                    </a:p>
                  </a:txBody>
                  <a:tcPr anchor="ctr"/>
                </a:tc>
                <a:tc>
                  <a:txBody>
                    <a:bodyPr/>
                    <a:lstStyle/>
                    <a:p>
                      <a:r>
                        <a:rPr lang="en-US" sz="2000" dirty="0"/>
                        <a:t>description </a:t>
                      </a:r>
                      <a:endParaRPr lang="en-US" sz="2000" b="1" dirty="0"/>
                    </a:p>
                  </a:txBody>
                  <a:tcPr anchor="ctr"/>
                </a:tc>
                <a:extLst>
                  <a:ext uri="{0D108BD9-81ED-4DB2-BD59-A6C34878D82A}">
                    <a16:rowId xmlns="" xmlns:a16="http://schemas.microsoft.com/office/drawing/2014/main" val="10000"/>
                  </a:ext>
                </a:extLst>
              </a:tr>
              <a:tr h="0">
                <a:tc>
                  <a:txBody>
                    <a:bodyPr/>
                    <a:lstStyle/>
                    <a:p>
                      <a:r>
                        <a:rPr lang="en-US" sz="2000" dirty="0"/>
                        <a:t>color </a:t>
                      </a:r>
                    </a:p>
                  </a:txBody>
                  <a:tcPr anchor="ctr"/>
                </a:tc>
                <a:tc>
                  <a:txBody>
                    <a:bodyPr/>
                    <a:lstStyle/>
                    <a:p>
                      <a:r>
                        <a:rPr lang="en-US" sz="2000" dirty="0"/>
                        <a:t>color of the element's text </a:t>
                      </a:r>
                    </a:p>
                  </a:txBody>
                  <a:tcPr anchor="ctr"/>
                </a:tc>
                <a:extLst>
                  <a:ext uri="{0D108BD9-81ED-4DB2-BD59-A6C34878D82A}">
                    <a16:rowId xmlns="" xmlns:a16="http://schemas.microsoft.com/office/drawing/2014/main" val="10001"/>
                  </a:ext>
                </a:extLst>
              </a:tr>
              <a:tr h="0">
                <a:tc>
                  <a:txBody>
                    <a:bodyPr/>
                    <a:lstStyle/>
                    <a:p>
                      <a:r>
                        <a:rPr lang="en-US" sz="2000" dirty="0"/>
                        <a:t>background-color </a:t>
                      </a:r>
                    </a:p>
                  </a:txBody>
                  <a:tcPr anchor="ctr"/>
                </a:tc>
                <a:tc>
                  <a:txBody>
                    <a:bodyPr/>
                    <a:lstStyle/>
                    <a:p>
                      <a:r>
                        <a:rPr lang="en-US" sz="2000" dirty="0"/>
                        <a:t>color that will appear behind the element </a:t>
                      </a:r>
                    </a:p>
                  </a:txBody>
                  <a:tcPr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604804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colors</a:t>
            </a:r>
          </a:p>
        </p:txBody>
      </p:sp>
      <p:sp>
        <p:nvSpPr>
          <p:cNvPr id="8" name="Content Placeholder 7"/>
          <p:cNvSpPr>
            <a:spLocks noGrp="1"/>
          </p:cNvSpPr>
          <p:nvPr>
            <p:ph idx="1"/>
          </p:nvPr>
        </p:nvSpPr>
        <p:spPr>
          <a:xfrm>
            <a:off x="640976" y="5181600"/>
            <a:ext cx="8153400" cy="1524000"/>
          </a:xfrm>
        </p:spPr>
        <p:txBody>
          <a:bodyPr>
            <a:normAutofit fontScale="92500" lnSpcReduction="10000"/>
          </a:bodyPr>
          <a:lstStyle/>
          <a:p>
            <a:r>
              <a:rPr lang="en-US" sz="2200" dirty="0"/>
              <a:t>color names: aqua, black, blue, fuchsia, gray, green, lime, maroon, navy, olive, purple, red, silver, teal, white (white), yellow</a:t>
            </a:r>
          </a:p>
          <a:p>
            <a:r>
              <a:rPr lang="en-US" sz="2200" dirty="0"/>
              <a:t>RGB codes: red, green, and blue values from 0 (none) to 255 (full)</a:t>
            </a:r>
          </a:p>
          <a:p>
            <a:r>
              <a:rPr lang="en-US" sz="2200" dirty="0"/>
              <a:t>hex codes: RGB values in base-16 from 00 (0, none) to FF (255, full)</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8</a:t>
            </a:fld>
            <a:endParaRPr lang="en-US"/>
          </a:p>
        </p:txBody>
      </p:sp>
      <p:sp>
        <p:nvSpPr>
          <p:cNvPr id="9" name="TextBox 8"/>
          <p:cNvSpPr txBox="1"/>
          <p:nvPr/>
        </p:nvSpPr>
        <p:spPr>
          <a:xfrm>
            <a:off x="609600" y="1600200"/>
            <a:ext cx="8153400" cy="1200329"/>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 color: </a:t>
            </a:r>
            <a:r>
              <a:rPr lang="en-US" b="1" dirty="0">
                <a:latin typeface="Courier New" pitchFamily="49" charset="0"/>
                <a:cs typeface="Courier New" pitchFamily="49" charset="0"/>
              </a:rPr>
              <a:t>red</a:t>
            </a:r>
            <a:r>
              <a:rPr lang="en-US" dirty="0">
                <a:latin typeface="Courier New" pitchFamily="49" charset="0"/>
                <a:cs typeface="Courier New" pitchFamily="49" charset="0"/>
              </a:rPr>
              <a:t>; }</a:t>
            </a:r>
          </a:p>
          <a:p>
            <a:r>
              <a:rPr lang="en-US" dirty="0">
                <a:latin typeface="Courier New" pitchFamily="49" charset="0"/>
                <a:cs typeface="Courier New" pitchFamily="49" charset="0"/>
              </a:rPr>
              <a:t>h2 { color: </a:t>
            </a:r>
            <a:r>
              <a:rPr lang="en-US" b="1" dirty="0" err="1">
                <a:latin typeface="Courier New" pitchFamily="49" charset="0"/>
                <a:cs typeface="Courier New" pitchFamily="49" charset="0"/>
              </a:rPr>
              <a:t>rgb</a:t>
            </a:r>
            <a:r>
              <a:rPr lang="en-US" b="1" dirty="0">
                <a:latin typeface="Courier New" pitchFamily="49" charset="0"/>
                <a:cs typeface="Courier New" pitchFamily="49" charset="0"/>
              </a:rPr>
              <a:t>(128, 0, 196)</a:t>
            </a:r>
            <a:r>
              <a:rPr lang="en-US" dirty="0">
                <a:latin typeface="Courier New" pitchFamily="49" charset="0"/>
                <a:cs typeface="Courier New" pitchFamily="49" charset="0"/>
              </a:rPr>
              <a:t>; }</a:t>
            </a:r>
          </a:p>
          <a:p>
            <a:r>
              <a:rPr lang="en-US" dirty="0">
                <a:latin typeface="Courier New" pitchFamily="49" charset="0"/>
                <a:cs typeface="Courier New" pitchFamily="49" charset="0"/>
              </a:rPr>
              <a:t>h4 { color: </a:t>
            </a:r>
            <a:r>
              <a:rPr lang="en-US" b="1" dirty="0">
                <a:latin typeface="Courier New" pitchFamily="49" charset="0"/>
                <a:cs typeface="Courier New" pitchFamily="49" charset="0"/>
              </a:rPr>
              <a:t>#FF8800</a:t>
            </a:r>
            <a:r>
              <a:rPr lang="en-US" dirty="0">
                <a:latin typeface="Courier New" pitchFamily="49" charset="0"/>
                <a:cs typeface="Courier New" pitchFamily="49" charset="0"/>
              </a:rPr>
              <a:t>; }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587188" y="2895600"/>
            <a:ext cx="8153400" cy="2246769"/>
          </a:xfrm>
          <a:prstGeom prst="rect">
            <a:avLst/>
          </a:prstGeom>
          <a:solidFill>
            <a:schemeClr val="bg1"/>
          </a:solidFill>
          <a:ln w="19050">
            <a:solidFill>
              <a:schemeClr val="tx1"/>
            </a:solidFill>
          </a:ln>
        </p:spPr>
        <p:txBody>
          <a:bodyPr wrap="square" rtlCol="0">
            <a:spAutoFit/>
          </a:bodyPr>
          <a:lstStyle/>
          <a:p>
            <a:r>
              <a:rPr lang="en-US" sz="2000" dirty="0">
                <a:solidFill>
                  <a:srgbClr val="FF0000"/>
                </a:solidFill>
                <a:latin typeface="Times New Roman" pitchFamily="18" charset="0"/>
                <a:cs typeface="Times New Roman" pitchFamily="18" charset="0"/>
              </a:rPr>
              <a:t>This paragraph uses the first style above   </a:t>
            </a:r>
          </a:p>
          <a:p>
            <a:r>
              <a:rPr lang="en-US" sz="2000" dirty="0">
                <a:solidFill>
                  <a:srgbClr val="FF0000"/>
                </a:solidFill>
                <a:latin typeface="Times New Roman" pitchFamily="18" charset="0"/>
                <a:cs typeface="Times New Roman" pitchFamily="18" charset="0"/>
              </a:rPr>
              <a:t>      </a:t>
            </a:r>
          </a:p>
          <a:p>
            <a:r>
              <a:rPr lang="en-US" sz="2800" b="1" dirty="0">
                <a:solidFill>
                  <a:srgbClr val="9900CC"/>
                </a:solidFill>
                <a:latin typeface="Times New Roman" pitchFamily="18" charset="0"/>
                <a:cs typeface="Times New Roman" pitchFamily="18" charset="0"/>
              </a:rPr>
              <a:t>This h2 uses the second style above.</a:t>
            </a:r>
          </a:p>
          <a:p>
            <a:endParaRPr lang="en-US" sz="2800" b="1" dirty="0">
              <a:solidFill>
                <a:srgbClr val="9900CC"/>
              </a:solidFill>
              <a:latin typeface="Times New Roman" pitchFamily="18" charset="0"/>
              <a:cs typeface="Times New Roman" pitchFamily="18" charset="0"/>
            </a:endParaRPr>
          </a:p>
          <a:p>
            <a:r>
              <a:rPr lang="en-US" sz="2400" b="1" dirty="0">
                <a:solidFill>
                  <a:srgbClr val="FF9933"/>
                </a:solidFill>
                <a:latin typeface="Times New Roman" pitchFamily="18" charset="0"/>
                <a:cs typeface="Times New Roman" pitchFamily="18" charset="0"/>
              </a:rPr>
              <a:t>This h4 uses the third style above.</a:t>
            </a:r>
            <a:endParaRPr lang="en-US" sz="2400" dirty="0">
              <a:solidFill>
                <a:srgbClr val="FF9933"/>
              </a:solidFill>
              <a:latin typeface="Times New Roman" pitchFamily="18" charset="0"/>
              <a:cs typeface="Times New Roman" pitchFamily="18" charset="0"/>
            </a:endParaRPr>
          </a:p>
          <a:p>
            <a:r>
              <a:rPr lang="en-US" sz="2000" dirty="0">
                <a:solidFill>
                  <a:srgbClr val="FF0000"/>
                </a:solidFill>
                <a:latin typeface="Times New Roman" pitchFamily="18" charset="0"/>
                <a:cs typeface="Times New Roman" pitchFamily="18"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3713257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styles</a:t>
            </a:r>
          </a:p>
        </p:txBody>
      </p:sp>
      <p:sp>
        <p:nvSpPr>
          <p:cNvPr id="8" name="Content Placeholder 7"/>
          <p:cNvSpPr>
            <a:spLocks noGrp="1"/>
          </p:cNvSpPr>
          <p:nvPr>
            <p:ph idx="1"/>
          </p:nvPr>
        </p:nvSpPr>
        <p:spPr>
          <a:xfrm>
            <a:off x="640976" y="5029200"/>
            <a:ext cx="8153400" cy="1524000"/>
          </a:xfrm>
        </p:spPr>
        <p:txBody>
          <a:bodyPr/>
          <a:lstStyle/>
          <a:p>
            <a:r>
              <a:rPr lang="en-US" sz="2400" dirty="0"/>
              <a:t>A style can select multiple elements separated by commas</a:t>
            </a:r>
          </a:p>
          <a:p>
            <a:r>
              <a:rPr lang="en-US" sz="2400" dirty="0"/>
              <a:t>The individual elements can also have their own styles </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9</a:t>
            </a:fld>
            <a:endParaRPr lang="en-US"/>
          </a:p>
        </p:txBody>
      </p:sp>
      <p:sp>
        <p:nvSpPr>
          <p:cNvPr id="9" name="TextBox 8"/>
          <p:cNvSpPr txBox="1"/>
          <p:nvPr/>
        </p:nvSpPr>
        <p:spPr>
          <a:xfrm>
            <a:off x="609600" y="1600200"/>
            <a:ext cx="8153400" cy="1754326"/>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a:t>
            </a:r>
            <a:r>
              <a:rPr lang="en-US" b="1" dirty="0">
                <a:latin typeface="Courier New" pitchFamily="49" charset="0"/>
                <a:cs typeface="Courier New" pitchFamily="49" charset="0"/>
              </a:rPr>
              <a:t>, h1, h2 </a:t>
            </a:r>
            <a:r>
              <a:rPr lang="en-US" dirty="0">
                <a:latin typeface="Courier New" pitchFamily="49" charset="0"/>
                <a:cs typeface="Courier New" pitchFamily="49" charset="0"/>
              </a:rPr>
              <a:t>{</a:t>
            </a:r>
          </a:p>
          <a:p>
            <a:r>
              <a:rPr lang="en-US" dirty="0">
                <a:latin typeface="Courier New" pitchFamily="49" charset="0"/>
                <a:cs typeface="Courier New" pitchFamily="49" charset="0"/>
              </a:rPr>
              <a:t>color: green;</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h2 {</a:t>
            </a:r>
          </a:p>
          <a:p>
            <a:r>
              <a:rPr lang="en-US" dirty="0">
                <a:latin typeface="Courier New" pitchFamily="49" charset="0"/>
                <a:cs typeface="Courier New" pitchFamily="49" charset="0"/>
              </a:rPr>
              <a:t>background-color: yellow;</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587188" y="3505200"/>
            <a:ext cx="8153400" cy="1261884"/>
          </a:xfrm>
          <a:prstGeom prst="rect">
            <a:avLst/>
          </a:prstGeom>
          <a:solidFill>
            <a:schemeClr val="bg1"/>
          </a:solidFill>
          <a:ln w="19050">
            <a:solidFill>
              <a:schemeClr val="tx1"/>
            </a:solidFill>
          </a:ln>
        </p:spPr>
        <p:txBody>
          <a:bodyPr wrap="square" rtlCol="0">
            <a:spAutoFit/>
          </a:bodyPr>
          <a:lstStyle/>
          <a:p>
            <a:r>
              <a:rPr lang="en-US" sz="2000" dirty="0">
                <a:solidFill>
                  <a:schemeClr val="accent5">
                    <a:lumMod val="50000"/>
                  </a:schemeClr>
                </a:solidFill>
                <a:latin typeface="Times New Roman" pitchFamily="18" charset="0"/>
                <a:cs typeface="Times New Roman" pitchFamily="18" charset="0"/>
              </a:rPr>
              <a:t>This paragraph uses the above style.</a:t>
            </a:r>
          </a:p>
          <a:p>
            <a:endParaRPr lang="en-US" sz="2000" dirty="0"/>
          </a:p>
          <a:p>
            <a:endParaRPr lang="en-US" i="1" dirty="0">
              <a:solidFill>
                <a:schemeClr val="tx1">
                  <a:lumMod val="50000"/>
                  <a:lumOff val="50000"/>
                </a:schemeClr>
              </a:solidFill>
              <a:latin typeface="Consolas" pitchFamily="49" charset="0"/>
              <a:cs typeface="Consolas" pitchFamily="49" charset="0"/>
            </a:endParaRPr>
          </a:p>
          <a:p>
            <a:r>
              <a:rPr lang="en-US" i="1" dirty="0">
                <a:solidFill>
                  <a:schemeClr val="tx1">
                    <a:lumMod val="50000"/>
                    <a:lumOff val="50000"/>
                  </a:schemeClr>
                </a:solidFill>
                <a:latin typeface="Consolas" pitchFamily="49" charset="0"/>
                <a:cs typeface="Consolas" pitchFamily="49" charset="0"/>
              </a:rPr>
              <a:t>							      output</a:t>
            </a:r>
          </a:p>
        </p:txBody>
      </p:sp>
      <p:sp>
        <p:nvSpPr>
          <p:cNvPr id="3" name="Rectangle 2"/>
          <p:cNvSpPr/>
          <p:nvPr/>
        </p:nvSpPr>
        <p:spPr>
          <a:xfrm>
            <a:off x="609600" y="3962400"/>
            <a:ext cx="8130988" cy="33855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5">
                    <a:lumMod val="50000"/>
                  </a:schemeClr>
                </a:solidFill>
                <a:latin typeface="Times New Roman" pitchFamily="18" charset="0"/>
                <a:cs typeface="Times New Roman" pitchFamily="18" charset="0"/>
              </a:rPr>
              <a:t>This h2 uses the above styles.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1603145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2065</TotalTime>
  <Words>5688</Words>
  <Application>Microsoft Office PowerPoint</Application>
  <PresentationFormat>On-screen Show (4:3)</PresentationFormat>
  <Paragraphs>865</Paragraphs>
  <Slides>63</Slides>
  <Notes>44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63</vt:i4>
      </vt:variant>
    </vt:vector>
  </HeadingPairs>
  <TitlesOfParts>
    <vt:vector size="78" baseType="lpstr">
      <vt:lpstr>Algerian</vt:lpstr>
      <vt:lpstr>Arial</vt:lpstr>
      <vt:lpstr>Calibri</vt:lpstr>
      <vt:lpstr>Comic Sans MS</vt:lpstr>
      <vt:lpstr>Consolas</vt:lpstr>
      <vt:lpstr>Courier New</vt:lpstr>
      <vt:lpstr>CourierNew</vt:lpstr>
      <vt:lpstr>Garamond</vt:lpstr>
      <vt:lpstr>Georgia</vt:lpstr>
      <vt:lpstr>Times New Roman</vt:lpstr>
      <vt:lpstr>Tw Cen MT</vt:lpstr>
      <vt:lpstr>Tw Cen MT Condensed</vt:lpstr>
      <vt:lpstr>Wingdings</vt:lpstr>
      <vt:lpstr>Wingdings 3</vt:lpstr>
      <vt:lpstr>Integral</vt:lpstr>
      <vt:lpstr>CSS for Styling</vt:lpstr>
      <vt:lpstr>Cascading Style Sheets (CSS)</vt:lpstr>
      <vt:lpstr>Basic CSS rule syntax</vt:lpstr>
      <vt:lpstr>Attaching a CSS file &lt;link&gt;</vt:lpstr>
      <vt:lpstr>Embedding style sheets: &lt;style&gt;</vt:lpstr>
      <vt:lpstr>Inline styles: the style attribute</vt:lpstr>
      <vt:lpstr>CSS properties for colors</vt:lpstr>
      <vt:lpstr>Specifying colors</vt:lpstr>
      <vt:lpstr>Grouping styles</vt:lpstr>
      <vt:lpstr>CSS comments /*…*/</vt:lpstr>
      <vt:lpstr>CSS properties for fonts</vt:lpstr>
      <vt:lpstr>font-family</vt:lpstr>
      <vt:lpstr>More about font-family</vt:lpstr>
      <vt:lpstr>font-size</vt:lpstr>
      <vt:lpstr>font-size</vt:lpstr>
      <vt:lpstr>CSS size elements</vt:lpstr>
      <vt:lpstr>font-weight, font-style</vt:lpstr>
      <vt:lpstr>CSS properties for text</vt:lpstr>
      <vt:lpstr>text-align</vt:lpstr>
      <vt:lpstr>text-decoration</vt:lpstr>
      <vt:lpstr>The list-style-type property</vt:lpstr>
      <vt:lpstr>Body styles</vt:lpstr>
      <vt:lpstr>Cascading Style Sheets</vt:lpstr>
      <vt:lpstr>Inheriting styles</vt:lpstr>
      <vt:lpstr>Styles that conflict</vt:lpstr>
      <vt:lpstr>W3C CSS Validator</vt:lpstr>
      <vt:lpstr>CSS properties for backgrounds</vt:lpstr>
      <vt:lpstr>background-image </vt:lpstr>
      <vt:lpstr>background-repeat </vt:lpstr>
      <vt:lpstr>background-position </vt:lpstr>
      <vt:lpstr>Aside: Favorites icon ("favicon")</vt:lpstr>
      <vt:lpstr>CSS Box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Positioning</vt:lpstr>
      <vt:lpstr>Positioning Elements with CSS</vt:lpstr>
      <vt:lpstr>Positioning Properties and Values</vt:lpstr>
      <vt:lpstr>Fixed Position</vt:lpstr>
      <vt:lpstr>Relative Position</vt:lpstr>
      <vt:lpstr>Absolute Position</vt:lpstr>
      <vt:lpstr>Overlapping Elements</vt:lpstr>
      <vt:lpstr>Controlling the Overlap</vt:lpstr>
      <vt:lpstr>CSS Table Styling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for Styling</dc:title>
  <dc:creator>Xenia Mountrouidou</dc:creator>
  <cp:lastModifiedBy>RIFAT AHMED</cp:lastModifiedBy>
  <cp:revision>114</cp:revision>
  <dcterms:created xsi:type="dcterms:W3CDTF">2011-07-18T18:55:42Z</dcterms:created>
  <dcterms:modified xsi:type="dcterms:W3CDTF">2020-02-25T07:23:39Z</dcterms:modified>
</cp:coreProperties>
</file>