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9" r:id="rId18"/>
    <p:sldId id="290" r:id="rId19"/>
    <p:sldId id="291" r:id="rId20"/>
    <p:sldId id="292" r:id="rId21"/>
    <p:sldId id="294" r:id="rId22"/>
    <p:sldId id="293" r:id="rId23"/>
    <p:sldId id="295" r:id="rId24"/>
    <p:sldId id="296" r:id="rId25"/>
    <p:sldId id="297" r:id="rId26"/>
    <p:sldId id="298" r:id="rId27"/>
    <p:sldId id="299" r:id="rId28"/>
    <p:sldId id="300" r:id="rId29"/>
    <p:sldId id="302" r:id="rId30"/>
    <p:sldId id="303" r:id="rId31"/>
    <p:sldId id="304" r:id="rId32"/>
    <p:sldId id="305" r:id="rId33"/>
    <p:sldId id="30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BB"/>
    <a:srgbClr val="CC0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DB52-9AA9-46B2-BBB7-C5131A1621B0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AF84-495A-44B8-B099-5B87EFEDD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8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We want the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/>
              <a:t> containing the image to extend downward so that its border encloses the entire image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We want the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/>
              <a:t> containing the image to extend downward so that its border encloses the entire image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/>
              <a:t> containing the image to extend downward so that its border encloses the entire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/>
              <a:t> containing the image to extend downward so that its border encloses the entire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/>
              <a:t> containing the image to extend downward so that its border encloses the entire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/>
              <a:t> containing the image to extend downward so that its border encloses the entire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0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/>
              <a:t> containing the image to extend downward so that its border encloses the entire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/>
              <a:t> containing the image to extend downward so that its border encloses the entire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&lt;!DOCTYPE html PUBLIC "-//W3C//DTD XHTML 1.1//EN"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"http://www.w3.org/TR/xhtml11/DTD/xhtml11.dtd"&gt;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information about the page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page contents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three...”)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</a:t>
            </a:r>
            <a:r>
              <a:rPr lang="en-US" sz="1200"/>
              <a:t>three...”)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element can be a member of multiple classes (separated by spaces)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(selector1 tag is immediately inside selector2 with no tags in between)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no width is specified, the floating element may occupy 100% of the page width, so no content can wrap around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/>
              <a:t> containing the image to extend downward so that its border encloses the entire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19E222-5630-4A70-BA62-E1004359D749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5FEA-9A80-4A6A-9762-39B5E931AE40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2A5-BE64-44C1-B5C4-0AF5513C7BC8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6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76C1-D5B2-47D4-AD11-45FE86A2BB96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B708-F68E-41D1-8A32-13AFE8B9AFEF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3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E4F5-B28B-41B2-AEE7-9C9E36738288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4BEA-044D-4E89-B803-5E1C0247FA35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38B-B040-44A7-BCFE-A502CAB48735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909D-3BB7-4159-81E8-41BF805F7314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70-2D5F-4F50-9934-7C83EC01925B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354-3A7E-4CB8-B94A-B1F622521593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32986C-CFEE-4911-BFA5-9F9EA5CE6486}" type="datetime1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9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_float_elemen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Visit%20textpad.com%20to%20get%20the%20TextPad%20editor." TargetMode="External"/><Relationship Id="rId2" Type="http://schemas.openxmlformats.org/officeDocument/2006/relationships/hyperlink" Target="textpad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horror.com/blo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horror.com/blo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/>
              <a:t>Styling Page Sections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page 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individual elements, groups of elements, sections of text or of the page</a:t>
            </a:r>
          </a:p>
          <a:p>
            <a:r>
              <a:rPr lang="en-US" dirty="0"/>
              <a:t>Create complex page layouts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143B4F0-C954-4204-9E58-D6FE1905073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F0F0D-C4E1-4EF2-95CA-0B9F619F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19" y="3591882"/>
            <a:ext cx="6553200" cy="26326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29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page &lt;div&gt;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4800600"/>
            <a:ext cx="8153400" cy="1524000"/>
          </a:xfrm>
        </p:spPr>
        <p:txBody>
          <a:bodyPr/>
          <a:lstStyle/>
          <a:p>
            <a:r>
              <a:rPr lang="en-US" sz="2400" dirty="0"/>
              <a:t>Tag used to indicate a logical section or area of a page</a:t>
            </a:r>
          </a:p>
          <a:p>
            <a:r>
              <a:rPr lang="en-US" sz="2400" dirty="0"/>
              <a:t>Has no appearance by default, but you can apply styles to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We’ll beat any advertised price!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class="shout"&gt;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 &lt;p&gt;We'll beat any advertised price!&lt;/p&gt;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&lt;/div&gt;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697069"/>
            <a:ext cx="8153400" cy="341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</a:t>
            </a:r>
          </a:p>
        </p:txBody>
      </p:sp>
    </p:spTree>
    <p:extLst>
      <p:ext uri="{BB962C8B-B14F-4D97-AF65-F5344CB8AC3E}">
        <p14:creationId xmlns:p14="http://schemas.microsoft.com/office/powerpoint/2010/main" val="1413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Sections &lt;span&gt;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5334000"/>
            <a:ext cx="8153400" cy="1524000"/>
          </a:xfrm>
        </p:spPr>
        <p:txBody>
          <a:bodyPr/>
          <a:lstStyle/>
          <a:p>
            <a:r>
              <a:rPr lang="en-US" sz="2400" dirty="0"/>
              <a:t>has no onscreen appearance, but you can apply a style or ID to it, which will be applied to the text inside the span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428762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spectacular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deal on Droids!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We’ll beat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advertised price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114800"/>
            <a:ext cx="1219200" cy="39139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&lt;p&gt;See our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class="special“&gt;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spectacular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deal on Droids!&lt;/p&gt;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&lt;p&gt;We'll beat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class="shout“&gt;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 advertised price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0349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context selectors – Combinator Selectors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704850" y="3031647"/>
            <a:ext cx="8153400" cy="947714"/>
          </a:xfrm>
        </p:spPr>
        <p:txBody>
          <a:bodyPr/>
          <a:lstStyle/>
          <a:p>
            <a:r>
              <a:rPr lang="en-US" sz="2400" dirty="0"/>
              <a:t>applies the given properties to selector2 only if it is inside a selector1 on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850" y="1931361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selector2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850" y="4009379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selector2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674370" y="5105400"/>
            <a:ext cx="8153400" cy="90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applies the given properties to selector2 only if it is </a:t>
            </a:r>
            <a:r>
              <a:rPr lang="en-US" sz="2400" i="1" dirty="0"/>
              <a:t>directly</a:t>
            </a:r>
            <a:r>
              <a:rPr lang="en-US" sz="2400" dirty="0"/>
              <a:t> inside a selector1 on the page</a:t>
            </a:r>
          </a:p>
        </p:txBody>
      </p:sp>
    </p:spTree>
    <p:extLst>
      <p:ext uri="{BB962C8B-B14F-4D97-AF65-F5344CB8AC3E}">
        <p14:creationId xmlns:p14="http://schemas.microsoft.com/office/powerpoint/2010/main" val="66565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selector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11480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greasy at the same time!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greasy at the same time!&lt;/li&gt;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398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</p:spTree>
    <p:extLst>
      <p:ext uri="{BB962C8B-B14F-4D97-AF65-F5344CB8AC3E}">
        <p14:creationId xmlns:p14="http://schemas.microsoft.com/office/powerpoint/2010/main" val="194848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75494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greasy at the same 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id="ad"&gt;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 class="important"&gt;The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&lt;strong&gt;greasy at the same time &lt;/strong&gt;!&lt;/li&gt;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&lt;/div&gt;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1542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#ad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li.important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</p:spTree>
    <p:extLst>
      <p:ext uri="{BB962C8B-B14F-4D97-AF65-F5344CB8AC3E}">
        <p14:creationId xmlns:p14="http://schemas.microsoft.com/office/powerpoint/2010/main" val="18603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14E3-73DD-47A1-A0F6-5E80C77B0D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property (reference)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2663" y="5983024"/>
            <a:ext cx="8153400" cy="1524000"/>
          </a:xfrm>
        </p:spPr>
        <p:txBody>
          <a:bodyPr/>
          <a:lstStyle/>
          <a:p>
            <a:r>
              <a:rPr lang="en-US" sz="2400" dirty="0"/>
              <a:t>removed from normal document flow; underlying text wraps around as necessary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954" y="1960999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img.headericon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float: right; width: 130px;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449" y="2956135"/>
            <a:ext cx="8153400" cy="18774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Ghostbusters is a 1984 American science fiction comedy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film written by co-stars Dan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Aykroyd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Harold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Ramis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about three eccentric New York City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parapsychologists-turned-ghost capturers.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    	                    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23822"/>
            <a:ext cx="2019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86662"/>
              </p:ext>
            </p:extLst>
          </p:nvPr>
        </p:nvGraphicFramePr>
        <p:xfrm>
          <a:off x="633549" y="4905378"/>
          <a:ext cx="8153400" cy="10058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float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side to hover on; can be left, right, or none (default)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3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elements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590675"/>
            <a:ext cx="64579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7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id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 unique ID for an element on a page</a:t>
            </a:r>
          </a:p>
          <a:p>
            <a:r>
              <a:rPr lang="en-US" sz="2400" dirty="0"/>
              <a:t>E</a:t>
            </a:r>
            <a:r>
              <a:rPr lang="en-US" sz="2400"/>
              <a:t>ach </a:t>
            </a:r>
            <a:r>
              <a:rPr lang="en-US" sz="2400" dirty="0"/>
              <a:t>ID must be unique; can only be used once in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geekiness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id="mission"&gt;Our mission is to combine programming and &lt;q&gt;human&lt;/q&gt; factors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geekiness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0394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bug: missing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5334000"/>
            <a:ext cx="8153400" cy="1066800"/>
          </a:xfrm>
        </p:spPr>
        <p:txBody>
          <a:bodyPr/>
          <a:lstStyle/>
          <a:p>
            <a:r>
              <a:rPr lang="en-US" dirty="0"/>
              <a:t>often floating block elements must have a width property value</a:t>
            </a:r>
          </a:p>
          <a:p>
            <a:r>
              <a:rPr lang="en-US" dirty="0">
                <a:hlinkClick r:id="rId3"/>
              </a:rPr>
              <a:t>Let’s try “floating”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2084832"/>
            <a:ext cx="716280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05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/>
              <a:t> property (cont.)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588133"/>
              </p:ext>
            </p:extLst>
          </p:nvPr>
        </p:nvGraphicFramePr>
        <p:xfrm>
          <a:off x="685256" y="2739718"/>
          <a:ext cx="8153400" cy="2011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clear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disallows floating elements from overlapping this element;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can be left, right, or none (default)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/>
              <a:t>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019800"/>
            <a:ext cx="5421313" cy="365125"/>
          </a:xfrm>
        </p:spPr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background-color: fuchsia;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clear: right;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								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188" y="2514600"/>
            <a:ext cx="8153400" cy="3816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Mario is a fictional character in his video game series.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Serving as Nintendo's mascot and the main protagonist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series, Mario has appeared in over 200 video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games since his creation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   	                    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2514600"/>
            <a:ext cx="1819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9600" y="53340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 Mario Fan Site!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1" y="2514600"/>
            <a:ext cx="6334124" cy="1524000"/>
          </a:xfrm>
          <a:prstGeom prst="rect">
            <a:avLst/>
          </a:prstGeom>
          <a:solidFill>
            <a:srgbClr val="CF0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Mario is a fictional character in his video game series. Serving as Nintendo's mascot and the main protagonist of the series, Mario has appeared in over 200 video games since his creation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02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155" y="1845996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div#sidebar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float: right;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clear: right;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895600"/>
            <a:ext cx="574833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64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error: container too short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="images/mario.png" alt=“super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mario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Mario is a fictional character in his video game series.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....&lt;/p&gt;		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188" y="3505200"/>
            <a:ext cx="8153400" cy="3262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Mario is a fictional character in his video game series.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Serving as Nintendo's mascot and the main protagonist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series, Mario has appeared in over 200 video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games since his creation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   	                    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1" y="3505200"/>
            <a:ext cx="6334124" cy="1524000"/>
          </a:xfrm>
          <a:prstGeom prst="rect">
            <a:avLst/>
          </a:prstGeom>
          <a:noFill/>
          <a:ln w="635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05200"/>
            <a:ext cx="1819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686800" y="3543300"/>
            <a:ext cx="0" cy="140970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58000" y="3505200"/>
            <a:ext cx="1819275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26670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border: 2px dashed black; }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float: right; }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987541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</a:t>
            </a:r>
            <a:r>
              <a:rPr lang="en-US" dirty="0"/>
              <a:t>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755125"/>
            <a:ext cx="8153400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Mario is a fictional character in his video game series.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Serving as Nintendo's mascot and the main protagonist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series, Mario has appeared in over 200 video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games since his creation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   	                    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12" y="2907525"/>
            <a:ext cx="1819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709212" y="2793225"/>
            <a:ext cx="0" cy="300990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9600" y="2831325"/>
            <a:ext cx="8090088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117" y="1866647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border: 2px dashed black;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overflow: hidden;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32012" y="5803125"/>
            <a:ext cx="8090088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012" y="2907525"/>
            <a:ext cx="0" cy="300990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7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</a:t>
            </a:r>
            <a:r>
              <a:rPr lang="en-US" dirty="0"/>
              <a:t> property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88429"/>
              </p:ext>
            </p:extLst>
          </p:nvPr>
        </p:nvGraphicFramePr>
        <p:xfrm>
          <a:off x="704850" y="2895600"/>
          <a:ext cx="8153400" cy="2011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overflow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what to do if an element's content is too large;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can be auto, visible, hidden, or scroll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5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Multi-column layouts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&lt;p&gt;first paragraph&lt;/p&gt;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&lt;p&gt;second paragraph&lt;/p&gt;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&lt;p&gt;third paragraph&lt;/p&gt;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Some other text that is important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&lt;/div&gt;		                           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188" y="4751963"/>
            <a:ext cx="8153400" cy="1508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other text that is important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    					      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3392269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float: right; width: 25%; margin: 0.5em;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border: 2px solid black;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div { border: 3px dotted green; overflow: hidden; }	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8130988" cy="762000"/>
          </a:xfrm>
          <a:prstGeom prst="rect">
            <a:avLst/>
          </a:prstGeom>
          <a:noFill/>
          <a:ln w="635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200" y="5181600"/>
            <a:ext cx="1981200" cy="248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 paragraph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5181600"/>
            <a:ext cx="1981200" cy="248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paragraph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90800" y="5181600"/>
            <a:ext cx="1981200" cy="248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third paragraph</a:t>
            </a:r>
          </a:p>
        </p:txBody>
      </p:sp>
    </p:spTree>
    <p:extLst>
      <p:ext uri="{BB962C8B-B14F-4D97-AF65-F5344CB8AC3E}">
        <p14:creationId xmlns:p14="http://schemas.microsoft.com/office/powerpoint/2010/main" val="1624153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62584"/>
          </a:xfrm>
        </p:spPr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2696CA-CF31-4557-B86B-0A00A74D7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96" y="1301382"/>
            <a:ext cx="8090154" cy="33855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the stack order of an element.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75F2B-C35E-4A56-8C8D-B6DDD02B8759}"/>
              </a:ext>
            </a:extLst>
          </p:cNvPr>
          <p:cNvSpPr txBox="1"/>
          <p:nvPr/>
        </p:nvSpPr>
        <p:spPr>
          <a:xfrm>
            <a:off x="586117" y="1866647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&lt;h1&gt;The z-index Property&lt;/h1&gt;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="w3css.gif" width="100" height="140"&gt;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&lt;p&gt;Because the image has a z-index of -1, it will be placed behind the heading.&lt;/p&gt;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urier New" pitchFamily="49" charset="0"/>
              </a:rPr>
              <a:t>HTML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EEDCBF-99AF-4996-8873-C5122E627E02}"/>
              </a:ext>
            </a:extLst>
          </p:cNvPr>
          <p:cNvSpPr txBox="1"/>
          <p:nvPr/>
        </p:nvSpPr>
        <p:spPr>
          <a:xfrm>
            <a:off x="586117" y="3514026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{   position: absolute;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left: 0px; top: 0px; z-index: -1;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8A399-DB93-4FD8-94D4-0F86A9D7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7" y="4607407"/>
            <a:ext cx="6400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8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14E3-73DD-47A1-A0F6-5E80C77B0D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sections of a web page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Link target can include an ID at the end, preceded by a #</a:t>
            </a:r>
          </a:p>
          <a:p>
            <a:r>
              <a:rPr lang="en-US" sz="2400" dirty="0"/>
              <a:t>Browser will load that page and scroll to element with given 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7188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Visit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textpad.com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get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TextPad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editor.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View our Mission Statement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					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&lt;p&gt;Visit 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"http://www.textpad.com/download/index.html#downloads"&gt;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textpad.com&lt;/a&gt; to get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editor.&lt;/p&gt;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="#mission"&gt;View our Mission Statement&lt;/a&gt;&lt;/p&gt; 				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1723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62584"/>
          </a:xfrm>
        </p:spPr>
        <p:txBody>
          <a:bodyPr/>
          <a:lstStyle/>
          <a:p>
            <a:r>
              <a:rPr lang="en-US" dirty="0"/>
              <a:t>What is the viewport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1FC579-FEF6-4207-B404-51A7F12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30" y="1371600"/>
            <a:ext cx="7971421" cy="9233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dirty="0"/>
              <a:t>The viewport is the user's visible area of a web page.</a:t>
            </a:r>
          </a:p>
          <a:p>
            <a:r>
              <a:rPr lang="en-GB" dirty="0"/>
              <a:t>The viewport varies with the device, and will be smaller on a mobile phone than on a computer screen.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8F9035-FF52-401D-B442-B2D9930DD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58094"/>
            <a:ext cx="7391400" cy="52322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HTML5 introduced a method to let web designers take control over the viewport, through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&lt;meta&gt;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056EA5-41CE-4908-BC08-B2198CD8E983}"/>
              </a:ext>
            </a:extLst>
          </p:cNvPr>
          <p:cNvSpPr/>
          <p:nvPr/>
        </p:nvSpPr>
        <p:spPr>
          <a:xfrm>
            <a:off x="947057" y="332052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="viewport"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="width=device-width, initial-scale=1.0"&gt;</a:t>
            </a: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CF1B323-366E-411C-96E4-BF765E925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15" y="4331242"/>
            <a:ext cx="7971421" cy="195438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&lt;meta&gt;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viewport element gives the browser instructions on how to control the page's dimensions and scaling.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width=device-width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part sets the width of the page to follow the screen-width of the device (which will vary depending on the device).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initial-scale=1.0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part sets the initial zoom level when the page is first loaded by the browser.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03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62584"/>
          </a:xfrm>
        </p:spPr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1FC579-FEF6-4207-B404-51A7F12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95" y="1188766"/>
            <a:ext cx="7971421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uses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rule to include a block of CSS properties only if a certain condition is true.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0B2EC-C67C-4A70-B4EB-EF5FBD7AC7EF}"/>
              </a:ext>
            </a:extLst>
          </p:cNvPr>
          <p:cNvSpPr txBox="1"/>
          <p:nvPr/>
        </p:nvSpPr>
        <p:spPr>
          <a:xfrm>
            <a:off x="685800" y="1905000"/>
            <a:ext cx="8403093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&lt;head&gt;</a:t>
            </a:r>
          </a:p>
          <a:p>
            <a:r>
              <a:rPr lang="en-US" dirty="0"/>
              <a:t>&lt;title&gt;Media Queries Example&lt;/title&gt;</a:t>
            </a:r>
          </a:p>
          <a:p>
            <a:r>
              <a:rPr lang="en-US" dirty="0"/>
              <a:t>&lt;meta name="viewport" content="width=device-</a:t>
            </a:r>
            <a:r>
              <a:rPr lang="en-US" dirty="0" err="1"/>
              <a:t>width,initial</a:t>
            </a:r>
            <a:r>
              <a:rPr lang="en-US" dirty="0"/>
              <a:t>-scale=1.0"&gt;</a:t>
            </a:r>
          </a:p>
          <a:p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="stylesheet" type="text/</a:t>
            </a:r>
            <a:r>
              <a:rPr lang="en-US" dirty="0" err="1"/>
              <a:t>css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="style.css"&gt;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    &lt;div class="container"&gt;</a:t>
            </a:r>
          </a:p>
          <a:p>
            <a:r>
              <a:rPr lang="en-US" dirty="0"/>
              <a:t>        &lt;header id="header"&gt;&lt;/header&gt;</a:t>
            </a:r>
          </a:p>
          <a:p>
            <a:r>
              <a:rPr lang="en-US" dirty="0"/>
              <a:t>        &lt;div class="box box1"&gt;Box 1&lt;/div&gt;</a:t>
            </a:r>
          </a:p>
          <a:p>
            <a:r>
              <a:rPr lang="en-US" dirty="0"/>
              <a:t>        &lt;div class="box box2"&gt;Box 2&lt;/div&gt;</a:t>
            </a:r>
          </a:p>
          <a:p>
            <a:r>
              <a:rPr lang="en-US" dirty="0"/>
              <a:t>        &lt;div class="box box3"&gt;Box 3&lt;/div&gt;</a:t>
            </a:r>
          </a:p>
          <a:p>
            <a:r>
              <a:rPr lang="en-US" dirty="0"/>
              <a:t>        &lt;div class="box box4"&gt;Box 4&lt;/div&gt;</a:t>
            </a:r>
          </a:p>
          <a:p>
            <a:r>
              <a:rPr lang="en-US" dirty="0"/>
              <a:t>        &lt;div class="</a:t>
            </a:r>
            <a:r>
              <a:rPr lang="en-US" dirty="0" err="1"/>
              <a:t>clearfix</a:t>
            </a:r>
            <a:r>
              <a:rPr lang="en-US" dirty="0"/>
              <a:t>"&gt;&lt;/div&gt;</a:t>
            </a:r>
          </a:p>
          <a:p>
            <a:br>
              <a:rPr lang="en-US" dirty="0"/>
            </a:br>
            <a:r>
              <a:rPr lang="en-US" dirty="0"/>
              <a:t>    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urier New" pitchFamily="49" charset="0"/>
              </a:rPr>
              <a:t>HTML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43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62584"/>
          </a:xfrm>
        </p:spPr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1FC579-FEF6-4207-B404-51A7F12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95" y="1188766"/>
            <a:ext cx="7971421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uses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rule to include a block of CSS properties only if a certain condition is true.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0B2EC-C67C-4A70-B4EB-EF5FBD7AC7EF}"/>
              </a:ext>
            </a:extLst>
          </p:cNvPr>
          <p:cNvSpPr txBox="1"/>
          <p:nvPr/>
        </p:nvSpPr>
        <p:spPr>
          <a:xfrm>
            <a:off x="476250" y="1905000"/>
            <a:ext cx="2552700" cy="4893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 {</a:t>
            </a:r>
          </a:p>
          <a:p>
            <a:r>
              <a:rPr lang="en-US" dirty="0"/>
              <a:t>margin: 0px;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body, html{</a:t>
            </a:r>
          </a:p>
          <a:p>
            <a:r>
              <a:rPr lang="en-US" dirty="0"/>
              <a:t>width: 100%;</a:t>
            </a:r>
          </a:p>
          <a:p>
            <a:r>
              <a:rPr lang="en-US" dirty="0"/>
              <a:t>height: 100%;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.container{</a:t>
            </a:r>
          </a:p>
          <a:p>
            <a:r>
              <a:rPr lang="en-US" dirty="0"/>
              <a:t>width: 100%;</a:t>
            </a:r>
          </a:p>
          <a:p>
            <a:r>
              <a:rPr lang="en-US" dirty="0"/>
              <a:t>max-width: 1100px;</a:t>
            </a:r>
          </a:p>
          <a:p>
            <a:r>
              <a:rPr lang="en-US" dirty="0"/>
              <a:t>margin-left: auto;</a:t>
            </a:r>
          </a:p>
          <a:p>
            <a:r>
              <a:rPr lang="en-US" dirty="0"/>
              <a:t>margin-right: auto;</a:t>
            </a:r>
          </a:p>
          <a:p>
            <a:r>
              <a:rPr lang="en-US" dirty="0"/>
              <a:t>background-color: #ccc;</a:t>
            </a:r>
          </a:p>
          <a:p>
            <a:r>
              <a:rPr lang="en-US" dirty="0"/>
              <a:t>}</a:t>
            </a:r>
          </a:p>
          <a:p>
            <a:br>
              <a:rPr lang="en-US" sz="1200" dirty="0"/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54D83-3B03-478C-85C7-5EA200BEF8AA}"/>
              </a:ext>
            </a:extLst>
          </p:cNvPr>
          <p:cNvSpPr txBox="1"/>
          <p:nvPr/>
        </p:nvSpPr>
        <p:spPr>
          <a:xfrm>
            <a:off x="3124200" y="1905000"/>
            <a:ext cx="2133599" cy="35086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#header {</a:t>
            </a:r>
          </a:p>
          <a:p>
            <a:r>
              <a:rPr lang="en-GB" dirty="0"/>
              <a:t>    height: 120px;</a:t>
            </a:r>
          </a:p>
          <a:p>
            <a:r>
              <a:rPr lang="en-GB" dirty="0"/>
              <a:t>    background-</a:t>
            </a:r>
            <a:r>
              <a:rPr lang="en-GB" dirty="0" err="1"/>
              <a:t>color</a:t>
            </a:r>
            <a:r>
              <a:rPr lang="en-GB" dirty="0"/>
              <a:t>: blue;</a:t>
            </a:r>
          </a:p>
          <a:p>
            <a:r>
              <a:rPr lang="en-GB" dirty="0"/>
              <a:t>}</a:t>
            </a:r>
          </a:p>
          <a:p>
            <a:br>
              <a:rPr lang="en-GB" dirty="0"/>
            </a:br>
            <a:r>
              <a:rPr lang="en-GB" dirty="0"/>
              <a:t>.box{</a:t>
            </a:r>
          </a:p>
          <a:p>
            <a:r>
              <a:rPr lang="en-GB" dirty="0"/>
              <a:t>    width: 50%;</a:t>
            </a:r>
          </a:p>
          <a:p>
            <a:r>
              <a:rPr lang="en-GB" dirty="0"/>
              <a:t>    height: 140px;</a:t>
            </a:r>
          </a:p>
          <a:p>
            <a:r>
              <a:rPr lang="en-GB" dirty="0"/>
              <a:t>    float: left;</a:t>
            </a:r>
          </a:p>
          <a:p>
            <a:r>
              <a:rPr lang="en-GB" dirty="0"/>
              <a:t>}</a:t>
            </a:r>
          </a:p>
          <a:p>
            <a:br>
              <a:rPr lang="en-US" sz="1200" dirty="0"/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51337-5AF4-47DE-AE0A-0E13841CD0E6}"/>
              </a:ext>
            </a:extLst>
          </p:cNvPr>
          <p:cNvSpPr txBox="1"/>
          <p:nvPr/>
        </p:nvSpPr>
        <p:spPr>
          <a:xfrm>
            <a:off x="5562600" y="1905000"/>
            <a:ext cx="3219449" cy="4616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.box1{</a:t>
            </a:r>
          </a:p>
          <a:p>
            <a:r>
              <a:rPr lang="en-US" dirty="0"/>
              <a:t>    background-color: yellow;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.box2{</a:t>
            </a:r>
          </a:p>
          <a:p>
            <a:r>
              <a:rPr lang="en-US" dirty="0"/>
              <a:t>    background-color: green;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.box3{</a:t>
            </a:r>
          </a:p>
          <a:p>
            <a:r>
              <a:rPr lang="en-US" dirty="0"/>
              <a:t>    background-color: 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.box4{</a:t>
            </a:r>
          </a:p>
          <a:p>
            <a:r>
              <a:rPr lang="en-US" dirty="0"/>
              <a:t>    background-color: orange;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</a:t>
            </a:r>
            <a:r>
              <a:rPr lang="en-US" dirty="0" err="1"/>
              <a:t>clearfix</a:t>
            </a:r>
            <a:r>
              <a:rPr lang="en-US" dirty="0"/>
              <a:t>{</a:t>
            </a:r>
          </a:p>
          <a:p>
            <a:r>
              <a:rPr lang="en-US" dirty="0"/>
              <a:t>     clear: both;</a:t>
            </a:r>
          </a:p>
          <a:p>
            <a:r>
              <a:rPr lang="en-US" dirty="0"/>
              <a:t>}</a:t>
            </a:r>
          </a:p>
          <a:p>
            <a:br>
              <a:rPr lang="en-US" sz="1200" dirty="0"/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3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62584"/>
          </a:xfrm>
        </p:spPr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1FC579-FEF6-4207-B404-51A7F12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95" y="1188766"/>
            <a:ext cx="7971421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uses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rule to include a block of CSS properties only if a certain condition is true.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0B2EC-C67C-4A70-B4EB-EF5FBD7AC7EF}"/>
              </a:ext>
            </a:extLst>
          </p:cNvPr>
          <p:cNvSpPr txBox="1"/>
          <p:nvPr/>
        </p:nvSpPr>
        <p:spPr>
          <a:xfrm>
            <a:off x="768094" y="1773541"/>
            <a:ext cx="7467600" cy="4493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/*screen for display screen or all for all type of devices*/</a:t>
            </a:r>
          </a:p>
          <a:p>
            <a:r>
              <a:rPr lang="en-US" sz="1400" dirty="0"/>
              <a:t>/*This is for tablet*/</a:t>
            </a:r>
          </a:p>
          <a:p>
            <a:r>
              <a:rPr lang="en-US" sz="1400" dirty="0"/>
              <a:t>@media screen and (max-width:768px){</a:t>
            </a:r>
          </a:p>
          <a:p>
            <a:r>
              <a:rPr lang="en-US" sz="1400" dirty="0"/>
              <a:t>    .box1 {</a:t>
            </a:r>
          </a:p>
          <a:p>
            <a:r>
              <a:rPr lang="en-US" sz="1400" dirty="0"/>
              <a:t>        width: 100%;</a:t>
            </a:r>
          </a:p>
          <a:p>
            <a:r>
              <a:rPr lang="en-US" sz="1400" dirty="0"/>
              <a:t>    } </a:t>
            </a:r>
          </a:p>
          <a:p>
            <a:r>
              <a:rPr lang="en-US" sz="1400" dirty="0"/>
              <a:t>    .box2 {</a:t>
            </a:r>
          </a:p>
          <a:p>
            <a:r>
              <a:rPr lang="en-US" sz="1400" dirty="0"/>
              <a:t>        width: 100%;</a:t>
            </a:r>
          </a:p>
          <a:p>
            <a:r>
              <a:rPr lang="en-US" sz="1400" dirty="0"/>
              <a:t>    }       </a:t>
            </a:r>
          </a:p>
          <a:p>
            <a:r>
              <a:rPr lang="en-US" sz="1400" dirty="0"/>
              <a:t>}</a:t>
            </a:r>
          </a:p>
          <a:p>
            <a:br>
              <a:rPr lang="en-US" sz="1400" dirty="0"/>
            </a:br>
            <a:r>
              <a:rPr lang="en-US" sz="1400" dirty="0"/>
              <a:t>/* Mobile */</a:t>
            </a:r>
          </a:p>
          <a:p>
            <a:r>
              <a:rPr lang="en-US" sz="1400" dirty="0"/>
              <a:t>@media screen and (max-width:320px){</a:t>
            </a:r>
          </a:p>
          <a:p>
            <a:r>
              <a:rPr lang="en-US" sz="1400" dirty="0"/>
              <a:t>    .box3{</a:t>
            </a:r>
          </a:p>
          <a:p>
            <a:r>
              <a:rPr lang="en-US" sz="1400" dirty="0"/>
              <a:t>        width: 100%;</a:t>
            </a:r>
          </a:p>
          <a:p>
            <a:r>
              <a:rPr lang="en-US" sz="1400" dirty="0"/>
              <a:t>    }   </a:t>
            </a:r>
          </a:p>
          <a:p>
            <a:r>
              <a:rPr lang="en-US" sz="1400" dirty="0"/>
              <a:t>    .box4{</a:t>
            </a:r>
          </a:p>
          <a:p>
            <a:r>
              <a:rPr lang="en-US" sz="1400" dirty="0"/>
              <a:t>        width: 100%;</a:t>
            </a:r>
          </a:p>
          <a:p>
            <a:r>
              <a:rPr lang="en-US" sz="1400" dirty="0"/>
              <a:t>    } </a:t>
            </a:r>
          </a:p>
          <a:p>
            <a:r>
              <a:rPr lang="en-US" sz="1400" dirty="0"/>
              <a:t>}</a:t>
            </a:r>
          </a:p>
          <a:p>
            <a:r>
              <a:rPr lang="en-US" sz="5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endParaRPr lang="en-US" sz="5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3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Applies style only to the paragraph that has the ID of 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#mission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"Garamond", "Century Gothic",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</a:t>
            </a:r>
            <a:r>
              <a:rPr lang="en-US" sz="2000" dirty="0">
                <a:latin typeface="Garamond" pitchFamily="18" charset="0"/>
                <a:hlinkClick r:id="rId2"/>
              </a:rPr>
              <a:t>Coding Horror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400" i="1" dirty="0">
                <a:latin typeface="Garamond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400" i="1" dirty="0" err="1">
                <a:latin typeface="Garamond" pitchFamily="18" charset="0"/>
                <a:cs typeface="Times New Roman" pitchFamily="18" charset="0"/>
              </a:rPr>
              <a:t>geekiness</a:t>
            </a:r>
            <a:r>
              <a:rPr lang="en-US" sz="2400" i="1" dirty="0">
                <a:latin typeface="Garamond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class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4648200"/>
            <a:ext cx="8153400" cy="1524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way to group some elements and give a style to only that group</a:t>
            </a:r>
          </a:p>
          <a:p>
            <a:r>
              <a:rPr lang="en-US" sz="2400" dirty="0"/>
              <a:t>Unlike an id, a class can be reused as much as you like </a:t>
            </a:r>
          </a:p>
          <a:p>
            <a:pPr marL="0" indent="0">
              <a:buNone/>
            </a:pPr>
            <a:r>
              <a:rPr lang="en-US" sz="2400" dirty="0"/>
              <a:t>    on the page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8153400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Today only!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"&gt;Today only!&lt;/p&gt;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877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.special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p.shout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cursive;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0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 shout"&gt;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 </a:t>
            </a:r>
            <a:r>
              <a:rPr lang="en-US">
                <a:latin typeface="Courier New" pitchFamily="49" charset="0"/>
                <a:cs typeface="Courier New" pitchFamily="49" charset="0"/>
              </a:rPr>
              <a:t>only!&lt;/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379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selectors: PSEUDO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" y="4488467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a:link { color: #FF0000; } /* unvisited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a:visited { color: #00FF00; } /* 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a:hover { color: #FF00FF; } /* mouse over link */	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651" y="5862967"/>
            <a:ext cx="815340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  <a:hlinkClick r:id="rId2"/>
              </a:rPr>
              <a:t>Buy Early Buy Often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	            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425A28-6CE1-4310-9419-CB4ABE905775}"/>
              </a:ext>
            </a:extLst>
          </p:cNvPr>
          <p:cNvSpPr/>
          <p:nvPr/>
        </p:nvSpPr>
        <p:spPr>
          <a:xfrm>
            <a:off x="768096" y="1828800"/>
            <a:ext cx="8299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A pseudo-class is used to define a special state of an element.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For example, it can be used to: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Style an element when a user 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</a:rPr>
              <a:t>mouses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 over it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Style visited and unvisited links differently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Style an element when it gets focus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selectors: PSEUDO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8523"/>
              </p:ext>
            </p:extLst>
          </p:nvPr>
        </p:nvGraphicFramePr>
        <p:xfrm>
          <a:off x="609600" y="1600200"/>
          <a:ext cx="8153400" cy="4480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activated or selected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:focus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keyboard focus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:hover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mouse over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:link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not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:visited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already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:first-letter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letter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line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:first-child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element that is the first one to appear inside another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8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2617</TotalTime>
  <Words>1997</Words>
  <Application>Microsoft Office PowerPoint</Application>
  <PresentationFormat>On-screen Show (4:3)</PresentationFormat>
  <Paragraphs>443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Garamond</vt:lpstr>
      <vt:lpstr>Times New Roman</vt:lpstr>
      <vt:lpstr>Tw Cen MT</vt:lpstr>
      <vt:lpstr>Tw Cen MT Condensed</vt:lpstr>
      <vt:lpstr>Verdana</vt:lpstr>
      <vt:lpstr>Wingdings</vt:lpstr>
      <vt:lpstr>Wingdings 3</vt:lpstr>
      <vt:lpstr>Integral</vt:lpstr>
      <vt:lpstr>More CSS</vt:lpstr>
      <vt:lpstr>HTML id attribute</vt:lpstr>
      <vt:lpstr>Linking to sections of a web page</vt:lpstr>
      <vt:lpstr>CSS ID selectors</vt:lpstr>
      <vt:lpstr>HTML class attribute</vt:lpstr>
      <vt:lpstr>CSS class selectors</vt:lpstr>
      <vt:lpstr>CSS class selectors</vt:lpstr>
      <vt:lpstr>CSS ID selectors: PSEUDO CLASSES</vt:lpstr>
      <vt:lpstr>CSS ID selectors: PSEUDO ELEMENT</vt:lpstr>
      <vt:lpstr> Styling Page Sections </vt:lpstr>
      <vt:lpstr>Why do we need page sections?</vt:lpstr>
      <vt:lpstr>Sections of a page &lt;div&gt;</vt:lpstr>
      <vt:lpstr>Inline Sections &lt;span&gt;</vt:lpstr>
      <vt:lpstr>CSS context selectors – Combinator Selectors</vt:lpstr>
      <vt:lpstr>Context selector example</vt:lpstr>
      <vt:lpstr>More complex example</vt:lpstr>
      <vt:lpstr>Floating Elements</vt:lpstr>
      <vt:lpstr>The CSS float property (reference)</vt:lpstr>
      <vt:lpstr>Floating elements diagram</vt:lpstr>
      <vt:lpstr>Common float bug: missing width</vt:lpstr>
      <vt:lpstr>The clear property (cont.)</vt:lpstr>
      <vt:lpstr>The clear property</vt:lpstr>
      <vt:lpstr>Clear diagram</vt:lpstr>
      <vt:lpstr>Common error: container too short</vt:lpstr>
      <vt:lpstr>The overflow property</vt:lpstr>
      <vt:lpstr>The overflow property (cont.)</vt:lpstr>
      <vt:lpstr>Multi-column layouts</vt:lpstr>
      <vt:lpstr>Z-index</vt:lpstr>
      <vt:lpstr>Media Query</vt:lpstr>
      <vt:lpstr>What is the viewport</vt:lpstr>
      <vt:lpstr>Media query</vt:lpstr>
      <vt:lpstr>Media query</vt:lpstr>
      <vt:lpstr>Media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CSS</dc:title>
  <dc:creator>Xenia Mountrouidou</dc:creator>
  <cp:lastModifiedBy>rifat rashid</cp:lastModifiedBy>
  <cp:revision>100</cp:revision>
  <dcterms:created xsi:type="dcterms:W3CDTF">2011-07-19T20:50:18Z</dcterms:created>
  <dcterms:modified xsi:type="dcterms:W3CDTF">2020-03-01T03:18:33Z</dcterms:modified>
</cp:coreProperties>
</file>