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105" d="100"/>
          <a:sy n="105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We want the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/>
              <a:t> containing the image to extend downward so that its border encloses the entire image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"http://www.w3.org/TR/xhtml11/DTD/xhtml11.dtd"&gt;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page contents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</a:t>
            </a:r>
            <a:r>
              <a:rPr lang="en-US" sz="1200"/>
              <a:t>three...”)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(selector1 tag is immediately inside selector2 with no tags in between)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no width is specified, the floating element may occupy 100% of the page width, so no content can wrap around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200" dirty="0"/>
              <a:t> containing the image to extend downward so that its border encloses the entire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19E222-5630-4A70-BA62-E1004359D749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5FEA-9A80-4A6A-9762-39B5E931AE40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2A5-BE64-44C1-B5C4-0AF5513C7BC8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76C1-D5B2-47D4-AD11-45FE86A2BB96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B708-F68E-41D1-8A32-13AFE8B9AFEF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3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E4F5-B28B-41B2-AEE7-9C9E36738288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4BEA-044D-4E89-B803-5E1C0247FA35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B38B-B040-44A7-BCFE-A502CAB48735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909D-3BB7-4159-81E8-41BF805F7314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70-2D5F-4F50-9934-7C83EC01925B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2354-3A7E-4CB8-B94A-B1F622521593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32986C-CFEE-4911-BFA5-9F9EA5CE6486}" type="datetime1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43B4F0-C954-4204-9E58-D6FE190507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9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sit%20textpad.com%20to%20get%20the%20TextPad%20editor." TargetMode="External"/><Relationship Id="rId2" Type="http://schemas.openxmlformats.org/officeDocument/2006/relationships/hyperlink" Target="textpad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float_elem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Styling 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page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individual elements, groups of elements, sections of text or of the page</a:t>
            </a:r>
          </a:p>
          <a:p>
            <a:r>
              <a:rPr lang="en-US" dirty="0"/>
              <a:t>Create complex page layouts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9DF0F0D-C4E1-4EF2-95CA-0B9F619F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19" y="3591882"/>
            <a:ext cx="6553200" cy="26326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page &lt;div&gt;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800600"/>
            <a:ext cx="8153400" cy="1524000"/>
          </a:xfrm>
        </p:spPr>
        <p:txBody>
          <a:bodyPr/>
          <a:lstStyle/>
          <a:p>
            <a:r>
              <a:rPr lang="en-US" sz="2400" dirty="0"/>
              <a:t>Tag used to indicate a logical section or area of a page</a:t>
            </a:r>
          </a:p>
          <a:p>
            <a:r>
              <a:rPr lang="en-US" sz="2400" dirty="0"/>
              <a:t>Has no appearance by default, but you can apply styles to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Sections &lt;span&gt;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5334000"/>
            <a:ext cx="8153400" cy="1524000"/>
          </a:xfrm>
        </p:spPr>
        <p:txBody>
          <a:bodyPr/>
          <a:lstStyle/>
          <a:p>
            <a:r>
              <a:rPr lang="en-US" sz="2400" dirty="0"/>
              <a:t>has no onscreen appearance, but you can apply a style or ID to it, which will be applied to the text inside the span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deal on Droids!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context selectors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609600" y="2438400"/>
            <a:ext cx="8153400" cy="1524000"/>
          </a:xfrm>
        </p:spPr>
        <p:txBody>
          <a:bodyPr/>
          <a:lstStyle/>
          <a:p>
            <a:r>
              <a:rPr lang="en-US" sz="2400" dirty="0"/>
              <a:t>applies the given properties to selector2 only if it is inside a selector1 on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858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applies the given properties to selector2 only if it is </a:t>
            </a:r>
            <a:r>
              <a:rPr lang="en-US" sz="2400" i="1" dirty="0"/>
              <a:t>directly</a:t>
            </a:r>
            <a:r>
              <a:rPr lang="en-US" sz="2400" dirty="0"/>
              <a:t> inside a selector1 on the page</a:t>
            </a:r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selector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7549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542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 – block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34" y="1805976"/>
            <a:ext cx="8645434" cy="446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4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Document flow - inline elements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5691"/>
            <a:ext cx="7696200" cy="310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Document flow - a larger example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id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 unique ID for an element on a page</a:t>
            </a:r>
          </a:p>
          <a:p>
            <a:r>
              <a:rPr lang="en-US" sz="2400" dirty="0"/>
              <a:t>E</a:t>
            </a:r>
            <a:r>
              <a:rPr lang="en-US" sz="2400"/>
              <a:t>ach </a:t>
            </a:r>
            <a:r>
              <a:rPr lang="en-US" sz="2400" dirty="0"/>
              <a:t>ID must be unique; can only be used once in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geekiness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borders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590800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border: 5px solid red;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2667000"/>
            <a:ext cx="81534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7432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4689"/>
              </p:ext>
            </p:extLst>
          </p:nvPr>
        </p:nvGraphicFramePr>
        <p:xfrm>
          <a:off x="612775" y="3703320"/>
          <a:ext cx="815340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thickness/style/size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Thickness: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/>
              <a:t>,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thin, medium, thick </a:t>
            </a:r>
          </a:p>
          <a:p>
            <a:r>
              <a:rPr lang="en-US" sz="2400" dirty="0"/>
              <a:t>Style: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none, hidden, dotted, dashed, double, groove, inset, outset, ridge, solid </a:t>
            </a:r>
          </a:p>
          <a:p>
            <a:r>
              <a:rPr lang="en-US" sz="24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19100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border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534781"/>
              </p:ext>
            </p:extLst>
          </p:nvPr>
        </p:nvGraphicFramePr>
        <p:xfrm>
          <a:off x="612775" y="1676400"/>
          <a:ext cx="8153400" cy="5029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border-color, border-width,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specific properties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border-bottom, border-left,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border-right, border-top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 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border-bottom-color, border-bottom-style,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border-bottom-width, border-left-color,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border-left-style, border-left-width,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border-right-color, border-right-style,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border-right-width, border-top-color,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border-top-style, border-top-width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Complete list of border properties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smtClean="0"/>
                        <a:t>https://</a:t>
                      </a:r>
                      <a:r>
                        <a:rPr lang="en-US" sz="2000" dirty="0" err="1" smtClean="0"/>
                        <a:t>www.w3schools.com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css</a:t>
                      </a:r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css_border.asp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border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border-left: thick dotted #CC0088;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border-bottom-color: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128, 128);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border-bottom-style: double;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881735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border properties can be set individually</a:t>
            </a:r>
          </a:p>
          <a:p>
            <a:r>
              <a:rPr lang="en-US" sz="2400" dirty="0"/>
              <a:t>if you omit some properties, they receive default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810000"/>
            <a:ext cx="0" cy="537865"/>
          </a:xfrm>
          <a:prstGeom prst="line">
            <a:avLst/>
          </a:prstGeom>
          <a:ln w="63500" cap="rnd">
            <a:solidFill>
              <a:srgbClr val="CC0A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42672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3434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9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padding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271862"/>
              </p:ext>
            </p:extLst>
          </p:nvPr>
        </p:nvGraphicFramePr>
        <p:xfrm>
          <a:off x="6096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padding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padding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http://www.w3schools.com/css/css_reference.asp#padding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831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second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20px;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border: 3px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						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50292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heading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523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		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padding-left: 200px; padding-top: 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This is a second paragraph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padding can be set individually</a:t>
            </a:r>
          </a:p>
          <a:p>
            <a:r>
              <a:rPr lang="en-US" sz="2400" dirty="0"/>
              <a:t>notice that padding shares the background color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5724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margins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55928"/>
              </p:ext>
            </p:extLst>
          </p:nvPr>
        </p:nvGraphicFramePr>
        <p:xfrm>
          <a:off x="4572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property 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 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margin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http://www.w3schools.com/css/css_reference.asp#margin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143B4F0-C954-4204-9E58-D6FE190507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margin: 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CSS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notice that margins are always transparent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4114800"/>
            <a:ext cx="70866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second paragraph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3276600"/>
            <a:ext cx="70866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</p:spTree>
    <p:extLst>
      <p:ext uri="{BB962C8B-B14F-4D97-AF65-F5344CB8AC3E}">
        <p14:creationId xmlns:p14="http://schemas.microsoft.com/office/powerpoint/2010/main" val="264301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8em;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CSS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6324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margin can be set individually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4114800"/>
            <a:ext cx="67818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second paragraph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0" y="3276600"/>
            <a:ext cx="6781800" cy="5334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</p:spTree>
    <p:extLst>
      <p:ext uri="{BB962C8B-B14F-4D97-AF65-F5344CB8AC3E}">
        <p14:creationId xmlns:p14="http://schemas.microsoft.com/office/powerpoint/2010/main" val="54051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350px;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50%;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aqua;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		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40767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h2 heading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819400"/>
            <a:ext cx="5562600" cy="533400"/>
          </a:xfrm>
          <a:prstGeom prst="rect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1369"/>
              </p:ext>
            </p:extLst>
          </p:nvPr>
        </p:nvGraphicFramePr>
        <p:xfrm>
          <a:off x="612775" y="4800600"/>
          <a:ext cx="8150226" cy="194442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5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5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8432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7996">
                <a:tc>
                  <a:txBody>
                    <a:bodyPr/>
                    <a:lstStyle/>
                    <a:p>
                      <a:r>
                        <a:rPr lang="en-US" sz="2000" dirty="0"/>
                        <a:t>width, 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wide or tall to make this element </a:t>
                      </a:r>
                      <a:br>
                        <a:rPr lang="en-US" sz="2000"/>
                      </a:br>
                      <a:r>
                        <a:rPr lang="en-US" sz="2000"/>
                        <a:t>(block elements only)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7996">
                <a:tc>
                  <a:txBody>
                    <a:bodyPr/>
                    <a:lstStyle/>
                    <a:p>
                      <a:r>
                        <a:rPr lang="en-US" sz="2000" dirty="0"/>
                        <a:t>max-width, max-height,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min-width, min-height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max/min size of this element in given dimension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3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page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Link target can include an ID at the end, preceded by a #</a:t>
            </a:r>
          </a:p>
          <a:p>
            <a:r>
              <a:rPr lang="en-US" sz="2400" dirty="0"/>
              <a:t>Browser will load that page and scroll to element with given 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188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View our Mission Statement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editor.&lt;/p&gt;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="#mission"&gt;View our Mission Statement&lt;/a&gt;&lt;/p&gt; 		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 element: auto margins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6131" y="356387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eiusmod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tempor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incididunt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aliqua</a:t>
            </a:r>
            <a:r>
              <a:rPr lang="en-US" sz="2000" dirty="0"/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131" y="1911296"/>
            <a:ext cx="81534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width: 750px;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 CSS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16131" y="4946704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works best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400" dirty="0"/>
              <a:t> is set (otherwise, may occupy entire width of page)</a:t>
            </a:r>
          </a:p>
          <a:p>
            <a:r>
              <a:rPr lang="en-US" sz="2400" dirty="0"/>
              <a:t>to center inline elements within a block element,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4186798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14E3-73DD-47A1-A0F6-5E80C77B0D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2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property (reference)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2663" y="5983024"/>
            <a:ext cx="8153400" cy="1524000"/>
          </a:xfrm>
        </p:spPr>
        <p:txBody>
          <a:bodyPr/>
          <a:lstStyle/>
          <a:p>
            <a:r>
              <a:rPr lang="en-US" sz="2400" dirty="0"/>
              <a:t>removed from normal document flow; underlying text wraps around as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954" y="1960999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img.headericon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float: right; width: 130px;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449" y="2956135"/>
            <a:ext cx="8153400" cy="18774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Ghostbusters is a 1984 American science fiction comedy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film written by co-stars Dan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Aykroyd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Harold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Ramis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about three eccentric New York City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parapsychologists-turned-ghost capturers.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23822"/>
            <a:ext cx="2019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6662"/>
              </p:ext>
            </p:extLst>
          </p:nvPr>
        </p:nvGraphicFramePr>
        <p:xfrm>
          <a:off x="633549" y="4905378"/>
          <a:ext cx="8153400" cy="10058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 to hover on; can be left, right, or none (default)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3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elements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590675"/>
            <a:ext cx="64579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9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bug: missing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5334000"/>
            <a:ext cx="8153400" cy="1066800"/>
          </a:xfrm>
        </p:spPr>
        <p:txBody>
          <a:bodyPr/>
          <a:lstStyle/>
          <a:p>
            <a:r>
              <a:rPr lang="en-US" dirty="0"/>
              <a:t>often floating block elements must have a width property value</a:t>
            </a:r>
          </a:p>
          <a:p>
            <a:r>
              <a:rPr lang="en-US" dirty="0">
                <a:hlinkClick r:id="rId3"/>
              </a:rPr>
              <a:t>Let’s try “floating”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084832"/>
            <a:ext cx="716280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5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/>
              <a:t> property (cont.)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88133"/>
              </p:ext>
            </p:extLst>
          </p:nvPr>
        </p:nvGraphicFramePr>
        <p:xfrm>
          <a:off x="685256" y="2739718"/>
          <a:ext cx="8153400" cy="2011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clear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disallows floating elements from overlapping this element;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can be left, right, or none (default)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dirty="0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019800"/>
            <a:ext cx="5421313" cy="365125"/>
          </a:xfrm>
        </p:spPr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background-color: fuchsia;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clear: right;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								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2514600"/>
            <a:ext cx="8153400" cy="3816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25146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09600" y="53340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 Mario Fan Site!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2514600"/>
            <a:ext cx="6334124" cy="1524000"/>
          </a:xfrm>
          <a:prstGeom prst="rect">
            <a:avLst/>
          </a:prstGeom>
          <a:solidFill>
            <a:srgbClr val="CF0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Mario is a fictional character in his video game series. Serving as Nintendo's mascot and the main protagonist of the series, Mario has appeared in over 200 video games since his creation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0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155" y="1845996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div#sidebar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float: right;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clear: right;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895600"/>
            <a:ext cx="57483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64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error: container too short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="images/mario.png" alt=“super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mario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Mario is a fictional character in his video game series.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....&lt;/p&gt;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3505200"/>
            <a:ext cx="8153400" cy="3262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1" y="3505200"/>
            <a:ext cx="6334124" cy="1524000"/>
          </a:xfrm>
          <a:prstGeom prst="rect">
            <a:avLst/>
          </a:prstGeom>
          <a:noFill/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686800" y="3543300"/>
            <a:ext cx="0" cy="14097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58000" y="3505200"/>
            <a:ext cx="181927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26670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border: 2px dashed black; 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float: right; }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 dirty="0"/>
              <a:t>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755125"/>
            <a:ext cx="8153400" cy="35394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Mario is a fictional character in his video game series.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Serving as Nintendo's mascot and the main protagonist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series, Mario has appeared in over 200 video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games since his creation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   	                    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2" y="2907525"/>
            <a:ext cx="1819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709212" y="2793225"/>
            <a:ext cx="0" cy="30099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9600" y="2831325"/>
            <a:ext cx="8090088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117" y="1866647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border: 2px dashed black;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overflow: hidden;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32012" y="5803125"/>
            <a:ext cx="8090088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012" y="2907525"/>
            <a:ext cx="0" cy="300990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Applies style only to the paragraph that has the ID of mission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#mission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</a:t>
            </a:r>
            <a:r>
              <a:rPr lang="en-US" sz="2000" dirty="0">
                <a:latin typeface="Garamond" pitchFamily="18" charset="0"/>
                <a:hlinkClick r:id="rId2"/>
              </a:rPr>
              <a:t>Coding Horror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 dirty="0"/>
              <a:t> property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88429"/>
              </p:ext>
            </p:extLst>
          </p:nvPr>
        </p:nvGraphicFramePr>
        <p:xfrm>
          <a:off x="704850" y="2895600"/>
          <a:ext cx="8153400" cy="2011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overflow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specifies what to do if an element's content is too large;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can be auto, visible, hidden, or scroll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5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layouts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&lt;p&gt;first paragraph&lt;/p&gt;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&lt;p&gt;second paragraph&lt;/p&gt;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&lt;p&gt;third paragraph&lt;/p&gt;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Some other text that is important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	                           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88" y="4751963"/>
            <a:ext cx="8153400" cy="1508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 other text that is important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    					     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3392269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float: right; width: 25%; margin: 0.5em;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border: 2px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div { border: 3px dotted green; overflow: hidden; }	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8130988" cy="762000"/>
          </a:xfrm>
          <a:prstGeom prst="rect">
            <a:avLst/>
          </a:prstGeom>
          <a:noFill/>
          <a:ln w="635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2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 paragraph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paragraph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90800" y="5181600"/>
            <a:ext cx="1981200" cy="248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 paragraph</a:t>
            </a:r>
          </a:p>
        </p:txBody>
      </p:sp>
    </p:spTree>
    <p:extLst>
      <p:ext uri="{BB962C8B-B14F-4D97-AF65-F5344CB8AC3E}">
        <p14:creationId xmlns:p14="http://schemas.microsoft.com/office/powerpoint/2010/main" val="162415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class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976" y="4648200"/>
            <a:ext cx="8153400" cy="1524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way to group some elements and give a style to only that group</a:t>
            </a:r>
          </a:p>
          <a:p>
            <a:r>
              <a:rPr lang="en-US" sz="2400" dirty="0"/>
              <a:t>Unlike an id, a class can be reused as much as you like </a:t>
            </a:r>
          </a:p>
          <a:p>
            <a:pPr marL="0" indent="0">
              <a:buNone/>
            </a:pPr>
            <a:r>
              <a:rPr lang="en-US" sz="2400" dirty="0"/>
              <a:t>    on the page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"&gt;Today only!&lt;/p&gt;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a:link { color: #FF0000; } /* unvisited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a:hover { color: #FF00FF; } /* mouse over link */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  <a:hlinkClick r:id="rId2"/>
              </a:rPr>
              <a:t>Buy Early Buy Often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2550</TotalTime>
  <Words>2155</Words>
  <Application>Microsoft Office PowerPoint</Application>
  <PresentationFormat>On-screen Show (4:3)</PresentationFormat>
  <Paragraphs>491</Paragraphs>
  <Slides>41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Integral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</vt:lpstr>
      <vt:lpstr>CSS ID selectors</vt:lpstr>
      <vt:lpstr> Styling Page Sections </vt:lpstr>
      <vt:lpstr>Why do we need page sections?</vt:lpstr>
      <vt:lpstr>Sections of a page &lt;div&gt;</vt:lpstr>
      <vt:lpstr>Inline Sections &lt;span&gt;</vt:lpstr>
      <vt:lpstr>CSS context selectors</vt:lpstr>
      <vt:lpstr>Context selector example</vt:lpstr>
      <vt:lpstr>More complex example</vt:lpstr>
      <vt:lpstr>Document Flow – block elements</vt:lpstr>
      <vt:lpstr> Document flow - inline elements </vt:lpstr>
      <vt:lpstr> Document flow - a larger example 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Margin example 1</vt:lpstr>
      <vt:lpstr>Margin example 2</vt:lpstr>
      <vt:lpstr>CSS properties for dimensions</vt:lpstr>
      <vt:lpstr>Centering a block element: auto margins</vt:lpstr>
      <vt:lpstr>Floating Elements</vt:lpstr>
      <vt:lpstr>The CSS float property (reference)</vt:lpstr>
      <vt:lpstr>Floating elements diagram</vt:lpstr>
      <vt:lpstr>Common float bug: missing width</vt:lpstr>
      <vt:lpstr>The clear property (cont.)</vt:lpstr>
      <vt:lpstr>The clear property</vt:lpstr>
      <vt:lpstr>Clear diagram</vt:lpstr>
      <vt:lpstr>Common error: container too short</vt:lpstr>
      <vt:lpstr>The overflow property</vt:lpstr>
      <vt:lpstr>The overflow property (cont.)</vt:lpstr>
      <vt:lpstr>Multi-column layouts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Xenia Mountrouidou</dc:creator>
  <cp:lastModifiedBy>USER</cp:lastModifiedBy>
  <cp:revision>95</cp:revision>
  <dcterms:created xsi:type="dcterms:W3CDTF">2011-07-19T20:50:18Z</dcterms:created>
  <dcterms:modified xsi:type="dcterms:W3CDTF">2019-11-04T08:05:45Z</dcterms:modified>
</cp:coreProperties>
</file>