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0"/>
  </p:notesMasterIdLst>
  <p:sldIdLst>
    <p:sldId id="258" r:id="rId2"/>
    <p:sldId id="257" r:id="rId3"/>
    <p:sldId id="259" r:id="rId4"/>
    <p:sldId id="260" r:id="rId5"/>
    <p:sldId id="261" r:id="rId6"/>
    <p:sldId id="262" r:id="rId7"/>
    <p:sldId id="265" r:id="rId8"/>
    <p:sldId id="298" r:id="rId9"/>
    <p:sldId id="268" r:id="rId10"/>
    <p:sldId id="299" r:id="rId11"/>
    <p:sldId id="300" r:id="rId12"/>
    <p:sldId id="301" r:id="rId13"/>
    <p:sldId id="302" r:id="rId14"/>
    <p:sldId id="339" r:id="rId15"/>
    <p:sldId id="303" r:id="rId16"/>
    <p:sldId id="304" r:id="rId17"/>
    <p:sldId id="305" r:id="rId18"/>
    <p:sldId id="306" r:id="rId19"/>
    <p:sldId id="309" r:id="rId20"/>
    <p:sldId id="308" r:id="rId21"/>
    <p:sldId id="340" r:id="rId22"/>
    <p:sldId id="341" r:id="rId23"/>
    <p:sldId id="343" r:id="rId24"/>
    <p:sldId id="307" r:id="rId25"/>
    <p:sldId id="269" r:id="rId26"/>
    <p:sldId id="270" r:id="rId27"/>
    <p:sldId id="272" r:id="rId28"/>
    <p:sldId id="276" r:id="rId29"/>
    <p:sldId id="277" r:id="rId30"/>
    <p:sldId id="278" r:id="rId31"/>
    <p:sldId id="346" r:id="rId32"/>
    <p:sldId id="347" r:id="rId33"/>
    <p:sldId id="348" r:id="rId34"/>
    <p:sldId id="279" r:id="rId35"/>
    <p:sldId id="280" r:id="rId36"/>
    <p:sldId id="275" r:id="rId37"/>
    <p:sldId id="281" r:id="rId38"/>
    <p:sldId id="282" r:id="rId39"/>
    <p:sldId id="283" r:id="rId40"/>
    <p:sldId id="344" r:id="rId41"/>
    <p:sldId id="342" r:id="rId42"/>
    <p:sldId id="284" r:id="rId43"/>
    <p:sldId id="345" r:id="rId44"/>
    <p:sldId id="273" r:id="rId45"/>
    <p:sldId id="274" r:id="rId46"/>
    <p:sldId id="285" r:id="rId47"/>
    <p:sldId id="351" r:id="rId48"/>
    <p:sldId id="350" r:id="rId49"/>
    <p:sldId id="34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53" r:id="rId65"/>
    <p:sldId id="354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A8"/>
    <a:srgbClr val="EC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45" autoAdjust="0"/>
  </p:normalViewPr>
  <p:slideViewPr>
    <p:cSldViewPr>
      <p:cViewPr varScale="1">
        <p:scale>
          <a:sx n="107" d="100"/>
          <a:sy n="107" d="100"/>
        </p:scale>
        <p:origin x="11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7178-2AE4-4222-83F1-405C3FDC17C8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9CAC-E061-48A7-840B-B63492325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script: code runs in browser after page is sent back from server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this code manipulates the page or responds to user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09CAC-E061-48A7-840B-B634923251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element on the page has a corresponding DOM object access/modify the attributes of the DOM object with </a:t>
            </a:r>
            <a:r>
              <a:rPr lang="en-US" i="1" dirty="0" err="1"/>
              <a:t>objectName</a:t>
            </a:r>
            <a:r>
              <a:rPr lang="en-US" dirty="0" err="1"/>
              <a:t>.</a:t>
            </a:r>
            <a:r>
              <a:rPr lang="en-US" i="1" dirty="0" err="1"/>
              <a:t>attributeName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span.innerHTML</a:t>
            </a:r>
            <a:r>
              <a:rPr lang="en-US" dirty="0"/>
              <a:t> = </a:t>
            </a:r>
            <a:r>
              <a:rPr lang="en-US" dirty="0" err="1"/>
              <a:t>textBox.value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61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47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7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6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7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31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initialize an array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property (grows as needed when elements are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initialize an array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property (grows as needed when elements are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34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425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525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393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74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8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elements of a page are nested into a tree-like structure of objects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DOM has properties and methods for traversing this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DADD0-277E-4971-8F21-CD102F29087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66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 CSS classes, DOM tree traversal/manipulation, events,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DADD0-277E-4971-8F21-CD102F29087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83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 strips out the unwanted text nodes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that these are methods, so you need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DADD0-277E-4971-8F21-CD102F29087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87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 strips out the unwanted text nodes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that these are methods, so you need ()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DADD0-277E-4971-8F21-CD102F29087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87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DADD0-277E-4971-8F21-CD102F290877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3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Reset</a:t>
            </a:r>
            <a:r>
              <a:rPr lang="en-US" baseline="0" dirty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7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EDC4B60-7EB2-41AB-BE53-E9D2767C2DE4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2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0E2C-696B-40AF-90BF-A6E1C7CCEC7F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BDE2-3115-4468-83A9-EF556315FFEA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24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FDEC-079D-404D-BCFF-836CA422FA59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C47D-3C75-418C-BFDD-01E41E481FF6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73DE-3522-418F-B2DE-5E6AB53789C3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1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5004-DE67-4E0D-9545-AF4F7A515744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7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022-12ED-4DD1-88EF-87D15300C6AD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0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6A70-4E7E-42D1-8117-16AB4F9ACAAD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6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7AC9-3067-4A11-A858-493698703076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5575-E52C-4255-AD08-20196C6B3D71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2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885B27-225E-44C3-9776-E594FB50B5AD}" type="datetime1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779743-7B81-4FB7-A3E2-1ACEC99CD8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2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dom/dom_mozilla_vs_ie.asp" TargetMode="External"/><Relationship Id="rId2" Type="http://schemas.openxmlformats.org/officeDocument/2006/relationships/hyperlink" Target="http://www.w3schools.com/dom/dom_node.asp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JavaScript programs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</a:p>
          <a:p>
            <a:r>
              <a:rPr lang="en-US" dirty="0"/>
              <a:t>event-driven programming: writing programs driven by user events</a:t>
            </a:r>
          </a:p>
          <a:p>
            <a:r>
              <a:rPr lang="en-US" dirty="0"/>
              <a:t>Let's write a page with a clickable button that pops up a "Hello, World" window... </a:t>
            </a:r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3542784"/>
            <a:ext cx="8153400" cy="1219200"/>
          </a:xfrm>
        </p:spPr>
        <p:txBody>
          <a:bodyPr>
            <a:noAutofit/>
          </a:bodyPr>
          <a:lstStyle/>
          <a:p>
            <a:r>
              <a:rPr lang="en-US" sz="2400" dirty="0"/>
              <a:t>button's text appears inside tag; can also contain images</a:t>
            </a:r>
          </a:p>
          <a:p>
            <a:r>
              <a:rPr lang="en-US" sz="2400" dirty="0"/>
              <a:t>To make a responsive button or other UI control: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sz="1800" dirty="0"/>
              <a:t>choose the control (e.g. button) and event (e.g. mouse 1. click) of interest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sz="1800" dirty="0"/>
              <a:t>write a JavaScript function to run when the event occurs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sz="1800" dirty="0"/>
              <a:t>attach the function to the event on the control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569860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190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849397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91424" y="4911939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above could be the contents of example.js linked to our HTML page</a:t>
            </a:r>
          </a:p>
          <a:p>
            <a:r>
              <a:rPr lang="en-US" sz="2400" dirty="0"/>
              <a:t>statements placed into functions can be evaluated in response to user events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676471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319842"/>
            <a:ext cx="8153400" cy="1219200"/>
          </a:xfrm>
        </p:spPr>
        <p:txBody>
          <a:bodyPr>
            <a:noAutofit/>
          </a:bodyPr>
          <a:lstStyle/>
          <a:p>
            <a:r>
              <a:rPr lang="en-US" sz="2400" dirty="0"/>
              <a:t>JavaScript functions can be set as event handlers</a:t>
            </a:r>
          </a:p>
          <a:p>
            <a:pPr lvl="1"/>
            <a:r>
              <a:rPr lang="en-US" sz="2000" dirty="0"/>
              <a:t>when you interact with the element, the function will execute</a:t>
            </a:r>
          </a:p>
          <a:p>
            <a:r>
              <a:rPr lang="en-US" sz="2400" dirty="0" err="1"/>
              <a:t>onclick</a:t>
            </a:r>
            <a:r>
              <a:rPr lang="en-US" sz="2400" dirty="0"/>
              <a:t> is just one of many event HTML attributes we'll use</a:t>
            </a:r>
          </a:p>
          <a:p>
            <a:r>
              <a:rPr lang="en-US" sz="2400" dirty="0"/>
              <a:t>but popping up an alert window is disruptive and annoying</a:t>
            </a:r>
          </a:p>
          <a:p>
            <a:pPr lvl="1"/>
            <a:r>
              <a:rPr lang="en-US" sz="2000" dirty="0"/>
              <a:t>A better user experience would be to have the message appear on the page...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54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084832"/>
            <a:ext cx="8153400" cy="31393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&lt;p&gt;Click the button to display an alert box.&lt;/p&gt;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onclick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myFunction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()"&gt;Try it&lt;/button&gt;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myFunction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alert("Hello! I am an alert box!");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&lt;/script&gt;								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4032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4645152" cy="3886200"/>
          </a:xfrm>
        </p:spPr>
        <p:txBody>
          <a:bodyPr>
            <a:noAutofit/>
          </a:bodyPr>
          <a:lstStyle/>
          <a:p>
            <a:r>
              <a:rPr lang="en-US" sz="2400" dirty="0"/>
              <a:t>most JS code manipulates elements on an HTML page</a:t>
            </a:r>
          </a:p>
          <a:p>
            <a:r>
              <a:rPr lang="en-US" sz="2400" dirty="0"/>
              <a:t>we can examine elements' state</a:t>
            </a:r>
          </a:p>
          <a:p>
            <a:pPr lvl="1"/>
            <a:r>
              <a:rPr lang="en-US" sz="2000" dirty="0"/>
              <a:t>e.g. see whether a box is checked</a:t>
            </a:r>
          </a:p>
          <a:p>
            <a:r>
              <a:rPr lang="en-US" sz="2400" dirty="0"/>
              <a:t>we can change state</a:t>
            </a:r>
          </a:p>
          <a:p>
            <a:pPr lvl="1"/>
            <a:r>
              <a:rPr lang="en-US" sz="2000" dirty="0"/>
              <a:t>e.g. insert some new text into a div</a:t>
            </a:r>
          </a:p>
          <a:p>
            <a:r>
              <a:rPr lang="en-US" sz="2400" dirty="0"/>
              <a:t>we can change styles</a:t>
            </a:r>
          </a:p>
          <a:p>
            <a:pPr lvl="1"/>
            <a:r>
              <a:rPr lang="en-US" sz="2000" dirty="0"/>
              <a:t>e.g. make a paragraph red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81200"/>
            <a:ext cx="332882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23" y="1658566"/>
            <a:ext cx="7010399" cy="477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300" y="2090425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" y="2852425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" y="3919225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2089726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document.getElementById</a:t>
            </a:r>
            <a:r>
              <a:rPr lang="en-US" dirty="0"/>
              <a:t> returns the DOM object for an element with a given id</a:t>
            </a:r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 style: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62622"/>
              </p:ext>
            </p:extLst>
          </p:nvPr>
        </p:nvGraphicFramePr>
        <p:xfrm>
          <a:off x="609600" y="205740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b="1" dirty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</a:t>
                      </a:r>
                      <a:r>
                        <a:rPr lang="en-US" sz="2400" b="1" baseline="0" dirty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23932"/>
            <a:ext cx="7620001" cy="438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Preetify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4850" y="2498354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//grab or initialize text here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 font styles added by JS: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"13pt";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"Comic Sans MS";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1957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192" y="381000"/>
            <a:ext cx="7290054" cy="809854"/>
          </a:xfrm>
        </p:spPr>
        <p:txBody>
          <a:bodyPr/>
          <a:lstStyle/>
          <a:p>
            <a:r>
              <a:rPr lang="en-US" dirty="0" err="1"/>
              <a:t>Preetify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1998" y="1447800"/>
            <a:ext cx="8153400" cy="480131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id="p1"&gt;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 is a text.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 is a text.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 is a text.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type="button" value="Hide text"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('p1').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style.visibility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'hidden'"&gt;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type="button" value="Show text"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('p1').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style.visibility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'visible'"&gt;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&lt;/body&gt;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988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192" y="381000"/>
            <a:ext cx="7290054" cy="809854"/>
          </a:xfrm>
        </p:spPr>
        <p:txBody>
          <a:bodyPr/>
          <a:lstStyle/>
          <a:p>
            <a:r>
              <a:rPr lang="en-US" dirty="0" err="1"/>
              <a:t>Preetify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1998" y="1447800"/>
            <a:ext cx="8153400" cy="341632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&lt;h2&gt;JavaScript Functions&lt;/h2&gt;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id="demo"&gt;&lt;/p&gt;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("demo").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"The temperature is 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toCelsius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(77) + " Celsius";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toCelsius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fahrenheit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return (5/9) * (fahrenheit-32);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&lt;/script&gt;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7222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9724" y="76200"/>
            <a:ext cx="8518525" cy="6740307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bgChange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document.body.style.background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h2&gt;Change background color&lt;/h2&gt;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&lt;p&gt;Mouse over the squares!&lt;/p&gt;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 style="width:300px;height:100px"&gt;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&lt;td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onmouseover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bgChange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this.style.backgroundColor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)"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onmouseout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bgChange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('transparent')"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style="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background-color:Khaki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&lt;/td&gt;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&lt;td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onmouseover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bgChange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this.style.backgroundColor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)"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onmouseout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bgChange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('transparent')"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style="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background-color:PaleGreen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&lt;/td&gt;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&lt;td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onmouseover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bgChange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this.style.backgroundColor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)"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onmouseout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bgChange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('transparent')"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style="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background-color:Silver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&lt;/td&gt;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&lt;/table&gt;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97064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Javascript</a:t>
            </a:r>
            <a:r>
              <a:rPr lang="en-US" dirty="0"/>
              <a:t> Syntax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4343400"/>
            <a:ext cx="8153400" cy="2057400"/>
          </a:xfrm>
        </p:spPr>
        <p:txBody>
          <a:bodyPr>
            <a:noAutofit/>
          </a:bodyPr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</a:p>
          <a:p>
            <a:r>
              <a:rPr lang="en-US" dirty="0"/>
              <a:t>types are not specified, but JS does have types ("loosely typed")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Null, Undefined</a:t>
            </a:r>
          </a:p>
          <a:p>
            <a:pPr lvl="1"/>
            <a:r>
              <a:rPr lang="en-US" dirty="0"/>
              <a:t>can find out a variable's type by calling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typeof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8262" y="2078134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262" y="28101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51166"/>
            <a:ext cx="8153400" cy="2514600"/>
          </a:xfrm>
        </p:spPr>
        <p:txBody>
          <a:bodyPr>
            <a:noAutofit/>
          </a:bodyPr>
          <a:lstStyle/>
          <a:p>
            <a:r>
              <a:rPr lang="en-US" sz="2400" dirty="0"/>
              <a:t>integers and real numbers are the same type (no </a:t>
            </a:r>
            <a:r>
              <a:rPr lang="en-US" sz="2400" dirty="0" err="1"/>
              <a:t>int</a:t>
            </a:r>
            <a:r>
              <a:rPr lang="en-US" sz="2400" dirty="0"/>
              <a:t> vs. double)</a:t>
            </a:r>
          </a:p>
          <a:p>
            <a:r>
              <a:rPr lang="en-US" sz="2400" dirty="0"/>
              <a:t>same operators: + - * / % ++ -- = += -= *= /= %=</a:t>
            </a:r>
          </a:p>
          <a:p>
            <a:r>
              <a:rPr lang="en-US" sz="2400" dirty="0"/>
              <a:t>similar precedence to Java</a:t>
            </a:r>
          </a:p>
          <a:p>
            <a:r>
              <a:rPr lang="en-US" sz="2400" dirty="0"/>
              <a:t>many operators auto-convert types: "2" * 3 is 6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1897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276" y="3496270"/>
            <a:ext cx="8153400" cy="2895600"/>
          </a:xfrm>
        </p:spPr>
        <p:txBody>
          <a:bodyPr>
            <a:normAutofit/>
          </a:bodyPr>
          <a:lstStyle/>
          <a:p>
            <a:r>
              <a:rPr lang="en-US" sz="3200" dirty="0"/>
              <a:t>identical to Java's comment syntax</a:t>
            </a:r>
          </a:p>
          <a:p>
            <a:r>
              <a:rPr lang="en-US" sz="3200" dirty="0"/>
              <a:t>recall: 4 comment syntaxes</a:t>
            </a:r>
          </a:p>
          <a:p>
            <a:pPr lvl="1"/>
            <a:r>
              <a:rPr lang="en-US" sz="2400" dirty="0"/>
              <a:t>HTML: &lt;!-- comment --&gt;</a:t>
            </a:r>
          </a:p>
          <a:p>
            <a:pPr lvl="1"/>
            <a:r>
              <a:rPr lang="en-US" sz="2400" dirty="0"/>
              <a:t>CSS/JS/PHP: /* comment */</a:t>
            </a:r>
          </a:p>
          <a:p>
            <a:pPr lvl="1"/>
            <a:r>
              <a:rPr lang="en-US" sz="2400" dirty="0"/>
              <a:t>Java/JS/PHP: // comment</a:t>
            </a:r>
          </a:p>
          <a:p>
            <a:pPr lvl="1"/>
            <a:r>
              <a:rPr lang="en-US" sz="2400" dirty="0"/>
              <a:t>PHP: # comment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2163666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850" y="1877789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sin,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800589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95300" y="3831914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/>
              <a:t> : has not been declared, does not exist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: exists, but was specifically assigned an empty or null value</a:t>
            </a:r>
          </a:p>
          <a:p>
            <a:r>
              <a:rPr lang="en-US" dirty="0"/>
              <a:t>Why does JavaScript have both of these?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Server side scripting (PHP or Python) already allows us to create dynamic web pages. Why also use client-side scripting?</a:t>
            </a:r>
          </a:p>
          <a:p>
            <a:r>
              <a:rPr lang="en-US" sz="2800" dirty="0"/>
              <a:t>client-side scripting (JavaScript) benefits:</a:t>
            </a:r>
          </a:p>
          <a:p>
            <a:pPr lvl="1"/>
            <a:r>
              <a:rPr lang="en-US" sz="2000" b="1" dirty="0"/>
              <a:t>usability</a:t>
            </a:r>
            <a:r>
              <a:rPr lang="en-US" sz="2000" dirty="0"/>
              <a:t>: can modify a page without having to post back to the server (faster UI)</a:t>
            </a:r>
          </a:p>
          <a:p>
            <a:pPr lvl="1"/>
            <a:r>
              <a:rPr lang="en-US" sz="2000" b="1" dirty="0"/>
              <a:t>efficiency</a:t>
            </a:r>
            <a:r>
              <a:rPr lang="en-US" sz="2000" dirty="0"/>
              <a:t>: can make small, quick changes to page without waiting for server</a:t>
            </a:r>
          </a:p>
          <a:p>
            <a:pPr lvl="1"/>
            <a:r>
              <a:rPr lang="en-US" sz="2000" b="1" dirty="0"/>
              <a:t>event-driven</a:t>
            </a:r>
            <a:r>
              <a:rPr lang="en-US" sz="2000" dirty="0"/>
              <a:t>: can respond to user actions like clicks and key presses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2897" y="1752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9725" y="1234307"/>
            <a:ext cx="8153400" cy="535531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 + 6);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id="demo"&gt;&lt;/p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document.getElementById("demo").innerHTML = 5 + 6;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window.alert(5 + 6);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nn-NO" dirty="0">
              <a:latin typeface="Courier New" pitchFamily="49" charset="0"/>
              <a:cs typeface="Courier New" pitchFamily="49" charset="0"/>
            </a:endParaRP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console.log(5 + 6);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&lt;/body&gt;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290054" cy="14996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Output in </a:t>
            </a:r>
            <a:r>
              <a:rPr lang="en-US" dirty="0" err="1" smtClean="0"/>
              <a:t>Javascript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484591"/>
            <a:ext cx="8153400" cy="4247317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1st Number : &lt;input type="text" id="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2nd Number: &lt;input type="text" id="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secondNumber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type="button"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multiplyBy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()" Value="Multiply"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type="button"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divideBy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()"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="Divide"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p&gt;The Result is 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&lt;span id = "result"&gt;&lt;/span&gt;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&lt;/body&gt;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290054" cy="1499616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484591"/>
            <a:ext cx="8153400" cy="452431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multiplyBy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num1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").value;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num2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secondNumber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").value;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("result").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num1 * num2;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divideBy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num1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").value;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num2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secondNumber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").value;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("result").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(num1 / num2).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toPrecision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script&gt;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290054" cy="14996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Output in </a:t>
            </a:r>
            <a:r>
              <a:rPr lang="en-US" dirty="0" err="1" smtClean="0"/>
              <a:t>Javascript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1484" y="2084832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21484" y="4580014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identical structure to Java's if/else statement</a:t>
            </a:r>
          </a:p>
          <a:p>
            <a:r>
              <a:rPr lang="en-US" dirty="0"/>
              <a:t>JavaScript allows almost anything as a condition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048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can be used as a Boolean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falsey</a:t>
            </a:r>
            <a:r>
              <a:rPr lang="en-US" dirty="0"/>
              <a:t>" values: 0, 0.0, </a:t>
            </a:r>
            <a:r>
              <a:rPr lang="en-US" dirty="0" err="1"/>
              <a:t>NaN</a:t>
            </a:r>
            <a:r>
              <a:rPr lang="en-US" dirty="0"/>
              <a:t>, "", null, and undefined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truthy</a:t>
            </a:r>
            <a:r>
              <a:rPr lang="en-US" dirty="0"/>
              <a:t>" values: anything else</a:t>
            </a:r>
          </a:p>
          <a:p>
            <a:r>
              <a:rPr lang="en-US" dirty="0"/>
              <a:t>converting a value into a Boolean explicitly: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Boolean(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!!(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981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03474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s1.length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084832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95300" y="5053584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515607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362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057472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stooges[2]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"Curly";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stooges[3]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253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server-side programming benefits:</a:t>
            </a:r>
          </a:p>
          <a:p>
            <a:pPr lvl="1"/>
            <a:r>
              <a:rPr lang="en-US" sz="2400" b="1" dirty="0"/>
              <a:t>security</a:t>
            </a:r>
            <a:r>
              <a:rPr lang="en-US" sz="2400" dirty="0"/>
              <a:t>: has access to server's private data; client can't see source code</a:t>
            </a:r>
          </a:p>
          <a:p>
            <a:pPr lvl="1"/>
            <a:r>
              <a:rPr lang="en-US" sz="2400" b="1" dirty="0"/>
              <a:t>compatibility</a:t>
            </a:r>
            <a:r>
              <a:rPr lang="en-US" sz="2400" dirty="0"/>
              <a:t>: not subject to browser compatibility issues</a:t>
            </a:r>
          </a:p>
          <a:p>
            <a:pPr lvl="1"/>
            <a:r>
              <a:rPr lang="en-US" sz="2400" b="1" dirty="0"/>
              <a:t>power</a:t>
            </a:r>
            <a:r>
              <a:rPr lang="en-US" sz="2400" dirty="0"/>
              <a:t>: can write files, open connections to servers, connect to databases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284395"/>
            <a:ext cx="8153400" cy="618630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&lt;h2&gt;JavaScript For Loop&lt;/h2&gt;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id="demo"&gt;&lt;/p&gt;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cars = ["BMW", "Volvo", "Saab", "Ford", "Fiat", "Audi"];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text = "";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text += cars[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+ "&lt;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("demo").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text;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txt = 'JavaScript';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(x of txt)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 + "&lt;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&lt;/script&gt;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671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0"/>
            <a:ext cx="8763000" cy="69865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&lt;title&gt;Multiplication Table&lt;/title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&lt;body&gt;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&lt;script type="text/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rows = prompt("How many rows for your multiplication table?");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cols = prompt("How many columns for your multiplication table?");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if(rows == "" || rows == null)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		 rows = 10;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if(cols== "" || cols== null)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		 cols = 10;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createTable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(rows, cols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function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createTable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(rows, cols)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j=1;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output = "&lt;table border='1' width=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'500‘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cellspacing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='0'cellpadding='5'&gt;";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for(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=1;i&lt;=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rows;i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	output = output + "&lt;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while(j&lt;=cols)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		  output = output + "&lt;td&gt;" 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*j + "&lt;/td&gt;";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		  j = j+1;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		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		 output = output + "&lt;/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		 j = 1;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output = output + "&lt;/table&gt;";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(output);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&lt;/script&gt;</a:t>
            </a:r>
            <a:r>
              <a:rPr lang="nn-NO" sz="140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		 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&lt;/body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  	  		  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2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179204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["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"Jason"];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("Brian");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Kelly,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Jason,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9470" y="4343400"/>
            <a:ext cx="8153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array serves as many data structures: list, queue, stack, ...</a:t>
            </a:r>
          </a:p>
          <a:p>
            <a:r>
              <a:rPr lang="en-US" sz="2000" dirty="0"/>
              <a:t>methods: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join, pop, push, reverse, shift, slice, sort, splice,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/>
              <a:t>push and pop add / remove from back</a:t>
            </a:r>
          </a:p>
          <a:p>
            <a:pPr lvl="1"/>
            <a:r>
              <a:rPr lang="en-US" sz="1800" dirty="0" err="1"/>
              <a:t>unshift</a:t>
            </a:r>
            <a:r>
              <a:rPr lang="en-US" sz="1800" dirty="0"/>
              <a:t> and shift add / remove from front</a:t>
            </a:r>
          </a:p>
          <a:p>
            <a:pPr lvl="1"/>
            <a:r>
              <a:rPr lang="en-US" sz="1800" dirty="0"/>
              <a:t>shift and pop return the element that is removed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6946" y="914400"/>
            <a:ext cx="8153400" cy="4247317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&lt;h2&gt;JavaScript Objects&lt;/h2&gt;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id="demo"&gt;&lt;/p&gt;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person =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 "John",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: "Doe",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age     : 50,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eyeColor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: "blue"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("demo").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person.firstName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" is "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person.age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" years old.";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&lt;/script&gt;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5874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22704"/>
            <a:ext cx="8153400" cy="3048000"/>
          </a:xfrm>
        </p:spPr>
        <p:txBody>
          <a:bodyPr>
            <a:normAutofit/>
          </a:bodyPr>
          <a:lstStyle/>
          <a:p>
            <a:r>
              <a:rPr lang="en-US" dirty="0"/>
              <a:t>methods: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replace, split, substring,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charAt</a:t>
            </a:r>
            <a:r>
              <a:rPr lang="en-US" dirty="0"/>
              <a:t> returns a one-letter String (there is no char type)</a:t>
            </a:r>
          </a:p>
          <a:p>
            <a:r>
              <a:rPr lang="en-US" dirty="0"/>
              <a:t>length property (not a method as in Java)</a:t>
            </a:r>
          </a:p>
          <a:p>
            <a:r>
              <a:rPr lang="en-US" dirty="0"/>
              <a:t>Strings can be specified with "" or ''</a:t>
            </a:r>
          </a:p>
          <a:p>
            <a:r>
              <a:rPr lang="en-US" dirty="0"/>
              <a:t>concatenation with + :</a:t>
            </a:r>
          </a:p>
          <a:p>
            <a:pPr lvl="1"/>
            <a:r>
              <a:rPr lang="en-US" dirty="0"/>
              <a:t>1 + 1 is 2, but "1" + 1 is "11"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9050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More about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4724400"/>
            <a:ext cx="8153400" cy="1219200"/>
          </a:xfrm>
        </p:spPr>
        <p:txBody>
          <a:bodyPr/>
          <a:lstStyle/>
          <a:p>
            <a:r>
              <a:rPr lang="en-US" dirty="0"/>
              <a:t>accessing the letters of a String: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"" + count; // "10"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count + 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!"; // "10 bananas, ah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n1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("42 is the answer"); // 42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n2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5048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escape sequences behave as in Java: \' \" \&amp; \n \t \\</a:t>
            </a:r>
          </a:p>
          <a:p>
            <a:r>
              <a:rPr lang="en-US" dirty="0"/>
              <a:t>converting between numbers and Strings: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56074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s[0]; // fails in IE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(0); // does work in IE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- 1);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1543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strings: split and join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6105" y="2273808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3940112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split breaks apart a string into an array using a delimiter</a:t>
            </a:r>
          </a:p>
          <a:p>
            <a:pPr lvl="1"/>
            <a:r>
              <a:rPr lang="en-US" sz="2400" dirty="0"/>
              <a:t>can also be used with regular expressions (seen later)</a:t>
            </a:r>
          </a:p>
          <a:p>
            <a:r>
              <a:rPr lang="en-US" sz="2800" dirty="0"/>
              <a:t>join merges an array into a single string, placing a delimiter between them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74" y="838200"/>
            <a:ext cx="7290054" cy="5577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Strings examples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4574" y="17526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&lt;script&gt;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"Hello World!";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+ "&lt;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&gt;"); // Prints: H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[6] + "&lt;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&gt;"); // Prints: W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- 1] + "&lt;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&gt;"); // Prints: !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[30]); // Prints: undefined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&lt;/script&gt;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  	  		  	 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053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08" y="152400"/>
            <a:ext cx="7290054" cy="5577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Strings examples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9208" y="914400"/>
            <a:ext cx="8153400" cy="4031873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&lt;script&gt;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"INTERSTELLAR";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str.split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("");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+ "&lt;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&gt;"); // Prints: I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+ "&lt;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&gt;"); // Prints: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strArr.length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- 1]); // Prints: 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&gt;"); // Prints: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// Loop through all the elements of the characters array and print them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&lt;/script&gt;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	  	  		  	 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8649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08" y="152400"/>
            <a:ext cx="7290054" cy="5577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Strings examples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9208" y="710184"/>
            <a:ext cx="8153400" cy="584775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&lt;meta charset="utf-8"&gt;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&lt;title&gt;JavaScript Split a String into an Array&lt;/title&gt;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&lt;script&gt;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fruitsStr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"Apple, Banana, Mango, Orange, Papaya";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fruitsArr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fruitsStr.split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(", ");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fruitsArr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+ "&lt;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&gt;"); // Prints: Apple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fruitsArr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+ "&lt;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&gt;"); // Prints: Mango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fruitsArr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fruitsArr.length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- 1]); // Prints: Papaya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// Loop through all the elements of the fruits array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fruitsArr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("&lt;p&gt;"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fruitsArr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+ "&lt;/p&gt;");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&lt;/script&gt;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&lt;/html&gt;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	  	  		  	 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888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lightweight programming language ("scripting language")</a:t>
            </a:r>
          </a:p>
          <a:p>
            <a:pPr lvl="1"/>
            <a:r>
              <a:rPr lang="en-US" sz="2400" dirty="0"/>
              <a:t>used to make web pages interactive</a:t>
            </a:r>
          </a:p>
          <a:p>
            <a:pPr lvl="1"/>
            <a:r>
              <a:rPr lang="en-US" sz="2400" dirty="0"/>
              <a:t>insert dynamic text into HTML (ex: user name)</a:t>
            </a:r>
          </a:p>
          <a:p>
            <a:pPr lvl="1"/>
            <a:r>
              <a:rPr lang="en-US" sz="2400" b="1" dirty="0"/>
              <a:t>react to events </a:t>
            </a:r>
            <a:r>
              <a:rPr lang="en-US" sz="2400" dirty="0"/>
              <a:t>(ex: page load user click)</a:t>
            </a:r>
          </a:p>
          <a:p>
            <a:pPr lvl="1"/>
            <a:r>
              <a:rPr lang="en-US" sz="2400" dirty="0"/>
              <a:t>get information about a user's computer (ex: browser type)</a:t>
            </a:r>
          </a:p>
          <a:p>
            <a:pPr lvl="1"/>
            <a:r>
              <a:rPr lang="en-US" sz="2400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tree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1915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6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dirty="0"/>
              <a:t>Types of DOM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200400"/>
            <a:ext cx="8153400" cy="2514600"/>
          </a:xfrm>
        </p:spPr>
        <p:txBody>
          <a:bodyPr/>
          <a:lstStyle/>
          <a:p>
            <a:r>
              <a:rPr lang="en-US" dirty="0"/>
              <a:t>element nodes (HTML tag)</a:t>
            </a:r>
          </a:p>
          <a:p>
            <a:pPr lvl="1"/>
            <a:r>
              <a:rPr lang="en-US" dirty="0"/>
              <a:t>can have children and/or attributes</a:t>
            </a:r>
          </a:p>
          <a:p>
            <a:r>
              <a:rPr lang="en-US" dirty="0"/>
              <a:t>text nodes (text in a block </a:t>
            </a:r>
            <a:r>
              <a:rPr lang="en-US" dirty="0" smtClean="0"/>
              <a:t>element)</a:t>
            </a:r>
          </a:p>
          <a:p>
            <a:r>
              <a:rPr lang="en-US" dirty="0" smtClean="0"/>
              <a:t>attribute </a:t>
            </a:r>
            <a:r>
              <a:rPr lang="en-US" dirty="0"/>
              <a:t>nodes (attribute/value pair)</a:t>
            </a:r>
          </a:p>
          <a:p>
            <a:pPr lvl="1"/>
            <a:r>
              <a:rPr lang="en-US" dirty="0"/>
              <a:t>text/attributes are children in an element node</a:t>
            </a:r>
          </a:p>
          <a:p>
            <a:pPr lvl="1"/>
            <a:r>
              <a:rPr lang="en-US" dirty="0"/>
              <a:t>cannot have children or attributes</a:t>
            </a:r>
          </a:p>
          <a:p>
            <a:pPr lvl="1"/>
            <a:r>
              <a:rPr lang="en-US" dirty="0"/>
              <a:t>not usually shown when drawing the DOM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60493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="/path/page.html"&gt;link in it&lt;/a&gt;.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	                           		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00400"/>
            <a:ext cx="838200" cy="90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14800"/>
            <a:ext cx="8667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00600"/>
            <a:ext cx="1047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6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dirty="0"/>
              <a:t>Types of DOM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60493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="/path/page.html"&gt;link in it&lt;/a&gt;.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	                           		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71800"/>
            <a:ext cx="4628798" cy="365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5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 tree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60447104"/>
              </p:ext>
            </p:extLst>
          </p:nvPr>
        </p:nvGraphicFramePr>
        <p:xfrm>
          <a:off x="685800" y="1981200"/>
          <a:ext cx="8305802" cy="37337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52901"/>
                <a:gridCol w="4152901"/>
              </a:tblGrid>
              <a:tr h="622300">
                <a:tc>
                  <a:txBody>
                    <a:bodyPr/>
                    <a:lstStyle/>
                    <a:p>
                      <a:r>
                        <a:rPr lang="en-US" sz="2400" b="1" dirty="0"/>
                        <a:t>name(s)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firstChild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lastChild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start/end of this node's list of children </a:t>
                      </a:r>
                    </a:p>
                  </a:txBody>
                  <a:tcPr anchor="ctr"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childNodes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array of all this node's children </a:t>
                      </a: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nextSibling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previousSibling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neighboring nodes with the same parent </a:t>
                      </a: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parentNode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element that contains this node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85800" y="5791200"/>
            <a:ext cx="45736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complete list of DOM node properties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browser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incompatiblity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 information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25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tree traversal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905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 id="foo"&gt;This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="/path/to/another/page.html"&gt;link&lt;/a&gt;.&lt;/p&gt;	                  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77497"/>
            <a:ext cx="3714755" cy="378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5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</a:t>
            </a:r>
            <a:r>
              <a:rPr lang="en-US" dirty="0" err="1" smtClean="0"/>
              <a:t>vs</a:t>
            </a:r>
            <a:r>
              <a:rPr lang="en-US" dirty="0" smtClean="0"/>
              <a:t> text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581400"/>
            <a:ext cx="8153400" cy="3657600"/>
          </a:xfrm>
        </p:spPr>
        <p:txBody>
          <a:bodyPr/>
          <a:lstStyle/>
          <a:p>
            <a:r>
              <a:rPr lang="en-US" dirty="0"/>
              <a:t>Q: How many children does the div above have?</a:t>
            </a:r>
          </a:p>
          <a:p>
            <a:r>
              <a:rPr lang="en-US" dirty="0"/>
              <a:t>A: 3</a:t>
            </a:r>
          </a:p>
          <a:p>
            <a:pPr lvl="1"/>
            <a:r>
              <a:rPr lang="en-US" dirty="0"/>
              <a:t>an element node representing the &lt;p&gt;</a:t>
            </a:r>
          </a:p>
          <a:p>
            <a:pPr lvl="1"/>
            <a:r>
              <a:rPr lang="en-US" dirty="0"/>
              <a:t>two text nodes representing "\n\t" (before/after the paragraph)</a:t>
            </a:r>
          </a:p>
          <a:p>
            <a:r>
              <a:rPr lang="en-US" dirty="0"/>
              <a:t>Q: How many children does the paragraph have? The a tag?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="page.html"&gt;link&lt;/a&gt;.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&lt;/div&gt;	                           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77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290054" cy="1499616"/>
          </a:xfrm>
        </p:spPr>
        <p:txBody>
          <a:bodyPr/>
          <a:lstStyle/>
          <a:p>
            <a:r>
              <a:rPr lang="en-US" dirty="0"/>
              <a:t>Prototype's DOM element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93229601"/>
              </p:ext>
            </p:extLst>
          </p:nvPr>
        </p:nvGraphicFramePr>
        <p:xfrm>
          <a:off x="152400" y="1079496"/>
          <a:ext cx="8839200" cy="53213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673013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"/>
                        </a:rPr>
                        <a:t>absolutize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addClassName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"/>
                        </a:rPr>
                        <a:t>classNames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cleanWhitespace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"/>
                        </a:rPr>
                        <a:t>clonePosition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</a:tr>
              <a:tr h="673013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"/>
                        </a:rPr>
                        <a:t>cumulativeOffset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"/>
                        </a:rPr>
                        <a:t>cumulativeScrollOffset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empty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extend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firstDescendant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</a:tr>
              <a:tr h="673013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"/>
                        </a:rPr>
                        <a:t>getDimensions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getHeight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getOffsetParent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getStyle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getWidth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</a:tr>
              <a:tr h="376942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"/>
                        </a:rPr>
                        <a:t>hasClassName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"/>
                        </a:rPr>
                        <a:t>hide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identify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insert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inspect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</a:tr>
              <a:tr h="673013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"/>
                        </a:rPr>
                        <a:t>makeClipping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"/>
                        </a:rPr>
                        <a:t>makePositioned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match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positionedOffset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"/>
                        </a:rPr>
                        <a:t>readAttribute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</a:tr>
              <a:tr h="673013"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recursivelyCollect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"/>
                        </a:rPr>
                        <a:t>relativize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"/>
                        </a:rPr>
                        <a:t>remove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removeClassName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replace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</a:tr>
              <a:tr h="376942"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scrollTo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select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"/>
                        </a:rPr>
                        <a:t>setOpacity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setStyle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show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</a:tr>
              <a:tr h="673013"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toggle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toggleClassName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"/>
                        </a:rPr>
                        <a:t>undoClipping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"/>
                        </a:rPr>
                        <a:t>undoPositioned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update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</a:tr>
              <a:tr h="376942"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viewportOffset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visible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wrap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"/>
                        </a:rPr>
                        <a:t>writeAttribute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3256" marR="83256" marT="41628" marB="41628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DOM tree traversal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04399591"/>
              </p:ext>
            </p:extLst>
          </p:nvPr>
        </p:nvGraphicFramePr>
        <p:xfrm>
          <a:off x="609600" y="2286000"/>
          <a:ext cx="81534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method(s)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"/>
                        </a:rPr>
                        <a:t>ancestors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hlinkClick r:id=""/>
                        </a:rPr>
                        <a:t>up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elements above this one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"/>
                        </a:rPr>
                        <a:t>childElements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hlinkClick r:id=""/>
                        </a:rPr>
                        <a:t>descendants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hlinkClick r:id=""/>
                        </a:rPr>
                        <a:t>down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elements below this one (not text nodes)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"/>
                        </a:rPr>
                        <a:t>siblings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hlinkClick r:id=""/>
                        </a:rPr>
                        <a:t>next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>
                          <a:hlinkClick r:id=""/>
                        </a:rPr>
                        <a:t>nextSiblings</a:t>
                      </a:r>
                      <a:r>
                        <a:rPr lang="en-US" sz="2400" dirty="0"/>
                        <a:t>, </a:t>
                      </a:r>
                      <a:br>
                        <a:rPr lang="en-US" sz="2400" dirty="0"/>
                      </a:br>
                      <a:r>
                        <a:rPr lang="en-US" sz="2400" dirty="0">
                          <a:hlinkClick r:id=""/>
                        </a:rPr>
                        <a:t>previous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>
                          <a:hlinkClick r:id=""/>
                        </a:rPr>
                        <a:t>previousSiblings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hlinkClick r:id=""/>
                        </a:rPr>
                        <a:t>adjacent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elements with same parent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as this one (not text nodes)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DOM tree traversal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905000"/>
            <a:ext cx="8153400" cy="2031325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alter siblings of "main" that do not contain "Sun"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sibs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$("main").siblings();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sibs.length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(sibs[i].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innerHTML.indexOf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("Sun") &lt; 0)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sibs[i].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" Sunshine";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81058"/>
            <a:ext cx="4343400" cy="277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5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web standard (but not supported identically by all browsers)</a:t>
            </a:r>
          </a:p>
          <a:p>
            <a:r>
              <a:rPr lang="en-US" sz="3200" dirty="0"/>
              <a:t>NOT related to Java other than by name and some syntactic similarities 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groups of DOM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/>
          <a:lstStyle/>
          <a:p>
            <a:r>
              <a:rPr lang="en-US" dirty="0"/>
              <a:t>methods in document and other DOM objects for accessing </a:t>
            </a:r>
            <a:r>
              <a:rPr lang="en-US" dirty="0" smtClean="0"/>
              <a:t>descendants: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60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035937"/>
              </p:ext>
            </p:extLst>
          </p:nvPr>
        </p:nvGraphicFramePr>
        <p:xfrm>
          <a:off x="612775" y="2903061"/>
          <a:ext cx="8153400" cy="3200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getElementsByTagName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returns array of descendents with the given tag, such as "div"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getElementsByName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array of </a:t>
                      </a:r>
                      <a:r>
                        <a:rPr lang="en-US" sz="2400" dirty="0" smtClean="0"/>
                        <a:t>descendants </a:t>
                      </a:r>
                      <a:r>
                        <a:rPr lang="en-US" sz="2400" dirty="0"/>
                        <a:t>with the given name attribute (mostly useful for accessing form controls)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2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all elements of a certain 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362200"/>
            <a:ext cx="8153400" cy="1200329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allParas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("p");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allParas.length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allParas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style.backgroundColor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"yellow";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41148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&lt;p&gt;This is the first paragraph&lt;/p&gt;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&lt;p&gt;This is the second paragraph&lt;/p&gt;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&lt;p&gt;You get the idea...&lt;/p&gt;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                          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9893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with </a:t>
            </a:r>
            <a:r>
              <a:rPr lang="en-US" dirty="0" err="1" smtClean="0"/>
              <a:t>getElementById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2133600"/>
            <a:ext cx="8153400" cy="1200329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addrParas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$("address").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("p");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addrParas.length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addrParas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style.backgroundColor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"yellow";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8100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&lt;p&gt;This won't be returned!&lt;/p&gt;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&lt;div id="address"&gt;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&lt;p&gt;1234 Street&lt;/p&gt;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&lt;p&gt;Atlanta, GA&lt;/p&gt;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&lt;/div&gt;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8656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methods for selecting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286000"/>
            <a:ext cx="8153400" cy="1200329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gameButtons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$("game").select("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button.control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gameButtons.length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gameButtons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"yellow";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69816"/>
              </p:ext>
            </p:extLst>
          </p:nvPr>
        </p:nvGraphicFramePr>
        <p:xfrm>
          <a:off x="609600" y="4419600"/>
          <a:ext cx="8153400" cy="1706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getElementsByClassName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array of elements that use given class attribute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select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array of descendants that match given CSS selector, such as "</a:t>
                      </a:r>
                      <a:r>
                        <a:rPr lang="en-US" sz="2000" dirty="0" err="1"/>
                        <a:t>div#sidebar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ul.news</a:t>
                      </a:r>
                      <a:r>
                        <a:rPr lang="en-US" sz="2000" dirty="0"/>
                        <a:t> &gt; li"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09600" y="3581400"/>
            <a:ext cx="680667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Prototype adds methods 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document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object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(and all DOM element objects) for selecting groups of elements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7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methods for selecting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2110995"/>
            <a:ext cx="8153400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#container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width: 400px;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height: 400px;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position: relative;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background: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#animate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width: 50px;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height: 50px;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position: absolute;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background-color: red;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&lt;/style&gt;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19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methods for selecting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" y="228600"/>
            <a:ext cx="8153400" cy="61863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p&gt;&lt;button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()"&gt;Click Me&lt;/button&gt;&lt;/p&gt;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div id ="container"&gt;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&lt;div id ="animate"&gt;&lt;/div&gt;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("animate");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setInterval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(frame, 5);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function frame()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350)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clearInterval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(id);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elem.style.top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elem.style.left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body&gt;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$$ function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2895600"/>
            <a:ext cx="8153400" cy="1754326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hide all "announcement" paragraphs in the "news" //section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paragraphs = $$("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div#news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p.announcement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paragraphs.length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paragraphs[i].hide();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876800"/>
            <a:ext cx="81534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$$ returns an array of DOM elements that match the given CSS selector</a:t>
            </a:r>
          </a:p>
          <a:p>
            <a:pPr lvl="1"/>
            <a:r>
              <a:rPr lang="en-US" dirty="0"/>
              <a:t>like $ but returns an array instead of a single DOM object</a:t>
            </a:r>
          </a:p>
          <a:p>
            <a:pPr lvl="1"/>
            <a:r>
              <a:rPr lang="en-US" dirty="0"/>
              <a:t>a shorthand for </a:t>
            </a:r>
            <a:r>
              <a:rPr lang="en-US" dirty="0" err="1"/>
              <a:t>document.select</a:t>
            </a:r>
            <a:endParaRPr lang="en-US" dirty="0"/>
          </a:p>
          <a:p>
            <a:r>
              <a:rPr lang="en-US" dirty="0"/>
              <a:t>useful for applying an operation each one of a set of elements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2133600"/>
            <a:ext cx="8153400" cy="369332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$$("CSS selector");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81454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with $$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981200"/>
            <a:ext cx="8153400" cy="923330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get all buttons with a class of "control"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gameButtons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$$("control");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gameButtons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$$(".control");	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3200400"/>
            <a:ext cx="8153400" cy="2031325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set all buttons with a class of "control" to have red text</a:t>
            </a:r>
          </a:p>
          <a:p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$$(".control").</a:t>
            </a:r>
            <a:r>
              <a:rPr lang="en-US" strike="sngStrike" dirty="0" err="1" smtClean="0">
                <a:latin typeface="Courier New" pitchFamily="49" charset="0"/>
                <a:cs typeface="Courier New" pitchFamily="49" charset="0"/>
              </a:rPr>
              <a:t>style.color</a:t>
            </a: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 = "red";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gameButtons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$$(".control");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gameButtons.length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gameButtons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"red";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					             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532507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Q: Can I still select a group of elements using $$ even if my CSS file doesn't have any </a:t>
            </a:r>
            <a:r>
              <a:rPr lang="en-US" sz="2400" dirty="0" smtClean="0"/>
              <a:t>style rule </a:t>
            </a:r>
            <a:r>
              <a:rPr lang="en-US" sz="2400" dirty="0"/>
              <a:t>for that same group? (A: Yes!)</a:t>
            </a:r>
          </a:p>
        </p:txBody>
      </p:sp>
    </p:spTree>
    <p:extLst>
      <p:ext uri="{BB962C8B-B14F-4D97-AF65-F5344CB8AC3E}">
        <p14:creationId xmlns:p14="http://schemas.microsoft.com/office/powerpoint/2010/main" val="41833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4038600"/>
            <a:ext cx="8153400" cy="1477328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create a new &lt;h2&gt; node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newHeading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("h2");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newHeading.innerHTML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"This is a heading";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newHeading.style.color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"green";	                           			 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5486400"/>
            <a:ext cx="8153400" cy="1219200"/>
          </a:xfrm>
        </p:spPr>
        <p:txBody>
          <a:bodyPr/>
          <a:lstStyle/>
          <a:p>
            <a:r>
              <a:rPr lang="en-US" dirty="0"/>
              <a:t>merely creating a node does not add it to the page</a:t>
            </a:r>
          </a:p>
          <a:p>
            <a:r>
              <a:rPr lang="en-US" dirty="0"/>
              <a:t>you must add the new node as a child of an existing element on the page...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81661"/>
              </p:ext>
            </p:extLst>
          </p:nvPr>
        </p:nvGraphicFramePr>
        <p:xfrm>
          <a:off x="609600" y="1828800"/>
          <a:ext cx="8153400" cy="21031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/>
                        <a:t>document.createElement</a:t>
                      </a:r>
                      <a:r>
                        <a:rPr lang="en-US" sz="2000" dirty="0"/>
                        <a:t>("tag")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creates and returns a new empty DOM node representing an element of that type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/>
                        <a:t>document.createTextNode</a:t>
                      </a:r>
                      <a:r>
                        <a:rPr lang="en-US" sz="2000" dirty="0"/>
                        <a:t>("text")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creates and returns a text node containing given text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3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DOM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5029200"/>
            <a:ext cx="8153400" cy="1200329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("p");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p.innerHTML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"A paragraph!";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$("main").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appendChild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(p);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                       			 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55345"/>
              </p:ext>
            </p:extLst>
          </p:nvPr>
        </p:nvGraphicFramePr>
        <p:xfrm>
          <a:off x="609600" y="1828800"/>
          <a:ext cx="8153400" cy="2895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"/>
                        </a:rPr>
                        <a:t>appendChild</a:t>
                      </a:r>
                      <a:r>
                        <a:rPr lang="en-US" sz="2000" dirty="0"/>
                        <a:t>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places given node at end of this node's child list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"/>
                        </a:rPr>
                        <a:t>insertBefore</a:t>
                      </a:r>
                      <a:r>
                        <a:rPr lang="en-US" sz="2000" dirty="0"/>
                        <a:t>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places the given new node in this node's child list just before old child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"/>
                        </a:rPr>
                        <a:t>removeChild</a:t>
                      </a:r>
                      <a:r>
                        <a:rPr lang="en-US" sz="2000" dirty="0"/>
                        <a:t>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removes given node from this node's child list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hlinkClick r:id=""/>
                        </a:rPr>
                        <a:t>replaceChild</a:t>
                      </a:r>
                      <a:r>
                        <a:rPr lang="en-US" sz="2000"/>
                        <a:t>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replaces given child with new node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5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Server Side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similarities:</a:t>
            </a:r>
          </a:p>
          <a:p>
            <a:pPr lvl="1"/>
            <a:r>
              <a:rPr lang="en-US" sz="2800" dirty="0"/>
              <a:t>both are interpreted, not compiled</a:t>
            </a:r>
          </a:p>
          <a:p>
            <a:pPr lvl="1"/>
            <a:r>
              <a:rPr lang="en-US" sz="2800" dirty="0"/>
              <a:t>both are relaxed about syntax, rules, and types</a:t>
            </a:r>
          </a:p>
          <a:p>
            <a:pPr lvl="1"/>
            <a:r>
              <a:rPr lang="en-US" sz="2800" dirty="0"/>
              <a:t>both are case-sensitive</a:t>
            </a:r>
          </a:p>
          <a:p>
            <a:pPr lvl="1"/>
            <a:r>
              <a:rPr lang="en-US" sz="2800" dirty="0"/>
              <a:t>both have built-in regular expressions for powerful text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node from the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8153400" cy="2585323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slideClick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bullets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("li");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bullets.length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if (bullets[i].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innerHTML.indexOf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("children") &gt;= 0)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bullets[i].remove();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	                           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5105400"/>
            <a:ext cx="8153400" cy="1219200"/>
          </a:xfrm>
        </p:spPr>
        <p:txBody>
          <a:bodyPr/>
          <a:lstStyle/>
          <a:p>
            <a:r>
              <a:rPr lang="en-US" dirty="0"/>
              <a:t>each DOM object has 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removeChild</a:t>
            </a:r>
            <a:r>
              <a:rPr lang="en-US" dirty="0"/>
              <a:t> method to remove its children from the page</a:t>
            </a:r>
          </a:p>
          <a:p>
            <a:r>
              <a:rPr lang="en-US" dirty="0"/>
              <a:t>Prototype adds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/>
              <a:t> method for a node to remove itself</a:t>
            </a:r>
          </a:p>
        </p:txBody>
      </p:sp>
    </p:spTree>
    <p:extLst>
      <p:ext uri="{BB962C8B-B14F-4D97-AF65-F5344CB8AC3E}">
        <p14:creationId xmlns:p14="http://schemas.microsoft.com/office/powerpoint/2010/main" val="29906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versus </a:t>
            </a:r>
            <a:r>
              <a:rPr lang="en-US" dirty="0" err="1"/>
              <a:t>innerHTML</a:t>
            </a:r>
            <a:r>
              <a:rPr lang="en-US" dirty="0"/>
              <a:t> hacking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8153400" cy="923330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slideClick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$("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thisslide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"&lt;p&gt;A paragraph!&lt;/p&gt;";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048000"/>
            <a:ext cx="8153400" cy="12192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Imagine that the new node is more complex:</a:t>
            </a:r>
          </a:p>
          <a:p>
            <a:pPr lvl="1"/>
            <a:r>
              <a:rPr lang="en-US" sz="2400" dirty="0"/>
              <a:t>ugly: bad style on many levels (e.g. JS code embedded within HTML)</a:t>
            </a:r>
          </a:p>
          <a:p>
            <a:pPr lvl="1"/>
            <a:r>
              <a:rPr lang="en-US" sz="2400" dirty="0"/>
              <a:t>error-prone: must carefully distinguish " and '</a:t>
            </a:r>
          </a:p>
          <a:p>
            <a:pPr lvl="1"/>
            <a:r>
              <a:rPr lang="en-US" sz="2400" dirty="0"/>
              <a:t>can only add at beginning or end, not in middle of child list</a:t>
            </a:r>
          </a:p>
        </p:txBody>
      </p:sp>
      <p:sp>
        <p:nvSpPr>
          <p:cNvPr id="3" name="Rectangle 2"/>
          <p:cNvSpPr/>
          <p:nvPr/>
        </p:nvSpPr>
        <p:spPr>
          <a:xfrm>
            <a:off x="610985" y="1519535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Why not just code the previous example this way?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419600"/>
            <a:ext cx="8153400" cy="1754326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slideClick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this.innerHTML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"&lt;p style='color: red; " +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"margin-left: 50px;' " +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myOnClick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();'&gt;" +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"A paragraph!&lt;/p&gt;";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333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reading/changing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981200"/>
            <a:ext cx="8153400" cy="2308324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$("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biggerFont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biggerFont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($("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style.fontSize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size += 4;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$("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style.fontSize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size +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343400"/>
            <a:ext cx="8153400" cy="1219200"/>
          </a:xfrm>
        </p:spPr>
        <p:txBody>
          <a:bodyPr/>
          <a:lstStyle/>
          <a:p>
            <a:r>
              <a:rPr lang="en-US" sz="2800" dirty="0"/>
              <a:t>style property lets you set any CSS style for an element</a:t>
            </a:r>
          </a:p>
          <a:p>
            <a:r>
              <a:rPr lang="en-US" sz="2800" dirty="0"/>
              <a:t>problem: you cannot (usually) read existing styles with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6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styles in Prototype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8153400" cy="1754326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biggerFont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// turn text yellow and make it bigger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($("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getStyle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("font-size"));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$("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style.fontSize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(size + 4) +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886200"/>
            <a:ext cx="8153400" cy="12192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err="1"/>
              <a:t>getStyle</a:t>
            </a:r>
            <a:r>
              <a:rPr lang="en-US" sz="2800" dirty="0"/>
              <a:t> function added to DOM object allows accessing existing styles</a:t>
            </a:r>
          </a:p>
          <a:p>
            <a:r>
              <a:rPr lang="en-US" sz="2800" dirty="0" err="1"/>
              <a:t>addClassName</a:t>
            </a:r>
            <a:r>
              <a:rPr lang="en-US" sz="2800" dirty="0"/>
              <a:t>, </a:t>
            </a:r>
            <a:r>
              <a:rPr lang="en-US" sz="2800" dirty="0" err="1"/>
              <a:t>removeClassName</a:t>
            </a:r>
            <a:r>
              <a:rPr lang="en-US" sz="2800" dirty="0"/>
              <a:t>, </a:t>
            </a:r>
            <a:r>
              <a:rPr lang="en-US" sz="2800" dirty="0" err="1"/>
              <a:t>hasClassName</a:t>
            </a:r>
            <a:r>
              <a:rPr lang="en-US" sz="2800" dirty="0"/>
              <a:t> manipulate CSS classes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62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bug: incorrect usage of existing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8153400" cy="923330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trike="sngStrike" dirty="0" err="1" smtClean="0">
                <a:latin typeface="Courier New" pitchFamily="49" charset="0"/>
                <a:cs typeface="Courier New" pitchFamily="49" charset="0"/>
              </a:rPr>
              <a:t>this.style.top</a:t>
            </a: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trike="sngStrike" dirty="0" err="1" smtClean="0">
                <a:latin typeface="Courier New" pitchFamily="49" charset="0"/>
                <a:cs typeface="Courier New" pitchFamily="49" charset="0"/>
              </a:rPr>
              <a:t>this.getStyle</a:t>
            </a: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("top") + 100 + "</a:t>
            </a:r>
            <a:r>
              <a:rPr lang="en-US" strike="sngStrike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";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bad!	                           			  	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667000"/>
            <a:ext cx="81534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above example computes e.g. "200px" + 100 + "</a:t>
            </a:r>
            <a:r>
              <a:rPr lang="en-US" sz="2800" dirty="0" err="1"/>
              <a:t>px</a:t>
            </a:r>
            <a:r>
              <a:rPr lang="en-US" sz="2800" dirty="0"/>
              <a:t>" </a:t>
            </a:r>
            <a:r>
              <a:rPr lang="en-US" sz="2800" dirty="0" smtClean="0"/>
              <a:t>, which </a:t>
            </a:r>
            <a:r>
              <a:rPr lang="en-US" sz="2800" dirty="0"/>
              <a:t>would evaluate to "200px100px"</a:t>
            </a:r>
          </a:p>
          <a:p>
            <a:r>
              <a:rPr lang="en-US" sz="2800" dirty="0"/>
              <a:t>a corrected version: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334470"/>
            <a:ext cx="8153400" cy="923330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this.style.top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this.getStyle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("top")) + 100 +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correct	                           			  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0513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CSS classes in Prototype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8153400" cy="2031325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highlightField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// turn text yellow and make it bigger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(!$("text").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hasClassName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("invalid"))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$("text").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addClassName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("highlight");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 	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810000"/>
            <a:ext cx="8153400" cy="12192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err="1"/>
              <a:t>addClassName</a:t>
            </a:r>
            <a:r>
              <a:rPr lang="en-US" sz="2800" dirty="0"/>
              <a:t>, </a:t>
            </a:r>
            <a:r>
              <a:rPr lang="en-US" sz="2800" dirty="0" err="1"/>
              <a:t>removeClassName</a:t>
            </a:r>
            <a:r>
              <a:rPr lang="en-US" sz="2800" dirty="0"/>
              <a:t>, </a:t>
            </a:r>
            <a:r>
              <a:rPr lang="en-US" sz="2800" dirty="0" err="1"/>
              <a:t>hasClassName</a:t>
            </a:r>
            <a:r>
              <a:rPr lang="en-US" sz="2800" dirty="0"/>
              <a:t> manipulate CSS classes</a:t>
            </a:r>
          </a:p>
          <a:p>
            <a:r>
              <a:rPr lang="en-US" sz="2800" dirty="0"/>
              <a:t>similar to existing </a:t>
            </a:r>
            <a:r>
              <a:rPr lang="en-US" sz="2800" dirty="0" err="1"/>
              <a:t>className</a:t>
            </a:r>
            <a:r>
              <a:rPr lang="en-US" sz="2800" dirty="0"/>
              <a:t> DOM property, but don't have to manually split by spaces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8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createElements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47885"/>
            <a:ext cx="8153400" cy="4247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 https://ajax.googleapis.com/ajax/libs/prototype/1.7.0.0/prototype.js 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="paragraph.js 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paragrapharea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&lt;button id="add"&gt;Add a paragraph&lt;/button&gt;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createElements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676400"/>
            <a:ext cx="8153400" cy="4247317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window.onload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function(){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button = $("add");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button.onclick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addParagraphClick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addParagraphClick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paragraph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("p");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paragraph.innerHTML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"All work and no play makes Jack a dull boy";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area = $("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paragrapharea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area.appendChild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(paragraph);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addListClick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                  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1490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webpage with an of </a:t>
            </a:r>
            <a:r>
              <a:rPr lang="en-US" dirty="0"/>
              <a:t>H</a:t>
            </a:r>
            <a:r>
              <a:rPr lang="en-US" dirty="0" smtClean="0"/>
              <a:t>omer Simpson image at the center of the page. Develop a script that prints an alert: “Duh, </a:t>
            </a:r>
            <a:r>
              <a:rPr lang="en-US" dirty="0"/>
              <a:t>y</a:t>
            </a:r>
            <a:r>
              <a:rPr lang="en-US" dirty="0" smtClean="0"/>
              <a:t>ou are hovering!!” every time the mouse crosses over the image.</a:t>
            </a:r>
          </a:p>
          <a:p>
            <a:r>
              <a:rPr lang="en-US" dirty="0" smtClean="0"/>
              <a:t>Add 5 buttons to your webpage: red, yellow, green, black, and silver. Every time you click on one of these buttons the background should take the corresponding color.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56" y="2084832"/>
            <a:ext cx="8473138" cy="418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statement: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5388664"/>
            <a:ext cx="8153400" cy="1219200"/>
          </a:xfrm>
        </p:spPr>
        <p:txBody>
          <a:bodyPr/>
          <a:lstStyle/>
          <a:p>
            <a:r>
              <a:rPr lang="en-US" dirty="0"/>
              <a:t>a JS command that pops up a dialog box with a message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4850" y="1859993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alert(“Hello! I am an alert box!");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F6143AF-85FC-48DA-9743-566D69DC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10" y="3157422"/>
            <a:ext cx="55340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5685</TotalTime>
  <Words>4669</Words>
  <Application>Microsoft Office PowerPoint</Application>
  <PresentationFormat>On-screen Show (4:3)</PresentationFormat>
  <Paragraphs>970</Paragraphs>
  <Slides>78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9" baseType="lpstr">
      <vt:lpstr>Arial Unicode MS</vt:lpstr>
      <vt:lpstr>Arial</vt:lpstr>
      <vt:lpstr>Calibri</vt:lpstr>
      <vt:lpstr>Consolas</vt:lpstr>
      <vt:lpstr>Courier New</vt:lpstr>
      <vt:lpstr>Tw Cen MT</vt:lpstr>
      <vt:lpstr>Tw Cen MT Condensed</vt:lpstr>
      <vt:lpstr>Wingdings</vt:lpstr>
      <vt:lpstr>Wingdings 2</vt:lpstr>
      <vt:lpstr>Wingdings 3</vt:lpstr>
      <vt:lpstr>Integral</vt:lpstr>
      <vt:lpstr>Introduction to Javascript</vt:lpstr>
      <vt:lpstr>Client Side Scripting</vt:lpstr>
      <vt:lpstr>Why use client-side programming?</vt:lpstr>
      <vt:lpstr>Why use client-side programming?</vt:lpstr>
      <vt:lpstr>What is Javascript?</vt:lpstr>
      <vt:lpstr>What is Javascript?</vt:lpstr>
      <vt:lpstr>JavaScript vs. Server Side Script</vt:lpstr>
      <vt:lpstr>Event-driven programming</vt:lpstr>
      <vt:lpstr>A JavaScript statement: alert</vt:lpstr>
      <vt:lpstr>Event-driven programming</vt:lpstr>
      <vt:lpstr>Buttons</vt:lpstr>
      <vt:lpstr>JavaScript functions</vt:lpstr>
      <vt:lpstr>Event handlers</vt:lpstr>
      <vt:lpstr>Event handlers</vt:lpstr>
      <vt:lpstr>Document Object Model (DOM)</vt:lpstr>
      <vt:lpstr>DOM element objects</vt:lpstr>
      <vt:lpstr>Accessing elements: document.getElementById</vt:lpstr>
      <vt:lpstr>Accessing elements: document.getElementById</vt:lpstr>
      <vt:lpstr>Changing element style: element.style</vt:lpstr>
      <vt:lpstr>Preetify</vt:lpstr>
      <vt:lpstr>Preetify</vt:lpstr>
      <vt:lpstr>Preetify</vt:lpstr>
      <vt:lpstr>PowerPoint Presentation</vt:lpstr>
      <vt:lpstr>More Javascript Syntax</vt:lpstr>
      <vt:lpstr>Variables</vt:lpstr>
      <vt:lpstr>Number type</vt:lpstr>
      <vt:lpstr>Comments (same as Java)</vt:lpstr>
      <vt:lpstr> Math object</vt:lpstr>
      <vt:lpstr> Special values: null and undefined</vt:lpstr>
      <vt:lpstr> Logical operators</vt:lpstr>
      <vt:lpstr> Output in Javascript</vt:lpstr>
      <vt:lpstr>Example</vt:lpstr>
      <vt:lpstr> Output in Javascript</vt:lpstr>
      <vt:lpstr> if/else statement (same as Java)</vt:lpstr>
      <vt:lpstr>Boolean type</vt:lpstr>
      <vt:lpstr> for loop (same as Java)</vt:lpstr>
      <vt:lpstr>while loops (same as Java) </vt:lpstr>
      <vt:lpstr>Popup boxes</vt:lpstr>
      <vt:lpstr>Arrays</vt:lpstr>
      <vt:lpstr>PowerPoint Presentation</vt:lpstr>
      <vt:lpstr>PowerPoint Presentation</vt:lpstr>
      <vt:lpstr>Array methods</vt:lpstr>
      <vt:lpstr>PowerPoint Presentation</vt:lpstr>
      <vt:lpstr>String type</vt:lpstr>
      <vt:lpstr> More about String</vt:lpstr>
      <vt:lpstr>Splitting strings: split and join</vt:lpstr>
      <vt:lpstr>Strings examples</vt:lpstr>
      <vt:lpstr>Strings examples</vt:lpstr>
      <vt:lpstr>Strings examples</vt:lpstr>
      <vt:lpstr>The DOM tree</vt:lpstr>
      <vt:lpstr>The DOM tree</vt:lpstr>
      <vt:lpstr>Types of DOM nodes</vt:lpstr>
      <vt:lpstr>Types of DOM nodes</vt:lpstr>
      <vt:lpstr>Traversing the DOM tree</vt:lpstr>
      <vt:lpstr>DOM tree traversal example</vt:lpstr>
      <vt:lpstr>Elements vs text nodes</vt:lpstr>
      <vt:lpstr>Prototype's DOM element methods</vt:lpstr>
      <vt:lpstr>Prototype's DOM tree traversal methods</vt:lpstr>
      <vt:lpstr>Prototype's DOM tree traversal methods</vt:lpstr>
      <vt:lpstr>Selecting groups of DOM objects</vt:lpstr>
      <vt:lpstr>Getting all elements of a certain type</vt:lpstr>
      <vt:lpstr>Combining with getElementById</vt:lpstr>
      <vt:lpstr>Prototype's methods for selecting elements</vt:lpstr>
      <vt:lpstr>Prototype's methods for selecting elements</vt:lpstr>
      <vt:lpstr>Prototype's methods for selecting elements</vt:lpstr>
      <vt:lpstr>The $$ function</vt:lpstr>
      <vt:lpstr>Common issues with $$</vt:lpstr>
      <vt:lpstr>Creating new nodes</vt:lpstr>
      <vt:lpstr>Modifying the DOM tree</vt:lpstr>
      <vt:lpstr>Removing a node from the page</vt:lpstr>
      <vt:lpstr>DOM versus innerHTML hacking</vt:lpstr>
      <vt:lpstr>Problems with reading/changing styles</vt:lpstr>
      <vt:lpstr>Accessing styles in Prototype</vt:lpstr>
      <vt:lpstr>Common bug: incorrect usage of existing styles</vt:lpstr>
      <vt:lpstr>Setting CSS classes in Prototype</vt:lpstr>
      <vt:lpstr>Example: createElements</vt:lpstr>
      <vt:lpstr>Example: createElements</vt:lpstr>
      <vt:lpstr>Javascript 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Xenia Mountrouidou</dc:creator>
  <cp:lastModifiedBy>Faculty</cp:lastModifiedBy>
  <cp:revision>127</cp:revision>
  <dcterms:created xsi:type="dcterms:W3CDTF">2011-09-04T19:18:10Z</dcterms:created>
  <dcterms:modified xsi:type="dcterms:W3CDTF">2020-03-10T11:24:59Z</dcterms:modified>
</cp:coreProperties>
</file>