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2" r:id="rId5"/>
    <p:sldId id="257" r:id="rId6"/>
    <p:sldId id="260" r:id="rId7"/>
    <p:sldId id="261" r:id="rId8"/>
    <p:sldId id="263" r:id="rId9"/>
    <p:sldId id="266" r:id="rId10"/>
    <p:sldId id="264" r:id="rId11"/>
    <p:sldId id="265" r:id="rId12"/>
    <p:sldId id="272" r:id="rId13"/>
    <p:sldId id="273" r:id="rId14"/>
    <p:sldId id="267" r:id="rId15"/>
    <p:sldId id="277" r:id="rId16"/>
    <p:sldId id="278" r:id="rId17"/>
    <p:sldId id="279" r:id="rId18"/>
    <p:sldId id="280" r:id="rId19"/>
    <p:sldId id="283" r:id="rId20"/>
    <p:sldId id="268" r:id="rId21"/>
    <p:sldId id="274" r:id="rId22"/>
    <p:sldId id="275" r:id="rId23"/>
    <p:sldId id="276" r:id="rId24"/>
    <p:sldId id="269" r:id="rId25"/>
    <p:sldId id="270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2" r:id="rId34"/>
    <p:sldId id="291" r:id="rId35"/>
    <p:sldId id="293" r:id="rId36"/>
    <p:sldId id="294" r:id="rId37"/>
    <p:sldId id="296" r:id="rId38"/>
    <p:sldId id="297" r:id="rId39"/>
    <p:sldId id="299" r:id="rId40"/>
    <p:sldId id="298" r:id="rId41"/>
    <p:sldId id="30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9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7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4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8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5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0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8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7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using/cmdlin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numeric-types-int-float-long-comple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string-metho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string-formatting-operati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hosted.org/kitchen/glossary.html#term-code-poin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20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lint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hyperlink" Target="https://docs.anaconda.com/anaconda/install/window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Python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0102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Interpreter: Interactive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3779691" cy="4359499"/>
          </a:xfrm>
        </p:spPr>
        <p:txBody>
          <a:bodyPr>
            <a:normAutofit/>
          </a:bodyPr>
          <a:lstStyle/>
          <a:p>
            <a:r>
              <a:rPr lang="en-US" dirty="0"/>
              <a:t>Let’s accomplish the same task (and more) in interactive mode.</a:t>
            </a:r>
          </a:p>
          <a:p>
            <a:endParaRPr lang="en-US" dirty="0"/>
          </a:p>
          <a:p>
            <a:r>
              <a:rPr lang="en-US" dirty="0"/>
              <a:t>Some options:</a:t>
            </a:r>
            <a:br>
              <a:rPr lang="en-US" dirty="0"/>
            </a:br>
            <a:r>
              <a:rPr lang="en-US" dirty="0"/>
              <a:t>-c : executes single command. </a:t>
            </a:r>
            <a:br>
              <a:rPr lang="en-US" dirty="0"/>
            </a:br>
            <a:r>
              <a:rPr lang="en-US" dirty="0"/>
              <a:t>-O: use basic optimizations.</a:t>
            </a:r>
            <a:br>
              <a:rPr lang="en-US" dirty="0"/>
            </a:br>
            <a:r>
              <a:rPr lang="en-US" dirty="0"/>
              <a:t>-d: debugging info.</a:t>
            </a:r>
            <a:br>
              <a:rPr lang="en-US" dirty="0"/>
            </a:br>
            <a:r>
              <a:rPr lang="en-US" dirty="0"/>
              <a:t>More can be found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8360" y="1841154"/>
            <a:ext cx="5866556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$ python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"Hello, World!“)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World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hellostring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"Hello, World!"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hellostring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'Hello, World!'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hellostring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'Hello,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World!Hello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, World!'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    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"Hello, World!“)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World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World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World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exit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$</a:t>
            </a:r>
            <a:endParaRPr lang="en-US" sz="16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782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271932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Whitespace is significant in Python. Where other languages may use {} or (), Python uses indentation to denote code blocks.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Single-line comments denoted by #.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Multi-line comments begin and end with three “s.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Typically, multi-line comments are meant for documentation.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Comments should express information that cannot be expressed</a:t>
            </a:r>
            <a:br>
              <a:rPr lang="en-US" dirty="0"/>
            </a:br>
            <a:r>
              <a:rPr lang="en-US" dirty="0"/>
              <a:t> in code – do not restate code.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7372865" y="3150111"/>
            <a:ext cx="43475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# here’s a comment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	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"""here’s a comment about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the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myfunc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function"""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	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"I'm in a function!"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44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Python is a strongly, dynamically typed language.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Strong Typing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Obviously, Python isn’t performing static type checking, but it does prevent mixing operations between mismatched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Explicit conversions are required in order to mix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Example: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 + “four” </a:t>
            </a:r>
            <a:r>
              <a:rPr lang="en-US" dirty="0">
                <a:sym typeface="Wingdings" panose="05000000000000000000" pitchFamily="2" charset="2"/>
              </a:rPr>
              <a:t> not going to fly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Dynamic Typing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All type checking is done at runtime.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No need to declare a variable or give it a type before use.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Let’s start by looking at Python’s built-in data types. </a:t>
            </a:r>
          </a:p>
        </p:txBody>
      </p:sp>
    </p:spTree>
    <p:extLst>
      <p:ext uri="{BB962C8B-B14F-4D97-AF65-F5344CB8AC3E}">
        <p14:creationId xmlns:p14="http://schemas.microsoft.com/office/powerpoint/2010/main" val="109888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subtypes are </a:t>
            </a:r>
            <a:r>
              <a:rPr lang="en-US" sz="2800" dirty="0" err="1"/>
              <a:t>int</a:t>
            </a:r>
            <a:r>
              <a:rPr lang="en-US" sz="2800" dirty="0"/>
              <a:t>, long, float and complex.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Their respective constructors are </a:t>
            </a:r>
            <a:r>
              <a:rPr lang="en-US" sz="2400" dirty="0" err="1"/>
              <a:t>int</a:t>
            </a:r>
            <a:r>
              <a:rPr lang="en-US" sz="2400" dirty="0"/>
              <a:t>(), long(), float(), and complex().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All numeric types, except complex, support the typical numeric operations you’d expect to find </a:t>
            </a:r>
            <a:br>
              <a:rPr lang="en-US" sz="2800" dirty="0"/>
            </a:br>
            <a:r>
              <a:rPr lang="en-US" sz="2800" dirty="0"/>
              <a:t>(a list is available </a:t>
            </a:r>
            <a:r>
              <a:rPr lang="en-US" sz="2800" dirty="0">
                <a:hlinkClick r:id="rId2"/>
              </a:rPr>
              <a:t>https://docs.python.org/2/library/stdtypes.html#numeric-types-int-float-long-complex</a:t>
            </a:r>
            <a:r>
              <a:rPr lang="en-US" sz="2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Mixed arithmetic is supported, with the “narrower” type widened to that of the other. The same rule is used for mixed comparisons. </a:t>
            </a:r>
          </a:p>
        </p:txBody>
      </p:sp>
    </p:spTree>
    <p:extLst>
      <p:ext uri="{BB962C8B-B14F-4D97-AF65-F5344CB8AC3E}">
        <p14:creationId xmlns:p14="http://schemas.microsoft.com/office/powerpoint/2010/main" val="291352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57361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Numeric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: equivalent to C’s long </a:t>
            </a:r>
            <a:r>
              <a:rPr lang="en-US" dirty="0" err="1"/>
              <a:t>int</a:t>
            </a:r>
            <a:r>
              <a:rPr lang="en-US" dirty="0"/>
              <a:t> in 2.x but unlimited in 3.x.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float</a:t>
            </a:r>
            <a:r>
              <a:rPr lang="en-US" dirty="0"/>
              <a:t>: equivalent to C’s doubles.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long</a:t>
            </a:r>
            <a:r>
              <a:rPr lang="en-US" dirty="0"/>
              <a:t>: unlimited in 2.x and unavailable in 3.x.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complex</a:t>
            </a:r>
            <a:r>
              <a:rPr lang="en-US" dirty="0"/>
              <a:t>: complex numbers.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Supported operations include constructors (i.e. </a:t>
            </a:r>
            <a:r>
              <a:rPr lang="en-US" dirty="0" err="1"/>
              <a:t>int</a:t>
            </a:r>
            <a:r>
              <a:rPr lang="en-US" dirty="0"/>
              <a:t>(3)), arithmetic, negation, modulus, absolute value, exponentiation, etc.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38943" y="1239723"/>
            <a:ext cx="413836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$ python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3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18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%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5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abs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(-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7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float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9.0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int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5.3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complex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(1+2j)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8 </a:t>
            </a:r>
            <a:b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256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6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seven sequence subtypes: strings, Unicode strings, lists, tuples, </a:t>
            </a:r>
            <a:r>
              <a:rPr lang="en-US" dirty="0" err="1"/>
              <a:t>bytearrays</a:t>
            </a:r>
            <a:r>
              <a:rPr lang="en-US" dirty="0"/>
              <a:t>, buffers, and </a:t>
            </a:r>
            <a:r>
              <a:rPr lang="en-US" dirty="0" err="1"/>
              <a:t>xrange</a:t>
            </a:r>
            <a:r>
              <a:rPr lang="en-US" dirty="0"/>
              <a:t> objects.</a:t>
            </a:r>
          </a:p>
          <a:p>
            <a:r>
              <a:rPr lang="en-US" dirty="0"/>
              <a:t>All data types support arrays of objects but with varying limitations. </a:t>
            </a:r>
          </a:p>
          <a:p>
            <a:r>
              <a:rPr lang="en-US" dirty="0"/>
              <a:t>The most commonly used sequence data types are strings, lists, and tuples. The </a:t>
            </a:r>
            <a:r>
              <a:rPr lang="en-US" dirty="0" err="1"/>
              <a:t>xrange</a:t>
            </a:r>
            <a:r>
              <a:rPr lang="en-US" dirty="0"/>
              <a:t> data type finds common use in the construction of enumeration-controlled loops. The others are used less commonly. </a:t>
            </a:r>
          </a:p>
        </p:txBody>
      </p:sp>
    </p:spTree>
    <p:extLst>
      <p:ext uri="{BB962C8B-B14F-4D97-AF65-F5344CB8AC3E}">
        <p14:creationId xmlns:p14="http://schemas.microsoft.com/office/powerpoint/2010/main" val="252499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types: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by simply enclosing characters in either single- or double-quotes. </a:t>
            </a:r>
          </a:p>
          <a:p>
            <a:r>
              <a:rPr lang="en-US" dirty="0"/>
              <a:t>It’s enough to simply assign the string to a variable. </a:t>
            </a:r>
          </a:p>
          <a:p>
            <a:r>
              <a:rPr lang="en-US" dirty="0"/>
              <a:t>Strings are immutable.</a:t>
            </a:r>
          </a:p>
          <a:p>
            <a:r>
              <a:rPr lang="en-US" dirty="0"/>
              <a:t>There are a tremendous amount of built-in string methods (listed </a:t>
            </a:r>
            <a:r>
              <a:rPr lang="en-US" dirty="0">
                <a:hlinkClick r:id="rId2"/>
              </a:rPr>
              <a:t>https://docs.python.org/2/library/stdtypes.html#string-methods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9328" y="4888523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mystring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"Hi, I'm a string!" </a:t>
            </a:r>
            <a:endParaRPr lang="en-US" sz="24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803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types: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supports a number of escape sequences such as ‘\t’, ‘\n’, etc. </a:t>
            </a:r>
          </a:p>
          <a:p>
            <a:r>
              <a:rPr lang="en-US" dirty="0"/>
              <a:t>Placing ‘r’ before a string will yield its raw value. </a:t>
            </a:r>
          </a:p>
          <a:p>
            <a:r>
              <a:rPr lang="en-US" dirty="0"/>
              <a:t>There is a string formatting operator ‘%’ similar to C. A list of string formatting symbols is available </a:t>
            </a:r>
          </a:p>
          <a:p>
            <a:r>
              <a:rPr lang="en-US" dirty="0">
                <a:hlinkClick r:id="rId2"/>
              </a:rPr>
              <a:t>(https://docs.python.org/2/library/stdtypes.html#string-formatting-operations</a:t>
            </a:r>
            <a:r>
              <a:rPr lang="en-US" dirty="0"/>
              <a:t>)</a:t>
            </a:r>
          </a:p>
          <a:p>
            <a:r>
              <a:rPr lang="en-US" dirty="0"/>
              <a:t>Two string literals beside one another are automatically concatenated together.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6632" y="5041899"/>
            <a:ext cx="47693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"\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tHello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,\n"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r"\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tWorld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!\n"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"Python is " "so cool." 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62525" y="5033200"/>
            <a:ext cx="2955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python ex.py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Hello,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tWorld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!\n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 is so cool.</a:t>
            </a:r>
          </a:p>
        </p:txBody>
      </p:sp>
    </p:spTree>
    <p:extLst>
      <p:ext uri="{BB962C8B-B14F-4D97-AF65-F5344CB8AC3E}">
        <p14:creationId xmlns:p14="http://schemas.microsoft.com/office/powerpoint/2010/main" val="363097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Types: Unicode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168854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Unicode strings can be used to store and manipulate Unicode data.</a:t>
            </a:r>
          </a:p>
          <a:p>
            <a:r>
              <a:rPr lang="en-US" dirty="0"/>
              <a:t>As simple as creating a normal string (just put a ‘u’ on it!).</a:t>
            </a:r>
          </a:p>
          <a:p>
            <a:r>
              <a:rPr lang="en-US" dirty="0"/>
              <a:t>Use Unicode-Escape encoding for special characters.  </a:t>
            </a:r>
          </a:p>
          <a:p>
            <a:r>
              <a:rPr lang="en-US" dirty="0"/>
              <a:t>Also has a raw mode, use ‘ur’ as a prefix. </a:t>
            </a:r>
          </a:p>
          <a:p>
            <a:r>
              <a:rPr lang="en-US" dirty="0"/>
              <a:t>To translate to a regular string, use the .encode() method. </a:t>
            </a:r>
          </a:p>
          <a:p>
            <a:r>
              <a:rPr lang="en-US" dirty="0"/>
              <a:t>To translate from a regular string to Unicode, use the </a:t>
            </a:r>
            <a:r>
              <a:rPr lang="en-US" dirty="0" err="1"/>
              <a:t>unicode</a:t>
            </a:r>
            <a:r>
              <a:rPr lang="en-US" dirty="0"/>
              <a:t>() function.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80463" y="2084832"/>
            <a:ext cx="50950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myunicodestr1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u"Hi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Class!"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myunicodestr2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u"Hi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\u0020Class!"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myunicodestr1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myunicodestr2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newunicode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u'\xe4\xf6\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xfc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newunicode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newstr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newunicode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encode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'utf-8'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newstr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unicode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newstr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'utf-8'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504709" y="4551218"/>
            <a:ext cx="5060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4709" y="4675909"/>
            <a:ext cx="18036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  <a:br>
              <a:rPr lang="en-US" dirty="0"/>
            </a:br>
            <a:r>
              <a:rPr lang="en-US" dirty="0"/>
              <a:t>Hi Class! Hi Class!</a:t>
            </a:r>
            <a:br>
              <a:rPr lang="en-US" dirty="0"/>
            </a:br>
            <a:r>
              <a:rPr lang="en-US" dirty="0" err="1"/>
              <a:t>äöü</a:t>
            </a:r>
            <a:br>
              <a:rPr lang="en-US" dirty="0"/>
            </a:br>
            <a:r>
              <a:rPr lang="en-US" dirty="0" err="1"/>
              <a:t>äöü</a:t>
            </a:r>
            <a:br>
              <a:rPr lang="en-US" dirty="0"/>
            </a:br>
            <a:r>
              <a:rPr lang="en-US" dirty="0" err="1"/>
              <a:t>äöü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5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Types: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340054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Lists are an incredibly useful </a:t>
            </a:r>
            <a:r>
              <a:rPr lang="en-US" i="1" dirty="0"/>
              <a:t>compound</a:t>
            </a:r>
            <a:r>
              <a:rPr lang="en-US" dirty="0"/>
              <a:t> data type. </a:t>
            </a:r>
          </a:p>
          <a:p>
            <a:r>
              <a:rPr lang="en-US" dirty="0"/>
              <a:t>Lists can be initialized by the constructor, or with a bracket structure containing 0 or more elements.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Lists are mutable – it is possible to change their contents. They contain the additional mutable operations.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Lists are </a:t>
            </a:r>
            <a:r>
              <a:rPr lang="en-US" dirty="0" err="1"/>
              <a:t>nestable</a:t>
            </a:r>
            <a:r>
              <a:rPr lang="en-US" dirty="0"/>
              <a:t>. Feel free to create lists of lists of lists…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877014"/>
            <a:ext cx="74398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'apple'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u'unicode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apple'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5234656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'banana'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'item1'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'item2'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'item3'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'item4'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]]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mylist.sort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pop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mynewlist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x*2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)]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mynewlist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44735" y="5016335"/>
            <a:ext cx="7294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72000" y="507868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[42, 'apple', </a:t>
            </a:r>
            <a:r>
              <a:rPr lang="en-US" sz="1600" dirty="0" err="1"/>
              <a:t>u'unicode</a:t>
            </a:r>
            <a:r>
              <a:rPr lang="en-US" sz="1600" dirty="0"/>
              <a:t> apple', 5234656]</a:t>
            </a:r>
          </a:p>
          <a:p>
            <a:r>
              <a:rPr lang="en-US" sz="1600" dirty="0"/>
              <a:t>[42, 'apple', 'banana', 5234656]</a:t>
            </a:r>
          </a:p>
          <a:p>
            <a:r>
              <a:rPr lang="en-US" sz="1600" dirty="0"/>
              <a:t>[42, 'apple', 'banana', [['item1', 'item2'], ['item3', 'item4']]]</a:t>
            </a:r>
          </a:p>
          <a:p>
            <a:r>
              <a:rPr lang="en-US" sz="1600" dirty="0"/>
              <a:t>[42, [['item1', 'item2'], ['item3', 'item4']], 'apple', 'banana']</a:t>
            </a:r>
          </a:p>
          <a:p>
            <a:r>
              <a:rPr lang="en-US" sz="1600" dirty="0"/>
              <a:t>banana</a:t>
            </a:r>
          </a:p>
          <a:p>
            <a:r>
              <a:rPr lang="en-US" sz="1600" dirty="0"/>
              <a:t>[0, 2, 4, 6, 8]</a:t>
            </a:r>
          </a:p>
        </p:txBody>
      </p:sp>
    </p:spTree>
    <p:extLst>
      <p:ext uri="{BB962C8B-B14F-4D97-AF65-F5344CB8AC3E}">
        <p14:creationId xmlns:p14="http://schemas.microsoft.com/office/powerpoint/2010/main" val="363924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Development started in the 1980’s by Guido van Rossum.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Only became popular in the last decade or so.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Python 2.x old version , but Python 3.x is the future of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Interpreted, very-high-level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Supports a multitude of programming paradigms.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OOP, functional, procedural, logic, structured,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General purpose.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Very comprehensive standard library includes numeric modules, crypto services, OS interfaces, networking modules, GUI support, development tools, etc.  </a:t>
            </a:r>
          </a:p>
        </p:txBody>
      </p:sp>
    </p:spTree>
    <p:extLst>
      <p:ext uri="{BB962C8B-B14F-4D97-AF65-F5344CB8AC3E}">
        <p14:creationId xmlns:p14="http://schemas.microsoft.com/office/powerpoint/2010/main" val="3909376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56" y="2183686"/>
            <a:ext cx="3618210" cy="451845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Sequence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str</a:t>
            </a:r>
            <a:r>
              <a:rPr lang="en-US" dirty="0"/>
              <a:t>: string, represented as a sequence of 8-bit characters in Python 2.x.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unicode</a:t>
            </a:r>
            <a:r>
              <a:rPr lang="en-US" dirty="0"/>
              <a:t>: stores an abstract sequence of code points 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https://pythonhosted.org/kitchen/glossary.html#term-code-points</a:t>
            </a:r>
            <a:r>
              <a:rPr lang="en-US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list</a:t>
            </a:r>
            <a:r>
              <a:rPr lang="en-US" dirty="0"/>
              <a:t>: a compound, mutable data type that can hold items of varying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tuple</a:t>
            </a:r>
            <a:r>
              <a:rPr lang="en-US" dirty="0"/>
              <a:t>: a compound, immutable data type that can hold items of varying types. Comma separated items surrounded by parentheses.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 few more – we’ll cover them later.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4566" y="1962284"/>
            <a:ext cx="7590539" cy="427809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$ python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"spam"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"eggs"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"toast"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FF0000"/>
                </a:solidFill>
                <a:latin typeface="Courier New" panose="02070309020205020404" pitchFamily="49" charset="0"/>
              </a:rPr>
              <a:t># List of strings!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"eggs"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True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mynewlist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"coffee"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"tea"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mynewlist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['spam', 'eggs', 'toast', 'coffee', 'tea']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mytuple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tuple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mynewlist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mytuple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('coffee', 'tea')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mytuple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"tea"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mylonglist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'spam'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'eggs'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'toast'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'coffee'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'tea'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mylonglist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['toast', 'coffee'] </a:t>
            </a:r>
            <a:endParaRPr lang="en-US" sz="16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345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2757040" cy="4023360"/>
          </a:xfrm>
        </p:spPr>
        <p:txBody>
          <a:bodyPr/>
          <a:lstStyle/>
          <a:p>
            <a:r>
              <a:rPr lang="en-US" dirty="0"/>
              <a:t>All sequence data types support the following operations.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08021"/>
              </p:ext>
            </p:extLst>
          </p:nvPr>
        </p:nvGraphicFramePr>
        <p:xfrm>
          <a:off x="4201298" y="1817267"/>
          <a:ext cx="7578161" cy="475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86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78">
                <a:tc>
                  <a:txBody>
                    <a:bodyPr/>
                    <a:lstStyle/>
                    <a:p>
                      <a:r>
                        <a:rPr lang="en-US" sz="18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if an item of s is equal to x, else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not in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 if an item of s is equal to x, else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concatenation of s and 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* n, n *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 shallow copies of s concatenated.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ith</a:t>
                      </a:r>
                      <a:r>
                        <a:rPr lang="en-US" sz="1800" dirty="0"/>
                        <a:t> item of s, origin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Slice of s from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to j.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i:j:k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Slice of s from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to j with step 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Length of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Smallest item of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Largest item of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s.index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Index of the first occurrence of x in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Total number of occurrences of x in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045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227493" cy="4023360"/>
          </a:xfrm>
        </p:spPr>
        <p:txBody>
          <a:bodyPr/>
          <a:lstStyle/>
          <a:p>
            <a:r>
              <a:rPr lang="en-US" dirty="0"/>
              <a:t>Mutable sequence types further support the following operations.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716974"/>
              </p:ext>
            </p:extLst>
          </p:nvPr>
        </p:nvGraphicFramePr>
        <p:xfrm>
          <a:off x="1188630" y="3279438"/>
          <a:ext cx="8461559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1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852">
                <a:tc>
                  <a:txBody>
                    <a:bodyPr/>
                    <a:lstStyle/>
                    <a:p>
                      <a:r>
                        <a:rPr lang="en-US" sz="18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 = x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Item </a:t>
                      </a:r>
                      <a:r>
                        <a:rPr lang="en-US" sz="1800" kern="1200" dirty="0" err="1">
                          <a:effectLst/>
                        </a:rPr>
                        <a:t>i</a:t>
                      </a:r>
                      <a:r>
                        <a:rPr lang="en-US" sz="1800" kern="1200" dirty="0">
                          <a:effectLst/>
                        </a:rPr>
                        <a:t> of s is replaced by x.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 = 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Slice of s from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to j is replaced by the contents of 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 s[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 as s[</a:t>
                      </a:r>
                      <a:r>
                        <a:rPr lang="en-US" sz="1800" dirty="0" err="1"/>
                        <a:t>i:j</a:t>
                      </a:r>
                      <a:r>
                        <a:rPr lang="en-US" sz="1800" dirty="0"/>
                        <a:t>] = [].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i:j:k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 = 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elements of s[</a:t>
                      </a:r>
                      <a:r>
                        <a:rPr lang="en-US" sz="1800" dirty="0" err="1"/>
                        <a:t>i:j:k</a:t>
                      </a:r>
                      <a:r>
                        <a:rPr lang="en-US" sz="1800" dirty="0"/>
                        <a:t>] are replaced by those of t.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 s[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i:j:k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the elements of s[</a:t>
                      </a:r>
                      <a:r>
                        <a:rPr lang="en-US" sz="1800" dirty="0" err="1"/>
                        <a:t>i:j:k</a:t>
                      </a:r>
                      <a:r>
                        <a:rPr lang="en-US" sz="1800" dirty="0"/>
                        <a:t>] from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s.append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 x to the end of s.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146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783793"/>
              </p:ext>
            </p:extLst>
          </p:nvPr>
        </p:nvGraphicFramePr>
        <p:xfrm>
          <a:off x="1024128" y="2446185"/>
          <a:ext cx="9622950" cy="2926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52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852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s.extend</a:t>
                      </a:r>
                      <a:r>
                        <a:rPr lang="en-US" sz="1800" b="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Appends the contents of x to 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number of i’s for which s[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] == x.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s.index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(x[, 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 j]])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smallest k such that s[k] == x and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&lt;= k &lt; j.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s.insert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 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 x at</a:t>
                      </a:r>
                      <a:r>
                        <a:rPr lang="en-US" sz="1800" baseline="0" dirty="0"/>
                        <a:t> position </a:t>
                      </a:r>
                      <a:r>
                        <a:rPr lang="en-US" sz="1800" baseline="0" dirty="0" err="1"/>
                        <a:t>i</a:t>
                      </a:r>
                      <a:r>
                        <a:rPr lang="en-US" sz="1800" baseline="0" dirty="0"/>
                        <a:t>.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s.pop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 as x = s[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]; del s[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]; return x.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s.remove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 as del s[</a:t>
                      </a:r>
                      <a:r>
                        <a:rPr lang="en-US" sz="1800" dirty="0" err="1"/>
                        <a:t>s.index</a:t>
                      </a:r>
                      <a:r>
                        <a:rPr lang="en-US" sz="1800" dirty="0"/>
                        <a:t>(x)].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s.reverse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Reverses the items of s in place.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s.sort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 key[, reverse]]])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Sort the items of s in place.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3211" y="2324373"/>
            <a:ext cx="432898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58B6C0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2200" dirty="0">
                <a:solidFill>
                  <a:prstClr val="white"/>
                </a:solidFill>
              </a:rPr>
              <a:t>Mutable sequence types further support the following operations. </a:t>
            </a:r>
          </a:p>
        </p:txBody>
      </p:sp>
    </p:spTree>
    <p:extLst>
      <p:ext uri="{BB962C8B-B14F-4D97-AF65-F5344CB8AC3E}">
        <p14:creationId xmlns:p14="http://schemas.microsoft.com/office/powerpoint/2010/main" val="2757202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built-in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43533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set</a:t>
            </a:r>
            <a:r>
              <a:rPr lang="en-US" sz="2000" dirty="0"/>
              <a:t>: an unordered collection of unique objects.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 err="1"/>
              <a:t>frozenset</a:t>
            </a:r>
            <a:r>
              <a:rPr lang="en-US" sz="2000" dirty="0"/>
              <a:t>: an immutable version of set.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6911" y="2084832"/>
            <a:ext cx="7590539" cy="403187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basket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'apple'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'orange'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'apple'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'pear'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'orange'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fruit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set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basket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fruit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set(['orange', 'pear', 'apple'])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'orange'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fruit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True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'crabgrass'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fruit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False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set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'abracadabra'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b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set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alacazam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set(['a', 'r', 'b', 'c', 'd'])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b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set(['r', 'd', 'b'])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b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set(['a', 'c', 'r', 'd', 'b', 'm', 'z', 'l']) </a:t>
            </a:r>
            <a:endParaRPr lang="en-US" sz="16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4866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built-in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7412" y="2084832"/>
            <a:ext cx="2788217" cy="22494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Mapping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 err="1"/>
              <a:t>dict</a:t>
            </a:r>
            <a:r>
              <a:rPr lang="en-US" sz="2000" dirty="0"/>
              <a:t>: hash tables, maps a set of keys to arbitrary objects.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4128" y="2001715"/>
            <a:ext cx="9812302" cy="427809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gradebook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dict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gradebook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'Susan Student'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87.0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gradebook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{'Susan Student': 87.0}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gradebook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'Peter Pupil'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94.0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keys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['Peter Pupil', 'Susan Student']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values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[94.0, 87.0]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has_key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'Tina Tenderfoot'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False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gradebook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'Tina Tenderfoot'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99.9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gradebook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{'Peter Pupil': 94.0, 'Susan Student': 87.0, 'Tina Tenderfoot': 99.9}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gradebook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'Tina Tenderfoot'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99.9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95.7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gradebook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{'Peter Pupil': 94.0, 'Susan Student': 87.0, 'Tina Tenderfoot': [99.9, 95.7]} </a:t>
            </a:r>
            <a:endParaRPr lang="en-US" sz="16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2735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now we’ve seen some interesting Python data types. </a:t>
            </a:r>
          </a:p>
          <a:p>
            <a:r>
              <a:rPr lang="en-US" dirty="0"/>
              <a:t>Notably, we’re very familiar with numeric types, strings, and lists.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That’s not enough to create a useful program, so let’s get some control flow tools under our belt.  </a:t>
            </a:r>
          </a:p>
        </p:txBody>
      </p:sp>
    </p:spTree>
    <p:extLst>
      <p:ext uri="{BB962C8B-B14F-4D97-AF65-F5344CB8AC3E}">
        <p14:creationId xmlns:p14="http://schemas.microsoft.com/office/powerpoint/2010/main" val="1456181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776472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While loops have the following general structure.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i="1" dirty="0"/>
              <a:t>statements</a:t>
            </a:r>
            <a:r>
              <a:rPr lang="en-US" dirty="0"/>
              <a:t> refers to one or more lines of Python code. The conditional expression may be any expression, where any non-zero value is true. The loop iterates while the expression is true.</a:t>
            </a:r>
          </a:p>
          <a:p>
            <a:r>
              <a:rPr lang="en-US" dirty="0"/>
              <a:t>Note: All the statements indented by the same amount after a programming construct are considered to be part of a single block of code.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8583" y="2846063"/>
            <a:ext cx="257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expression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	statements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45055" y="208483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4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flag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flag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8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flag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i</a:t>
            </a:r>
          </a:p>
          <a:p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</a:p>
          <a:p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45055" y="4416136"/>
            <a:ext cx="6029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58355" y="4488873"/>
            <a:ext cx="7629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True 4</a:t>
            </a:r>
          </a:p>
          <a:p>
            <a:r>
              <a:rPr lang="en-US" dirty="0"/>
              <a:t>True 5</a:t>
            </a:r>
          </a:p>
          <a:p>
            <a:r>
              <a:rPr lang="en-US" dirty="0"/>
              <a:t>True 6</a:t>
            </a:r>
          </a:p>
          <a:p>
            <a:r>
              <a:rPr lang="en-US" dirty="0"/>
              <a:t>True 7</a:t>
            </a:r>
          </a:p>
        </p:txBody>
      </p:sp>
    </p:spTree>
    <p:extLst>
      <p:ext uri="{BB962C8B-B14F-4D97-AF65-F5344CB8AC3E}">
        <p14:creationId xmlns:p14="http://schemas.microsoft.com/office/powerpoint/2010/main" val="939103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379145" cy="4023360"/>
          </a:xfrm>
        </p:spPr>
        <p:txBody>
          <a:bodyPr/>
          <a:lstStyle/>
          <a:p>
            <a:r>
              <a:rPr lang="en-US" dirty="0"/>
              <a:t>The if statement has the following general form.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boolean</a:t>
            </a:r>
            <a:r>
              <a:rPr lang="en-US" dirty="0"/>
              <a:t> expression evaluates to True, the statements are executed. Otherwise, they are skipped entirely.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6621" y="3080082"/>
            <a:ext cx="2114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expression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statements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4164" y="18881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"a is true!“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"b is false!“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"a and b are true!“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"a or b is true!"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769864" y="4750464"/>
            <a:ext cx="6003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84164" y="4854374"/>
            <a:ext cx="1558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is true!</a:t>
            </a:r>
            <a:br>
              <a:rPr lang="en-US" sz="2000" dirty="0"/>
            </a:br>
            <a:r>
              <a:rPr lang="en-US" sz="2000" dirty="0"/>
              <a:t>b is false!</a:t>
            </a:r>
            <a:br>
              <a:rPr lang="en-US" sz="2000" dirty="0"/>
            </a:br>
            <a:r>
              <a:rPr lang="en-US" sz="2000" dirty="0"/>
              <a:t>a or b is true!</a:t>
            </a:r>
          </a:p>
        </p:txBody>
      </p:sp>
    </p:spTree>
    <p:extLst>
      <p:ext uri="{BB962C8B-B14F-4D97-AF65-F5344CB8AC3E}">
        <p14:creationId xmlns:p14="http://schemas.microsoft.com/office/powerpoint/2010/main" val="2286454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015463" cy="4023360"/>
          </a:xfrm>
        </p:spPr>
        <p:txBody>
          <a:bodyPr/>
          <a:lstStyle/>
          <a:p>
            <a:r>
              <a:rPr lang="en-US" dirty="0"/>
              <a:t>You can also pair an else with an if statement.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keyword can be used to specify an else if statement.</a:t>
            </a:r>
          </a:p>
          <a:p>
            <a:r>
              <a:rPr lang="en-US" dirty="0"/>
              <a:t>Furthermore, if statements may be nested within </a:t>
            </a:r>
            <a:r>
              <a:rPr lang="en-US" dirty="0" err="1"/>
              <a:t>eachother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9389" y="3097351"/>
            <a:ext cx="2114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expression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statements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else: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statements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4164" y="20403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"a is greatest"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else: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"c is greatest"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b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"b is greatest"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else: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"c is greatest"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694218" y="5621482"/>
            <a:ext cx="5247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87736" y="5798127"/>
            <a:ext cx="141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 is greatest</a:t>
            </a:r>
          </a:p>
        </p:txBody>
      </p:sp>
    </p:spTree>
    <p:extLst>
      <p:ext uri="{BB962C8B-B14F-4D97-AF65-F5344CB8AC3E}">
        <p14:creationId xmlns:p14="http://schemas.microsoft.com/office/powerpoint/2010/main" val="261564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217831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From </a:t>
            </a:r>
            <a:r>
              <a:rPr lang="en-US" sz="3600" i="1" dirty="0"/>
              <a:t>The Zen of Python </a:t>
            </a:r>
            <a:r>
              <a:rPr lang="en-US" sz="3600" dirty="0"/>
              <a:t>(</a:t>
            </a:r>
            <a:r>
              <a:rPr lang="en-US" sz="3600" dirty="0">
                <a:hlinkClick r:id="rId2"/>
              </a:rPr>
              <a:t>https://www.python.org/dev/peps/pep-0020/</a:t>
            </a:r>
            <a:r>
              <a:rPr lang="en-US" sz="3600" dirty="0"/>
              <a:t>)</a:t>
            </a:r>
          </a:p>
          <a:p>
            <a:r>
              <a:rPr lang="en-US" sz="2900" dirty="0"/>
              <a:t>Beautiful is better than ugly.</a:t>
            </a:r>
            <a:br>
              <a:rPr lang="en-US" sz="2900" dirty="0"/>
            </a:br>
            <a:r>
              <a:rPr lang="en-US" sz="2900" dirty="0"/>
              <a:t>Explicit is better than implicit.</a:t>
            </a:r>
            <a:br>
              <a:rPr lang="en-US" sz="2900" dirty="0"/>
            </a:br>
            <a:r>
              <a:rPr lang="en-US" sz="2900" dirty="0"/>
              <a:t>Simple is better than complex.</a:t>
            </a:r>
            <a:br>
              <a:rPr lang="en-US" sz="2900" dirty="0"/>
            </a:br>
            <a:r>
              <a:rPr lang="en-US" sz="2900" dirty="0"/>
              <a:t>Complex is better than complicated.</a:t>
            </a:r>
            <a:br>
              <a:rPr lang="en-US" sz="2900" dirty="0"/>
            </a:br>
            <a:r>
              <a:rPr lang="en-US" sz="2900" dirty="0"/>
              <a:t>Flat is better than nested.</a:t>
            </a:r>
            <a:br>
              <a:rPr lang="en-US" sz="2900" dirty="0"/>
            </a:br>
            <a:r>
              <a:rPr lang="en-US" sz="2900" dirty="0"/>
              <a:t>Sparse is better than dense.</a:t>
            </a:r>
            <a:br>
              <a:rPr lang="en-US" sz="2900" dirty="0"/>
            </a:br>
            <a:r>
              <a:rPr lang="en-US" sz="2900" dirty="0"/>
              <a:t>Readability counts.</a:t>
            </a:r>
            <a:br>
              <a:rPr lang="en-US" sz="2900" dirty="0"/>
            </a:br>
            <a:r>
              <a:rPr lang="en-US" sz="2900" dirty="0"/>
              <a:t>Special cases aren't special enough to break the rules.</a:t>
            </a:r>
            <a:br>
              <a:rPr lang="en-US" sz="2900" dirty="0"/>
            </a:br>
            <a:r>
              <a:rPr lang="en-US" sz="2900" dirty="0"/>
              <a:t>Although practicality beats purity.</a:t>
            </a:r>
            <a:br>
              <a:rPr lang="en-US" sz="2900" dirty="0"/>
            </a:br>
            <a:r>
              <a:rPr lang="en-US" sz="2900" dirty="0"/>
              <a:t>Errors should never pass silently.</a:t>
            </a:r>
            <a:br>
              <a:rPr lang="en-US" sz="2900" dirty="0"/>
            </a:br>
            <a:r>
              <a:rPr lang="en-US" sz="2900" dirty="0"/>
              <a:t>Unless explicitly silenced.</a:t>
            </a:r>
            <a:br>
              <a:rPr lang="en-US" sz="2900" dirty="0"/>
            </a:br>
            <a:r>
              <a:rPr lang="en-US" sz="2900" dirty="0"/>
              <a:t>In the face of ambiguity, refuse the temptation to guess.</a:t>
            </a:r>
            <a:br>
              <a:rPr lang="en-US" sz="2900" dirty="0"/>
            </a:br>
            <a:r>
              <a:rPr lang="en-US" sz="2900" dirty="0"/>
              <a:t>There should be one-- and preferably only one --obvious way to do it.</a:t>
            </a:r>
            <a:br>
              <a:rPr lang="en-US" sz="2900" dirty="0"/>
            </a:br>
            <a:r>
              <a:rPr lang="en-US" sz="2900" dirty="0"/>
              <a:t>Although that way may not be obvious at first unless you're Dutch.</a:t>
            </a:r>
            <a:br>
              <a:rPr lang="en-US" sz="2900" dirty="0"/>
            </a:br>
            <a:r>
              <a:rPr lang="en-US" sz="2900" dirty="0"/>
              <a:t>Now is better than never.</a:t>
            </a:r>
            <a:br>
              <a:rPr lang="en-US" sz="2900" dirty="0"/>
            </a:br>
            <a:r>
              <a:rPr lang="en-US" sz="2900" dirty="0"/>
              <a:t>Although never is often better than </a:t>
            </a:r>
            <a:r>
              <a:rPr lang="en-US" sz="2900" i="1" dirty="0"/>
              <a:t>right</a:t>
            </a:r>
            <a:r>
              <a:rPr lang="en-US" sz="2900" dirty="0"/>
              <a:t> now.</a:t>
            </a:r>
            <a:br>
              <a:rPr lang="en-US" sz="2900" dirty="0"/>
            </a:br>
            <a:r>
              <a:rPr lang="en-US" sz="2900" dirty="0"/>
              <a:t>If the implementation is hard to explain, it's a bad idea.</a:t>
            </a:r>
            <a:br>
              <a:rPr lang="en-US" sz="2900" dirty="0"/>
            </a:br>
            <a:r>
              <a:rPr lang="en-US" sz="2900" dirty="0"/>
              <a:t>If the implementation is easy to explain, it may be a good idea.</a:t>
            </a:r>
            <a:br>
              <a:rPr lang="en-US" sz="2900" dirty="0"/>
            </a:br>
            <a:r>
              <a:rPr lang="en-US" sz="2900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1708674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251981" cy="4133654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for loop has the following general form.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 sequence contains an expression list, it is evaluated first. Then, the first item in the sequence is assigned to the iterating variable </a:t>
            </a:r>
            <a:r>
              <a:rPr lang="en-US" i="1" dirty="0"/>
              <a:t>var</a:t>
            </a:r>
            <a:r>
              <a:rPr lang="en-US" dirty="0"/>
              <a:t>. Next, the statements are executed. Each item in the sequence is assigned to </a:t>
            </a:r>
            <a:r>
              <a:rPr lang="en-US" i="1" dirty="0" err="1"/>
              <a:t>var</a:t>
            </a:r>
            <a:r>
              <a:rPr lang="en-US" dirty="0"/>
              <a:t>, and the statements are executed until the entire sequence is exhausted.</a:t>
            </a:r>
          </a:p>
          <a:p>
            <a:r>
              <a:rPr lang="en-US" dirty="0"/>
              <a:t>For loops may be nested with other control flow tools such as while loops and if statements.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7660" y="2797525"/>
            <a:ext cx="2941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sequence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statements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1691" y="15126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letter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aeiou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"vowel: 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letter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598227" y="3443856"/>
            <a:ext cx="4977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98227" y="3443856"/>
            <a:ext cx="9512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vowel: a</a:t>
            </a:r>
          </a:p>
          <a:p>
            <a:r>
              <a:rPr lang="en-US" dirty="0"/>
              <a:t>vowel: e</a:t>
            </a:r>
          </a:p>
          <a:p>
            <a:r>
              <a:rPr lang="en-US" dirty="0"/>
              <a:t>vowel: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vowel: o</a:t>
            </a:r>
          </a:p>
          <a:p>
            <a:r>
              <a:rPr lang="en-US" dirty="0"/>
              <a:t>vowel: u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5426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239117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has two handy functions for creating a range of integers, typically used in for loops. These functions are range() and </a:t>
            </a:r>
            <a:r>
              <a:rPr lang="en-US" dirty="0" err="1"/>
              <a:t>xrange</a:t>
            </a:r>
            <a:r>
              <a:rPr lang="en-US" dirty="0"/>
              <a:t>().</a:t>
            </a:r>
          </a:p>
          <a:p>
            <a:r>
              <a:rPr lang="en-US" dirty="0"/>
              <a:t>They both create a sequence of integers, but range() creates a list while </a:t>
            </a:r>
            <a:r>
              <a:rPr lang="en-US" dirty="0" err="1"/>
              <a:t>xrange</a:t>
            </a:r>
            <a:r>
              <a:rPr lang="en-US" dirty="0"/>
              <a:t>() creates an </a:t>
            </a:r>
            <a:r>
              <a:rPr lang="en-US" dirty="0" err="1"/>
              <a:t>xrange</a:t>
            </a:r>
            <a:r>
              <a:rPr lang="en-US" dirty="0"/>
              <a:t> object. </a:t>
            </a:r>
          </a:p>
          <a:p>
            <a:r>
              <a:rPr lang="en-US" dirty="0"/>
              <a:t>Essentially, range() creates the list statically while </a:t>
            </a:r>
            <a:r>
              <a:rPr lang="en-US" dirty="0" err="1"/>
              <a:t>xrange</a:t>
            </a:r>
            <a:r>
              <a:rPr lang="en-US" dirty="0"/>
              <a:t>() will generate items in the list as they are needed. We will explore this concept further in just a week or two. </a:t>
            </a:r>
          </a:p>
          <a:p>
            <a:r>
              <a:rPr lang="en-US" dirty="0"/>
              <a:t>For very large ranges – say one billion values – you should use </a:t>
            </a:r>
            <a:r>
              <a:rPr lang="en-US" dirty="0" err="1"/>
              <a:t>xrange</a:t>
            </a:r>
            <a:r>
              <a:rPr lang="en-US" dirty="0"/>
              <a:t>() instead. For small ranges, it doesn’t matter.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8264" y="1308253"/>
            <a:ext cx="39069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xrange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4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14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,-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17873" y="3221182"/>
            <a:ext cx="389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28264" y="3379786"/>
            <a:ext cx="4379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18</a:t>
            </a:r>
          </a:p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1088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742826" cy="4023360"/>
          </a:xfrm>
        </p:spPr>
        <p:txBody>
          <a:bodyPr>
            <a:normAutofit/>
          </a:bodyPr>
          <a:lstStyle/>
          <a:p>
            <a:r>
              <a:rPr lang="en-US" dirty="0"/>
              <a:t>There are four statements provided for manipulating loop structures. These are break, continue, pass, and else.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break: terminates the current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continue: immediately begin the next iteration of the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pass: do nothing. Use when a statement is required syntactically.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else: represents a set of statements that should execute when a loop terminates.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133502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num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continue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break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else: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'is a prime number'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68291" y="3761509"/>
            <a:ext cx="5995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3844516"/>
            <a:ext cx="2148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is a prime number</a:t>
            </a:r>
          </a:p>
          <a:p>
            <a:r>
              <a:rPr lang="en-US" dirty="0"/>
              <a:t>13 is a prime number</a:t>
            </a:r>
          </a:p>
          <a:p>
            <a:r>
              <a:rPr lang="en-US" dirty="0"/>
              <a:t>17 is a prime number</a:t>
            </a:r>
          </a:p>
          <a:p>
            <a:r>
              <a:rPr lang="en-US" dirty="0"/>
              <a:t>19 is a prime number</a:t>
            </a:r>
          </a:p>
        </p:txBody>
      </p:sp>
    </p:spTree>
    <p:extLst>
      <p:ext uri="{BB962C8B-B14F-4D97-AF65-F5344CB8AC3E}">
        <p14:creationId xmlns:p14="http://schemas.microsoft.com/office/powerpoint/2010/main" val="2510100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real Python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Ok, so we got some basics out of the way. Now, we can try to create a real program. </a:t>
            </a:r>
          </a:p>
          <a:p>
            <a:r>
              <a:rPr lang="en-US" dirty="0"/>
              <a:t>Let’s have some fun. </a:t>
            </a:r>
          </a:p>
          <a:p>
            <a:endParaRPr lang="en-US" dirty="0"/>
          </a:p>
          <a:p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r>
              <a:rPr lang="en-US" dirty="0"/>
              <a:t>1, 2, 3, 5, 8, 13, 21, 34, 55, 89, ...</a:t>
            </a:r>
          </a:p>
          <a:p>
            <a:r>
              <a:rPr lang="en-US" dirty="0"/>
              <a:t>By considering the terms in the Fibonacci sequence whose values do not exceed four million, find the sum of the even-valued terms.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1521" y="3580327"/>
            <a:ext cx="9842679" cy="24083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7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Using basic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465155"/>
            <a:ext cx="5451764" cy="258532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print_function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f1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4000000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f1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total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79673" y="23716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Notice we’re using the Python 3.x </a:t>
            </a:r>
            <a:br>
              <a:rPr lang="en-US" dirty="0"/>
            </a:br>
            <a:r>
              <a:rPr lang="en-US" dirty="0"/>
              <a:t>version of print here.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79673" y="3757816"/>
            <a:ext cx="36645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supports multiple </a:t>
            </a:r>
          </a:p>
          <a:p>
            <a:r>
              <a:rPr lang="en-US" dirty="0"/>
              <a:t>assignment at once. </a:t>
            </a:r>
          </a:p>
          <a:p>
            <a:r>
              <a:rPr lang="en-US" dirty="0"/>
              <a:t>Right hand side is fully evaluated</a:t>
            </a:r>
          </a:p>
          <a:p>
            <a:r>
              <a:rPr lang="en-US" dirty="0"/>
              <a:t>before setting the variables.</a:t>
            </a:r>
            <a:endParaRPr lang="en-US" dirty="0"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38255" y="4572000"/>
            <a:ext cx="2223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19200" y="5246135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Output: 4613732 </a:t>
            </a:r>
          </a:p>
        </p:txBody>
      </p:sp>
    </p:spTree>
    <p:extLst>
      <p:ext uri="{BB962C8B-B14F-4D97-AF65-F5344CB8AC3E}">
        <p14:creationId xmlns:p14="http://schemas.microsoft.com/office/powerpoint/2010/main" val="3818681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919472" cy="4023360"/>
          </a:xfrm>
        </p:spPr>
        <p:txBody>
          <a:bodyPr>
            <a:normAutofit fontScale="92500"/>
          </a:bodyPr>
          <a:lstStyle/>
          <a:p>
            <a:r>
              <a:rPr lang="en-US" dirty="0"/>
              <a:t>A function is created with the </a:t>
            </a:r>
            <a:r>
              <a:rPr lang="en-US" dirty="0" err="1"/>
              <a:t>def</a:t>
            </a:r>
            <a:r>
              <a:rPr lang="en-US" dirty="0"/>
              <a:t> keyword. The statements in the block of the function must be indented.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def</a:t>
            </a:r>
            <a:r>
              <a:rPr lang="en-US" dirty="0"/>
              <a:t> keyword is followed by the function name with round brackets enclosing the arguments and a colon. The indented statements form a body of the function. </a:t>
            </a:r>
          </a:p>
          <a:p>
            <a:r>
              <a:rPr lang="en-US" dirty="0"/>
              <a:t>The return keyword is used to specify a list of values to be returned.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2418" y="3396781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function_name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statements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5338" y="16858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# Defining the function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print_greeting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"Hello!"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"How are you today?" 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print_greeting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# Calling the function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276109" y="3584864"/>
            <a:ext cx="560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59236" y="3729568"/>
            <a:ext cx="205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How are you today?</a:t>
            </a:r>
          </a:p>
        </p:txBody>
      </p:sp>
    </p:spTree>
    <p:extLst>
      <p:ext uri="{BB962C8B-B14F-4D97-AF65-F5344CB8AC3E}">
        <p14:creationId xmlns:p14="http://schemas.microsoft.com/office/powerpoint/2010/main" val="806870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670090" cy="4023360"/>
          </a:xfrm>
        </p:spPr>
        <p:txBody>
          <a:bodyPr/>
          <a:lstStyle/>
          <a:p>
            <a:r>
              <a:rPr lang="en-US" dirty="0"/>
              <a:t>All parameters in the Python language are passed by reference.</a:t>
            </a:r>
          </a:p>
          <a:p>
            <a:r>
              <a:rPr lang="en-US" dirty="0"/>
              <a:t>However, only mutable objects can be changed in the called function.</a:t>
            </a:r>
          </a:p>
          <a:p>
            <a:r>
              <a:rPr lang="en-US" dirty="0"/>
              <a:t>We will talk about this in more detail</a:t>
            </a:r>
            <a:br>
              <a:rPr lang="en-US" dirty="0"/>
            </a:br>
            <a:r>
              <a:rPr lang="en-US" dirty="0"/>
              <a:t>later.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84164" y="4623955"/>
            <a:ext cx="5455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84164" y="4710130"/>
            <a:ext cx="1213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Hello, Ben !</a:t>
            </a:r>
          </a:p>
          <a:p>
            <a:endParaRPr lang="en-US" dirty="0"/>
          </a:p>
          <a:p>
            <a:r>
              <a:rPr lang="en-US" dirty="0"/>
              <a:t>Ben [3, 2]</a:t>
            </a:r>
          </a:p>
          <a:p>
            <a:r>
              <a:rPr lang="en-US" dirty="0"/>
              <a:t>1 2</a:t>
            </a:r>
          </a:p>
        </p:txBody>
      </p:sp>
      <p:sp>
        <p:nvSpPr>
          <p:cNvPr id="8" name="Rectangle 7"/>
          <p:cNvSpPr/>
          <p:nvPr/>
        </p:nvSpPr>
        <p:spPr>
          <a:xfrm>
            <a:off x="5884164" y="154902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somelist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"Hello,"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"!\n“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name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"Caitlin"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somelist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3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return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"Ben" 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b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9604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of the following code?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6964" y="290512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"Hello,"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"!"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'Susie’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'Pete’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'Will’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names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'Susan'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'Peter'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'William'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"The names are now"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names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"."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564582" y="2084832"/>
            <a:ext cx="0" cy="354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72400" y="2084832"/>
            <a:ext cx="4033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Hello, Susan !</a:t>
            </a:r>
          </a:p>
          <a:p>
            <a:r>
              <a:rPr lang="en-US" dirty="0"/>
              <a:t>Hello, Peter !</a:t>
            </a:r>
          </a:p>
          <a:p>
            <a:r>
              <a:rPr lang="en-US" dirty="0"/>
              <a:t>Hello, William !</a:t>
            </a:r>
          </a:p>
          <a:p>
            <a:r>
              <a:rPr lang="en-US" dirty="0"/>
              <a:t>The names are now [‘Susie’, ‘Pete’, ‘Will’]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38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with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328064" y="220196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print_function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f1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while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4000000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f1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return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total 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__name__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"__main__"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0436" y="2675246"/>
            <a:ext cx="56076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Python interpreter will set some special </a:t>
            </a:r>
            <a:br>
              <a:rPr lang="en-US" dirty="0"/>
            </a:br>
            <a:r>
              <a:rPr lang="en-US" dirty="0"/>
              <a:t>environmental variables when it starts executing.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the Python interpreter is running the module (the source file) as the main program, it sets the special __name__ variable to have a value "__main__". This allows for flexibility is writing your modules. 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Note: __name__, as with other built-ins, has two underscores on either side!</a:t>
            </a:r>
            <a:endParaRPr lang="en-US" sz="1400" dirty="0"/>
          </a:p>
          <a:p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9486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67009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raw_input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Asks the user for a string of input, and returns the string.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If you provide an argument, it will be used as a prompt.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input()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Uses </a:t>
            </a:r>
            <a:r>
              <a:rPr lang="en-US" dirty="0" err="1"/>
              <a:t>raw_input</a:t>
            </a:r>
            <a:r>
              <a:rPr lang="en-US" dirty="0"/>
              <a:t>() to grab a string of data, but then tries to evaluate the string as if it were a Python 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Returns the value of the 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Dangerous – don’t use it.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59400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Note: In Python 3.x, input() is now just an alias for </a:t>
            </a:r>
            <a:r>
              <a:rPr lang="en-US" dirty="0" err="1"/>
              <a:t>raw_input</a:t>
            </a:r>
            <a:r>
              <a:rPr lang="en-US" dirty="0"/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8237" y="2958852"/>
            <a:ext cx="6213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'What is your name? 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What is your name? </a:t>
            </a:r>
            <a:r>
              <a:rPr lang="en-US" u="sng" dirty="0">
                <a:solidFill>
                  <a:srgbClr val="FF0000"/>
                </a:solidFill>
                <a:latin typeface="Courier New" panose="02070309020205020404" pitchFamily="49" charset="0"/>
              </a:rPr>
              <a:t>Caitlin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Caitlin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'Do some math: 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Do some math: </a:t>
            </a:r>
            <a:r>
              <a:rPr lang="en-US" u="sng" dirty="0">
                <a:solidFill>
                  <a:srgbClr val="FF0000"/>
                </a:solidFill>
                <a:latin typeface="Courier New" panose="02070309020205020404" pitchFamily="49" charset="0"/>
              </a:rPr>
              <a:t>2+2*5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12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7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Easy to learn.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Supports quick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Cross-platform.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Open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Extensible.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Embeddable.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Large standard library and active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Useful for a wide variety of applications.  </a:t>
            </a:r>
          </a:p>
        </p:txBody>
      </p:sp>
    </p:spTree>
    <p:extLst>
      <p:ext uri="{BB962C8B-B14F-4D97-AF65-F5344CB8AC3E}">
        <p14:creationId xmlns:p14="http://schemas.microsoft.com/office/powerpoint/2010/main" val="678296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with 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12401" y="2357965"/>
            <a:ext cx="90262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print_function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(n):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f1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while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f1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f2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return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total 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__name__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"__main__"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limit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“Enter the max Fibonacci number: 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print(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limit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587836" y="2084832"/>
            <a:ext cx="0" cy="2144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54091" y="2084832"/>
            <a:ext cx="4533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Enter the max Fibonacci number: </a:t>
            </a:r>
            <a:r>
              <a:rPr lang="en-US" sz="2000" u="sng" dirty="0"/>
              <a:t>4000000</a:t>
            </a:r>
          </a:p>
          <a:p>
            <a:r>
              <a:rPr lang="en-US" sz="2000" dirty="0"/>
              <a:t>4613732</a:t>
            </a:r>
          </a:p>
        </p:txBody>
      </p:sp>
    </p:spTree>
    <p:extLst>
      <p:ext uri="{BB962C8B-B14F-4D97-AF65-F5344CB8AC3E}">
        <p14:creationId xmlns:p14="http://schemas.microsoft.com/office/powerpoint/2010/main" val="3998893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11" y="23615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So now that we know how to write a Python program, let’s break for a bit to think about our coding style. Python has a style guide that is useful to follow, you can read about PEP 8 (</a:t>
            </a:r>
            <a:r>
              <a:rPr lang="en-US" dirty="0">
                <a:hlinkClick r:id="rId2"/>
              </a:rPr>
              <a:t>https://www.python.org/dev/peps/pep-0008/</a:t>
            </a:r>
            <a:r>
              <a:rPr lang="en-US" dirty="0"/>
              <a:t>).</a:t>
            </a:r>
          </a:p>
          <a:p>
            <a:r>
              <a:rPr lang="en-US" dirty="0"/>
              <a:t>I encourage you all to check out </a:t>
            </a:r>
            <a:r>
              <a:rPr lang="en-US" dirty="0" err="1"/>
              <a:t>Pylint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https://pypi.org/project/pylint/</a:t>
            </a:r>
            <a:r>
              <a:rPr lang="en-US" dirty="0"/>
              <a:t>), a Python source code analyzer that helps you maintain good coding standards.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5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we can begin, we need to actually install Python!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DDC16-E155-462A-9AFF-DE898F41F64C}"/>
              </a:ext>
            </a:extLst>
          </p:cNvPr>
          <p:cNvSpPr/>
          <p:nvPr/>
        </p:nvSpPr>
        <p:spPr>
          <a:xfrm>
            <a:off x="1093643" y="2942331"/>
            <a:ext cx="5340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https://docs.anaconda.com/anaconda/install/windows/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6D199-ABAA-4C9E-A046-1A8B6A332CF5}"/>
              </a:ext>
            </a:extLst>
          </p:cNvPr>
          <p:cNvSpPr/>
          <p:nvPr/>
        </p:nvSpPr>
        <p:spPr>
          <a:xfrm>
            <a:off x="1093643" y="4441179"/>
            <a:ext cx="3605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https://www.jetbrains.com/pycharm/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0C935-705D-40D3-ACE4-FB6C071BDC0B}"/>
              </a:ext>
            </a:extLst>
          </p:cNvPr>
          <p:cNvSpPr/>
          <p:nvPr/>
        </p:nvSpPr>
        <p:spPr>
          <a:xfrm>
            <a:off x="1093643" y="3920666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 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F553A-00CE-4FD0-90CE-894F9D64A6A7}"/>
              </a:ext>
            </a:extLst>
          </p:cNvPr>
          <p:cNvSpPr/>
          <p:nvPr/>
        </p:nvSpPr>
        <p:spPr>
          <a:xfrm>
            <a:off x="5356158" y="4444798"/>
            <a:ext cx="593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your ULAB email address to activate license for educations</a:t>
            </a:r>
          </a:p>
        </p:txBody>
      </p:sp>
    </p:spTree>
    <p:extLst>
      <p:ext uri="{BB962C8B-B14F-4D97-AF65-F5344CB8AC3E}">
        <p14:creationId xmlns:p14="http://schemas.microsoft.com/office/powerpoint/2010/main" val="265938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Choose and install an editor.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For Linux, I prefer Visual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Windows users will likely use Idle by default.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Options include PyCharm, Eclipse, etc.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Throughout this course, I will be using PyCharm in Windows environment for all of the demos. </a:t>
            </a:r>
          </a:p>
        </p:txBody>
      </p:sp>
    </p:spTree>
    <p:extLst>
      <p:ext uri="{BB962C8B-B14F-4D97-AF65-F5344CB8AC3E}">
        <p14:creationId xmlns:p14="http://schemas.microsoft.com/office/powerpoint/2010/main" val="277684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627" y="2084832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The standard implementation of Python is interpreted.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interpreter translates Python code into bytecode, and this bytecode is executed by the Python VM (similar to Java).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Two modes: normal and interactive.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Normal mode: entire .</a:t>
            </a:r>
            <a:r>
              <a:rPr lang="en-US" sz="2400" dirty="0" err="1"/>
              <a:t>py</a:t>
            </a:r>
            <a:r>
              <a:rPr lang="en-US" sz="2400" dirty="0"/>
              <a:t> files are provided to the interpreter.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Interactive mode: read-</a:t>
            </a:r>
            <a:r>
              <a:rPr lang="en-US" sz="2400" dirty="0" err="1"/>
              <a:t>eval</a:t>
            </a:r>
            <a:r>
              <a:rPr lang="en-US" sz="2400" dirty="0"/>
              <a:t>-print loop (REPL) executes statements piecewise.</a:t>
            </a:r>
          </a:p>
        </p:txBody>
      </p:sp>
    </p:spTree>
    <p:extLst>
      <p:ext uri="{BB962C8B-B14F-4D97-AF65-F5344CB8AC3E}">
        <p14:creationId xmlns:p14="http://schemas.microsoft.com/office/powerpoint/2010/main" val="30308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Interpreter: Normal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53618"/>
            <a:ext cx="9720073" cy="40233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Let’s write our first Python program!</a:t>
            </a:r>
          </a:p>
          <a:p>
            <a:r>
              <a:rPr lang="en-US" dirty="0">
                <a:solidFill>
                  <a:srgbClr val="FF0000"/>
                </a:solidFill>
              </a:rPr>
              <a:t>In our favorite editor, let’s create helloworld.py with the following contents: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From the terminal: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7617" y="4863959"/>
            <a:ext cx="610537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python helloworld.py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0326" y="3383085"/>
            <a:ext cx="528542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In Python 2.x, print is a statement. In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Python 3.x, it is a function. If you want to get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into the 3.x habit, include at the beginning: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print_function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Now, you can write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“Hello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World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!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”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6253" y="3390313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"Hello, World!”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822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Interpreter: Normal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Let’s include a she-bang in the beginning of helloworld.py: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Now, from the terminal: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3551" y="4927937"/>
            <a:ext cx="531758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./helloworld.py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9196" y="3096052"/>
            <a:ext cx="3217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#!/</a:t>
            </a:r>
            <a:r>
              <a:rPr lang="en-US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usr</a:t>
            </a: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/bin/env python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"Hello, World!“)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0323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1105</TotalTime>
  <Words>3518</Words>
  <Application>Microsoft Office PowerPoint</Application>
  <PresentationFormat>Widescreen</PresentationFormat>
  <Paragraphs>494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Consolas</vt:lpstr>
      <vt:lpstr>Courier New</vt:lpstr>
      <vt:lpstr>Tw Cen MT</vt:lpstr>
      <vt:lpstr>Tw Cen MT Condensed</vt:lpstr>
      <vt:lpstr>Wingdings 3</vt:lpstr>
      <vt:lpstr>Integral</vt:lpstr>
      <vt:lpstr>Lecture 6</vt:lpstr>
      <vt:lpstr>About Python</vt:lpstr>
      <vt:lpstr>Philosophy</vt:lpstr>
      <vt:lpstr>Notable Features</vt:lpstr>
      <vt:lpstr>Getting Started</vt:lpstr>
      <vt:lpstr>Getting Started</vt:lpstr>
      <vt:lpstr>Interpreter</vt:lpstr>
      <vt:lpstr>Interpreter: Normal mode</vt:lpstr>
      <vt:lpstr>Interpreter: Normal mode</vt:lpstr>
      <vt:lpstr>Interpreter: Interactive mode</vt:lpstr>
      <vt:lpstr>Some fundamentals</vt:lpstr>
      <vt:lpstr>Python typing</vt:lpstr>
      <vt:lpstr>Numeric Types</vt:lpstr>
      <vt:lpstr>Numeric Types</vt:lpstr>
      <vt:lpstr>Sequence data types</vt:lpstr>
      <vt:lpstr>Sequence types: Strings</vt:lpstr>
      <vt:lpstr>Sequence types: Strings</vt:lpstr>
      <vt:lpstr>Sequence Types: Unicode Strings</vt:lpstr>
      <vt:lpstr>Sequence Types: Lists</vt:lpstr>
      <vt:lpstr>Sequence data types</vt:lpstr>
      <vt:lpstr>Common sequence operations</vt:lpstr>
      <vt:lpstr>Common sequence operations</vt:lpstr>
      <vt:lpstr>Common sequence operations</vt:lpstr>
      <vt:lpstr>Basic built-in data types</vt:lpstr>
      <vt:lpstr>Basic built-in data types</vt:lpstr>
      <vt:lpstr>Python Data Types</vt:lpstr>
      <vt:lpstr>Control flow tools</vt:lpstr>
      <vt:lpstr>Control flow tools</vt:lpstr>
      <vt:lpstr>Control flow tools</vt:lpstr>
      <vt:lpstr>Control flow tools</vt:lpstr>
      <vt:lpstr>Control flow tools</vt:lpstr>
      <vt:lpstr>Control flow tools</vt:lpstr>
      <vt:lpstr>Our first real Python program</vt:lpstr>
      <vt:lpstr>A Solution Using basic python</vt:lpstr>
      <vt:lpstr>functions</vt:lpstr>
      <vt:lpstr>functions</vt:lpstr>
      <vt:lpstr>Functions</vt:lpstr>
      <vt:lpstr>A solution with functions</vt:lpstr>
      <vt:lpstr>input</vt:lpstr>
      <vt:lpstr>A solution with input</vt:lpstr>
      <vt:lpstr>Coding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Yasser Atiya</dc:creator>
  <cp:lastModifiedBy>rifat ahmed rashid</cp:lastModifiedBy>
  <cp:revision>173</cp:revision>
  <dcterms:created xsi:type="dcterms:W3CDTF">2015-01-06T14:32:17Z</dcterms:created>
  <dcterms:modified xsi:type="dcterms:W3CDTF">2020-03-22T11:18:09Z</dcterms:modified>
</cp:coreProperties>
</file>