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72" r:id="rId13"/>
    <p:sldId id="273" r:id="rId14"/>
    <p:sldId id="267" r:id="rId15"/>
    <p:sldId id="277" r:id="rId16"/>
    <p:sldId id="278" r:id="rId17"/>
    <p:sldId id="279" r:id="rId18"/>
    <p:sldId id="280" r:id="rId19"/>
    <p:sldId id="283" r:id="rId20"/>
    <p:sldId id="268" r:id="rId21"/>
    <p:sldId id="274" r:id="rId22"/>
    <p:sldId id="275" r:id="rId23"/>
    <p:sldId id="276" r:id="rId24"/>
    <p:sldId id="269" r:id="rId25"/>
    <p:sldId id="27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1" r:id="rId35"/>
    <p:sldId id="293" r:id="rId36"/>
    <p:sldId id="294" r:id="rId37"/>
    <p:sldId id="296" r:id="rId38"/>
    <p:sldId id="301" r:id="rId39"/>
    <p:sldId id="297" r:id="rId40"/>
    <p:sldId id="299" r:id="rId41"/>
    <p:sldId id="298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8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using/cmd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numeric-types-int-float-long-compl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formatting-oper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kitchen/glossary.html#term-code-poi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lint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102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Interactive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3779691" cy="4359499"/>
          </a:xfrm>
        </p:spPr>
        <p:txBody>
          <a:bodyPr>
            <a:normAutofit/>
          </a:bodyPr>
          <a:lstStyle/>
          <a:p>
            <a:r>
              <a:rPr lang="en-US" dirty="0"/>
              <a:t>Let’s accomplish the same task (and more) in interactive mode.</a:t>
            </a:r>
          </a:p>
          <a:p>
            <a:endParaRPr lang="en-US" dirty="0"/>
          </a:p>
          <a:p>
            <a:r>
              <a:rPr lang="en-US" dirty="0"/>
              <a:t>Some options:</a:t>
            </a:r>
            <a:br>
              <a:rPr lang="en-US" dirty="0"/>
            </a:br>
            <a:r>
              <a:rPr lang="en-US" dirty="0"/>
              <a:t>-c : executes single command. </a:t>
            </a:r>
            <a:br>
              <a:rPr lang="en-US" dirty="0"/>
            </a:br>
            <a:r>
              <a:rPr lang="en-US" dirty="0"/>
              <a:t>-O: use basic optimizations.</a:t>
            </a:r>
            <a:br>
              <a:rPr lang="en-US" dirty="0"/>
            </a:br>
            <a:r>
              <a:rPr lang="en-US" dirty="0"/>
              <a:t>-d: debugging info.</a:t>
            </a:r>
            <a:br>
              <a:rPr lang="en-US" dirty="0"/>
            </a:br>
            <a:r>
              <a:rPr lang="en-US" dirty="0"/>
              <a:t>More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8360" y="1841154"/>
            <a:ext cx="58665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World!"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'Hello, World!'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'Hello,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World!Hello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, World!'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exit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8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7193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Whitespace is significant in Python. Where other languages may use {} or (), Python uses indentation to denote code blocks.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Single-line comments denoted by #.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Multi-line comments begin and end with three “s.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Typically, multi-line comments are meant for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Comments should express information that cannot be expressed</a:t>
            </a:r>
            <a:br>
              <a:rPr lang="en-US" dirty="0"/>
            </a:br>
            <a:r>
              <a:rPr lang="en-US" dirty="0"/>
              <a:t> in code – do not restate code.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2865" y="3150111"/>
            <a:ext cx="43475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here’s a comment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"""here’s a comment about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function"""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"I'm in a function!"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44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is a strongly, dynamically typed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Strong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Obviously, Python isn’t performing static type checking, but it does prevent mixing operations between mismatched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Explicit conversions are required in order to mix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Example: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+ “four” </a:t>
            </a:r>
            <a:r>
              <a:rPr lang="en-US" dirty="0">
                <a:sym typeface="Wingdings" panose="05000000000000000000" pitchFamily="2" charset="2"/>
              </a:rPr>
              <a:t> not going to fly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Dynamic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All type checking is done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need to declare a variable or give it a type before use.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Let’s start by looking at Python’s built-in data types. </a:t>
            </a:r>
          </a:p>
        </p:txBody>
      </p:sp>
    </p:spTree>
    <p:extLst>
      <p:ext uri="{BB962C8B-B14F-4D97-AF65-F5344CB8AC3E}">
        <p14:creationId xmlns:p14="http://schemas.microsoft.com/office/powerpoint/2010/main" val="10988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subtypes are </a:t>
            </a:r>
            <a:r>
              <a:rPr lang="en-US" sz="2800" dirty="0" err="1"/>
              <a:t>int</a:t>
            </a:r>
            <a:r>
              <a:rPr lang="en-US" sz="2800" dirty="0"/>
              <a:t>, long, float and complex.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Their respective constructors are </a:t>
            </a:r>
            <a:r>
              <a:rPr lang="en-US" sz="2400" dirty="0" err="1"/>
              <a:t>int</a:t>
            </a:r>
            <a:r>
              <a:rPr lang="en-US" sz="2400" dirty="0"/>
              <a:t>(), long(), float(), and complex().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All numeric types, except complex, support the typical numeric operations you’d expect to find </a:t>
            </a:r>
            <a:br>
              <a:rPr lang="en-US" sz="2800" dirty="0"/>
            </a:br>
            <a:r>
              <a:rPr lang="en-US" sz="2800" dirty="0"/>
              <a:t>(a list is available </a:t>
            </a:r>
            <a:r>
              <a:rPr lang="en-US" sz="2800" dirty="0">
                <a:hlinkClick r:id="rId2"/>
              </a:rPr>
              <a:t>https://docs.python.org/2/library/stdtypes.html#numeric-types-int-float-long-complex</a:t>
            </a:r>
            <a:r>
              <a:rPr lang="en-U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Mixed arithmetic is supported, with the “narrower” type widened to that of the other. The same rule is used for mixed comparisons. </a:t>
            </a:r>
          </a:p>
        </p:txBody>
      </p:sp>
    </p:spTree>
    <p:extLst>
      <p:ext uri="{BB962C8B-B14F-4D97-AF65-F5344CB8AC3E}">
        <p14:creationId xmlns:p14="http://schemas.microsoft.com/office/powerpoint/2010/main" val="291352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57361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: equivalent to C’s long </a:t>
            </a:r>
            <a:r>
              <a:rPr lang="en-US" dirty="0" err="1"/>
              <a:t>int</a:t>
            </a:r>
            <a:r>
              <a:rPr lang="en-US" dirty="0"/>
              <a:t> in 2.x but unlimited in 3.x.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: equivalent to C’s doubles.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long</a:t>
            </a:r>
            <a:r>
              <a:rPr lang="en-US" dirty="0"/>
              <a:t>: unlimited in 2.x and unavailable in 3.x.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complex</a:t>
            </a:r>
            <a:r>
              <a:rPr lang="en-US" dirty="0"/>
              <a:t>: complex numbers.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Supported operations include constructors (i.e. </a:t>
            </a:r>
            <a:r>
              <a:rPr lang="en-US" dirty="0" err="1"/>
              <a:t>int</a:t>
            </a:r>
            <a:r>
              <a:rPr lang="en-US" dirty="0"/>
              <a:t>(3)), arithmetic, negation, modulus, absolute value, exponentiation, etc.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38943" y="1239723"/>
            <a:ext cx="41383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18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float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9.0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5.3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(1+2j)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8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256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seven sequence subtypes: strings, Unicode strings, lists, tuples, </a:t>
            </a:r>
            <a:r>
              <a:rPr lang="en-US" dirty="0" err="1"/>
              <a:t>bytearrays</a:t>
            </a:r>
            <a:r>
              <a:rPr lang="en-US" dirty="0"/>
              <a:t>, buffers, and </a:t>
            </a:r>
            <a:r>
              <a:rPr lang="en-US" dirty="0" err="1"/>
              <a:t>xrange</a:t>
            </a:r>
            <a:r>
              <a:rPr lang="en-US" dirty="0"/>
              <a:t> objects.</a:t>
            </a:r>
          </a:p>
          <a:p>
            <a:r>
              <a:rPr lang="en-US" dirty="0"/>
              <a:t>All data types support arrays of objects but with varying limitations. </a:t>
            </a:r>
          </a:p>
          <a:p>
            <a:r>
              <a:rPr lang="en-US" dirty="0"/>
              <a:t>The most commonly used sequence data types are strings, lists, and tuples. The </a:t>
            </a:r>
            <a:r>
              <a:rPr lang="en-US" dirty="0" err="1"/>
              <a:t>xrange</a:t>
            </a:r>
            <a:r>
              <a:rPr lang="en-US" dirty="0"/>
              <a:t> data type finds common use in the construction of enumeration-controlled loops. The others are used less commonly. </a:t>
            </a:r>
          </a:p>
        </p:txBody>
      </p:sp>
    </p:spTree>
    <p:extLst>
      <p:ext uri="{BB962C8B-B14F-4D97-AF65-F5344CB8AC3E}">
        <p14:creationId xmlns:p14="http://schemas.microsoft.com/office/powerpoint/2010/main" val="25249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simply enclosing characters in either single- or double-quotes. </a:t>
            </a:r>
          </a:p>
          <a:p>
            <a:r>
              <a:rPr lang="en-US" dirty="0"/>
              <a:t>It’s enough to simply assign the string to a variable. </a:t>
            </a:r>
          </a:p>
          <a:p>
            <a:r>
              <a:rPr lang="en-US" dirty="0"/>
              <a:t>Strings are immutable.</a:t>
            </a:r>
          </a:p>
          <a:p>
            <a:r>
              <a:rPr lang="en-US" dirty="0"/>
              <a:t>There are a tremendous amount of built-in string methods (listed </a:t>
            </a:r>
            <a:r>
              <a:rPr lang="en-US" dirty="0">
                <a:hlinkClick r:id="rId2"/>
              </a:rPr>
              <a:t>https://docs.python.org/2/library/stdtypes.html#string-methods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9328" y="4888523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mystring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"Hi, I'm a string!" 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03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supports a number of escape sequences such as ‘\t’, ‘\n’, etc. </a:t>
            </a:r>
          </a:p>
          <a:p>
            <a:r>
              <a:rPr lang="en-US" dirty="0"/>
              <a:t>Placing ‘r’ before a string will yield its raw value. </a:t>
            </a:r>
          </a:p>
          <a:p>
            <a:r>
              <a:rPr lang="en-US" dirty="0"/>
              <a:t>There is a string formatting operator ‘%’ similar to C. A list of string formatting symbols is available </a:t>
            </a:r>
          </a:p>
          <a:p>
            <a:r>
              <a:rPr lang="en-US" dirty="0">
                <a:hlinkClick r:id="rId2"/>
              </a:rPr>
              <a:t>(https://docs.python.org/2/library/stdtypes.html#string-formatting-operations</a:t>
            </a:r>
            <a:r>
              <a:rPr lang="en-US" dirty="0"/>
              <a:t>)</a:t>
            </a:r>
          </a:p>
          <a:p>
            <a:r>
              <a:rPr lang="en-US" dirty="0"/>
              <a:t>Two string literals beside one another are automatically concatenated together.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6632" y="5041899"/>
            <a:ext cx="4769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"\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tHello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,\n"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r"\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tWorld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!\n"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"Python is " "so cool."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2525" y="5033200"/>
            <a:ext cx="295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ex.py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Hello,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is so cool.</a:t>
            </a:r>
          </a:p>
        </p:txBody>
      </p:sp>
    </p:spTree>
    <p:extLst>
      <p:ext uri="{BB962C8B-B14F-4D97-AF65-F5344CB8AC3E}">
        <p14:creationId xmlns:p14="http://schemas.microsoft.com/office/powerpoint/2010/main" val="36309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Unicode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68854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Unicode strings can be used to store and manipulate Unicode data.</a:t>
            </a:r>
          </a:p>
          <a:p>
            <a:r>
              <a:rPr lang="en-US" dirty="0"/>
              <a:t>As simple as creating a normal string (just put a ‘u’ on it!).</a:t>
            </a:r>
          </a:p>
          <a:p>
            <a:r>
              <a:rPr lang="en-US" dirty="0"/>
              <a:t>Use Unicode-Escape encoding for special characters.  </a:t>
            </a:r>
          </a:p>
          <a:p>
            <a:r>
              <a:rPr lang="en-US" dirty="0"/>
              <a:t>Also has a raw mode, use ‘ur’ as a prefix. </a:t>
            </a:r>
          </a:p>
          <a:p>
            <a:r>
              <a:rPr lang="en-US" dirty="0"/>
              <a:t>To translate to a regular string, use the .encode() method. </a:t>
            </a:r>
          </a:p>
          <a:p>
            <a:r>
              <a:rPr lang="en-US" dirty="0"/>
              <a:t>To translate from a regular string to Unicode, use the </a:t>
            </a:r>
            <a:r>
              <a:rPr lang="en-US" dirty="0" err="1"/>
              <a:t>unicode</a:t>
            </a:r>
            <a:r>
              <a:rPr lang="en-US" dirty="0"/>
              <a:t>()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0463" y="2084832"/>
            <a:ext cx="5095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myunicodestr1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Class!"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myunicodestr2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\u0020Class!"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myunicodestr1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myunicodestr2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u'\xe4\xf6\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xfc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encode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'utf-8'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unicode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'utf-8'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04709" y="4551218"/>
            <a:ext cx="5060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4709" y="4675909"/>
            <a:ext cx="1803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Hi Class! Hi Class!</a:t>
            </a:r>
            <a:br>
              <a:rPr lang="en-US" dirty="0"/>
            </a:br>
            <a:r>
              <a:rPr lang="en-US" dirty="0" err="1"/>
              <a:t>äöü</a:t>
            </a:r>
            <a:br>
              <a:rPr lang="en-US" dirty="0"/>
            </a:br>
            <a:r>
              <a:rPr lang="en-US" dirty="0" err="1"/>
              <a:t>äöü</a:t>
            </a:r>
            <a:br>
              <a:rPr lang="en-US" dirty="0"/>
            </a:br>
            <a:r>
              <a:rPr lang="en-US" dirty="0" err="1"/>
              <a:t>äöü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5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4005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Lists are an incredibly useful </a:t>
            </a:r>
            <a:r>
              <a:rPr lang="en-US" i="1" dirty="0"/>
              <a:t>compound</a:t>
            </a:r>
            <a:r>
              <a:rPr lang="en-US" dirty="0"/>
              <a:t> data type. </a:t>
            </a:r>
          </a:p>
          <a:p>
            <a:r>
              <a:rPr lang="en-US" dirty="0"/>
              <a:t>Lists can be initialized by the constructor, or with a bracket structure containing 0 or more elements.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mutable – it is possible to change their contents. They contain the additional mutable operations.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</a:t>
            </a:r>
            <a:r>
              <a:rPr lang="en-US" dirty="0" err="1"/>
              <a:t>nestable</a:t>
            </a:r>
            <a:r>
              <a:rPr lang="en-US" dirty="0"/>
              <a:t>. Feel free to create lists of lists of lists…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877014"/>
            <a:ext cx="7439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'apple'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u'unicode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apple'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5234656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'banana'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'item1'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'item2'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'item3'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'item4'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mylist.sort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pop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x*2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4735" y="5016335"/>
            <a:ext cx="7294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0" y="50786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[42, 'apple', </a:t>
            </a:r>
            <a:r>
              <a:rPr lang="en-US" sz="1600" dirty="0" err="1"/>
              <a:t>u'unicode</a:t>
            </a:r>
            <a:r>
              <a:rPr lang="en-US" sz="1600" dirty="0"/>
              <a:t> apple', 5234656]</a:t>
            </a:r>
          </a:p>
          <a:p>
            <a:r>
              <a:rPr lang="en-US" sz="1600" dirty="0"/>
              <a:t>[42, 'apple', 'banana', 5234656]</a:t>
            </a:r>
          </a:p>
          <a:p>
            <a:r>
              <a:rPr lang="en-US" sz="1600" dirty="0"/>
              <a:t>[42, 'apple', 'banana', [['item1', 'item2'], ['item3', 'item4']]]</a:t>
            </a:r>
          </a:p>
          <a:p>
            <a:r>
              <a:rPr lang="en-US" sz="1600" dirty="0"/>
              <a:t>[42, [['item1', 'item2'], ['item3', 'item4']], 'apple', 'banana']</a:t>
            </a:r>
          </a:p>
          <a:p>
            <a:r>
              <a:rPr lang="en-US" sz="1600" dirty="0"/>
              <a:t>banana</a:t>
            </a:r>
          </a:p>
          <a:p>
            <a:r>
              <a:rPr lang="en-US" sz="1600" dirty="0"/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63924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Development started in the 1980’s by Guido van Rossum.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Only became popular in the last decade or so.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2.x old version , but Python 3.x is the future of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Interpreted, very-high-level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a multitude of programming paradigms.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OOP, functional, procedural, logic, structured,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purpose.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Very comprehensive standard library includes numeric modules, crypto services, OS interfaces, networking modules, GUI support, development tools, etc.  </a:t>
            </a:r>
          </a:p>
        </p:txBody>
      </p:sp>
    </p:spTree>
    <p:extLst>
      <p:ext uri="{BB962C8B-B14F-4D97-AF65-F5344CB8AC3E}">
        <p14:creationId xmlns:p14="http://schemas.microsoft.com/office/powerpoint/2010/main" val="390937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56" y="2183686"/>
            <a:ext cx="3618210" cy="45184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str</a:t>
            </a:r>
            <a:r>
              <a:rPr lang="en-US" dirty="0"/>
              <a:t>: string, represented as a sequence of 8-bit characters in Python 2.x.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unicode</a:t>
            </a:r>
            <a:r>
              <a:rPr lang="en-US" dirty="0"/>
              <a:t>: stores an abstract sequence of code points 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https://pythonhosted.org/kitchen/glossary.html#term-code-points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: a compound, mutable data type that can hold items of varying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tuple</a:t>
            </a:r>
            <a:r>
              <a:rPr lang="en-US" dirty="0"/>
              <a:t>: a compound, immutable data type that can hold items of varying types. Comma separated items surrounded by parentheses.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few more – we’ll cover them later.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4566" y="1962284"/>
            <a:ext cx="7590539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"spam"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"eggs"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"toast"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</a:rPr>
              <a:t># List of strings!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"eggs"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"coffee"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"tea"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['spam', 'eggs', 'toast', 'coffee', 'tea']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tuple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('coffee', 'tea')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'spam'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'eggs'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'toast'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'coffee'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'tea'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['toast', 'coffee']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345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57040" cy="4023360"/>
          </a:xfrm>
        </p:spPr>
        <p:txBody>
          <a:bodyPr/>
          <a:lstStyle/>
          <a:p>
            <a:r>
              <a:rPr lang="en-US" dirty="0"/>
              <a:t>All sequence data types support the following operations.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8021"/>
              </p:ext>
            </p:extLst>
          </p:nvPr>
        </p:nvGraphicFramePr>
        <p:xfrm>
          <a:off x="4201298" y="1817267"/>
          <a:ext cx="7578161" cy="475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6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78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an item of s is equal to x, else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not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if an item of s is equal to x, else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concatenation of s and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* n, n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 shallow copies of s concatenated.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ith</a:t>
                      </a:r>
                      <a:r>
                        <a:rPr lang="en-US" sz="1800" dirty="0"/>
                        <a:t> item of s, origin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with step 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Length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Smallest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Index of the first occurrence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 number of occurrences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27493" cy="4023360"/>
          </a:xfrm>
        </p:spPr>
        <p:txBody>
          <a:bodyPr/>
          <a:lstStyle/>
          <a:p>
            <a:r>
              <a:rPr lang="en-US" dirty="0"/>
              <a:t>Mutable sequence types further support the following operations.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16974"/>
              </p:ext>
            </p:extLst>
          </p:nvPr>
        </p:nvGraphicFramePr>
        <p:xfrm>
          <a:off x="1188630" y="3279438"/>
          <a:ext cx="8461559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1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Item 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 of s is replaced by x.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is replaced by the contents of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s[</a:t>
                      </a:r>
                      <a:r>
                        <a:rPr lang="en-US" sz="1800" dirty="0" err="1"/>
                        <a:t>i:j</a:t>
                      </a:r>
                      <a:r>
                        <a:rPr lang="en-US" sz="1800" dirty="0"/>
                        <a:t>] = [].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are replaced by those of t.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from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x to the end of s.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4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83793"/>
              </p:ext>
            </p:extLst>
          </p:nvPr>
        </p:nvGraphicFramePr>
        <p:xfrm>
          <a:off x="1024128" y="2446185"/>
          <a:ext cx="962295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s.extend</a:t>
                      </a:r>
                      <a:r>
                        <a:rPr lang="en-US" sz="1800" b="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Appends the contents of x to 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number of i’s for which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==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 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j]])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smallest k such that s[k] == x and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&lt;= k &lt;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 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 x at</a:t>
                      </a:r>
                      <a:r>
                        <a:rPr lang="en-US" sz="1800" baseline="0" dirty="0"/>
                        <a:t> position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s.pop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x =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del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return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del s[</a:t>
                      </a:r>
                      <a:r>
                        <a:rPr lang="en-US" sz="1800" dirty="0" err="1"/>
                        <a:t>s.index</a:t>
                      </a:r>
                      <a:r>
                        <a:rPr lang="en-US" sz="1800" dirty="0"/>
                        <a:t>(x)].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s.reverse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s.sort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key[, reverse]]])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3211" y="2324373"/>
            <a:ext cx="4328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58B6C0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>
                <a:solidFill>
                  <a:prstClr val="white"/>
                </a:solidFill>
              </a:rPr>
              <a:t>Mutable sequence types further support the following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27572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53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set</a:t>
            </a:r>
            <a:r>
              <a:rPr lang="en-US" sz="2000" dirty="0"/>
              <a:t>: an unordered collection of unique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/>
              <a:t>frozenset</a:t>
            </a:r>
            <a:r>
              <a:rPr lang="en-US" sz="2000" dirty="0"/>
              <a:t>: an immutable version of set.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911" y="2084832"/>
            <a:ext cx="7590539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basket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'apple'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'pear'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basket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set(['orange', 'pear', 'apple'])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'crabgrass'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alacazam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set(['a', 'r', 'b', 'c', 'd'])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set(['r', 'd', 'b'])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set(['a', 'c', 'r', 'd', 'b', 'm', 'z', 'l'])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86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29284"/>
          </a:xfrm>
        </p:spPr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12" y="2084832"/>
            <a:ext cx="2788217" cy="2249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/>
              <a:t>dict</a:t>
            </a:r>
            <a:r>
              <a:rPr lang="en-US" sz="2000" dirty="0"/>
              <a:t>: hash tables, maps a set of keys to arbitrary objects.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2001715"/>
            <a:ext cx="9812302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'Susan Student'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87.0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{'Susan Student': 87.0}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'Peter Pupil'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94.0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['Peter Pupil', 'Susan Student']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[94.0, 87.0]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has_key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99.9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{'Peter Pupil': 94.0, 'Susan Student': 87.0, 'Tina Tenderfoot': 99.9}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99.9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95.7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{'Peter Pupil': 94.0, 'Susan Student': 87.0, 'Tina Tenderfoot': [99.9, 95.7]}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7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we’ve seen some interesting Python data types. </a:t>
            </a:r>
          </a:p>
          <a:p>
            <a:r>
              <a:rPr lang="en-US" dirty="0"/>
              <a:t>Notably, we’re very familiar with numeric types, strings, and lists.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That’s not enough to create a useful program, so let’s get some control flow tools under our belt.  </a:t>
            </a:r>
          </a:p>
        </p:txBody>
      </p:sp>
    </p:spTree>
    <p:extLst>
      <p:ext uri="{BB962C8B-B14F-4D97-AF65-F5344CB8AC3E}">
        <p14:creationId xmlns:p14="http://schemas.microsoft.com/office/powerpoint/2010/main" val="145618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64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While loops have the following general structure.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i="1" dirty="0"/>
              <a:t>statements</a:t>
            </a:r>
            <a:r>
              <a:rPr lang="en-US" dirty="0"/>
              <a:t> refers to one or more lines of Python code. The conditional expression may be any expression, where any non-zero value is true. The loop iterates while the expression is true.</a:t>
            </a:r>
          </a:p>
          <a:p>
            <a:r>
              <a:rPr lang="en-US" dirty="0"/>
              <a:t>Note: All the statements indented by the same amount after a programming construct are considered to be part of a single block of code.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8583" y="2846063"/>
            <a:ext cx="257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statements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5055" y="20848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45055" y="4416136"/>
            <a:ext cx="6029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8355" y="4488873"/>
            <a:ext cx="762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True 4</a:t>
            </a:r>
          </a:p>
          <a:p>
            <a:r>
              <a:rPr lang="en-US" dirty="0"/>
              <a:t>True 5</a:t>
            </a:r>
          </a:p>
          <a:p>
            <a:r>
              <a:rPr lang="en-US" dirty="0"/>
              <a:t>True 6</a:t>
            </a:r>
          </a:p>
          <a:p>
            <a:r>
              <a:rPr lang="en-US" dirty="0"/>
              <a:t>True 7</a:t>
            </a:r>
          </a:p>
        </p:txBody>
      </p:sp>
    </p:spTree>
    <p:extLst>
      <p:ext uri="{BB962C8B-B14F-4D97-AF65-F5344CB8AC3E}">
        <p14:creationId xmlns:p14="http://schemas.microsoft.com/office/powerpoint/2010/main" val="93910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79145" cy="4023360"/>
          </a:xfrm>
        </p:spPr>
        <p:txBody>
          <a:bodyPr/>
          <a:lstStyle/>
          <a:p>
            <a:r>
              <a:rPr lang="en-US" dirty="0"/>
              <a:t>The if statement has the following general form.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True, the statements are executed. Otherwise, they are skipped entirely.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621" y="3080082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18881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"a is true!“)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"b is false!“)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"a and b are true!“)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"a or b is true!“)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69864" y="4750464"/>
            <a:ext cx="6003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164" y="4854374"/>
            <a:ext cx="155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is true!</a:t>
            </a:r>
            <a:br>
              <a:rPr lang="en-US" sz="2000" dirty="0"/>
            </a:br>
            <a:r>
              <a:rPr lang="en-US" sz="2000" dirty="0"/>
              <a:t>b is false!</a:t>
            </a:r>
            <a:br>
              <a:rPr lang="en-US" sz="2000" dirty="0"/>
            </a:br>
            <a:r>
              <a:rPr lang="en-US" sz="2000" dirty="0"/>
              <a:t>a or b is true!</a:t>
            </a:r>
          </a:p>
        </p:txBody>
      </p:sp>
    </p:spTree>
    <p:extLst>
      <p:ext uri="{BB962C8B-B14F-4D97-AF65-F5344CB8AC3E}">
        <p14:creationId xmlns:p14="http://schemas.microsoft.com/office/powerpoint/2010/main" val="228645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5463" cy="4023360"/>
          </a:xfrm>
        </p:spPr>
        <p:txBody>
          <a:bodyPr/>
          <a:lstStyle/>
          <a:p>
            <a:r>
              <a:rPr lang="en-US" dirty="0"/>
              <a:t>You can also pair an else with an if statement.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keyword can be used to specify an else if statement.</a:t>
            </a:r>
          </a:p>
          <a:p>
            <a:r>
              <a:rPr lang="en-US" dirty="0"/>
              <a:t>Furthermore, if statements may be nested within </a:t>
            </a:r>
            <a:r>
              <a:rPr lang="en-US" dirty="0" err="1"/>
              <a:t>eachother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9389" y="3097351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20403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"a is greatest“)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"c is greatest“)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"b is greatest“)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"c is greatest“)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94218" y="5621482"/>
            <a:ext cx="524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7736" y="5798127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is greatest</a:t>
            </a:r>
          </a:p>
        </p:txBody>
      </p:sp>
    </p:spTree>
    <p:extLst>
      <p:ext uri="{BB962C8B-B14F-4D97-AF65-F5344CB8AC3E}">
        <p14:creationId xmlns:p14="http://schemas.microsoft.com/office/powerpoint/2010/main" val="26156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17831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From </a:t>
            </a:r>
            <a:r>
              <a:rPr lang="en-US" sz="3600" i="1" dirty="0"/>
              <a:t>The Zen of Python </a:t>
            </a:r>
            <a:r>
              <a:rPr lang="en-US" sz="3600" dirty="0"/>
              <a:t>(</a:t>
            </a:r>
            <a:r>
              <a:rPr lang="en-US" sz="3600" dirty="0">
                <a:hlinkClick r:id="rId2"/>
              </a:rPr>
              <a:t>https://www.python.org/dev/peps/pep-0020/</a:t>
            </a:r>
            <a:r>
              <a:rPr lang="en-US" sz="3600" dirty="0"/>
              <a:t>)</a:t>
            </a:r>
          </a:p>
          <a:p>
            <a:r>
              <a:rPr lang="en-US" sz="2900" dirty="0"/>
              <a:t>Beautiful is better than ugly.</a:t>
            </a:r>
            <a:br>
              <a:rPr lang="en-US" sz="2900" dirty="0"/>
            </a:br>
            <a:r>
              <a:rPr lang="en-US" sz="2900" dirty="0"/>
              <a:t>Explicit is better than implicit.</a:t>
            </a:r>
            <a:br>
              <a:rPr lang="en-US" sz="2900" dirty="0"/>
            </a:br>
            <a:r>
              <a:rPr lang="en-US" sz="2900" dirty="0"/>
              <a:t>Simple is better than complex.</a:t>
            </a:r>
            <a:br>
              <a:rPr lang="en-US" sz="2900" dirty="0"/>
            </a:br>
            <a:r>
              <a:rPr lang="en-US" sz="2900" dirty="0"/>
              <a:t>Complex is better than complicated.</a:t>
            </a:r>
            <a:br>
              <a:rPr lang="en-US" sz="2900" dirty="0"/>
            </a:br>
            <a:r>
              <a:rPr lang="en-US" sz="2900" dirty="0"/>
              <a:t>Flat is better than nested.</a:t>
            </a:r>
            <a:br>
              <a:rPr lang="en-US" sz="2900" dirty="0"/>
            </a:br>
            <a:r>
              <a:rPr lang="en-US" sz="2900" dirty="0"/>
              <a:t>Sparse is better than dense.</a:t>
            </a:r>
            <a:br>
              <a:rPr lang="en-US" sz="2900" dirty="0"/>
            </a:br>
            <a:r>
              <a:rPr lang="en-US" sz="2900" dirty="0"/>
              <a:t>Readability counts.</a:t>
            </a:r>
            <a:br>
              <a:rPr lang="en-US" sz="2900" dirty="0"/>
            </a:br>
            <a:r>
              <a:rPr lang="en-US" sz="2900" dirty="0"/>
              <a:t>Special cases aren't special enough to break the rules.</a:t>
            </a:r>
            <a:br>
              <a:rPr lang="en-US" sz="2900" dirty="0"/>
            </a:br>
            <a:r>
              <a:rPr lang="en-US" sz="2900" dirty="0"/>
              <a:t>Although practicality beats purity.</a:t>
            </a:r>
            <a:br>
              <a:rPr lang="en-US" sz="2900" dirty="0"/>
            </a:br>
            <a:r>
              <a:rPr lang="en-US" sz="2900" dirty="0"/>
              <a:t>Errors should never pass silently.</a:t>
            </a:r>
            <a:br>
              <a:rPr lang="en-US" sz="2900" dirty="0"/>
            </a:br>
            <a:r>
              <a:rPr lang="en-US" sz="2900" dirty="0"/>
              <a:t>Unless explicitly silenced.</a:t>
            </a:r>
            <a:br>
              <a:rPr lang="en-US" sz="2900" dirty="0"/>
            </a:br>
            <a:r>
              <a:rPr lang="en-US" sz="2900" dirty="0"/>
              <a:t>In the face of ambiguity, refuse the temptation to guess.</a:t>
            </a:r>
            <a:br>
              <a:rPr lang="en-US" sz="2900" dirty="0"/>
            </a:br>
            <a:r>
              <a:rPr lang="en-US" sz="2900" dirty="0"/>
              <a:t>There should be one-- and preferably only one --obvious way to do it.</a:t>
            </a:r>
            <a:br>
              <a:rPr lang="en-US" sz="2900" dirty="0"/>
            </a:br>
            <a:r>
              <a:rPr lang="en-US" sz="2900" dirty="0"/>
              <a:t>Although that way may not be obvious at first unless you're Dutch.</a:t>
            </a:r>
            <a:br>
              <a:rPr lang="en-US" sz="2900" dirty="0"/>
            </a:br>
            <a:r>
              <a:rPr lang="en-US" sz="2900" dirty="0"/>
              <a:t>Now is better than never.</a:t>
            </a:r>
            <a:br>
              <a:rPr lang="en-US" sz="2900" dirty="0"/>
            </a:br>
            <a:r>
              <a:rPr lang="en-US" sz="2900" dirty="0"/>
              <a:t>Although never is often better than </a:t>
            </a:r>
            <a:r>
              <a:rPr lang="en-US" sz="2900" i="1" dirty="0"/>
              <a:t>right</a:t>
            </a:r>
            <a:r>
              <a:rPr lang="en-US" sz="2900" dirty="0"/>
              <a:t> now.</a:t>
            </a:r>
            <a:br>
              <a:rPr lang="en-US" sz="2900" dirty="0"/>
            </a:br>
            <a:r>
              <a:rPr lang="en-US" sz="2900" dirty="0"/>
              <a:t>If the implementation is hard to explain, it's a bad idea.</a:t>
            </a:r>
            <a:br>
              <a:rPr lang="en-US" sz="2900" dirty="0"/>
            </a:br>
            <a:r>
              <a:rPr lang="en-US" sz="2900" dirty="0"/>
              <a:t>If the implementation is easy to explain, it may be a good idea.</a:t>
            </a:r>
            <a:br>
              <a:rPr lang="en-US" sz="2900" dirty="0"/>
            </a:br>
            <a:r>
              <a:rPr lang="en-US" sz="2900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1708674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1981" cy="4133654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for loop has the following general 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sequence contains an expression list, it is evaluated first. Then, the first item in the sequence is assigned to the iterating variable </a:t>
            </a:r>
            <a:r>
              <a:rPr lang="en-US" i="1" dirty="0"/>
              <a:t>var</a:t>
            </a:r>
            <a:r>
              <a:rPr lang="en-US" dirty="0"/>
              <a:t>. Next, the statements are executed. Each item in the sequence is assigned to </a:t>
            </a:r>
            <a:r>
              <a:rPr lang="en-US" i="1" dirty="0" err="1"/>
              <a:t>var</a:t>
            </a:r>
            <a:r>
              <a:rPr lang="en-US" dirty="0"/>
              <a:t>, and the statements are executed until the entire sequence is exhausted.</a:t>
            </a:r>
          </a:p>
          <a:p>
            <a:r>
              <a:rPr lang="en-US" dirty="0"/>
              <a:t>For loops may be nested with other control flow tools such as while loops and if statements.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7660" y="2797525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sequence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1691" y="15126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letter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aeiou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"vowel: 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letter)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98227" y="3443856"/>
            <a:ext cx="4977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8227" y="3443856"/>
            <a:ext cx="9512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vowel: a</a:t>
            </a:r>
          </a:p>
          <a:p>
            <a:r>
              <a:rPr lang="en-US" dirty="0"/>
              <a:t>vowel: e</a:t>
            </a:r>
          </a:p>
          <a:p>
            <a:r>
              <a:rPr lang="en-US" dirty="0"/>
              <a:t>vowel: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vowel: o</a:t>
            </a:r>
          </a:p>
          <a:p>
            <a:r>
              <a:rPr lang="en-US" dirty="0"/>
              <a:t>vowel: u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42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239117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has two handy functions for creating a range of integers, typically used in for loops. These functions are range() and </a:t>
            </a:r>
            <a:r>
              <a:rPr lang="en-US" dirty="0" err="1"/>
              <a:t>xrange</a:t>
            </a:r>
            <a:r>
              <a:rPr lang="en-US" dirty="0"/>
              <a:t>().</a:t>
            </a:r>
          </a:p>
          <a:p>
            <a:r>
              <a:rPr lang="en-US" dirty="0"/>
              <a:t>They both create a sequence of integers, but range() creates a list while </a:t>
            </a:r>
            <a:r>
              <a:rPr lang="en-US" dirty="0" err="1"/>
              <a:t>xrange</a:t>
            </a:r>
            <a:r>
              <a:rPr lang="en-US" dirty="0"/>
              <a:t>() creates an </a:t>
            </a:r>
            <a:r>
              <a:rPr lang="en-US" dirty="0" err="1"/>
              <a:t>xrange</a:t>
            </a:r>
            <a:r>
              <a:rPr lang="en-US" dirty="0"/>
              <a:t> object. </a:t>
            </a:r>
          </a:p>
          <a:p>
            <a:r>
              <a:rPr lang="en-US" dirty="0"/>
              <a:t>Essentially, range() creates the list statically while </a:t>
            </a:r>
            <a:r>
              <a:rPr lang="en-US" dirty="0" err="1"/>
              <a:t>xrange</a:t>
            </a:r>
            <a:r>
              <a:rPr lang="en-US" dirty="0"/>
              <a:t>() will generate items in the list as they are needed. We will explore this concept further in just a week or two. </a:t>
            </a:r>
          </a:p>
          <a:p>
            <a:r>
              <a:rPr lang="en-US" dirty="0"/>
              <a:t>For very large ranges – say one billion values – you should use </a:t>
            </a:r>
            <a:r>
              <a:rPr lang="en-US" dirty="0" err="1"/>
              <a:t>xrange</a:t>
            </a:r>
            <a:r>
              <a:rPr lang="en-US" dirty="0"/>
              <a:t>() instead. For small ranges, it doesn’t matter.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8264" y="1308253"/>
            <a:ext cx="39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xrange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17873" y="3221182"/>
            <a:ext cx="389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8264" y="3379786"/>
            <a:ext cx="4379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8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42826" cy="4023360"/>
          </a:xfrm>
        </p:spPr>
        <p:txBody>
          <a:bodyPr>
            <a:normAutofit/>
          </a:bodyPr>
          <a:lstStyle/>
          <a:p>
            <a:r>
              <a:rPr lang="en-US" dirty="0"/>
              <a:t>There are four statements provided for manipulating loop structures. These are break, continue, pass, and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break: terminates the current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continue: immediately begin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pass: do nothing. Use when a statement is required syntactically.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else: represents a set of statements that should execute when a loop terminates.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3350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continue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break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'is a prime number’)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8291" y="3761509"/>
            <a:ext cx="599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844516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is a prime number</a:t>
            </a:r>
          </a:p>
          <a:p>
            <a:r>
              <a:rPr lang="en-US" dirty="0"/>
              <a:t>13 is a prime number</a:t>
            </a:r>
          </a:p>
          <a:p>
            <a:r>
              <a:rPr lang="en-US" dirty="0"/>
              <a:t>17 is a prime number</a:t>
            </a:r>
          </a:p>
          <a:p>
            <a:r>
              <a:rPr lang="en-US" dirty="0"/>
              <a:t>19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51010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real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we got some basics out of the way. Now, we can try to create a real program. </a:t>
            </a:r>
          </a:p>
          <a:p>
            <a:r>
              <a:rPr lang="en-US" dirty="0"/>
              <a:t>Let’s have some fun. </a:t>
            </a:r>
          </a:p>
          <a:p>
            <a:endParaRPr lang="en-US" dirty="0"/>
          </a:p>
          <a:p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r>
              <a:rPr lang="en-US" dirty="0"/>
              <a:t>1, 2, 3, 5, 8, 13, 21, 34, 55, 89, ...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521" y="3580327"/>
            <a:ext cx="9842679" cy="24083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Using basic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65155"/>
            <a:ext cx="5451764" cy="258532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4000000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9673" y="237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Notice we’re using the Python 3.x </a:t>
            </a:r>
            <a:br>
              <a:rPr lang="en-US" dirty="0"/>
            </a:br>
            <a:r>
              <a:rPr lang="en-US" dirty="0"/>
              <a:t>version of print here.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9673" y="3757816"/>
            <a:ext cx="3664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multiple </a:t>
            </a:r>
          </a:p>
          <a:p>
            <a:r>
              <a:rPr lang="en-US" dirty="0"/>
              <a:t>assignment at once. </a:t>
            </a:r>
          </a:p>
          <a:p>
            <a:r>
              <a:rPr lang="en-US" dirty="0"/>
              <a:t>Right hand side is fully evaluated</a:t>
            </a:r>
          </a:p>
          <a:p>
            <a:r>
              <a:rPr lang="en-US" dirty="0"/>
              <a:t>before setting the variables.</a:t>
            </a:r>
            <a:endParaRPr lang="en-US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38255" y="4572000"/>
            <a:ext cx="222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524613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4613732 </a:t>
            </a:r>
          </a:p>
        </p:txBody>
      </p:sp>
    </p:spTree>
    <p:extLst>
      <p:ext uri="{BB962C8B-B14F-4D97-AF65-F5344CB8AC3E}">
        <p14:creationId xmlns:p14="http://schemas.microsoft.com/office/powerpoint/2010/main" val="381868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19472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A function is created with the </a:t>
            </a:r>
            <a:r>
              <a:rPr lang="en-US" dirty="0" err="1"/>
              <a:t>def</a:t>
            </a:r>
            <a:r>
              <a:rPr lang="en-US" dirty="0"/>
              <a:t> keyword. The statements in the block of the function must be indented.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keyword is followed by the function name with round brackets enclosing the arguments and a colon. The indented statements form a body of the function. </a:t>
            </a:r>
          </a:p>
          <a:p>
            <a:r>
              <a:rPr lang="en-US" dirty="0"/>
              <a:t>The return keyword is used to specify a list of values to be returned.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2418" y="339678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338" y="168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Defining the 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"Hello!"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"How are you today?" 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Calling the function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76109" y="3584864"/>
            <a:ext cx="560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9236" y="3729568"/>
            <a:ext cx="205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How are you today?</a:t>
            </a:r>
          </a:p>
        </p:txBody>
      </p:sp>
    </p:spTree>
    <p:extLst>
      <p:ext uri="{BB962C8B-B14F-4D97-AF65-F5344CB8AC3E}">
        <p14:creationId xmlns:p14="http://schemas.microsoft.com/office/powerpoint/2010/main" val="806870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/>
          <a:lstStyle/>
          <a:p>
            <a:r>
              <a:rPr lang="en-US" dirty="0"/>
              <a:t>All parameters in the Python language are passed by reference.</a:t>
            </a:r>
          </a:p>
          <a:p>
            <a:r>
              <a:rPr lang="en-US" dirty="0"/>
              <a:t>However, only mutable objects can be changed in the called function.</a:t>
            </a:r>
          </a:p>
          <a:p>
            <a:r>
              <a:rPr lang="en-US" dirty="0"/>
              <a:t>We will talk about this in more detail</a:t>
            </a:r>
            <a:br>
              <a:rPr lang="en-US" dirty="0"/>
            </a:br>
            <a:r>
              <a:rPr lang="en-US" dirty="0"/>
              <a:t>later.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84164" y="4623955"/>
            <a:ext cx="545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84164" y="4710130"/>
            <a:ext cx="121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Ben !</a:t>
            </a:r>
          </a:p>
          <a:p>
            <a:endParaRPr lang="en-US" dirty="0"/>
          </a:p>
          <a:p>
            <a:r>
              <a:rPr lang="en-US" dirty="0"/>
              <a:t>Ben [3, 2]</a:t>
            </a:r>
          </a:p>
          <a:p>
            <a:r>
              <a:rPr lang="en-US" dirty="0"/>
              <a:t>1 2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4164" y="1549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"Hello,"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"!\n“)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"Caitlin"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3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"Ben"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604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964" y="29051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"Hello,"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'Susie’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'Will’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'Peter'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'William'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"The names are now"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".“)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64582" y="2084832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3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964" y="29051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"Hello,"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'Susie’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'Will’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'Peter'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'William'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"The names are now"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".“)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64582" y="2084832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2084832"/>
            <a:ext cx="4033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Susan !</a:t>
            </a:r>
          </a:p>
          <a:p>
            <a:r>
              <a:rPr lang="en-US" dirty="0"/>
              <a:t>Hello, Peter !</a:t>
            </a:r>
          </a:p>
          <a:p>
            <a:r>
              <a:rPr lang="en-US" dirty="0"/>
              <a:t>Hello, William !</a:t>
            </a:r>
          </a:p>
          <a:p>
            <a:r>
              <a:rPr lang="en-US" dirty="0"/>
              <a:t>The names are now [‘Susie’, ‘Pete’, ‘Will’]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1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8064" y="220196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4000000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"__main__"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430" y="1757665"/>
            <a:ext cx="56076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Python interpreter will set some special </a:t>
            </a:r>
            <a:br>
              <a:rPr lang="en-US" dirty="0"/>
            </a:br>
            <a:r>
              <a:rPr lang="en-US" dirty="0"/>
              <a:t>environmental variables when it starts executing.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Python interpreter is running the module (the source file) as the main program, it sets the special __name__ variable to have a value "__main__". This allows for flexibility is writing your modules. 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Note: __name__, as with other built-ins, has two underscores on either side!</a:t>
            </a:r>
            <a:endParaRPr lang="en-US" sz="1400" dirty="0"/>
          </a:p>
          <a:p>
            <a:endParaRPr lang="en-US" sz="220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1D15B-48BC-47E9-A243-2D6C8F643572}"/>
              </a:ext>
            </a:extLst>
          </p:cNvPr>
          <p:cNvSpPr/>
          <p:nvPr/>
        </p:nvSpPr>
        <p:spPr>
          <a:xfrm>
            <a:off x="688756" y="4756224"/>
            <a:ext cx="5505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__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__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: Every module in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Python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has a special attribute called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__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__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. It is a built-in variable that returns the name of the module.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__main__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: Like other programming languages,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Python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too has an execution entry point, i.e.,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main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. '__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main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__' is the name of the scope in which top-level code executes.</a:t>
            </a:r>
            <a:endParaRPr lang="en-US" sz="14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639EC5A-48D6-485C-9C07-D5129ACFFE3B}"/>
              </a:ext>
            </a:extLst>
          </p:cNvPr>
          <p:cNvSpPr/>
          <p:nvPr/>
        </p:nvSpPr>
        <p:spPr>
          <a:xfrm>
            <a:off x="6059648" y="4548731"/>
            <a:ext cx="340467" cy="16923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learn.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quick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Embeddable.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standard library and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Useful for a wide variety of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67829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raw_input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Asks the user for a string of input, and returns the string.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you provide an argument, it will be used as a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Uses </a:t>
            </a:r>
            <a:r>
              <a:rPr lang="en-US" dirty="0" err="1"/>
              <a:t>raw_input</a:t>
            </a:r>
            <a:r>
              <a:rPr lang="en-US" dirty="0"/>
              <a:t>() to grab a string of data, but then tries to evaluate the string as if it were a Python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Returns the value of the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Dangerous – don’t use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In Python 3.x, input() is now just an alias for </a:t>
            </a:r>
            <a:r>
              <a:rPr lang="en-US" dirty="0" err="1"/>
              <a:t>raw_input</a:t>
            </a:r>
            <a:r>
              <a:rPr lang="en-US" dirty="0"/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8237" y="2958852"/>
            <a:ext cx="6213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'What is your name? 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What is your name?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'Do some math: 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Do some math: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2+2*5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2F605-BCD9-4CE3-A28C-C6556B688FE4}"/>
              </a:ext>
            </a:extLst>
          </p:cNvPr>
          <p:cNvSpPr txBox="1"/>
          <p:nvPr/>
        </p:nvSpPr>
        <p:spPr>
          <a:xfrm>
            <a:off x="3359174" y="171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0DB100-5CB5-4FCA-9017-9DFB126075BE}"/>
              </a:ext>
            </a:extLst>
          </p:cNvPr>
          <p:cNvCxnSpPr>
            <a:stCxn id="6" idx="2"/>
          </p:cNvCxnSpPr>
          <p:nvPr/>
        </p:nvCxnSpPr>
        <p:spPr>
          <a:xfrm flipH="1">
            <a:off x="2567031" y="2084832"/>
            <a:ext cx="1285227" cy="34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5D563B-F32E-416D-B9B6-669B0E3A20AA}"/>
              </a:ext>
            </a:extLst>
          </p:cNvPr>
          <p:cNvSpPr txBox="1"/>
          <p:nvPr/>
        </p:nvSpPr>
        <p:spPr>
          <a:xfrm>
            <a:off x="6363831" y="522272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E3E040-A48D-44EB-9610-2E43273F15BD}"/>
              </a:ext>
            </a:extLst>
          </p:cNvPr>
          <p:cNvCxnSpPr>
            <a:cxnSpLocks/>
          </p:cNvCxnSpPr>
          <p:nvPr/>
        </p:nvCxnSpPr>
        <p:spPr>
          <a:xfrm flipH="1" flipV="1">
            <a:off x="4865615" y="5066950"/>
            <a:ext cx="1387294" cy="25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5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401" y="2357965"/>
            <a:ext cx="9026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(n):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"__main__"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</a:rPr>
              <a:t>limit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“Enter the max Fibonacci number: 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87836" y="2084832"/>
            <a:ext cx="0" cy="2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4091" y="2084832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 the max Fibonacci number: </a:t>
            </a:r>
            <a:r>
              <a:rPr lang="en-US" sz="2000" u="sng" dirty="0"/>
              <a:t>4000000</a:t>
            </a:r>
          </a:p>
          <a:p>
            <a:r>
              <a:rPr lang="en-US" sz="2000" dirty="0"/>
              <a:t>4613732</a:t>
            </a:r>
          </a:p>
        </p:txBody>
      </p:sp>
    </p:spTree>
    <p:extLst>
      <p:ext uri="{BB962C8B-B14F-4D97-AF65-F5344CB8AC3E}">
        <p14:creationId xmlns:p14="http://schemas.microsoft.com/office/powerpoint/2010/main" val="3998893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1" y="23615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So now that we know how to write a Python program, let’s break for a bit to think about our coding style. Python has a style guide that is useful to follow, you can read about PEP 8 (</a:t>
            </a:r>
            <a:r>
              <a:rPr lang="en-US" dirty="0">
                <a:hlinkClick r:id="rId2"/>
              </a:rPr>
              <a:t>https://www.python.org/dev/peps/pep-0008/</a:t>
            </a:r>
            <a:r>
              <a:rPr lang="en-US" dirty="0"/>
              <a:t>).</a:t>
            </a:r>
          </a:p>
          <a:p>
            <a:r>
              <a:rPr lang="en-US" dirty="0"/>
              <a:t>I encourage you all to check out </a:t>
            </a:r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https://pypi.org/project/pylint/</a:t>
            </a:r>
            <a:r>
              <a:rPr lang="en-US" dirty="0"/>
              <a:t>), a Python source code analyzer that helps you maintain good coding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can begin, we need to actually install Python!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DDC16-E155-462A-9AFF-DE898F41F64C}"/>
              </a:ext>
            </a:extLst>
          </p:cNvPr>
          <p:cNvSpPr/>
          <p:nvPr/>
        </p:nvSpPr>
        <p:spPr>
          <a:xfrm>
            <a:off x="1093643" y="2942331"/>
            <a:ext cx="534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https://docs.anaconda.com/anaconda/install/windows/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6D199-ABAA-4C9E-A046-1A8B6A332CF5}"/>
              </a:ext>
            </a:extLst>
          </p:cNvPr>
          <p:cNvSpPr/>
          <p:nvPr/>
        </p:nvSpPr>
        <p:spPr>
          <a:xfrm>
            <a:off x="1093643" y="4441179"/>
            <a:ext cx="360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https://www.jetbrains.com/pycharm/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0C935-705D-40D3-ACE4-FB6C071BDC0B}"/>
              </a:ext>
            </a:extLst>
          </p:cNvPr>
          <p:cNvSpPr/>
          <p:nvPr/>
        </p:nvSpPr>
        <p:spPr>
          <a:xfrm>
            <a:off x="1093643" y="392066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F553A-00CE-4FD0-90CE-894F9D64A6A7}"/>
              </a:ext>
            </a:extLst>
          </p:cNvPr>
          <p:cNvSpPr/>
          <p:nvPr/>
        </p:nvSpPr>
        <p:spPr>
          <a:xfrm>
            <a:off x="5356158" y="4444798"/>
            <a:ext cx="593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your ULAB email address to activate license for educations</a:t>
            </a:r>
          </a:p>
        </p:txBody>
      </p:sp>
    </p:spTree>
    <p:extLst>
      <p:ext uri="{BB962C8B-B14F-4D97-AF65-F5344CB8AC3E}">
        <p14:creationId xmlns:p14="http://schemas.microsoft.com/office/powerpoint/2010/main" val="26593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Choose and install an editor.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 Linux, I prefer 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Windows users will likely use Idle by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Options include PyCharm, Eclipse, etc.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Throughout this course, I will be using PyCharm in Windows environment for all of the demos. </a:t>
            </a:r>
          </a:p>
        </p:txBody>
      </p:sp>
    </p:spTree>
    <p:extLst>
      <p:ext uri="{BB962C8B-B14F-4D97-AF65-F5344CB8AC3E}">
        <p14:creationId xmlns:p14="http://schemas.microsoft.com/office/powerpoint/2010/main" val="27768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27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standard implementation of Python is interpreted.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interpreter translates Python code into bytecode, and this bytecode is executed by the Python VM (similar to Java).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Two modes: normal and interactive.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Normal mode: entire .</a:t>
            </a:r>
            <a:r>
              <a:rPr lang="en-US" sz="2400" dirty="0" err="1"/>
              <a:t>py</a:t>
            </a:r>
            <a:r>
              <a:rPr lang="en-US" sz="2400" dirty="0"/>
              <a:t> files are provided to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Interactive mode: read-</a:t>
            </a:r>
            <a:r>
              <a:rPr lang="en-US" sz="2400" dirty="0" err="1"/>
              <a:t>eval</a:t>
            </a:r>
            <a:r>
              <a:rPr lang="en-US" sz="2400" dirty="0"/>
              <a:t>-print loop (REPL) executes statements piecewise.</a:t>
            </a:r>
          </a:p>
        </p:txBody>
      </p:sp>
    </p:spTree>
    <p:extLst>
      <p:ext uri="{BB962C8B-B14F-4D97-AF65-F5344CB8AC3E}">
        <p14:creationId xmlns:p14="http://schemas.microsoft.com/office/powerpoint/2010/main" val="3030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Normal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53618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write our first Python program!</a:t>
            </a:r>
          </a:p>
          <a:p>
            <a:r>
              <a:rPr lang="en-US" dirty="0">
                <a:solidFill>
                  <a:srgbClr val="FF0000"/>
                </a:solidFill>
              </a:rPr>
              <a:t>In our favorite editor, let’s create helloworld.py with the following contents: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the terminal: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7617" y="4863959"/>
            <a:ext cx="61053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python 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0326" y="3383085"/>
            <a:ext cx="52854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Python 2.x, print is a statement. In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Python 3.x, it is a function. If you want to get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into the 3.x habit, include at the beginning: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Now, you can write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“Hello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6253" y="339031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World!”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2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Normal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Let’s include a she-bang in the beginning of helloworld.py: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from the terminal: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551" y="4927937"/>
            <a:ext cx="53175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./helloworld.py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9196" y="3096052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#!/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usr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/bin/env python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32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1153</TotalTime>
  <Words>3623</Words>
  <Application>Microsoft Office PowerPoint</Application>
  <PresentationFormat>Widescreen</PresentationFormat>
  <Paragraphs>507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</vt:lpstr>
      <vt:lpstr>Consolas</vt:lpstr>
      <vt:lpstr>Courier New</vt:lpstr>
      <vt:lpstr>Tw Cen MT</vt:lpstr>
      <vt:lpstr>Tw Cen MT Condensed</vt:lpstr>
      <vt:lpstr>Wingdings 3</vt:lpstr>
      <vt:lpstr>Integral</vt:lpstr>
      <vt:lpstr>Lecture 6</vt:lpstr>
      <vt:lpstr>About Python</vt:lpstr>
      <vt:lpstr>Philosophy</vt:lpstr>
      <vt:lpstr>Notable Features</vt:lpstr>
      <vt:lpstr>Getting Started</vt:lpstr>
      <vt:lpstr>Getting Started</vt:lpstr>
      <vt:lpstr>Interpreter</vt:lpstr>
      <vt:lpstr>Interpreter: Normal mode</vt:lpstr>
      <vt:lpstr>Interpreter: Normal mode</vt:lpstr>
      <vt:lpstr>Interpreter: Interactive mode</vt:lpstr>
      <vt:lpstr>Some fundamentals</vt:lpstr>
      <vt:lpstr>Python typing</vt:lpstr>
      <vt:lpstr>Numeric Types</vt:lpstr>
      <vt:lpstr>Numeric Types</vt:lpstr>
      <vt:lpstr>Sequence data types</vt:lpstr>
      <vt:lpstr>Sequence types: Strings</vt:lpstr>
      <vt:lpstr>Sequence types: Strings</vt:lpstr>
      <vt:lpstr>Sequence Types: Unicode Strings</vt:lpstr>
      <vt:lpstr>Sequence Types: Lists</vt:lpstr>
      <vt:lpstr>Sequence data types</vt:lpstr>
      <vt:lpstr>Common sequence operations</vt:lpstr>
      <vt:lpstr>Common sequence operations</vt:lpstr>
      <vt:lpstr>Common sequence operations</vt:lpstr>
      <vt:lpstr>Basic built-in data types</vt:lpstr>
      <vt:lpstr>Basic built-in data types</vt:lpstr>
      <vt:lpstr>Python Data Types</vt:lpstr>
      <vt:lpstr>Control flow tools</vt:lpstr>
      <vt:lpstr>Control flow tools</vt:lpstr>
      <vt:lpstr>Control flow tools</vt:lpstr>
      <vt:lpstr>Control flow tools</vt:lpstr>
      <vt:lpstr>Control flow tools</vt:lpstr>
      <vt:lpstr>Control flow tools</vt:lpstr>
      <vt:lpstr>Our first real Python program</vt:lpstr>
      <vt:lpstr>A Solution Using basic python</vt:lpstr>
      <vt:lpstr>functions</vt:lpstr>
      <vt:lpstr>functions</vt:lpstr>
      <vt:lpstr>Functions</vt:lpstr>
      <vt:lpstr>Functions</vt:lpstr>
      <vt:lpstr>A solution with functions</vt:lpstr>
      <vt:lpstr>input</vt:lpstr>
      <vt:lpstr>A solution with input</vt:lpstr>
      <vt:lpstr>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rifat ahmed rashid</cp:lastModifiedBy>
  <cp:revision>178</cp:revision>
  <dcterms:created xsi:type="dcterms:W3CDTF">2015-01-06T14:32:17Z</dcterms:created>
  <dcterms:modified xsi:type="dcterms:W3CDTF">2020-03-29T10:53:57Z</dcterms:modified>
</cp:coreProperties>
</file>