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99" r:id="rId9"/>
    <p:sldId id="298" r:id="rId10"/>
    <p:sldId id="262" r:id="rId11"/>
    <p:sldId id="264" r:id="rId12"/>
    <p:sldId id="265" r:id="rId13"/>
    <p:sldId id="300" r:id="rId14"/>
    <p:sldId id="301" r:id="rId15"/>
    <p:sldId id="266" r:id="rId16"/>
    <p:sldId id="268" r:id="rId17"/>
    <p:sldId id="269" r:id="rId18"/>
    <p:sldId id="270" r:id="rId19"/>
    <p:sldId id="284" r:id="rId20"/>
    <p:sldId id="274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5" r:id="rId35"/>
    <p:sldId id="287" r:id="rId36"/>
    <p:sldId id="288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tlin Carnahan" initials="CC" lastIdx="2" clrIdx="0">
    <p:extLst>
      <p:ext uri="{19B8F6BF-5375-455C-9EA6-DF929625EA0E}">
        <p15:presenceInfo xmlns:p15="http://schemas.microsoft.com/office/powerpoint/2012/main" userId="S-1-5-21-73586283-448539723-725345543-33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3B5A-FEEE-4375-BFF1-6D904C4D724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442F0-8082-4112-A341-3FE60921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442F0-8082-4112-A341-3FE609215F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3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2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5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exten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Frameworks</a:t>
            </a:r>
          </a:p>
        </p:txBody>
      </p:sp>
    </p:spTree>
    <p:extLst>
      <p:ext uri="{BB962C8B-B14F-4D97-AF65-F5344CB8AC3E}">
        <p14:creationId xmlns:p14="http://schemas.microsoft.com/office/powerpoint/2010/main" val="52727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876032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Now, let’s create our first view. Views are handlers for requests and are mapped to one or more URLs.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8" y="5414261"/>
            <a:ext cx="28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the use of decorators!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145" y="5414261"/>
            <a:ext cx="6012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We’ve created a view which displays a simple string to the user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when they request URLs ‘/’ and ‘/index’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2311" y="3429000"/>
            <a:ext cx="1012556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>
                <a:solidFill>
                  <a:srgbClr val="FF0000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>
                <a:solidFill>
                  <a:srgbClr val="FF0000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b="1" dirty="0" err="1">
                <a:solidFill>
                  <a:srgbClr val="FF0000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index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"Welcome to the Traveler’s Companion!"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37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One last thing we need to do to actually see some stuff. Create the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script run.py to start up the development web server with our little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application.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128" y="5791200"/>
            <a:ext cx="1019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the line up top – we’re telling the shell to use our isolated Python interpreter when we execute ./run.py.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8817" y="4012300"/>
            <a:ext cx="6159563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ourier New"/>
              </a:rPr>
              <a:t>#!</a:t>
            </a:r>
            <a:r>
              <a:rPr lang="en-US" i="1" dirty="0" err="1">
                <a:solidFill>
                  <a:srgbClr val="FF0000"/>
                </a:solidFill>
                <a:latin typeface="Courier New"/>
              </a:rPr>
              <a:t>travel_env</a:t>
            </a:r>
            <a:r>
              <a:rPr lang="en-US" i="1" dirty="0">
                <a:solidFill>
                  <a:srgbClr val="FF0000"/>
                </a:solidFill>
                <a:latin typeface="Courier New"/>
              </a:rPr>
              <a:t>/bin/python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b="1" dirty="0" err="1">
                <a:solidFill>
                  <a:srgbClr val="FF00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run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debug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=True)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432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Now let’s see what we have. Note that we’re still using the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virtual environment, even though we’re not showing it in the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command prompt.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007" y="3631704"/>
            <a:ext cx="11061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run.py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./run.py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Running on http://127.0.0.1:5000/ (Press CTRL+C to quit)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Restarting with stat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Debugger is active!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Debugger pin code: 206-691-942</a:t>
            </a:r>
          </a:p>
          <a:p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8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/>
              <a:t>Check out our website by opening a browser and navigating</a:t>
            </a:r>
            <a:br>
              <a:rPr lang="en-US" sz="2400"/>
            </a:br>
            <a:r>
              <a:rPr lang="en-US" sz="2400"/>
              <a:t>to </a:t>
            </a:r>
            <a:r>
              <a:rPr lang="en-US" sz="2400">
                <a:cs typeface="Courier New" panose="02070309020205020404" pitchFamily="49" charset="0"/>
              </a:rPr>
              <a:t>http://127.0.0.1:5000/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travel_app/</a:t>
            </a:r>
          </a:p>
          <a:p>
            <a:r>
              <a:rPr lang="en-US" sz="2000"/>
              <a:t>   run.py</a:t>
            </a:r>
          </a:p>
          <a:p>
            <a:r>
              <a:rPr lang="en-US" sz="2000"/>
              <a:t>   app/</a:t>
            </a:r>
            <a:br>
              <a:rPr lang="en-US" sz="2000"/>
            </a:br>
            <a:r>
              <a:rPr lang="en-US" sz="2000"/>
              <a:t>	__init__.py</a:t>
            </a:r>
          </a:p>
          <a:p>
            <a:r>
              <a:rPr lang="en-US" sz="2000"/>
              <a:t>	views.py</a:t>
            </a:r>
          </a:p>
          <a:p>
            <a:r>
              <a:rPr lang="en-US" sz="2000"/>
              <a:t>      static/</a:t>
            </a:r>
          </a:p>
          <a:p>
            <a:r>
              <a:rPr lang="en-US" sz="2000"/>
              <a:t>      templates/</a:t>
            </a:r>
          </a:p>
          <a:p>
            <a:r>
              <a:rPr lang="en-US" sz="2000"/>
              <a:t>   travel_env/</a:t>
            </a:r>
          </a:p>
          <a:p>
            <a:r>
              <a:rPr lang="en-US"/>
              <a:t>   </a:t>
            </a:r>
            <a:br>
              <a:rPr lang="en-US"/>
            </a:br>
            <a:r>
              <a:rPr lang="en-US"/>
              <a:t>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420FC-C73B-4BE6-A0B8-F118928D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86" y="3785616"/>
            <a:ext cx="8248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8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associated both ‘/’ and ‘/index’ with our view function index().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travel_app</a:t>
            </a:r>
            <a:r>
              <a:rPr lang="en-US" sz="2000" dirty="0"/>
              <a:t>/</a:t>
            </a:r>
          </a:p>
          <a:p>
            <a:r>
              <a:rPr lang="en-US" sz="2000" dirty="0"/>
              <a:t>   run.py</a:t>
            </a:r>
          </a:p>
          <a:p>
            <a:r>
              <a:rPr lang="en-US" sz="2000" dirty="0"/>
              <a:t>   app/</a:t>
            </a:r>
            <a:br>
              <a:rPr lang="en-US" sz="2000" dirty="0"/>
            </a:br>
            <a:r>
              <a:rPr lang="en-US" sz="2000" dirty="0"/>
              <a:t>	__init__.py</a:t>
            </a:r>
          </a:p>
          <a:p>
            <a:r>
              <a:rPr lang="en-US" sz="2000" dirty="0"/>
              <a:t>	views.py</a:t>
            </a:r>
          </a:p>
          <a:p>
            <a:r>
              <a:rPr lang="en-US" sz="2000" dirty="0"/>
              <a:t>      static/</a:t>
            </a:r>
          </a:p>
          <a:p>
            <a:r>
              <a:rPr lang="en-US" sz="2000" dirty="0"/>
              <a:t>      templates/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travel_env</a:t>
            </a:r>
            <a:r>
              <a:rPr lang="en-US" sz="2000" dirty="0"/>
              <a:t>/</a:t>
            </a:r>
          </a:p>
          <a:p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r="416" b="12912"/>
          <a:stretch/>
        </p:blipFill>
        <p:spPr>
          <a:xfrm>
            <a:off x="1563439" y="3479392"/>
            <a:ext cx="8726585" cy="304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45" b="16385"/>
          <a:stretch/>
        </p:blipFill>
        <p:spPr>
          <a:xfrm>
            <a:off x="1563439" y="3479393"/>
            <a:ext cx="8741541" cy="3034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82248" y="4048018"/>
            <a:ext cx="565079" cy="3390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 far, our only view function merely outputs a single string.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2705" y="3751380"/>
            <a:ext cx="1012556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>
                <a:solidFill>
                  <a:srgbClr val="FF0000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>
                <a:solidFill>
                  <a:srgbClr val="FF0000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b="1" dirty="0" err="1">
                <a:solidFill>
                  <a:srgbClr val="FF0000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index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"Welcome to the Traveler’s Companion!"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46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 could just as easily return html to be rendered in the browser.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2705" y="3044301"/>
            <a:ext cx="1012556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'/index'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'''&lt;html&gt;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&lt;h1&gt;Traveler's Companion&lt;/h1&gt;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&lt;h2&gt;Essential information for traveling abroad&lt;/h2&gt;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&lt;/html&gt;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'''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613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 could just as easily return html to be rendered in the browser.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82577-F07B-425E-84E4-FB2EBDBE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11" y="3693759"/>
            <a:ext cx="5248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That method is so ugly though. So let’s separate the presentation from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logic by creating a template base.html inside of templates/.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4128" y="6309360"/>
            <a:ext cx="652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We’re using the Jinja2 </a:t>
            </a:r>
            <a:r>
              <a:rPr lang="en-US" dirty="0" err="1">
                <a:solidFill>
                  <a:srgbClr val="FF0000"/>
                </a:solidFill>
              </a:rPr>
              <a:t>templating</a:t>
            </a:r>
            <a:r>
              <a:rPr lang="en-US" dirty="0">
                <a:solidFill>
                  <a:srgbClr val="FF0000"/>
                </a:solidFill>
              </a:rPr>
              <a:t> engine, which is included with Flask.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8" y="3158012"/>
            <a:ext cx="8890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{% block content %} 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&lt;/html&gt;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287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Jinja2 templates allow us to do a lot more than just write HTML – we can write </a:t>
            </a:r>
            <a:r>
              <a:rPr lang="en-US" i="1" dirty="0">
                <a:solidFill>
                  <a:srgbClr val="FF0000"/>
                </a:solidFill>
              </a:rPr>
              <a:t>extensible</a:t>
            </a:r>
            <a:r>
              <a:rPr lang="en-US" dirty="0">
                <a:solidFill>
                  <a:srgbClr val="FF0000"/>
                </a:solidFill>
              </a:rPr>
              <a:t>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corresponds to template arguments. We can pass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 to our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template.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  %}</a:t>
            </a:r>
            <a:r>
              <a:rPr lang="en-US" dirty="0">
                <a:solidFill>
                  <a:srgbClr val="FF0000"/>
                </a:solidFill>
              </a:rPr>
              <a:t> encompasses control statements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,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,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e.g.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 if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%} &lt;h1&gt;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 {%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block content %}{%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  <a:r>
              <a:rPr lang="en-US" dirty="0">
                <a:solidFill>
                  <a:srgbClr val="FF0000"/>
                </a:solidFill>
              </a:rPr>
              <a:t> identifies a portion of the html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(called “content”) in which more content could be inserted. </a:t>
            </a:r>
          </a:p>
        </p:txBody>
      </p:sp>
    </p:spTree>
    <p:extLst>
      <p:ext uri="{BB962C8B-B14F-4D97-AF65-F5344CB8AC3E}">
        <p14:creationId xmlns:p14="http://schemas.microsoft.com/office/powerpoint/2010/main" val="35387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frameworks are collections of packages or modules which allow developers to write web applications with minimal attention paid to low-level details like protocols, sockets and process management.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Common operations implemented by web frameworks: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URL 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Output format templating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Database manipulation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Basic security</a:t>
            </a:r>
          </a:p>
        </p:txBody>
      </p:sp>
    </p:spTree>
    <p:extLst>
      <p:ext uri="{BB962C8B-B14F-4D97-AF65-F5344CB8AC3E}">
        <p14:creationId xmlns:p14="http://schemas.microsoft.com/office/powerpoint/2010/main" val="318154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That method is so ugly though. So let’s separate the presentation from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logic by creating a template base.html inside of templates/.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493" y="5986194"/>
            <a:ext cx="1084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we have a template called base.html which has some basic elements but also includes a control statement which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allows us to derive and extend the template.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4128" y="3158012"/>
            <a:ext cx="8890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{% block content %} 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&lt;/html&gt;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97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Now we’ll create templates/index.html which derives from base.html and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adds some more content.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5044" y="5587198"/>
            <a:ext cx="5459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we have a template called index.html which inherits from base.html and specifies the matching block statement “content” 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4126" y="3305645"/>
            <a:ext cx="8459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extends "base.html"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block content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Perform a search to find information about your destination!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Capital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Currency and Exchange Rates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Diplomatic Representation Contact Information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etc.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742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templating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One last thing we need to do. Let’s update our views to access our template.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6989" y="5778625"/>
            <a:ext cx="31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Invokes Jinja2 </a:t>
            </a:r>
            <a:r>
              <a:rPr lang="en-US" dirty="0" err="1">
                <a:solidFill>
                  <a:srgbClr val="FF0000"/>
                </a:solidFill>
              </a:rPr>
              <a:t>templating</a:t>
            </a:r>
            <a:r>
              <a:rPr lang="en-US" dirty="0">
                <a:solidFill>
                  <a:srgbClr val="FF0000"/>
                </a:solidFill>
              </a:rPr>
              <a:t> engine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08270" y="5221138"/>
            <a:ext cx="565688" cy="5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5505" y="31089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'/index'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'index.html'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80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E0819-FB5A-4B4D-AE83-BB88CE4A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27" y="2251968"/>
            <a:ext cx="7761997" cy="38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Obviously, we don’t just want to display text to the user, we want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allow them to perform searches. Naturally, we turn our attention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forms.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0570" y="378561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install flask-wtf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1377" y="4862822"/>
            <a:ext cx="8274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Let’s install the </a:t>
            </a:r>
            <a:r>
              <a:rPr lang="en-US" sz="2000" dirty="0" err="1">
                <a:solidFill>
                  <a:srgbClr val="FF0000"/>
                </a:solidFill>
              </a:rPr>
              <a:t>WTForms</a:t>
            </a:r>
            <a:r>
              <a:rPr lang="en-US" sz="2000" dirty="0">
                <a:solidFill>
                  <a:srgbClr val="FF0000"/>
                </a:solidFill>
              </a:rPr>
              <a:t> extension which integrates </a:t>
            </a:r>
            <a:r>
              <a:rPr lang="en-US" sz="2000" dirty="0" err="1">
                <a:solidFill>
                  <a:srgbClr val="FF0000"/>
                </a:solidFill>
              </a:rPr>
              <a:t>WTForms</a:t>
            </a:r>
            <a:r>
              <a:rPr lang="en-US" sz="2000" dirty="0">
                <a:solidFill>
                  <a:srgbClr val="FF0000"/>
                </a:solidFill>
              </a:rPr>
              <a:t>, a form validation and rendering library, with Flask.</a:t>
            </a:r>
          </a:p>
        </p:txBody>
      </p:sp>
    </p:spTree>
    <p:extLst>
      <p:ext uri="{BB962C8B-B14F-4D97-AF65-F5344CB8AC3E}">
        <p14:creationId xmlns:p14="http://schemas.microsoft.com/office/powerpoint/2010/main" val="74657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When using extensions with Flask, typically you will have to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perform some kind of configuration. This can be done in the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“config.py” file at the root of your project.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1858" y="3974514"/>
            <a:ext cx="5423280" cy="64633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WTF_CSRF_ENABLED = True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SECRET_KEY = ‘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somesuperdupersecretkey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1858" y="3605182"/>
            <a:ext cx="102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8" y="5207431"/>
            <a:ext cx="823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</a:t>
            </a:r>
            <a:r>
              <a:rPr lang="en-US" sz="2000" dirty="0" err="1">
                <a:solidFill>
                  <a:srgbClr val="FF0000"/>
                </a:solidFill>
              </a:rPr>
              <a:t>WTForms</a:t>
            </a:r>
            <a:r>
              <a:rPr lang="en-US" sz="2000" dirty="0">
                <a:solidFill>
                  <a:srgbClr val="FF0000"/>
                </a:solidFill>
              </a:rPr>
              <a:t> extension, we may want to specify whether cross-site request forgery protection is enabled and the key to use to validate the form. </a:t>
            </a:r>
          </a:p>
        </p:txBody>
      </p:sp>
    </p:spTree>
    <p:extLst>
      <p:ext uri="{BB962C8B-B14F-4D97-AF65-F5344CB8AC3E}">
        <p14:creationId xmlns:p14="http://schemas.microsoft.com/office/powerpoint/2010/main" val="353060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Now, we just modify __init__.py to set up our Flask object to use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settings in our 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2671" y="3761713"/>
            <a:ext cx="6096000" cy="175432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b="1" dirty="0" err="1">
                <a:solidFill>
                  <a:srgbClr val="FF00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config</a:t>
            </a:r>
            <a:r>
              <a:rPr lang="en-US" b="1" dirty="0" err="1">
                <a:solidFill>
                  <a:srgbClr val="FF00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from_object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views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913" y="5045994"/>
            <a:ext cx="4949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t_app.config</a:t>
            </a:r>
            <a:r>
              <a:rPr lang="en-US" sz="2000" dirty="0">
                <a:solidFill>
                  <a:srgbClr val="FF0000"/>
                </a:solidFill>
              </a:rPr>
              <a:t> is the fancy dictionary known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as a configuration object. It holds all the 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options for the Flask object. </a:t>
            </a:r>
          </a:p>
        </p:txBody>
      </p:sp>
    </p:spTree>
    <p:extLst>
      <p:ext uri="{BB962C8B-B14F-4D97-AF65-F5344CB8AC3E}">
        <p14:creationId xmlns:p14="http://schemas.microsoft.com/office/powerpoint/2010/main" val="3962886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Let’s create our first form. All we want right now is to be able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accept some string which represents the user’s search term for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our </a:t>
            </a:r>
            <a:r>
              <a:rPr lang="en-US" dirty="0" err="1">
                <a:solidFill>
                  <a:srgbClr val="FF0000"/>
                </a:solidFill>
              </a:rPr>
              <a:t>get_info</a:t>
            </a:r>
            <a:r>
              <a:rPr lang="en-US" dirty="0">
                <a:solidFill>
                  <a:srgbClr val="FF0000"/>
                </a:solidFill>
              </a:rPr>
              <a:t> function.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We’ll create a forms.py inside of app/.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6722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Let’s create our first form. All we want right now is to be able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accept some string which represents the user’s search term for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our </a:t>
            </a:r>
            <a:r>
              <a:rPr lang="en-US" dirty="0" err="1">
                <a:solidFill>
                  <a:srgbClr val="FF0000"/>
                </a:solidFill>
              </a:rPr>
              <a:t>get_info</a:t>
            </a:r>
            <a:r>
              <a:rPr lang="en-US" dirty="0">
                <a:solidFill>
                  <a:srgbClr val="FF0000"/>
                </a:solidFill>
              </a:rPr>
              <a:t> function.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8" y="4047703"/>
            <a:ext cx="104989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flask_wtf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FlaskForm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wtforms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StringField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wtforms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validators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DataRequired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FlaskForm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country_name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StringField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country_name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validators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DataRequired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()])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933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07769"/>
            <a:ext cx="7895147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Next, we create a new template for the page on which we will display the form.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search.html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32" y="4894266"/>
            <a:ext cx="109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CSRF protection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3368" y="4767209"/>
            <a:ext cx="446972" cy="45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47614" y="3344427"/>
            <a:ext cx="94721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extends "base.html"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block content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&lt;h3&gt;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{{title}}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&lt;/h3&gt;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&lt;form action=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method=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"post"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country_search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{{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form.csrf_token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}}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&lt;p&gt;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Please enter the country you’d like to find information for: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{{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form.country_name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(size=30)}}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&lt;/p&gt;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&lt;input type=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"Search!"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&lt;/form&gt;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591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a number of web framework options, but the two most popular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Django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Follows MVC pattern.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Most popular.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Steeper learning curve.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More features built-in.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“Micro”-framework: minimal approach.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can get things up and going much faster.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Less built-in functionality.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Also a popular option.</a:t>
            </a:r>
          </a:p>
        </p:txBody>
      </p:sp>
    </p:spTree>
    <p:extLst>
      <p:ext uri="{BB962C8B-B14F-4D97-AF65-F5344CB8AC3E}">
        <p14:creationId xmlns:p14="http://schemas.microsoft.com/office/powerpoint/2010/main" val="166875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93" y="2084832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Lastly, to see our form in action, we need to create a route for 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search.html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695" y="2665659"/>
            <a:ext cx="116713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CountrySearch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'/index'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index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'index.html'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'/search'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methods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'GET'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'POST'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form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'search.html'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'Search for a country'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form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740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6B6E6-813B-4F09-8275-BDDAA081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18182"/>
            <a:ext cx="7851078" cy="37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08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40" y="2350395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Now, we’re displaying a form so let’s actually grab some input.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search.html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323" y="6173700"/>
            <a:ext cx="11551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form.validate_on_submit</a:t>
            </a:r>
            <a:r>
              <a:rPr lang="en-US" sz="2000" dirty="0">
                <a:solidFill>
                  <a:srgbClr val="FF0000"/>
                </a:solidFill>
              </a:rPr>
              <a:t>() returns false if the user hasn’t entered data, true if they have and validators are met.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31" y="3045815"/>
            <a:ext cx="114588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CountrySearch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…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'/search'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methods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'GET'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'POST'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validate_on_submit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country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country_name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'search.html'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'Search for a country'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form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6963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77" y="2165967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we gather data, and all of the validators are met, we still render search,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but with post info.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273805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factbook_scraper.py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search.html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877" y="2990898"/>
            <a:ext cx="115721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…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factbook_scraper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get_info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'/search'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methods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'GET'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'POST'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info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None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form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validate_on_submit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country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country_name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info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get_info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country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'search.html'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'Search for a country'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          form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9141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 here’s what we’re doing: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When a user navigates to /search, they can enter their search criteria.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When a form is submitted, we use the search information to call our scraping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Then, we render the search template again with the country information.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Now, we need to update the template for search.html to display the information.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Note: this is not an ideal setup – we’re mixing backend logic with our application. We’ll call </a:t>
            </a:r>
            <a:r>
              <a:rPr lang="en-US" dirty="0" err="1">
                <a:solidFill>
                  <a:srgbClr val="FF0000"/>
                </a:solidFill>
              </a:rPr>
              <a:t>factbook_scraper</a:t>
            </a:r>
            <a:r>
              <a:rPr lang="en-US" dirty="0">
                <a:solidFill>
                  <a:srgbClr val="FF0000"/>
                </a:solidFill>
              </a:rPr>
              <a:t> directly to build our site for now. </a:t>
            </a:r>
          </a:p>
        </p:txBody>
      </p:sp>
    </p:spTree>
    <p:extLst>
      <p:ext uri="{BB962C8B-B14F-4D97-AF65-F5344CB8AC3E}">
        <p14:creationId xmlns:p14="http://schemas.microsoft.com/office/powerpoint/2010/main" val="2438860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remind ourselves, here’s the contents of search.html.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7614" y="3344427"/>
            <a:ext cx="94721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extends "base.html"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block content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&lt;h3&gt;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{{title}}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&lt;/h3&gt;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&lt;form action=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method=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"post"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country_search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{{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form.csrf_token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}}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&lt;p&gt;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Please enter the country you’d like to find information for: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{{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form.country_name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(size=30)}}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&lt;/p&gt;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&lt;input type=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"Search!"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&lt;/form&gt;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47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Displaying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1" y="2392680"/>
            <a:ext cx="10418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enclose our additions to search.html using an if condition – if info is empty, we don’t display the results. This happens when a user first navigates to the search page.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2307" y="35414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 extends "base.html"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block content %}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…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if info %}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Capital: {{ info['Capital'] }}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Languages: {{ info['Languages'] }}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Currency: {{info['Exchange rates'] }}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Population: {{ info['Population'] }}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Area: {{ info['Area'] }}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{% endif %}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4646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7D72E-5C3C-441F-BB96-95DCC85A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19" y="2306667"/>
            <a:ext cx="7286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6AFEA-E5EE-4758-AACD-48EA7FE6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084832"/>
            <a:ext cx="7496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69889"/>
            <a:ext cx="8546592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Well, that looks…terrible. Let’s make it look nicer. We’ll add an external style sheet to our static folder and update our base.html.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27380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factbook_scraper.py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style.css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search.html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9831" y="3095102"/>
            <a:ext cx="95686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&lt;link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type=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{% block content %} 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  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&lt;/html&gt;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67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Flask due to its ease-of-use. </a:t>
            </a:r>
            <a:r>
              <a:rPr lang="en-US" dirty="0" err="1"/>
              <a:t>Django</a:t>
            </a:r>
            <a:r>
              <a:rPr lang="en-US" dirty="0"/>
              <a:t> requires a bit more setup and familiarity with the MVC pattern, but once you’re familiar with Flask, you’ll find that learning </a:t>
            </a:r>
            <a:r>
              <a:rPr lang="en-US" dirty="0" err="1"/>
              <a:t>Django</a:t>
            </a:r>
            <a:r>
              <a:rPr lang="en-US" dirty="0"/>
              <a:t> is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59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546592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We can use a {{ … }} </a:t>
            </a:r>
            <a:r>
              <a:rPr lang="en-US" dirty="0" err="1">
                <a:solidFill>
                  <a:srgbClr val="FF0000"/>
                </a:solidFill>
              </a:rPr>
              <a:t>delimeter</a:t>
            </a:r>
            <a:r>
              <a:rPr lang="en-US" dirty="0">
                <a:solidFill>
                  <a:srgbClr val="FF0000"/>
                </a:solidFill>
              </a:rPr>
              <a:t> which will tell Jinja2 to evaluate the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expression inside. Inside, we’ll make a call to </a:t>
            </a:r>
            <a:r>
              <a:rPr lang="en-US" dirty="0" err="1">
                <a:solidFill>
                  <a:srgbClr val="FF0000"/>
                </a:solidFill>
              </a:rPr>
              <a:t>url_for</a:t>
            </a:r>
            <a:r>
              <a:rPr lang="en-US" dirty="0">
                <a:solidFill>
                  <a:srgbClr val="FF0000"/>
                </a:solidFill>
              </a:rPr>
              <a:t> which generates a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URL to the target.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27380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config.py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run.py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views.py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forms.py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factbook_scraper.py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style.css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base.html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index.html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search.html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345" y="3300585"/>
            <a:ext cx="95686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&lt;link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type=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{% block content %} 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  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&lt;/html&gt;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846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648" y="2177993"/>
            <a:ext cx="3197352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Let’s add a navigation menu while we’re at it.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I’m going to cheat a bit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use Bootstrap 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get some quick styling in.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Some of the components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the html are a little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different in the posted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example, but the ideas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are the same!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978" y="1779687"/>
            <a:ext cx="12311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&lt;link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type=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&lt;/head&gt;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&lt;div id=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hmenu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&lt;li&gt;&lt;a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"{{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('index')}}"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Home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&lt;/a&gt;&lt;/li&gt;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&lt;li&gt;&lt;a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"{{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('search')}}"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Search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&lt;/a&gt;&lt;/li&gt;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&lt;/div&gt;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{% block content %} {%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%}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&lt;/body&gt;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&lt;/html&gt;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7235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762000"/>
            <a:ext cx="9058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17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We’re probably not going to be featured on CSS Zen Garden or anything, but it looks better.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So that’s zero to Flask in 40 slides. </a:t>
            </a:r>
            <a:r>
              <a:rPr lang="en-US">
                <a:solidFill>
                  <a:srgbClr val="FF0000"/>
                </a:solidFill>
              </a:rPr>
              <a:t>Some </a:t>
            </a:r>
            <a:r>
              <a:rPr lang="en-US" dirty="0">
                <a:solidFill>
                  <a:srgbClr val="FF0000"/>
                </a:solidFill>
              </a:rPr>
              <a:t>important things to note: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Flask has a TON of extensions: check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http://flask.pocoo.org/extensions/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As I said, we built the “back-end” functionality right into the app here. A smarter way would be to have a reactor loop that picks up scraping requests placed into a queue by the Flask app, and returns the results when it can. This way, we can perform non-blocking scraping in the case of a bunch of users accessing the site at once.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We’ve been serving our site using Flask’s development server (</a:t>
            </a:r>
            <a:r>
              <a:rPr lang="en-US" dirty="0" err="1">
                <a:solidFill>
                  <a:srgbClr val="FF0000"/>
                </a:solidFill>
              </a:rPr>
              <a:t>app.run</a:t>
            </a:r>
            <a:r>
              <a:rPr lang="en-US" dirty="0">
                <a:solidFill>
                  <a:srgbClr val="FF0000"/>
                </a:solidFill>
              </a:rPr>
              <a:t>()), which is great for development but you should use a full server for deployment. Let’s explore self-hosting with </a:t>
            </a:r>
            <a:r>
              <a:rPr lang="en-US" dirty="0" err="1">
                <a:solidFill>
                  <a:srgbClr val="FF0000"/>
                </a:solidFill>
              </a:rPr>
              <a:t>Gunicorn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Nginx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23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075368" cy="4023360"/>
          </a:xfrm>
        </p:spPr>
        <p:txBody>
          <a:bodyPr/>
          <a:lstStyle/>
          <a:p>
            <a:r>
              <a:rPr lang="en-US" dirty="0"/>
              <a:t>The very first thing is to create a directory structure for all of the files and components of our website and set up our virtual </a:t>
            </a:r>
            <a:r>
              <a:rPr lang="en-US" dirty="0" err="1"/>
              <a:t>env</a:t>
            </a:r>
            <a:r>
              <a:rPr lang="en-US" dirty="0"/>
              <a:t>. The root is </a:t>
            </a:r>
            <a:r>
              <a:rPr lang="en-US" dirty="0" err="1"/>
              <a:t>travel_app</a:t>
            </a:r>
            <a:r>
              <a:rPr lang="en-US" dirty="0"/>
              <a:t>.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/>
              <a:t>will hold </a:t>
            </a:r>
            <a:r>
              <a:rPr lang="en-US" i="1" dirty="0"/>
              <a:t>all</a:t>
            </a:r>
            <a:r>
              <a:rPr lang="en-US" dirty="0"/>
              <a:t> of the files needed for our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 </a:t>
            </a:r>
            <a:r>
              <a:rPr lang="en-US" dirty="0"/>
              <a:t>folder holds the application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/app/static </a:t>
            </a:r>
            <a:r>
              <a:rPr lang="en-US" dirty="0"/>
              <a:t>will hold static files (images, </a:t>
            </a:r>
            <a:r>
              <a:rPr lang="en-US" dirty="0" err="1"/>
              <a:t>css</a:t>
            </a:r>
            <a:r>
              <a:rPr lang="en-US" dirty="0"/>
              <a:t> files,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/app/templates</a:t>
            </a:r>
            <a:r>
              <a:rPr lang="en-US" dirty="0"/>
              <a:t> will hold our Jinja2 templates -- we’ll come back to this in a bit!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2515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travel_app</a:t>
            </a:r>
            <a:r>
              <a:rPr lang="en-US" sz="2000" dirty="0"/>
              <a:t>/</a:t>
            </a:r>
          </a:p>
          <a:p>
            <a:r>
              <a:rPr lang="en-US" sz="2000" dirty="0"/>
              <a:t>   app/</a:t>
            </a:r>
          </a:p>
          <a:p>
            <a:r>
              <a:rPr lang="en-US" sz="2000" dirty="0"/>
              <a:t>      static/</a:t>
            </a:r>
          </a:p>
          <a:p>
            <a:r>
              <a:rPr lang="en-US" sz="2000" dirty="0"/>
              <a:t>      templates/</a:t>
            </a:r>
          </a:p>
          <a:p>
            <a:r>
              <a:rPr lang="en-US" sz="2000" dirty="0"/>
              <a:t>   </a:t>
            </a: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58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784592" cy="4023360"/>
          </a:xfrm>
        </p:spPr>
        <p:txBody>
          <a:bodyPr/>
          <a:lstStyle/>
          <a:p>
            <a:r>
              <a:rPr lang="en-US" dirty="0"/>
              <a:t>The very first thing is to create a directory structure for all of the files and components of our website and set up our virtual </a:t>
            </a:r>
            <a:r>
              <a:rPr lang="en-US" dirty="0" err="1"/>
              <a:t>env</a:t>
            </a:r>
            <a:r>
              <a:rPr lang="en-US" dirty="0"/>
              <a:t>. The root is </a:t>
            </a:r>
            <a:r>
              <a:rPr lang="en-US" dirty="0" err="1"/>
              <a:t>travel_app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2515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128" y="3697515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source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/bin/activate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flask</a:t>
            </a:r>
          </a:p>
        </p:txBody>
      </p:sp>
    </p:spTree>
    <p:extLst>
      <p:ext uri="{BB962C8B-B14F-4D97-AF65-F5344CB8AC3E}">
        <p14:creationId xmlns:p14="http://schemas.microsoft.com/office/powerpoint/2010/main" val="13269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flask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18080" y="2084832"/>
            <a:ext cx="9720073" cy="4023360"/>
          </a:xfrm>
        </p:spPr>
        <p:txBody>
          <a:bodyPr/>
          <a:lstStyle/>
          <a:p>
            <a:r>
              <a:rPr lang="en-US" dirty="0"/>
              <a:t>We won’t just be simply placing all of our code in a single module.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typical flask application is rather large, and we want to make it as modular as possible.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So, we will be creating a </a:t>
            </a:r>
            <a:r>
              <a:rPr lang="en-US" i="1" dirty="0"/>
              <a:t>package</a:t>
            </a:r>
            <a:r>
              <a:rPr lang="en-US" dirty="0"/>
              <a:t>. Essentially, this means we’re creating a directory of modules to house all of our code, but there’s a bit more to 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package is a directory that contains a special file called __init__.py. This file can be empty, and it simply indicates that the directory is a package, and it can be imported the same way a module can be imported.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8" y="5646527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app</a:t>
            </a:r>
            <a:endParaRPr lang="en-US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79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flask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very first thing we’ll do is create a Flask application object inside of app/__init__.py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126" y="3285773"/>
            <a:ext cx="10235391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Courier New"/>
              </a:rPr>
              <a:t># Create a Flask application object called </a:t>
            </a:r>
            <a:r>
              <a:rPr lang="en-US" i="1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6" y="4582123"/>
            <a:ext cx="103390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argument to the Flask class is simply the name of the application package. It is used for resource lookups and can help with debugging. So why are we using __</a:t>
            </a:r>
            <a:r>
              <a:rPr lang="en-US" sz="2000" dirty="0" err="1"/>
              <a:t>init</a:t>
            </a:r>
            <a:r>
              <a:rPr lang="en-US" sz="2000" dirty="0"/>
              <a:t>__.</a:t>
            </a:r>
            <a:r>
              <a:rPr lang="en-US" sz="2000" dirty="0" err="1"/>
              <a:t>py’s</a:t>
            </a:r>
            <a:r>
              <a:rPr lang="en-US" sz="2000" dirty="0"/>
              <a:t> __name__ attribute?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__name__ attribute of a package’s __</a:t>
            </a:r>
            <a:r>
              <a:rPr lang="en-US" sz="2000" dirty="0" err="1"/>
              <a:t>init</a:t>
            </a:r>
            <a:r>
              <a:rPr lang="en-US" sz="2000" dirty="0"/>
              <a:t>__ module is defined to be the package name! So, here it is “app”. </a:t>
            </a:r>
          </a:p>
        </p:txBody>
      </p:sp>
    </p:spTree>
    <p:extLst>
      <p:ext uri="{BB962C8B-B14F-4D97-AF65-F5344CB8AC3E}">
        <p14:creationId xmlns:p14="http://schemas.microsoft.com/office/powerpoint/2010/main" val="14720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flask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32483" y="2084832"/>
            <a:ext cx="9720073" cy="4023360"/>
          </a:xfrm>
        </p:spPr>
        <p:txBody>
          <a:bodyPr/>
          <a:lstStyle/>
          <a:p>
            <a:r>
              <a:rPr lang="en-US" dirty="0"/>
              <a:t>The very first thing we’ll do is create a Flask application object inside of app/__init__.py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travel_app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app/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__init__.py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static/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templates/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travel_env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839" y="5400306"/>
            <a:ext cx="485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appears at end to avoid circular dependencies: views will depend on </a:t>
            </a:r>
            <a:r>
              <a:rPr lang="en-US" sz="2000" dirty="0" err="1"/>
              <a:t>t_app</a:t>
            </a:r>
            <a:r>
              <a:rPr lang="en-US" sz="2000" dirty="0"/>
              <a:t>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72703" y="4585728"/>
            <a:ext cx="40843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24128" y="3260943"/>
            <a:ext cx="10235391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Courier New"/>
              </a:rPr>
              <a:t># Create a Flask application object called </a:t>
            </a:r>
            <a:r>
              <a:rPr lang="en-US" i="1" dirty="0" err="1">
                <a:solidFill>
                  <a:srgbClr val="FF0000"/>
                </a:solidFill>
                <a:latin typeface="Courier New"/>
              </a:rPr>
              <a:t>t_app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/>
              </a:rPr>
            </a:br>
            <a:r>
              <a:rPr lang="en-US" b="1" dirty="0">
                <a:solidFill>
                  <a:srgbClr val="FF00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views    </a:t>
            </a:r>
            <a:r>
              <a:rPr lang="en-US" i="1" dirty="0">
                <a:solidFill>
                  <a:srgbClr val="FF0000"/>
                </a:solidFill>
                <a:latin typeface="Courier New"/>
              </a:rPr>
              <a:t># Import the views module from the app package</a:t>
            </a:r>
            <a:br>
              <a:rPr lang="en-US" i="1" dirty="0">
                <a:solidFill>
                  <a:srgbClr val="FF0000"/>
                </a:solidFill>
                <a:latin typeface="Courier New"/>
              </a:rPr>
            </a:br>
            <a:r>
              <a:rPr lang="en-US" i="1" dirty="0">
                <a:solidFill>
                  <a:srgbClr val="FF0000"/>
                </a:solidFill>
                <a:latin typeface="Courier New"/>
              </a:rPr>
              <a:t>                         # note – we haven’t made this module just yet!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851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2342</TotalTime>
  <Words>4713</Words>
  <Application>Microsoft Office PowerPoint</Application>
  <PresentationFormat>Widescreen</PresentationFormat>
  <Paragraphs>426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Lecture 09</vt:lpstr>
      <vt:lpstr>Web development</vt:lpstr>
      <vt:lpstr>Web frameworks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PowerPoint Presentation</vt:lpstr>
      <vt:lpstr>Displaying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Yasser Atiya</dc:creator>
  <cp:lastModifiedBy>HP</cp:lastModifiedBy>
  <cp:revision>274</cp:revision>
  <dcterms:created xsi:type="dcterms:W3CDTF">2015-02-03T11:36:14Z</dcterms:created>
  <dcterms:modified xsi:type="dcterms:W3CDTF">2021-01-06T07:05:10Z</dcterms:modified>
</cp:coreProperties>
</file>