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7" r:id="rId4"/>
    <p:sldId id="284" r:id="rId5"/>
    <p:sldId id="272" r:id="rId6"/>
    <p:sldId id="286" r:id="rId7"/>
    <p:sldId id="287" r:id="rId8"/>
    <p:sldId id="288" r:id="rId9"/>
    <p:sldId id="289" r:id="rId10"/>
    <p:sldId id="290" r:id="rId11"/>
    <p:sldId id="291" r:id="rId12"/>
    <p:sldId id="285" r:id="rId13"/>
    <p:sldId id="270" r:id="rId14"/>
    <p:sldId id="274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028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3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69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13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01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2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4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4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43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08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38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5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0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78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C94F50C-06F8-4A2E-ABC3-4E06C1913EFD}" type="datetimeFigureOut">
              <a:rPr lang="en-SG" smtClean="0"/>
              <a:t>30/3/2020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120085-AEC9-4A38-9E12-EB2808D96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6637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7D37-ABF2-4957-92A3-32D520D8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Algorithms, pseudocode and 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1608-4FB7-41D0-A725-F9B22E2CC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Part III (pseudocode)</a:t>
            </a:r>
          </a:p>
        </p:txBody>
      </p:sp>
    </p:spTree>
    <p:extLst>
      <p:ext uri="{BB962C8B-B14F-4D97-AF65-F5344CB8AC3E}">
        <p14:creationId xmlns:p14="http://schemas.microsoft.com/office/powerpoint/2010/main" val="407108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DO</a:t>
            </a:r>
            <a:r>
              <a:rPr lang="en-US" dirty="0"/>
              <a:t> – </a:t>
            </a:r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structure (like WHILE, but tests condition at the </a:t>
            </a:r>
            <a:r>
              <a:rPr lang="en-US" i="1" u="sng" dirty="0"/>
              <a:t>end</a:t>
            </a:r>
            <a:r>
              <a:rPr lang="en-US" dirty="0"/>
              <a:t> of the loop. Thus, statements in the structure will always be executed at least once.)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>
                <a:solidFill>
                  <a:srgbClr val="FFFF00"/>
                </a:solidFill>
              </a:rPr>
              <a:t>DO</a:t>
            </a:r>
          </a:p>
          <a:p>
            <a:pPr marL="800100" lvl="1" indent="-342900">
              <a:buFont typeface="+mj-lt"/>
              <a:buAutoNum type="arabicPeriod"/>
            </a:pP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SG" dirty="0">
                <a:solidFill>
                  <a:srgbClr val="FFFF00"/>
                </a:solidFill>
              </a:rPr>
              <a:t>WHILE</a:t>
            </a:r>
            <a:r>
              <a:rPr lang="en-SG" dirty="0"/>
              <a:t> </a:t>
            </a:r>
            <a:r>
              <a:rPr lang="en-SG" i="1" dirty="0"/>
              <a:t>condition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2112882" y="422909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396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structure (a specialized version of WHILE for repeating execution of statements a specific number of times)</a:t>
            </a:r>
            <a:endParaRPr lang="en-SG" dirty="0">
              <a:solidFill>
                <a:srgbClr val="FFFF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bounds on repetition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1988594" y="4843028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114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Characteristics</a:t>
            </a:r>
          </a:p>
          <a:p>
            <a:r>
              <a:rPr lang="en-SG" dirty="0"/>
              <a:t>Pseudocode Language Constructs</a:t>
            </a:r>
          </a:p>
          <a:p>
            <a:r>
              <a:rPr lang="en-SG" b="1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1232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to find the sum of two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5E1DB-A926-4C4D-A7B3-3B7AA82CD9BB}"/>
              </a:ext>
            </a:extLst>
          </p:cNvPr>
          <p:cNvSpPr txBox="1"/>
          <p:nvPr/>
        </p:nvSpPr>
        <p:spPr>
          <a:xfrm>
            <a:off x="1917576" y="3204839"/>
            <a:ext cx="4847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A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B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compute</a:t>
            </a:r>
            <a:r>
              <a:rPr lang="en-US" dirty="0">
                <a:latin typeface="Consolas" panose="020B0609020204030204" pitchFamily="49" charset="0"/>
              </a:rPr>
              <a:t> SUM as the sum of A and B</a:t>
            </a:r>
            <a:endParaRPr lang="en-SG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4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SUM</a:t>
            </a:r>
          </a:p>
        </p:txBody>
      </p:sp>
    </p:spTree>
    <p:extLst>
      <p:ext uri="{BB962C8B-B14F-4D97-AF65-F5344CB8AC3E}">
        <p14:creationId xmlns:p14="http://schemas.microsoft.com/office/powerpoint/2010/main" val="363250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to find the smallest of two 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0AB18-24E2-4FA7-B67A-EFA1276C9672}"/>
              </a:ext>
            </a:extLst>
          </p:cNvPr>
          <p:cNvSpPr txBox="1"/>
          <p:nvPr/>
        </p:nvSpPr>
        <p:spPr>
          <a:xfrm>
            <a:off x="1651247" y="3351936"/>
            <a:ext cx="3231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NUM1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get</a:t>
            </a:r>
            <a:r>
              <a:rPr lang="en-SG" dirty="0">
                <a:latin typeface="Consolas" panose="020B0609020204030204" pitchFamily="49" charset="0"/>
              </a:rPr>
              <a:t> NUM2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NUM1 &lt; NUM2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3.1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NUM1</a:t>
            </a:r>
          </a:p>
          <a:p>
            <a:r>
              <a:rPr lang="en-SG" b="1" dirty="0">
                <a:latin typeface="Consolas" panose="020B0609020204030204" pitchFamily="49" charset="0"/>
              </a:rPr>
              <a:t>4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else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4.1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NUM2</a:t>
            </a:r>
          </a:p>
        </p:txBody>
      </p:sp>
    </p:spTree>
    <p:extLst>
      <p:ext uri="{BB962C8B-B14F-4D97-AF65-F5344CB8AC3E}">
        <p14:creationId xmlns:p14="http://schemas.microsoft.com/office/powerpoint/2010/main" val="93771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D3F2-1F1B-4503-A4D7-CF09BF15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05C7-A8BF-477C-B5F5-03D92EDC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pseudocode to find Even number between 1 to 50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06FF2-8DAC-45D2-ACA9-2208478947D7}"/>
              </a:ext>
            </a:extLst>
          </p:cNvPr>
          <p:cNvSpPr txBox="1"/>
          <p:nvPr/>
        </p:nvSpPr>
        <p:spPr>
          <a:xfrm>
            <a:off x="1141411" y="2823376"/>
            <a:ext cx="4536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WHILE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assign</a:t>
            </a:r>
            <a:r>
              <a:rPr lang="en-SG" dirty="0">
                <a:latin typeface="Consolas" panose="020B0609020204030204" pitchFamily="49" charset="0"/>
              </a:rPr>
              <a:t> 1 to I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SG" dirty="0">
                <a:latin typeface="Consolas" panose="020B0609020204030204" pitchFamily="49" charset="0"/>
              </a:rPr>
              <a:t> I &lt; 50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2.1.1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increment</a:t>
            </a:r>
            <a:r>
              <a:rPr lang="en-SG" dirty="0">
                <a:latin typeface="Consolas" panose="020B0609020204030204" pitchFamily="49" charset="0"/>
              </a:rPr>
              <a:t> I by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AE89F-D737-49C2-B14E-FDCCE2FC2029}"/>
              </a:ext>
            </a:extLst>
          </p:cNvPr>
          <p:cNvSpPr txBox="1"/>
          <p:nvPr/>
        </p:nvSpPr>
        <p:spPr>
          <a:xfrm>
            <a:off x="6094411" y="2684877"/>
            <a:ext cx="4536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DO - WHILE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assign</a:t>
            </a:r>
            <a:r>
              <a:rPr lang="en-SG" dirty="0">
                <a:latin typeface="Consolas" panose="020B0609020204030204" pitchFamily="49" charset="0"/>
              </a:rPr>
              <a:t> 1 to I</a:t>
            </a:r>
          </a:p>
          <a:p>
            <a:r>
              <a:rPr lang="en-SG" b="1" dirty="0">
                <a:latin typeface="Consolas" panose="020B0609020204030204" pitchFamily="49" charset="0"/>
              </a:rPr>
              <a:t>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do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2.1.1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2.2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increment</a:t>
            </a:r>
            <a:r>
              <a:rPr lang="en-SG" dirty="0">
                <a:latin typeface="Consolas" panose="020B0609020204030204" pitchFamily="49" charset="0"/>
              </a:rPr>
              <a:t> I by 1</a:t>
            </a:r>
          </a:p>
          <a:p>
            <a:r>
              <a:rPr lang="en-SG" b="1" dirty="0">
                <a:latin typeface="Consolas" panose="020B0609020204030204" pitchFamily="49" charset="0"/>
              </a:rPr>
              <a:t>3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while</a:t>
            </a:r>
            <a:r>
              <a:rPr lang="en-SG" dirty="0">
                <a:latin typeface="Consolas" panose="020B0609020204030204" pitchFamily="49" charset="0"/>
              </a:rPr>
              <a:t> I &lt;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58E4-C8C9-40EC-A83B-5FD9195E5A34}"/>
              </a:ext>
            </a:extLst>
          </p:cNvPr>
          <p:cNvSpPr txBox="1"/>
          <p:nvPr/>
        </p:nvSpPr>
        <p:spPr>
          <a:xfrm>
            <a:off x="3826167" y="5343434"/>
            <a:ext cx="4536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u="sng" dirty="0"/>
              <a:t>USING FOR LOOP:</a:t>
            </a:r>
            <a:endParaRPr lang="en-SG" b="1" dirty="0">
              <a:latin typeface="Consolas" panose="020B0609020204030204" pitchFamily="49" charset="0"/>
            </a:endParaRPr>
          </a:p>
          <a:p>
            <a:r>
              <a:rPr lang="en-SG" b="1" dirty="0">
                <a:latin typeface="Consolas" panose="020B0609020204030204" pitchFamily="49" charset="0"/>
              </a:rPr>
              <a:t>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for</a:t>
            </a:r>
            <a:r>
              <a:rPr lang="en-SG" dirty="0">
                <a:latin typeface="Consolas" panose="020B0609020204030204" pitchFamily="49" charset="0"/>
              </a:rPr>
              <a:t> I=1 to 50 step 1</a:t>
            </a:r>
          </a:p>
          <a:p>
            <a:pPr lvl="1"/>
            <a:r>
              <a:rPr lang="en-SG" b="1" dirty="0">
                <a:latin typeface="Consolas" panose="020B0609020204030204" pitchFamily="49" charset="0"/>
              </a:rPr>
              <a:t>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if</a:t>
            </a:r>
            <a:r>
              <a:rPr lang="en-SG" dirty="0">
                <a:latin typeface="Consolas" panose="020B0609020204030204" pitchFamily="49" charset="0"/>
              </a:rPr>
              <a:t> (I % 2) equals to 0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then</a:t>
            </a:r>
          </a:p>
          <a:p>
            <a:pPr lvl="2"/>
            <a:r>
              <a:rPr lang="en-SG" b="1" dirty="0">
                <a:latin typeface="Consolas" panose="020B0609020204030204" pitchFamily="49" charset="0"/>
              </a:rPr>
              <a:t>1.1.1</a:t>
            </a:r>
            <a:r>
              <a:rPr lang="en-SG" dirty="0">
                <a:latin typeface="Consolas" panose="020B0609020204030204" pitchFamily="49" charset="0"/>
              </a:rPr>
              <a:t> </a:t>
            </a:r>
            <a:r>
              <a:rPr lang="en-SG" dirty="0">
                <a:solidFill>
                  <a:srgbClr val="FFFF00"/>
                </a:solidFill>
                <a:latin typeface="Consolas" panose="020B0609020204030204" pitchFamily="49" charset="0"/>
              </a:rPr>
              <a:t>display</a:t>
            </a:r>
            <a:r>
              <a:rPr lang="en-SG" dirty="0">
                <a:latin typeface="Consolas" panose="020B0609020204030204" pitchFamily="49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85320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convert temperature from Celsius to Fahrenheit</a:t>
                </a:r>
              </a:p>
              <a:p>
                <a:r>
                  <a:rPr lang="en-US" dirty="0"/>
                  <a:t>Hint: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98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pseudocode to find the largest of two numbers</a:t>
            </a:r>
          </a:p>
        </p:txBody>
      </p:sp>
    </p:spTree>
    <p:extLst>
      <p:ext uri="{BB962C8B-B14F-4D97-AF65-F5344CB8AC3E}">
        <p14:creationId xmlns:p14="http://schemas.microsoft.com/office/powerpoint/2010/main" val="32062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0D52-1AFA-493D-BCCD-5563D69A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Write the </a:t>
            </a:r>
            <a:r>
              <a:rPr lang="en-US" dirty="0"/>
              <a:t>pseudocode to find the largest of three numbers</a:t>
            </a:r>
          </a:p>
        </p:txBody>
      </p:sp>
    </p:spTree>
    <p:extLst>
      <p:ext uri="{BB962C8B-B14F-4D97-AF65-F5344CB8AC3E}">
        <p14:creationId xmlns:p14="http://schemas.microsoft.com/office/powerpoint/2010/main" val="366730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6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Characteristics</a:t>
            </a:r>
          </a:p>
          <a:p>
            <a:r>
              <a:rPr lang="en-SG" dirty="0"/>
              <a:t>Pseudocode Language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64896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find sum of series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1+3+5+…+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positive odd Integer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90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85B-4C5A-452F-BFA9-01CCA4D3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Write the </a:t>
                </a:r>
                <a:r>
                  <a:rPr lang="en-US" dirty="0"/>
                  <a:t>pseudocode to find sum of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dirty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B0D52-1AFA-493D-BCCD-5563D69A7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11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21223"/>
            <a:ext cx="8911687" cy="615553"/>
          </a:xfrm>
        </p:spPr>
        <p:txBody>
          <a:bodyPr anchor="ctr"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8FF8-6B31-4A2D-9E9D-1860B8E7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Characteristics of an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F1F3-828B-41C5-8420-E69E0AC9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Consists of natural language-like statements that precisely describe the steps of an algorithm or program</a:t>
            </a:r>
          </a:p>
          <a:p>
            <a:r>
              <a:rPr lang="en-SG" dirty="0"/>
              <a:t>Statements describe actions</a:t>
            </a:r>
          </a:p>
          <a:p>
            <a:r>
              <a:rPr lang="en-US" dirty="0"/>
              <a:t>Focuses on the </a:t>
            </a:r>
            <a:r>
              <a:rPr lang="en-US" i="1" u="sng" dirty="0"/>
              <a:t>logic</a:t>
            </a:r>
            <a:r>
              <a:rPr lang="en-US" dirty="0"/>
              <a:t> of the algorithm or program</a:t>
            </a:r>
          </a:p>
          <a:p>
            <a:r>
              <a:rPr lang="en-SG" dirty="0"/>
              <a:t>Avoids language-specific elements</a:t>
            </a:r>
          </a:p>
          <a:p>
            <a:r>
              <a:rPr lang="en-US" dirty="0"/>
              <a:t>Written at a level so that the desired programming code can be generated almost automatically from each statement</a:t>
            </a:r>
          </a:p>
          <a:p>
            <a:r>
              <a:rPr lang="en-US" dirty="0"/>
              <a:t>Steps are numbered. Subordinate numbers and/or indentation are used for dependent statements in selection and repetition structures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35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61DA-85D0-4639-AFCE-F80F4852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F774-BAD3-45DD-BF52-03C72E77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Characteristics</a:t>
            </a:r>
          </a:p>
          <a:p>
            <a:r>
              <a:rPr lang="en-SG" b="1" dirty="0"/>
              <a:t>Pseudocode Language Constructs</a:t>
            </a:r>
          </a:p>
          <a:p>
            <a:r>
              <a:rPr lang="en-SG" dirty="0"/>
              <a:t>Examples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28532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ADF-8F24-4EBB-AD34-3B4A6A1C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Computation/Assignment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626C-A62F-46FB-B50C-D6B8D5CA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Compute</a:t>
            </a:r>
            <a:r>
              <a:rPr lang="en-US" dirty="0"/>
              <a:t> var1 as the sum of x and y</a:t>
            </a:r>
          </a:p>
          <a:p>
            <a:r>
              <a:rPr lang="en-SG" dirty="0">
                <a:solidFill>
                  <a:srgbClr val="FFFF00"/>
                </a:solidFill>
              </a:rPr>
              <a:t>Assign</a:t>
            </a:r>
            <a:r>
              <a:rPr lang="en-SG" dirty="0"/>
              <a:t> expression to var2</a:t>
            </a:r>
          </a:p>
          <a:p>
            <a:r>
              <a:rPr lang="en-SG" dirty="0">
                <a:solidFill>
                  <a:srgbClr val="FFFF00"/>
                </a:solidFill>
              </a:rPr>
              <a:t>Increment</a:t>
            </a:r>
            <a:r>
              <a:rPr lang="en-SG" dirty="0"/>
              <a:t> counter1</a:t>
            </a:r>
          </a:p>
        </p:txBody>
      </p:sp>
    </p:spTree>
    <p:extLst>
      <p:ext uri="{BB962C8B-B14F-4D97-AF65-F5344CB8AC3E}">
        <p14:creationId xmlns:p14="http://schemas.microsoft.com/office/powerpoint/2010/main" val="320603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A800-C7F7-4D3A-92E4-99A27C18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Input/Output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98C2-ABCA-4F8F-8BDA-A168848E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Input:</a:t>
            </a:r>
            <a:r>
              <a:rPr lang="en-SG" dirty="0"/>
              <a:t> </a:t>
            </a:r>
            <a:r>
              <a:rPr lang="en-SG" dirty="0">
                <a:solidFill>
                  <a:srgbClr val="FFFF00"/>
                </a:solidFill>
              </a:rPr>
              <a:t>Get</a:t>
            </a:r>
            <a:r>
              <a:rPr lang="en-SG" dirty="0"/>
              <a:t> var1, var2, …</a:t>
            </a:r>
          </a:p>
          <a:p>
            <a:r>
              <a:rPr lang="en-SG" b="1" dirty="0"/>
              <a:t>Output:</a:t>
            </a:r>
            <a:r>
              <a:rPr lang="en-SG" dirty="0"/>
              <a:t> </a:t>
            </a:r>
            <a:r>
              <a:rPr lang="en-SG" dirty="0">
                <a:solidFill>
                  <a:srgbClr val="FFFF00"/>
                </a:solidFill>
              </a:rPr>
              <a:t>Display</a:t>
            </a:r>
            <a:r>
              <a:rPr lang="en-SG" dirty="0"/>
              <a:t> var1, var2, …</a:t>
            </a:r>
          </a:p>
        </p:txBody>
      </p:sp>
    </p:spTree>
    <p:extLst>
      <p:ext uri="{BB962C8B-B14F-4D97-AF65-F5344CB8AC3E}">
        <p14:creationId xmlns:p14="http://schemas.microsoft.com/office/powerpoint/2010/main" val="172611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9B9-7A8B-4C4A-91F0-EB5EB48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C4A-4013-42E5-AC73-416BEA7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Single-Selection IF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/>
              <a:t> (IF condition is true, then do subordinate statement 1, etc. If condition is false, then skip statements)</a:t>
            </a:r>
            <a:endParaRPr lang="en-SG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87699-1009-445A-B210-8D02043D969B}"/>
              </a:ext>
            </a:extLst>
          </p:cNvPr>
          <p:cNvSpPr txBox="1"/>
          <p:nvPr/>
        </p:nvSpPr>
        <p:spPr>
          <a:xfrm>
            <a:off x="2299315" y="4643021"/>
            <a:ext cx="1953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 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>
                <a:latin typeface="Consolas" panose="020B0609020204030204" pitchFamily="49" charset="0"/>
              </a:rPr>
              <a:t>1.2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9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49B9-7A8B-4C4A-91F0-EB5EB485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C4A-4013-42E5-AC73-416BEA72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u="sng" dirty="0"/>
              <a:t>Double-Selection IF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IF</a:t>
            </a:r>
            <a:r>
              <a:rPr lang="en-US" dirty="0"/>
              <a:t> </a:t>
            </a:r>
            <a:r>
              <a:rPr lang="en-US" i="1" dirty="0"/>
              <a:t>condition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THEN</a:t>
            </a:r>
            <a:r>
              <a:rPr lang="en-US" dirty="0"/>
              <a:t> (IF condition is true, then do subordinate statement 1, etc. If condition is false, then skip statements and execute statements under ELSE)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SG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ELSE</a:t>
            </a:r>
            <a:r>
              <a:rPr lang="en-US" dirty="0"/>
              <a:t> (else if condition is not true, then do subordinate statement 2, etc.)</a:t>
            </a:r>
            <a:endParaRPr lang="en-SG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87699-1009-445A-B210-8D02043D969B}"/>
              </a:ext>
            </a:extLst>
          </p:cNvPr>
          <p:cNvSpPr txBox="1"/>
          <p:nvPr/>
        </p:nvSpPr>
        <p:spPr>
          <a:xfrm>
            <a:off x="2565644" y="4078179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2FB8-52FA-40C6-8209-12E73D78A59C}"/>
              </a:ext>
            </a:extLst>
          </p:cNvPr>
          <p:cNvSpPr txBox="1"/>
          <p:nvPr/>
        </p:nvSpPr>
        <p:spPr>
          <a:xfrm>
            <a:off x="2565644" y="5297268"/>
            <a:ext cx="202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2.1	</a:t>
            </a:r>
            <a:r>
              <a:rPr lang="en-SG" dirty="0">
                <a:latin typeface="Consolas" panose="020B0609020204030204" pitchFamily="49" charset="0"/>
              </a:rPr>
              <a:t>statement 2</a:t>
            </a:r>
          </a:p>
          <a:p>
            <a:r>
              <a:rPr lang="en-SG" dirty="0"/>
              <a:t>2.2</a:t>
            </a:r>
            <a:r>
              <a:rPr lang="en-SG" dirty="0">
                <a:latin typeface="Consolas" panose="020B0609020204030204" pitchFamily="49" charset="0"/>
              </a:rPr>
              <a:t>	statement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3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C1B6-8952-47AC-8941-3394BE7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10C8-2C55-4BD1-B796-0BA7B8F2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WHILE</a:t>
            </a:r>
            <a:r>
              <a:rPr lang="en-US" dirty="0"/>
              <a:t> condition (while condition is true, then do subordinate statements)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60B21-91EA-4D11-B330-8BA0265F26F4}"/>
              </a:ext>
            </a:extLst>
          </p:cNvPr>
          <p:cNvSpPr txBox="1"/>
          <p:nvPr/>
        </p:nvSpPr>
        <p:spPr>
          <a:xfrm>
            <a:off x="2059616" y="4619717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1.1	</a:t>
            </a:r>
            <a:r>
              <a:rPr lang="en-SG" dirty="0">
                <a:latin typeface="Consolas" panose="020B0609020204030204" pitchFamily="49" charset="0"/>
              </a:rPr>
              <a:t>statement 1</a:t>
            </a:r>
          </a:p>
          <a:p>
            <a:r>
              <a:rPr lang="en-SG" dirty="0"/>
              <a:t>1.2</a:t>
            </a:r>
            <a:r>
              <a:rPr lang="en-SG" dirty="0">
                <a:latin typeface="Consolas" panose="020B0609020204030204" pitchFamily="49" charset="0"/>
              </a:rPr>
              <a:t>	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97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285</TotalTime>
  <Words>616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Consolas</vt:lpstr>
      <vt:lpstr>Mesh</vt:lpstr>
      <vt:lpstr>Algorithms, pseudocode and flowchart</vt:lpstr>
      <vt:lpstr>Contents</vt:lpstr>
      <vt:lpstr>Characteristics of an pseudocode</vt:lpstr>
      <vt:lpstr>Contents</vt:lpstr>
      <vt:lpstr>Computation/Assignment</vt:lpstr>
      <vt:lpstr>Input/Output</vt:lpstr>
      <vt:lpstr>Selection</vt:lpstr>
      <vt:lpstr>Selection (Cont.)</vt:lpstr>
      <vt:lpstr>Repetition</vt:lpstr>
      <vt:lpstr>Repetition (Cont.)</vt:lpstr>
      <vt:lpstr>Repetition (Cont.)</vt:lpstr>
      <vt:lpstr>Contents</vt:lpstr>
      <vt:lpstr>Example 1</vt:lpstr>
      <vt:lpstr>Example 2</vt:lpstr>
      <vt:lpstr>Example 3</vt:lpstr>
      <vt:lpstr>Exercise 1</vt:lpstr>
      <vt:lpstr>Exercise 2</vt:lpstr>
      <vt:lpstr>Exercise 3</vt:lpstr>
      <vt:lpstr>Exercise 4</vt:lpstr>
      <vt:lpstr>Exercise 5</vt:lpstr>
      <vt:lpstr>Exercise 6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206</cp:revision>
  <dcterms:created xsi:type="dcterms:W3CDTF">2020-03-10T15:08:56Z</dcterms:created>
  <dcterms:modified xsi:type="dcterms:W3CDTF">2020-03-30T03:08:04Z</dcterms:modified>
</cp:coreProperties>
</file>