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8" r:id="rId6"/>
    <p:sldId id="260" r:id="rId7"/>
    <p:sldId id="262" r:id="rId8"/>
    <p:sldId id="265" r:id="rId9"/>
    <p:sldId id="266" r:id="rId10"/>
    <p:sldId id="261" r:id="rId11"/>
    <p:sldId id="259" r:id="rId12"/>
    <p:sldId id="263" r:id="rId13"/>
    <p:sldId id="264" r:id="rId14"/>
    <p:sldId id="267" r:id="rId15"/>
    <p:sldId id="272" r:id="rId16"/>
    <p:sldId id="268" r:id="rId17"/>
    <p:sldId id="270" r:id="rId18"/>
    <p:sldId id="271"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BCE5"/>
    <a:srgbClr val="3EC7F5"/>
    <a:srgbClr val="162F5C"/>
    <a:srgbClr val="414C5C"/>
    <a:srgbClr val="69727E"/>
    <a:srgbClr val="142C57"/>
    <a:srgbClr val="16305D"/>
    <a:srgbClr val="222A35"/>
    <a:srgbClr val="132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1A3A9-ED00-4F51-B2A9-8293D58C8E22}" v="248" dt="2020-03-30T12:34:31.576"/>
    <p1510:client id="{307E5B45-C512-41AD-89E5-815730A9C4A2}" v="7" dt="2020-03-30T08:06:03.981"/>
    <p1510:client id="{95D9D5CB-C692-4068-8106-23EF5FE16A2B}" v="167" dt="2020-03-29T15:58:27.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E62F6-1486-4840-939D-0BFC70498EBD}" type="datetimeFigureOut">
              <a:rPr lang="en-US" smtClean="0"/>
              <a:t>6/1/2020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7C899-6277-4211-B1DE-794D22B00EAD}" type="slidenum">
              <a:rPr lang="en-US" smtClean="0"/>
              <a:t>‹#›</a:t>
            </a:fld>
            <a:endParaRPr lang="en-US"/>
          </a:p>
        </p:txBody>
      </p:sp>
    </p:spTree>
    <p:extLst>
      <p:ext uri="{BB962C8B-B14F-4D97-AF65-F5344CB8AC3E}">
        <p14:creationId xmlns:p14="http://schemas.microsoft.com/office/powerpoint/2010/main" val="395066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a:t>
            </a:r>
          </a:p>
        </p:txBody>
      </p:sp>
      <p:sp>
        <p:nvSpPr>
          <p:cNvPr id="4" name="Slide Number Placeholder 3"/>
          <p:cNvSpPr>
            <a:spLocks noGrp="1"/>
          </p:cNvSpPr>
          <p:nvPr>
            <p:ph type="sldNum" sz="quarter" idx="5"/>
          </p:nvPr>
        </p:nvSpPr>
        <p:spPr/>
        <p:txBody>
          <a:bodyPr/>
          <a:lstStyle/>
          <a:p>
            <a:fld id="{C827C899-6277-4211-B1DE-794D22B00EAD}" type="slidenum">
              <a:rPr lang="en-US" smtClean="0"/>
              <a:t>1</a:t>
            </a:fld>
            <a:endParaRPr lang="en-US"/>
          </a:p>
        </p:txBody>
      </p:sp>
    </p:spTree>
    <p:extLst>
      <p:ext uri="{BB962C8B-B14F-4D97-AF65-F5344CB8AC3E}">
        <p14:creationId xmlns:p14="http://schemas.microsoft.com/office/powerpoint/2010/main" val="3551031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11</a:t>
            </a:r>
          </a:p>
        </p:txBody>
      </p:sp>
      <p:sp>
        <p:nvSpPr>
          <p:cNvPr id="4" name="Slide Number Placeholder 3"/>
          <p:cNvSpPr>
            <a:spLocks noGrp="1"/>
          </p:cNvSpPr>
          <p:nvPr>
            <p:ph type="sldNum" sz="quarter" idx="5"/>
          </p:nvPr>
        </p:nvSpPr>
        <p:spPr/>
        <p:txBody>
          <a:bodyPr/>
          <a:lstStyle/>
          <a:p>
            <a:fld id="{C827C899-6277-4211-B1DE-794D22B00EAD}" type="slidenum">
              <a:rPr lang="en-US" smtClean="0"/>
              <a:t>10</a:t>
            </a:fld>
            <a:endParaRPr lang="en-US"/>
          </a:p>
        </p:txBody>
      </p:sp>
    </p:spTree>
    <p:extLst>
      <p:ext uri="{BB962C8B-B14F-4D97-AF65-F5344CB8AC3E}">
        <p14:creationId xmlns:p14="http://schemas.microsoft.com/office/powerpoint/2010/main" val="846588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12</a:t>
            </a:r>
          </a:p>
        </p:txBody>
      </p:sp>
      <p:sp>
        <p:nvSpPr>
          <p:cNvPr id="4" name="Slide Number Placeholder 3"/>
          <p:cNvSpPr>
            <a:spLocks noGrp="1"/>
          </p:cNvSpPr>
          <p:nvPr>
            <p:ph type="sldNum" sz="quarter" idx="5"/>
          </p:nvPr>
        </p:nvSpPr>
        <p:spPr/>
        <p:txBody>
          <a:bodyPr/>
          <a:lstStyle/>
          <a:p>
            <a:fld id="{C827C899-6277-4211-B1DE-794D22B00EAD}" type="slidenum">
              <a:rPr lang="en-US" smtClean="0"/>
              <a:t>11</a:t>
            </a:fld>
            <a:endParaRPr lang="en-US"/>
          </a:p>
        </p:txBody>
      </p:sp>
    </p:spTree>
    <p:extLst>
      <p:ext uri="{BB962C8B-B14F-4D97-AF65-F5344CB8AC3E}">
        <p14:creationId xmlns:p14="http://schemas.microsoft.com/office/powerpoint/2010/main" val="1392712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13</a:t>
            </a:r>
          </a:p>
        </p:txBody>
      </p:sp>
      <p:sp>
        <p:nvSpPr>
          <p:cNvPr id="4" name="Slide Number Placeholder 3"/>
          <p:cNvSpPr>
            <a:spLocks noGrp="1"/>
          </p:cNvSpPr>
          <p:nvPr>
            <p:ph type="sldNum" sz="quarter" idx="5"/>
          </p:nvPr>
        </p:nvSpPr>
        <p:spPr/>
        <p:txBody>
          <a:bodyPr/>
          <a:lstStyle/>
          <a:p>
            <a:fld id="{C827C899-6277-4211-B1DE-794D22B00EAD}" type="slidenum">
              <a:rPr lang="en-US" smtClean="0"/>
              <a:t>13</a:t>
            </a:fld>
            <a:endParaRPr lang="en-US"/>
          </a:p>
        </p:txBody>
      </p:sp>
    </p:spTree>
    <p:extLst>
      <p:ext uri="{BB962C8B-B14F-4D97-AF65-F5344CB8AC3E}">
        <p14:creationId xmlns:p14="http://schemas.microsoft.com/office/powerpoint/2010/main" val="129318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14</a:t>
            </a:r>
          </a:p>
        </p:txBody>
      </p:sp>
      <p:sp>
        <p:nvSpPr>
          <p:cNvPr id="4" name="Slide Number Placeholder 3"/>
          <p:cNvSpPr>
            <a:spLocks noGrp="1"/>
          </p:cNvSpPr>
          <p:nvPr>
            <p:ph type="sldNum" sz="quarter" idx="5"/>
          </p:nvPr>
        </p:nvSpPr>
        <p:spPr/>
        <p:txBody>
          <a:bodyPr/>
          <a:lstStyle/>
          <a:p>
            <a:fld id="{C827C899-6277-4211-B1DE-794D22B00EAD}" type="slidenum">
              <a:rPr lang="en-US" smtClean="0"/>
              <a:t>16</a:t>
            </a:fld>
            <a:endParaRPr lang="en-US"/>
          </a:p>
        </p:txBody>
      </p:sp>
    </p:spTree>
    <p:extLst>
      <p:ext uri="{BB962C8B-B14F-4D97-AF65-F5344CB8AC3E}">
        <p14:creationId xmlns:p14="http://schemas.microsoft.com/office/powerpoint/2010/main" val="416364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a:t>
            </a:r>
          </a:p>
        </p:txBody>
      </p:sp>
      <p:sp>
        <p:nvSpPr>
          <p:cNvPr id="4" name="Slide Number Placeholder 3"/>
          <p:cNvSpPr>
            <a:spLocks noGrp="1"/>
          </p:cNvSpPr>
          <p:nvPr>
            <p:ph type="sldNum" sz="quarter" idx="5"/>
          </p:nvPr>
        </p:nvSpPr>
        <p:spPr/>
        <p:txBody>
          <a:bodyPr/>
          <a:lstStyle/>
          <a:p>
            <a:fld id="{C827C899-6277-4211-B1DE-794D22B00EAD}" type="slidenum">
              <a:rPr lang="en-US" smtClean="0"/>
              <a:t>2</a:t>
            </a:fld>
            <a:endParaRPr lang="en-US"/>
          </a:p>
        </p:txBody>
      </p:sp>
    </p:spTree>
    <p:extLst>
      <p:ext uri="{BB962C8B-B14F-4D97-AF65-F5344CB8AC3E}">
        <p14:creationId xmlns:p14="http://schemas.microsoft.com/office/powerpoint/2010/main" val="2860773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a:t>
            </a:r>
          </a:p>
        </p:txBody>
      </p:sp>
      <p:sp>
        <p:nvSpPr>
          <p:cNvPr id="4" name="Slide Number Placeholder 3"/>
          <p:cNvSpPr>
            <a:spLocks noGrp="1"/>
          </p:cNvSpPr>
          <p:nvPr>
            <p:ph type="sldNum" sz="quarter" idx="5"/>
          </p:nvPr>
        </p:nvSpPr>
        <p:spPr/>
        <p:txBody>
          <a:bodyPr/>
          <a:lstStyle/>
          <a:p>
            <a:fld id="{C827C899-6277-4211-B1DE-794D22B00EAD}" type="slidenum">
              <a:rPr lang="en-US" smtClean="0"/>
              <a:t>3</a:t>
            </a:fld>
            <a:endParaRPr lang="en-US"/>
          </a:p>
        </p:txBody>
      </p:sp>
    </p:spTree>
    <p:extLst>
      <p:ext uri="{BB962C8B-B14F-4D97-AF65-F5344CB8AC3E}">
        <p14:creationId xmlns:p14="http://schemas.microsoft.com/office/powerpoint/2010/main" val="2758992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a:t>
            </a:r>
          </a:p>
        </p:txBody>
      </p:sp>
      <p:sp>
        <p:nvSpPr>
          <p:cNvPr id="4" name="Slide Number Placeholder 3"/>
          <p:cNvSpPr>
            <a:spLocks noGrp="1"/>
          </p:cNvSpPr>
          <p:nvPr>
            <p:ph type="sldNum" sz="quarter" idx="5"/>
          </p:nvPr>
        </p:nvSpPr>
        <p:spPr/>
        <p:txBody>
          <a:bodyPr/>
          <a:lstStyle/>
          <a:p>
            <a:fld id="{C827C899-6277-4211-B1DE-794D22B00EAD}" type="slidenum">
              <a:rPr lang="en-US" smtClean="0"/>
              <a:t>4</a:t>
            </a:fld>
            <a:endParaRPr lang="en-US"/>
          </a:p>
        </p:txBody>
      </p:sp>
    </p:spTree>
    <p:extLst>
      <p:ext uri="{BB962C8B-B14F-4D97-AF65-F5344CB8AC3E}">
        <p14:creationId xmlns:p14="http://schemas.microsoft.com/office/powerpoint/2010/main" val="281574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a:t>
            </a:r>
          </a:p>
        </p:txBody>
      </p:sp>
      <p:sp>
        <p:nvSpPr>
          <p:cNvPr id="4" name="Slide Number Placeholder 3"/>
          <p:cNvSpPr>
            <a:spLocks noGrp="1"/>
          </p:cNvSpPr>
          <p:nvPr>
            <p:ph type="sldNum" sz="quarter" idx="5"/>
          </p:nvPr>
        </p:nvSpPr>
        <p:spPr/>
        <p:txBody>
          <a:bodyPr/>
          <a:lstStyle/>
          <a:p>
            <a:fld id="{C827C899-6277-4211-B1DE-794D22B00EAD}" type="slidenum">
              <a:rPr lang="en-US" smtClean="0"/>
              <a:t>5</a:t>
            </a:fld>
            <a:endParaRPr lang="en-US"/>
          </a:p>
        </p:txBody>
      </p:sp>
    </p:spTree>
    <p:extLst>
      <p:ext uri="{BB962C8B-B14F-4D97-AF65-F5344CB8AC3E}">
        <p14:creationId xmlns:p14="http://schemas.microsoft.com/office/powerpoint/2010/main" val="398529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7	</a:t>
            </a:r>
          </a:p>
        </p:txBody>
      </p:sp>
      <p:sp>
        <p:nvSpPr>
          <p:cNvPr id="4" name="Slide Number Placeholder 3"/>
          <p:cNvSpPr>
            <a:spLocks noGrp="1"/>
          </p:cNvSpPr>
          <p:nvPr>
            <p:ph type="sldNum" sz="quarter" idx="5"/>
          </p:nvPr>
        </p:nvSpPr>
        <p:spPr/>
        <p:txBody>
          <a:bodyPr/>
          <a:lstStyle/>
          <a:p>
            <a:fld id="{C827C899-6277-4211-B1DE-794D22B00EAD}" type="slidenum">
              <a:rPr lang="en-US" smtClean="0"/>
              <a:t>6</a:t>
            </a:fld>
            <a:endParaRPr lang="en-US"/>
          </a:p>
        </p:txBody>
      </p:sp>
    </p:spTree>
    <p:extLst>
      <p:ext uri="{BB962C8B-B14F-4D97-AF65-F5344CB8AC3E}">
        <p14:creationId xmlns:p14="http://schemas.microsoft.com/office/powerpoint/2010/main" val="100727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8</a:t>
            </a:r>
          </a:p>
        </p:txBody>
      </p:sp>
      <p:sp>
        <p:nvSpPr>
          <p:cNvPr id="4" name="Slide Number Placeholder 3"/>
          <p:cNvSpPr>
            <a:spLocks noGrp="1"/>
          </p:cNvSpPr>
          <p:nvPr>
            <p:ph type="sldNum" sz="quarter" idx="5"/>
          </p:nvPr>
        </p:nvSpPr>
        <p:spPr/>
        <p:txBody>
          <a:bodyPr/>
          <a:lstStyle/>
          <a:p>
            <a:fld id="{C827C899-6277-4211-B1DE-794D22B00EAD}" type="slidenum">
              <a:rPr lang="en-US" smtClean="0"/>
              <a:t>7</a:t>
            </a:fld>
            <a:endParaRPr lang="en-US"/>
          </a:p>
        </p:txBody>
      </p:sp>
    </p:spTree>
    <p:extLst>
      <p:ext uri="{BB962C8B-B14F-4D97-AF65-F5344CB8AC3E}">
        <p14:creationId xmlns:p14="http://schemas.microsoft.com/office/powerpoint/2010/main" val="3333666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9</a:t>
            </a:r>
          </a:p>
        </p:txBody>
      </p:sp>
      <p:sp>
        <p:nvSpPr>
          <p:cNvPr id="4" name="Slide Number Placeholder 3"/>
          <p:cNvSpPr>
            <a:spLocks noGrp="1"/>
          </p:cNvSpPr>
          <p:nvPr>
            <p:ph type="sldNum" sz="quarter" idx="5"/>
          </p:nvPr>
        </p:nvSpPr>
        <p:spPr/>
        <p:txBody>
          <a:bodyPr/>
          <a:lstStyle/>
          <a:p>
            <a:fld id="{C827C899-6277-4211-B1DE-794D22B00EAD}" type="slidenum">
              <a:rPr lang="en-US" smtClean="0"/>
              <a:t>8</a:t>
            </a:fld>
            <a:endParaRPr lang="en-US"/>
          </a:p>
        </p:txBody>
      </p:sp>
    </p:spTree>
    <p:extLst>
      <p:ext uri="{BB962C8B-B14F-4D97-AF65-F5344CB8AC3E}">
        <p14:creationId xmlns:p14="http://schemas.microsoft.com/office/powerpoint/2010/main" val="2861315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10</a:t>
            </a:r>
          </a:p>
        </p:txBody>
      </p:sp>
      <p:sp>
        <p:nvSpPr>
          <p:cNvPr id="4" name="Slide Number Placeholder 3"/>
          <p:cNvSpPr>
            <a:spLocks noGrp="1"/>
          </p:cNvSpPr>
          <p:nvPr>
            <p:ph type="sldNum" sz="quarter" idx="5"/>
          </p:nvPr>
        </p:nvSpPr>
        <p:spPr/>
        <p:txBody>
          <a:bodyPr/>
          <a:lstStyle/>
          <a:p>
            <a:fld id="{C827C899-6277-4211-B1DE-794D22B00EAD}" type="slidenum">
              <a:rPr lang="en-US" smtClean="0"/>
              <a:t>9</a:t>
            </a:fld>
            <a:endParaRPr lang="en-US"/>
          </a:p>
        </p:txBody>
      </p:sp>
    </p:spTree>
    <p:extLst>
      <p:ext uri="{BB962C8B-B14F-4D97-AF65-F5344CB8AC3E}">
        <p14:creationId xmlns:p14="http://schemas.microsoft.com/office/powerpoint/2010/main" val="252100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AC4B-FA08-4234-A664-06CAB146B1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5C081-62A1-4ACA-B112-92AB458AB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634C62-E06C-4E93-AEE5-CBC8E06C4D5B}"/>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5" name="Footer Placeholder 4">
            <a:extLst>
              <a:ext uri="{FF2B5EF4-FFF2-40B4-BE49-F238E27FC236}">
                <a16:creationId xmlns:a16="http://schemas.microsoft.com/office/drawing/2014/main" id="{C1CB138E-46BE-4183-AB18-00607A397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2E7BD-540D-4ED5-B1EC-3D9026FCFA3A}"/>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14468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2D78-4624-4403-A039-9DF18B1C1B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384C70-C41D-47AE-AC43-1EC16DF321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84487-40A9-416A-9478-E6F23CBAAD59}"/>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5" name="Footer Placeholder 4">
            <a:extLst>
              <a:ext uri="{FF2B5EF4-FFF2-40B4-BE49-F238E27FC236}">
                <a16:creationId xmlns:a16="http://schemas.microsoft.com/office/drawing/2014/main" id="{ECB5E6B3-A1CB-4EEA-B5DB-6A19ED4B3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7A16D-3AD9-4FA1-8890-1CA6EF085B13}"/>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183610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89782F-DA38-45E7-B50A-2559834CE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6385EF-5600-450F-9622-6161214D2B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BD616-092E-4932-B69C-682A4890688A}"/>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5" name="Footer Placeholder 4">
            <a:extLst>
              <a:ext uri="{FF2B5EF4-FFF2-40B4-BE49-F238E27FC236}">
                <a16:creationId xmlns:a16="http://schemas.microsoft.com/office/drawing/2014/main" id="{E4B32155-E905-4C20-BA6D-982984884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5EB70-9C9F-4648-A821-08DAF87F3E00}"/>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54045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40E6-612C-4CF1-BB70-4A41A1851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9433C2-94A7-4767-A9D1-5885F0041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DE2C5-424B-4505-B462-7C74AE7913CD}"/>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5" name="Footer Placeholder 4">
            <a:extLst>
              <a:ext uri="{FF2B5EF4-FFF2-40B4-BE49-F238E27FC236}">
                <a16:creationId xmlns:a16="http://schemas.microsoft.com/office/drawing/2014/main" id="{610D478E-881F-4072-8F7C-7929A0F6B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1E721-C883-498F-A667-35CC00EA2549}"/>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115229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0D45-1C2C-4339-90FF-22C14143D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6CF659-5076-4FE5-BD83-59EC4AA5DA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9863D4-4CF6-42F3-89E4-693833F523F4}"/>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5" name="Footer Placeholder 4">
            <a:extLst>
              <a:ext uri="{FF2B5EF4-FFF2-40B4-BE49-F238E27FC236}">
                <a16:creationId xmlns:a16="http://schemas.microsoft.com/office/drawing/2014/main" id="{7C90AA42-3C21-496E-ADCB-F3C8BAA64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1B7C3-34D0-413C-8711-851DBEDDD9E0}"/>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134590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A97D-821F-48CE-A45E-159CB38F0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D4F76F-55B5-446B-BC3F-AA82190D7B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084C5F-0174-4ACE-B1BE-F4827E62E5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44F125-83D0-442D-A57C-60F4872789B5}"/>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6" name="Footer Placeholder 5">
            <a:extLst>
              <a:ext uri="{FF2B5EF4-FFF2-40B4-BE49-F238E27FC236}">
                <a16:creationId xmlns:a16="http://schemas.microsoft.com/office/drawing/2014/main" id="{B2EFDA90-5AD7-4507-9488-147F2B0EF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ED5F1-CC8A-46B3-8122-F95277C83AB2}"/>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45159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943-0996-4D6A-AF3D-EFE9924151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9F7D7C-9359-4BCA-8CB1-B5D36257D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02762-E27F-4F9E-A607-4A479AA56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CCA5D-9FD6-44E8-BDB8-3A654E8A8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4F1DC-264E-4D1D-ADE5-317AB4B16E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FA807B-ECCE-4C1C-A0C7-CE21ABEB80AB}"/>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8" name="Footer Placeholder 7">
            <a:extLst>
              <a:ext uri="{FF2B5EF4-FFF2-40B4-BE49-F238E27FC236}">
                <a16:creationId xmlns:a16="http://schemas.microsoft.com/office/drawing/2014/main" id="{06A7F5B3-7A8D-4911-AB61-7D8744E86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AD56E8-E2B4-4F3E-8DDC-52CC7FC02E01}"/>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397097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1962-BB6B-43C5-9CDB-F629A15543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91939E-F65C-4584-92E9-2D7330CC04C6}"/>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4" name="Footer Placeholder 3">
            <a:extLst>
              <a:ext uri="{FF2B5EF4-FFF2-40B4-BE49-F238E27FC236}">
                <a16:creationId xmlns:a16="http://schemas.microsoft.com/office/drawing/2014/main" id="{5B378422-C306-401F-8344-87B8154E52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B9219-56E3-4D66-9423-3741B6D0E54E}"/>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52933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2865B-DFFC-4901-87AE-291D364CA88E}"/>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3" name="Footer Placeholder 2">
            <a:extLst>
              <a:ext uri="{FF2B5EF4-FFF2-40B4-BE49-F238E27FC236}">
                <a16:creationId xmlns:a16="http://schemas.microsoft.com/office/drawing/2014/main" id="{059DB86E-2AC8-4A6F-A002-D35AFDA2A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A3053F-C915-4B44-80C1-D0DD88597E74}"/>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135990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CE37-596A-48D8-A3EC-96A869378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523175-2EB3-41A3-BDC2-B5B0A91D5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524AB7-7306-40EE-A72D-DEAE23286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348F0-50F5-4984-A0AE-98E2F2A2E8D3}"/>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6" name="Footer Placeholder 5">
            <a:extLst>
              <a:ext uri="{FF2B5EF4-FFF2-40B4-BE49-F238E27FC236}">
                <a16:creationId xmlns:a16="http://schemas.microsoft.com/office/drawing/2014/main" id="{6B722DC0-A1B1-4352-8CAA-1E6ABAED9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5EF85-1CD0-42A3-AAC2-EEEAF1004D59}"/>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149744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1517-EEC2-4F97-8CB7-BBD81EB80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F460DB-BAA4-4A6D-A67E-1D6E80128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CEFA9B-C453-4E1A-B272-A49494D52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0F406-6DA8-422F-AD42-F7F4E4C56C3F}"/>
              </a:ext>
            </a:extLst>
          </p:cNvPr>
          <p:cNvSpPr>
            <a:spLocks noGrp="1"/>
          </p:cNvSpPr>
          <p:nvPr>
            <p:ph type="dt" sz="half" idx="10"/>
          </p:nvPr>
        </p:nvSpPr>
        <p:spPr/>
        <p:txBody>
          <a:bodyPr/>
          <a:lstStyle/>
          <a:p>
            <a:fld id="{A5626C9C-AE71-41EB-8CB4-047E821F6572}" type="datetimeFigureOut">
              <a:rPr lang="en-US" smtClean="0"/>
              <a:t>6/1/2020</a:t>
            </a:fld>
            <a:endParaRPr lang="en-US"/>
          </a:p>
        </p:txBody>
      </p:sp>
      <p:sp>
        <p:nvSpPr>
          <p:cNvPr id="6" name="Footer Placeholder 5">
            <a:extLst>
              <a:ext uri="{FF2B5EF4-FFF2-40B4-BE49-F238E27FC236}">
                <a16:creationId xmlns:a16="http://schemas.microsoft.com/office/drawing/2014/main" id="{9C3E9A0E-46AC-4307-B2D9-C950C4B18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11FFE-5291-45BC-AC53-6E6C36A72FA7}"/>
              </a:ext>
            </a:extLst>
          </p:cNvPr>
          <p:cNvSpPr>
            <a:spLocks noGrp="1"/>
          </p:cNvSpPr>
          <p:nvPr>
            <p:ph type="sldNum" sz="quarter" idx="12"/>
          </p:nvPr>
        </p:nvSpPr>
        <p:spPr/>
        <p:txBody>
          <a:bodyPr/>
          <a:lstStyle/>
          <a:p>
            <a:fld id="{89BAFC0A-1693-48C0-83F3-703424CD0D37}" type="slidenum">
              <a:rPr lang="en-US" smtClean="0"/>
              <a:t>‹#›</a:t>
            </a:fld>
            <a:endParaRPr lang="en-US"/>
          </a:p>
        </p:txBody>
      </p:sp>
    </p:spTree>
    <p:extLst>
      <p:ext uri="{BB962C8B-B14F-4D97-AF65-F5344CB8AC3E}">
        <p14:creationId xmlns:p14="http://schemas.microsoft.com/office/powerpoint/2010/main" val="116616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6739A-0F77-457F-A5B2-587D1FF44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E10B2A-8393-4F9E-BAE2-8748AE1A2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0C2A6-8C08-486B-8A4C-2500E4C67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26C9C-AE71-41EB-8CB4-047E821F6572}" type="datetimeFigureOut">
              <a:rPr lang="en-US" smtClean="0"/>
              <a:t>6/1/2020</a:t>
            </a:fld>
            <a:endParaRPr lang="en-US"/>
          </a:p>
        </p:txBody>
      </p:sp>
      <p:sp>
        <p:nvSpPr>
          <p:cNvPr id="5" name="Footer Placeholder 4">
            <a:extLst>
              <a:ext uri="{FF2B5EF4-FFF2-40B4-BE49-F238E27FC236}">
                <a16:creationId xmlns:a16="http://schemas.microsoft.com/office/drawing/2014/main" id="{DB3344BB-B52B-4C52-8C23-7EB86A8F7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F44E64-E4B6-489B-B7A4-C67D7DA26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AFC0A-1693-48C0-83F3-703424CD0D37}" type="slidenum">
              <a:rPr lang="en-US" smtClean="0"/>
              <a:t>‹#›</a:t>
            </a:fld>
            <a:endParaRPr lang="en-US"/>
          </a:p>
        </p:txBody>
      </p:sp>
    </p:spTree>
    <p:extLst>
      <p:ext uri="{BB962C8B-B14F-4D97-AF65-F5344CB8AC3E}">
        <p14:creationId xmlns:p14="http://schemas.microsoft.com/office/powerpoint/2010/main" val="392049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image" Target="../media/image24.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C8CE2-5DBD-4E99-857D-390C0F12D532}"/>
              </a:ext>
            </a:extLst>
          </p:cNvPr>
          <p:cNvSpPr>
            <a:spLocks noGrp="1"/>
          </p:cNvSpPr>
          <p:nvPr>
            <p:ph type="ctrTitle"/>
          </p:nvPr>
        </p:nvSpPr>
        <p:spPr>
          <a:xfrm>
            <a:off x="1094096" y="670581"/>
            <a:ext cx="5238466" cy="1341516"/>
          </a:xfrm>
        </p:spPr>
        <p:txBody>
          <a:bodyPr vert="horz" lIns="91440" tIns="45720" rIns="91440" bIns="45720" rtlCol="0" anchor="b">
            <a:normAutofit/>
          </a:bodyPr>
          <a:lstStyle/>
          <a:p>
            <a:pPr algn="l"/>
            <a:r>
              <a:rPr lang="en-US" sz="4000" kern="1200" dirty="0">
                <a:latin typeface="Trebuchet MS" panose="020B0603020202020204" pitchFamily="34" charset="0"/>
              </a:rPr>
              <a:t>Software Testing at CMED Health Ltd.</a:t>
            </a:r>
          </a:p>
        </p:txBody>
      </p:sp>
      <p:sp>
        <p:nvSpPr>
          <p:cNvPr id="3" name="Subtitle 2">
            <a:extLst>
              <a:ext uri="{FF2B5EF4-FFF2-40B4-BE49-F238E27FC236}">
                <a16:creationId xmlns:a16="http://schemas.microsoft.com/office/drawing/2014/main" id="{AADB5CE5-0577-4056-9AE9-F4759E2689CE}"/>
              </a:ext>
            </a:extLst>
          </p:cNvPr>
          <p:cNvSpPr>
            <a:spLocks noGrp="1"/>
          </p:cNvSpPr>
          <p:nvPr>
            <p:ph type="subTitle" idx="1"/>
          </p:nvPr>
        </p:nvSpPr>
        <p:spPr>
          <a:xfrm>
            <a:off x="1094096" y="2193034"/>
            <a:ext cx="4659590" cy="4292171"/>
          </a:xfrm>
        </p:spPr>
        <p:txBody>
          <a:bodyPr vert="horz" lIns="91440" tIns="45720" rIns="91440" bIns="45720" rtlCol="0" anchor="t">
            <a:normAutofit lnSpcReduction="10000"/>
          </a:bodyPr>
          <a:lstStyle/>
          <a:p>
            <a:pPr algn="l"/>
            <a:r>
              <a:rPr lang="en-US" sz="1800" dirty="0">
                <a:latin typeface="Trebuchet MS" panose="020B0603020202020204" pitchFamily="34" charset="0"/>
              </a:rPr>
              <a:t>Supervised By:</a:t>
            </a:r>
          </a:p>
          <a:p>
            <a:pPr indent="-228600" algn="l">
              <a:buFont typeface="Arial" panose="020B0604020202020204" pitchFamily="34" charset="0"/>
              <a:buChar char="•"/>
            </a:pPr>
            <a:r>
              <a:rPr lang="en-US" sz="1800" dirty="0">
                <a:latin typeface="Trebuchet MS" panose="020B0603020202020204" pitchFamily="34" charset="0"/>
              </a:rPr>
              <a:t>Dr. Farhana Sarkar</a:t>
            </a:r>
          </a:p>
          <a:p>
            <a:pPr indent="-228600" algn="l">
              <a:buFont typeface="Arial" panose="020B0604020202020204" pitchFamily="34" charset="0"/>
              <a:buChar char="•"/>
            </a:pPr>
            <a:r>
              <a:rPr lang="en-US" sz="1800" dirty="0">
                <a:latin typeface="Trebuchet MS" panose="020B0603020202020204" pitchFamily="34" charset="0"/>
              </a:rPr>
              <a:t>Assistant professor and Course Coordinator </a:t>
            </a:r>
          </a:p>
          <a:p>
            <a:pPr indent="-228600" algn="l">
              <a:buFont typeface="Arial" panose="020B0604020202020204" pitchFamily="34" charset="0"/>
              <a:buChar char="•"/>
            </a:pPr>
            <a:r>
              <a:rPr lang="en-US" sz="1800" dirty="0">
                <a:latin typeface="Trebuchet MS" panose="020B0603020202020204" pitchFamily="34" charset="0"/>
              </a:rPr>
              <a:t>Department of Computer Science and Engineering</a:t>
            </a:r>
          </a:p>
          <a:p>
            <a:pPr indent="-228600" algn="l">
              <a:buFont typeface="Arial" panose="020B0604020202020204" pitchFamily="34" charset="0"/>
              <a:buChar char="•"/>
            </a:pPr>
            <a:r>
              <a:rPr lang="en-US" sz="1800" dirty="0">
                <a:latin typeface="Trebuchet MS" panose="020B0603020202020204" pitchFamily="34" charset="0"/>
              </a:rPr>
              <a:t>University of Liberal Arts Bangladesh</a:t>
            </a:r>
          </a:p>
          <a:p>
            <a:pPr indent="-228600" algn="l">
              <a:buFont typeface="Arial" panose="020B0604020202020204" pitchFamily="34" charset="0"/>
              <a:buChar char="•"/>
            </a:pPr>
            <a:endParaRPr lang="en-US" sz="1800" dirty="0">
              <a:latin typeface="Trebuchet MS" panose="020B0603020202020204" pitchFamily="34" charset="0"/>
            </a:endParaRPr>
          </a:p>
          <a:p>
            <a:pPr algn="l"/>
            <a:r>
              <a:rPr lang="en-US" sz="1800" dirty="0">
                <a:latin typeface="Trebuchet MS" panose="020B0603020202020204" pitchFamily="34" charset="0"/>
              </a:rPr>
              <a:t>Presented By:</a:t>
            </a:r>
          </a:p>
          <a:p>
            <a:pPr indent="-228600" algn="l">
              <a:buFont typeface="Arial" panose="020B0604020202020204" pitchFamily="34" charset="0"/>
              <a:buChar char="•"/>
            </a:pPr>
            <a:r>
              <a:rPr lang="en-US" sz="1800" dirty="0">
                <a:latin typeface="Trebuchet MS" panose="020B0603020202020204" pitchFamily="34" charset="0"/>
              </a:rPr>
              <a:t>Md Borhan Siddik</a:t>
            </a:r>
          </a:p>
          <a:p>
            <a:pPr indent="-228600" algn="l">
              <a:buFont typeface="Arial" panose="020B0604020202020204" pitchFamily="34" charset="0"/>
              <a:buChar char="•"/>
            </a:pPr>
            <a:r>
              <a:rPr lang="en-US" sz="1800" dirty="0">
                <a:latin typeface="Trebuchet MS" panose="020B0603020202020204" pitchFamily="34" charset="0"/>
              </a:rPr>
              <a:t>ID: 151014024</a:t>
            </a:r>
          </a:p>
          <a:p>
            <a:pPr indent="-228600" algn="l">
              <a:buFont typeface="Arial" panose="020B0604020202020204" pitchFamily="34" charset="0"/>
              <a:buChar char="•"/>
            </a:pPr>
            <a:r>
              <a:rPr lang="en-US" sz="1800" dirty="0">
                <a:latin typeface="Trebuchet MS" panose="020B0603020202020204" pitchFamily="34" charset="0"/>
              </a:rPr>
              <a:t>Department of Computer Science and Engineering</a:t>
            </a:r>
          </a:p>
          <a:p>
            <a:pPr indent="-228600" algn="l">
              <a:buFont typeface="Arial" panose="020B0604020202020204" pitchFamily="34" charset="0"/>
              <a:buChar char="•"/>
            </a:pPr>
            <a:endParaRPr lang="en-US" sz="1800" dirty="0">
              <a:latin typeface="Trebuchet MS" panose="020B0603020202020204" pitchFamily="34" charset="0"/>
            </a:endParaRPr>
          </a:p>
          <a:p>
            <a:pPr indent="-228600" algn="l">
              <a:buFont typeface="Arial" panose="020B0604020202020204" pitchFamily="34" charset="0"/>
              <a:buChar char="•"/>
            </a:pPr>
            <a:endParaRPr lang="en-US" sz="1800" dirty="0">
              <a:latin typeface="Trebuchet MS" panose="020B0603020202020204" pitchFamily="34" charset="0"/>
            </a:endParaRPr>
          </a:p>
        </p:txBody>
      </p:sp>
      <p:sp>
        <p:nvSpPr>
          <p:cNvPr id="73" name="Freeform: Shape 7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Gears">
            <a:extLst>
              <a:ext uri="{FF2B5EF4-FFF2-40B4-BE49-F238E27FC236}">
                <a16:creationId xmlns:a16="http://schemas.microsoft.com/office/drawing/2014/main" id="{D9A9E00D-59A7-4ED6-901B-61775E34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71078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3B57EB-36A7-49CE-8476-ECC954706C98}"/>
              </a:ext>
            </a:extLst>
          </p:cNvPr>
          <p:cNvSpPr/>
          <p:nvPr/>
        </p:nvSpPr>
        <p:spPr>
          <a:xfrm>
            <a:off x="0" y="0"/>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2B5E90C-855C-48A7-836B-0E9C21CEC0FB}"/>
              </a:ext>
            </a:extLst>
          </p:cNvPr>
          <p:cNvSpPr txBox="1"/>
          <p:nvPr/>
        </p:nvSpPr>
        <p:spPr>
          <a:xfrm>
            <a:off x="4807628" y="-26849"/>
            <a:ext cx="2576744"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Tool Used</a:t>
            </a:r>
          </a:p>
        </p:txBody>
      </p:sp>
      <p:sp>
        <p:nvSpPr>
          <p:cNvPr id="6" name="Content Placeholder 2">
            <a:extLst>
              <a:ext uri="{FF2B5EF4-FFF2-40B4-BE49-F238E27FC236}">
                <a16:creationId xmlns:a16="http://schemas.microsoft.com/office/drawing/2014/main" id="{C09EC8B4-B41E-4C36-9C5A-B23AA5C19E64}"/>
              </a:ext>
            </a:extLst>
          </p:cNvPr>
          <p:cNvSpPr txBox="1">
            <a:spLocks/>
          </p:cNvSpPr>
          <p:nvPr/>
        </p:nvSpPr>
        <p:spPr>
          <a:xfrm>
            <a:off x="1274479" y="1485058"/>
            <a:ext cx="9983679" cy="3168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a:latin typeface="Trebuchet MS" panose="020B0603020202020204" pitchFamily="34" charset="0"/>
              </a:rPr>
              <a:t>For real time measurement checking: CMED’s FDA approved smart measurement devices. (These devices can take vital measurements by connecting via the mobile phone using the CMED applications)</a:t>
            </a:r>
          </a:p>
          <a:p>
            <a:pPr>
              <a:buFont typeface="Wingdings" panose="05000000000000000000" pitchFamily="2" charset="2"/>
              <a:buChar char="Ø"/>
            </a:pPr>
            <a:r>
              <a:rPr lang="en-US" sz="1800" dirty="0">
                <a:latin typeface="Trebuchet MS" panose="020B0603020202020204" pitchFamily="34" charset="0"/>
              </a:rPr>
              <a:t>Used Slack for internal communications, tracking attendance, daily target announcement etc.</a:t>
            </a:r>
          </a:p>
          <a:p>
            <a:pPr>
              <a:buFont typeface="Wingdings" panose="05000000000000000000" pitchFamily="2" charset="2"/>
              <a:buChar char="Ø"/>
            </a:pPr>
            <a:r>
              <a:rPr lang="en-US" sz="1800" dirty="0">
                <a:latin typeface="Trebuchet MS" panose="020B0603020202020204" pitchFamily="34" charset="0"/>
              </a:rPr>
              <a:t>Project Trackers:</a:t>
            </a:r>
          </a:p>
          <a:p>
            <a:pPr marL="457200" lvl="1" indent="0">
              <a:buNone/>
            </a:pPr>
            <a:r>
              <a:rPr lang="en-US" sz="1800" b="1" dirty="0">
                <a:latin typeface="Trebuchet MS" panose="020B0603020202020204" pitchFamily="34" charset="0"/>
              </a:rPr>
              <a:t>Redmine</a:t>
            </a:r>
            <a:r>
              <a:rPr lang="en-US" sz="1800" dirty="0">
                <a:latin typeface="Trebuchet MS" panose="020B0603020202020204" pitchFamily="34" charset="0"/>
              </a:rPr>
              <a:t>: CMED utilizes the renowned and widely used project tracker, Redmine. Used this project tracker to track issues, feature, support or enhancements.</a:t>
            </a:r>
          </a:p>
          <a:p>
            <a:pPr marL="457200" lvl="1" indent="0">
              <a:buNone/>
            </a:pPr>
            <a:r>
              <a:rPr lang="en-US" sz="1800" b="1" dirty="0">
                <a:latin typeface="Trebuchet MS" panose="020B0603020202020204" pitchFamily="34" charset="0"/>
              </a:rPr>
              <a:t>Trello</a:t>
            </a:r>
            <a:r>
              <a:rPr lang="en-US" sz="1800" dirty="0">
                <a:latin typeface="Trebuchet MS" panose="020B0603020202020204" pitchFamily="34" charset="0"/>
              </a:rPr>
              <a:t>: Another paid project tracker used by CMED. Used this project tracker to immediately recognize and solve an issue like a blocker that blocking the applications.</a:t>
            </a:r>
          </a:p>
        </p:txBody>
      </p:sp>
      <p:sp>
        <p:nvSpPr>
          <p:cNvPr id="9" name="Content Placeholder 2">
            <a:extLst>
              <a:ext uri="{FF2B5EF4-FFF2-40B4-BE49-F238E27FC236}">
                <a16:creationId xmlns:a16="http://schemas.microsoft.com/office/drawing/2014/main" id="{8ADDEF31-25BF-433E-B621-5511DD5AC52D}"/>
              </a:ext>
            </a:extLst>
          </p:cNvPr>
          <p:cNvSpPr txBox="1">
            <a:spLocks/>
          </p:cNvSpPr>
          <p:nvPr/>
        </p:nvSpPr>
        <p:spPr>
          <a:xfrm>
            <a:off x="1274479" y="4703085"/>
            <a:ext cx="9643042" cy="5770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a:latin typeface="Trebuchet MS" panose="020B0603020202020204" pitchFamily="34" charset="0"/>
              </a:rPr>
              <a:t>Swagger UI: Used Swagger UI to match data between data coming from the APIs and applications. Also learned how to import data through REST APIs to app databases.</a:t>
            </a:r>
          </a:p>
        </p:txBody>
      </p:sp>
    </p:spTree>
    <p:extLst>
      <p:ext uri="{BB962C8B-B14F-4D97-AF65-F5344CB8AC3E}">
        <p14:creationId xmlns:p14="http://schemas.microsoft.com/office/powerpoint/2010/main" val="2524273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F7EE98-450B-43A3-AC00-FF9D4FEE333A}"/>
              </a:ext>
            </a:extLst>
          </p:cNvPr>
          <p:cNvPicPr>
            <a:picLocks noChangeAspect="1"/>
          </p:cNvPicPr>
          <p:nvPr/>
        </p:nvPicPr>
        <p:blipFill>
          <a:blip r:embed="rId3"/>
          <a:stretch>
            <a:fillRect/>
          </a:stretch>
        </p:blipFill>
        <p:spPr>
          <a:xfrm>
            <a:off x="298876" y="1553589"/>
            <a:ext cx="5681712" cy="3195963"/>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C74DC4B9-F76A-4416-88B7-1DE038B121E0}"/>
              </a:ext>
            </a:extLst>
          </p:cNvPr>
          <p:cNvPicPr>
            <a:picLocks noChangeAspect="1"/>
          </p:cNvPicPr>
          <p:nvPr/>
        </p:nvPicPr>
        <p:blipFill>
          <a:blip r:embed="rId4"/>
          <a:stretch>
            <a:fillRect/>
          </a:stretch>
        </p:blipFill>
        <p:spPr>
          <a:xfrm>
            <a:off x="6232123" y="1553588"/>
            <a:ext cx="5681712" cy="3195963"/>
          </a:xfrm>
          <a:prstGeom prst="rect">
            <a:avLst/>
          </a:prstGeom>
          <a:effectLst>
            <a:outerShdw blurRad="50800" dist="38100" dir="5400000" algn="t" rotWithShape="0">
              <a:prstClr val="black">
                <a:alpha val="40000"/>
              </a:prstClr>
            </a:outerShdw>
          </a:effectLst>
        </p:spPr>
      </p:pic>
      <p:sp>
        <p:nvSpPr>
          <p:cNvPr id="9" name="TextBox 8">
            <a:extLst>
              <a:ext uri="{FF2B5EF4-FFF2-40B4-BE49-F238E27FC236}">
                <a16:creationId xmlns:a16="http://schemas.microsoft.com/office/drawing/2014/main" id="{25B70CA4-E126-4EAD-843F-2FCBC0CB558B}"/>
              </a:ext>
            </a:extLst>
          </p:cNvPr>
          <p:cNvSpPr txBox="1"/>
          <p:nvPr/>
        </p:nvSpPr>
        <p:spPr>
          <a:xfrm>
            <a:off x="1879452" y="4857963"/>
            <a:ext cx="2454005" cy="307777"/>
          </a:xfrm>
          <a:prstGeom prst="rect">
            <a:avLst/>
          </a:prstGeom>
          <a:noFill/>
        </p:spPr>
        <p:txBody>
          <a:bodyPr wrap="none" rtlCol="0">
            <a:spAutoFit/>
          </a:bodyPr>
          <a:lstStyle/>
          <a:p>
            <a:r>
              <a:rPr lang="en-US" sz="1400" dirty="0">
                <a:solidFill>
                  <a:srgbClr val="3EC7F5"/>
                </a:solidFill>
                <a:latin typeface="Trebuchet MS" panose="020B0603020202020204" pitchFamily="34" charset="0"/>
              </a:rPr>
              <a:t>Issues tracked for Agent App</a:t>
            </a:r>
          </a:p>
        </p:txBody>
      </p:sp>
      <p:sp>
        <p:nvSpPr>
          <p:cNvPr id="10" name="TextBox 9">
            <a:extLst>
              <a:ext uri="{FF2B5EF4-FFF2-40B4-BE49-F238E27FC236}">
                <a16:creationId xmlns:a16="http://schemas.microsoft.com/office/drawing/2014/main" id="{DD838F5A-FC31-4508-9BD8-5744D47AF667}"/>
              </a:ext>
            </a:extLst>
          </p:cNvPr>
          <p:cNvSpPr txBox="1"/>
          <p:nvPr/>
        </p:nvSpPr>
        <p:spPr>
          <a:xfrm>
            <a:off x="7858544" y="4857963"/>
            <a:ext cx="2840842" cy="307777"/>
          </a:xfrm>
          <a:prstGeom prst="rect">
            <a:avLst/>
          </a:prstGeom>
          <a:noFill/>
        </p:spPr>
        <p:txBody>
          <a:bodyPr wrap="none" rtlCol="0">
            <a:spAutoFit/>
          </a:bodyPr>
          <a:lstStyle/>
          <a:p>
            <a:r>
              <a:rPr lang="en-US" sz="1400" dirty="0">
                <a:solidFill>
                  <a:srgbClr val="3EC7F5"/>
                </a:solidFill>
                <a:latin typeface="Trebuchet MS" panose="020B0603020202020204" pitchFamily="34" charset="0"/>
              </a:rPr>
              <a:t>Issues tracked for Corporate web</a:t>
            </a:r>
          </a:p>
        </p:txBody>
      </p:sp>
      <p:sp>
        <p:nvSpPr>
          <p:cNvPr id="14" name="Rectangle 13">
            <a:extLst>
              <a:ext uri="{FF2B5EF4-FFF2-40B4-BE49-F238E27FC236}">
                <a16:creationId xmlns:a16="http://schemas.microsoft.com/office/drawing/2014/main" id="{0F8DDA66-A6C9-4D88-AC49-5869222FD2FB}"/>
              </a:ext>
            </a:extLst>
          </p:cNvPr>
          <p:cNvSpPr/>
          <p:nvPr/>
        </p:nvSpPr>
        <p:spPr>
          <a:xfrm>
            <a:off x="0" y="0"/>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6904A86-6CF4-4AE8-8E04-35655004F70C}"/>
              </a:ext>
            </a:extLst>
          </p:cNvPr>
          <p:cNvSpPr txBox="1"/>
          <p:nvPr/>
        </p:nvSpPr>
        <p:spPr>
          <a:xfrm>
            <a:off x="2969949" y="-26849"/>
            <a:ext cx="6688955"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Project Tracker: Redmine </a:t>
            </a:r>
          </a:p>
        </p:txBody>
      </p:sp>
    </p:spTree>
    <p:extLst>
      <p:ext uri="{BB962C8B-B14F-4D97-AF65-F5344CB8AC3E}">
        <p14:creationId xmlns:p14="http://schemas.microsoft.com/office/powerpoint/2010/main" val="45092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2D6493A8">
            <a:extLst>
              <a:ext uri="{FF2B5EF4-FFF2-40B4-BE49-F238E27FC236}">
                <a16:creationId xmlns:a16="http://schemas.microsoft.com/office/drawing/2014/main" id="{D0B3FBF1-67A0-46AC-BCA0-EE7B4059B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501" y="0"/>
            <a:ext cx="6278633" cy="675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E087D5F-ADE8-4853-BECF-E3E6FC2BBA3A}"/>
              </a:ext>
            </a:extLst>
          </p:cNvPr>
          <p:cNvSpPr txBox="1"/>
          <p:nvPr/>
        </p:nvSpPr>
        <p:spPr>
          <a:xfrm>
            <a:off x="2518117" y="1252025"/>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dirty="0"/>
          </a:p>
        </p:txBody>
      </p:sp>
      <p:sp>
        <p:nvSpPr>
          <p:cNvPr id="5" name="TextBox 4">
            <a:extLst>
              <a:ext uri="{FF2B5EF4-FFF2-40B4-BE49-F238E27FC236}">
                <a16:creationId xmlns:a16="http://schemas.microsoft.com/office/drawing/2014/main" id="{7589F4A2-2F73-481E-B0BF-FC8F78963FA6}"/>
              </a:ext>
            </a:extLst>
          </p:cNvPr>
          <p:cNvSpPr txBox="1"/>
          <p:nvPr/>
        </p:nvSpPr>
        <p:spPr>
          <a:xfrm>
            <a:off x="1312091" y="1299646"/>
            <a:ext cx="3358464" cy="3970318"/>
          </a:xfrm>
          <a:prstGeom prst="rect">
            <a:avLst/>
          </a:prstGeom>
          <a:noFill/>
        </p:spPr>
        <p:txBody>
          <a:bodyPr wrap="square" rtlCol="0">
            <a:spAutoFit/>
          </a:bodyPr>
          <a:lstStyle/>
          <a:p>
            <a:r>
              <a:rPr lang="en-US" sz="3600" dirty="0">
                <a:solidFill>
                  <a:schemeClr val="tx1">
                    <a:lumMod val="65000"/>
                    <a:lumOff val="35000"/>
                  </a:schemeClr>
                </a:solidFill>
                <a:latin typeface="Trebuchet MS" panose="020B0603020202020204" pitchFamily="34" charset="0"/>
              </a:rPr>
              <a:t>Inside a High priority </a:t>
            </a:r>
          </a:p>
          <a:p>
            <a:r>
              <a:rPr lang="en-US" sz="3600" dirty="0">
                <a:solidFill>
                  <a:schemeClr val="tx1">
                    <a:lumMod val="65000"/>
                    <a:lumOff val="35000"/>
                  </a:schemeClr>
                </a:solidFill>
                <a:latin typeface="Trebuchet MS" panose="020B0603020202020204" pitchFamily="34" charset="0"/>
              </a:rPr>
              <a:t>Bug and it’s conversation</a:t>
            </a:r>
          </a:p>
          <a:p>
            <a:r>
              <a:rPr lang="en-US" sz="3600" dirty="0">
                <a:solidFill>
                  <a:schemeClr val="tx1">
                    <a:lumMod val="65000"/>
                    <a:lumOff val="35000"/>
                  </a:schemeClr>
                </a:solidFill>
                <a:latin typeface="Trebuchet MS" panose="020B0603020202020204" pitchFamily="34" charset="0"/>
              </a:rPr>
              <a:t>to the approach of </a:t>
            </a:r>
          </a:p>
          <a:p>
            <a:r>
              <a:rPr lang="en-US" sz="3600" dirty="0">
                <a:solidFill>
                  <a:schemeClr val="tx1">
                    <a:lumMod val="65000"/>
                    <a:lumOff val="35000"/>
                  </a:schemeClr>
                </a:solidFill>
                <a:latin typeface="Trebuchet MS" panose="020B0603020202020204" pitchFamily="34" charset="0"/>
              </a:rPr>
              <a:t>Solving it</a:t>
            </a:r>
          </a:p>
        </p:txBody>
      </p:sp>
      <p:sp>
        <p:nvSpPr>
          <p:cNvPr id="6" name="Frame 5">
            <a:extLst>
              <a:ext uri="{FF2B5EF4-FFF2-40B4-BE49-F238E27FC236}">
                <a16:creationId xmlns:a16="http://schemas.microsoft.com/office/drawing/2014/main" id="{E88399AB-4013-41E1-8871-E1744030C6B2}"/>
              </a:ext>
            </a:extLst>
          </p:cNvPr>
          <p:cNvSpPr/>
          <p:nvPr/>
        </p:nvSpPr>
        <p:spPr>
          <a:xfrm>
            <a:off x="400371" y="168812"/>
            <a:ext cx="4649931" cy="6231987"/>
          </a:xfrm>
          <a:prstGeom prst="frame">
            <a:avLst>
              <a:gd name="adj1" fmla="val 10987"/>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574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F2982A-429F-482C-A976-864D3C8C6609}"/>
              </a:ext>
            </a:extLst>
          </p:cNvPr>
          <p:cNvPicPr>
            <a:picLocks noChangeAspect="1"/>
          </p:cNvPicPr>
          <p:nvPr/>
        </p:nvPicPr>
        <p:blipFill>
          <a:blip r:embed="rId3"/>
          <a:stretch>
            <a:fillRect/>
          </a:stretch>
        </p:blipFill>
        <p:spPr>
          <a:xfrm>
            <a:off x="411124" y="1606859"/>
            <a:ext cx="5555451" cy="3124941"/>
          </a:xfrm>
          <a:prstGeom prst="rect">
            <a:avLst/>
          </a:prstGeom>
          <a:effectLst>
            <a:outerShdw blurRad="50800" dist="38100" dir="5400000" algn="t" rotWithShape="0">
              <a:prstClr val="black">
                <a:alpha val="40000"/>
              </a:prstClr>
            </a:outerShdw>
          </a:effectLst>
        </p:spPr>
      </p:pic>
      <p:sp>
        <p:nvSpPr>
          <p:cNvPr id="6" name="Rectangle 5">
            <a:extLst>
              <a:ext uri="{FF2B5EF4-FFF2-40B4-BE49-F238E27FC236}">
                <a16:creationId xmlns:a16="http://schemas.microsoft.com/office/drawing/2014/main" id="{56A2BE4A-C43D-43D4-96BC-C933A5A1905A}"/>
              </a:ext>
            </a:extLst>
          </p:cNvPr>
          <p:cNvSpPr/>
          <p:nvPr/>
        </p:nvSpPr>
        <p:spPr>
          <a:xfrm>
            <a:off x="0" y="0"/>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BCD149-57C1-4B1C-AA00-94DD5A0F3440}"/>
              </a:ext>
            </a:extLst>
          </p:cNvPr>
          <p:cNvSpPr txBox="1"/>
          <p:nvPr/>
        </p:nvSpPr>
        <p:spPr>
          <a:xfrm>
            <a:off x="2969949" y="-26849"/>
            <a:ext cx="6688955"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Project Tracker: Trello</a:t>
            </a:r>
          </a:p>
        </p:txBody>
      </p:sp>
      <p:sp>
        <p:nvSpPr>
          <p:cNvPr id="8" name="TextBox 7">
            <a:extLst>
              <a:ext uri="{FF2B5EF4-FFF2-40B4-BE49-F238E27FC236}">
                <a16:creationId xmlns:a16="http://schemas.microsoft.com/office/drawing/2014/main" id="{1F5F2B0B-56FF-471D-A8DC-F52E4D8297F2}"/>
              </a:ext>
            </a:extLst>
          </p:cNvPr>
          <p:cNvSpPr txBox="1"/>
          <p:nvPr/>
        </p:nvSpPr>
        <p:spPr>
          <a:xfrm>
            <a:off x="4143735" y="5251141"/>
            <a:ext cx="3904530" cy="369332"/>
          </a:xfrm>
          <a:prstGeom prst="rect">
            <a:avLst/>
          </a:prstGeom>
          <a:noFill/>
        </p:spPr>
        <p:txBody>
          <a:bodyPr wrap="none" rtlCol="0">
            <a:spAutoFit/>
          </a:bodyPr>
          <a:lstStyle/>
          <a:p>
            <a:r>
              <a:rPr lang="en-US" dirty="0">
                <a:solidFill>
                  <a:srgbClr val="3EC7F5"/>
                </a:solidFill>
                <a:latin typeface="Trebuchet MS" panose="020B0603020202020204" pitchFamily="34" charset="0"/>
              </a:rPr>
              <a:t>Issues tracked in Trello card by card</a:t>
            </a:r>
          </a:p>
        </p:txBody>
      </p:sp>
      <p:pic>
        <p:nvPicPr>
          <p:cNvPr id="9" name="Picture 8">
            <a:extLst>
              <a:ext uri="{FF2B5EF4-FFF2-40B4-BE49-F238E27FC236}">
                <a16:creationId xmlns:a16="http://schemas.microsoft.com/office/drawing/2014/main" id="{210549FE-3DF3-4EFC-BF9D-E1327F5E1B03}"/>
              </a:ext>
            </a:extLst>
          </p:cNvPr>
          <p:cNvPicPr>
            <a:picLocks noChangeAspect="1"/>
          </p:cNvPicPr>
          <p:nvPr/>
        </p:nvPicPr>
        <p:blipFill>
          <a:blip r:embed="rId4"/>
          <a:stretch>
            <a:fillRect/>
          </a:stretch>
        </p:blipFill>
        <p:spPr>
          <a:xfrm>
            <a:off x="6225425" y="1606858"/>
            <a:ext cx="5555451" cy="312494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100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083BA4-65A8-4883-B262-6411099A5B78}"/>
              </a:ext>
            </a:extLst>
          </p:cNvPr>
          <p:cNvSpPr/>
          <p:nvPr/>
        </p:nvSpPr>
        <p:spPr>
          <a:xfrm>
            <a:off x="0" y="0"/>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887F1CA-86E7-44FB-8F9A-77B88875157E}"/>
              </a:ext>
            </a:extLst>
          </p:cNvPr>
          <p:cNvSpPr txBox="1"/>
          <p:nvPr/>
        </p:nvSpPr>
        <p:spPr>
          <a:xfrm>
            <a:off x="2067957" y="0"/>
            <a:ext cx="8299937"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CRUD Operations with Swagger UI</a:t>
            </a:r>
          </a:p>
        </p:txBody>
      </p:sp>
      <p:pic>
        <p:nvPicPr>
          <p:cNvPr id="1028" name="Picture 4">
            <a:extLst>
              <a:ext uri="{FF2B5EF4-FFF2-40B4-BE49-F238E27FC236}">
                <a16:creationId xmlns:a16="http://schemas.microsoft.com/office/drawing/2014/main" id="{F4EF0EB6-2971-4D06-941F-E03B05072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69" y="885129"/>
            <a:ext cx="11764062" cy="508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6E16AE1-82C3-448E-B922-DF61B78C1934}"/>
              </a:ext>
            </a:extLst>
          </p:cNvPr>
          <p:cNvSpPr/>
          <p:nvPr/>
        </p:nvSpPr>
        <p:spPr>
          <a:xfrm>
            <a:off x="3925133" y="6150114"/>
            <a:ext cx="3884268" cy="369332"/>
          </a:xfrm>
          <a:prstGeom prst="rect">
            <a:avLst/>
          </a:prstGeom>
        </p:spPr>
        <p:txBody>
          <a:bodyPr wrap="none">
            <a:spAutoFit/>
          </a:bodyPr>
          <a:lstStyle/>
          <a:p>
            <a:r>
              <a:rPr lang="en-US" dirty="0">
                <a:solidFill>
                  <a:srgbClr val="3EC7F5"/>
                </a:solidFill>
              </a:rPr>
              <a:t>Using Import API to upload district data</a:t>
            </a:r>
          </a:p>
        </p:txBody>
      </p:sp>
    </p:spTree>
    <p:extLst>
      <p:ext uri="{BB962C8B-B14F-4D97-AF65-F5344CB8AC3E}">
        <p14:creationId xmlns:p14="http://schemas.microsoft.com/office/powerpoint/2010/main" val="81990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083BA4-65A8-4883-B262-6411099A5B78}"/>
              </a:ext>
            </a:extLst>
          </p:cNvPr>
          <p:cNvSpPr/>
          <p:nvPr/>
        </p:nvSpPr>
        <p:spPr>
          <a:xfrm>
            <a:off x="0" y="0"/>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887F1CA-86E7-44FB-8F9A-77B88875157E}"/>
              </a:ext>
            </a:extLst>
          </p:cNvPr>
          <p:cNvSpPr txBox="1"/>
          <p:nvPr/>
        </p:nvSpPr>
        <p:spPr>
          <a:xfrm>
            <a:off x="2067957" y="0"/>
            <a:ext cx="8299937"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CRUD Operations with Swagger UI</a:t>
            </a:r>
          </a:p>
        </p:txBody>
      </p:sp>
      <p:sp>
        <p:nvSpPr>
          <p:cNvPr id="6" name="Rectangle 5">
            <a:extLst>
              <a:ext uri="{FF2B5EF4-FFF2-40B4-BE49-F238E27FC236}">
                <a16:creationId xmlns:a16="http://schemas.microsoft.com/office/drawing/2014/main" id="{A6E16AE1-82C3-448E-B922-DF61B78C1934}"/>
              </a:ext>
            </a:extLst>
          </p:cNvPr>
          <p:cNvSpPr/>
          <p:nvPr/>
        </p:nvSpPr>
        <p:spPr>
          <a:xfrm>
            <a:off x="7906290" y="1719257"/>
            <a:ext cx="3307316" cy="830997"/>
          </a:xfrm>
          <a:prstGeom prst="rect">
            <a:avLst/>
          </a:prstGeom>
        </p:spPr>
        <p:txBody>
          <a:bodyPr wrap="none">
            <a:spAutoFit/>
          </a:bodyPr>
          <a:lstStyle/>
          <a:p>
            <a:r>
              <a:rPr lang="en-US" sz="2400" dirty="0">
                <a:solidFill>
                  <a:srgbClr val="3EC7F5"/>
                </a:solidFill>
              </a:rPr>
              <a:t>CSV file to that goes into </a:t>
            </a:r>
          </a:p>
          <a:p>
            <a:r>
              <a:rPr lang="en-US" sz="2400" dirty="0">
                <a:solidFill>
                  <a:srgbClr val="3EC7F5"/>
                </a:solidFill>
              </a:rPr>
              <a:t>the Import API</a:t>
            </a:r>
          </a:p>
        </p:txBody>
      </p:sp>
      <p:pic>
        <p:nvPicPr>
          <p:cNvPr id="2050" name="Picture 2">
            <a:extLst>
              <a:ext uri="{FF2B5EF4-FFF2-40B4-BE49-F238E27FC236}">
                <a16:creationId xmlns:a16="http://schemas.microsoft.com/office/drawing/2014/main" id="{3DDE4C20-9852-4309-AB91-B0279E92F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8" y="874098"/>
            <a:ext cx="7293446" cy="242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5CD3B5FA-AD8D-4266-B51E-00B0D0249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127" y="3561626"/>
            <a:ext cx="7186524" cy="309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A3E233A-1F30-4615-AAD1-29261C2B45E1}"/>
              </a:ext>
            </a:extLst>
          </p:cNvPr>
          <p:cNvSpPr/>
          <p:nvPr/>
        </p:nvSpPr>
        <p:spPr>
          <a:xfrm>
            <a:off x="827896" y="4572654"/>
            <a:ext cx="3186193" cy="830997"/>
          </a:xfrm>
          <a:prstGeom prst="rect">
            <a:avLst/>
          </a:prstGeom>
        </p:spPr>
        <p:txBody>
          <a:bodyPr wrap="none">
            <a:spAutoFit/>
          </a:bodyPr>
          <a:lstStyle/>
          <a:p>
            <a:r>
              <a:rPr lang="en-US" sz="2400" dirty="0">
                <a:solidFill>
                  <a:srgbClr val="3EC7F5"/>
                </a:solidFill>
              </a:rPr>
              <a:t>After successful import</a:t>
            </a:r>
          </a:p>
          <a:p>
            <a:r>
              <a:rPr lang="en-US" sz="2400" dirty="0">
                <a:solidFill>
                  <a:srgbClr val="3EC7F5"/>
                </a:solidFill>
              </a:rPr>
              <a:t>Checking data to ensure</a:t>
            </a:r>
          </a:p>
        </p:txBody>
      </p:sp>
    </p:spTree>
    <p:extLst>
      <p:ext uri="{BB962C8B-B14F-4D97-AF65-F5344CB8AC3E}">
        <p14:creationId xmlns:p14="http://schemas.microsoft.com/office/powerpoint/2010/main" val="36688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52D0ECB-ED43-45A5-8BCF-EBD16262FDF6}"/>
              </a:ext>
            </a:extLst>
          </p:cNvPr>
          <p:cNvSpPr txBox="1"/>
          <p:nvPr/>
        </p:nvSpPr>
        <p:spPr>
          <a:xfrm>
            <a:off x="3606553" y="2691700"/>
            <a:ext cx="4748073" cy="1107996"/>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6600" dirty="0">
                <a:solidFill>
                  <a:srgbClr val="162F5C"/>
                </a:solidFill>
                <a:latin typeface="Algerian" panose="04020705040A02060702" pitchFamily="82" charset="0"/>
              </a:rPr>
              <a:t>Thank You</a:t>
            </a:r>
          </a:p>
        </p:txBody>
      </p:sp>
      <p:sp>
        <p:nvSpPr>
          <p:cNvPr id="12" name="Half Frame 11">
            <a:extLst>
              <a:ext uri="{FF2B5EF4-FFF2-40B4-BE49-F238E27FC236}">
                <a16:creationId xmlns:a16="http://schemas.microsoft.com/office/drawing/2014/main" id="{C6CF4E72-6D32-43F7-944A-EE9295BC19AC}"/>
              </a:ext>
            </a:extLst>
          </p:cNvPr>
          <p:cNvSpPr/>
          <p:nvPr/>
        </p:nvSpPr>
        <p:spPr>
          <a:xfrm>
            <a:off x="2742834" y="1588663"/>
            <a:ext cx="1008519" cy="1008519"/>
          </a:xfrm>
          <a:prstGeom prst="halfFrame">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Half Frame 12">
            <a:extLst>
              <a:ext uri="{FF2B5EF4-FFF2-40B4-BE49-F238E27FC236}">
                <a16:creationId xmlns:a16="http://schemas.microsoft.com/office/drawing/2014/main" id="{7A6D891E-7C75-4A3E-B028-1E43196BF328}"/>
              </a:ext>
            </a:extLst>
          </p:cNvPr>
          <p:cNvSpPr/>
          <p:nvPr/>
        </p:nvSpPr>
        <p:spPr>
          <a:xfrm rot="16200000">
            <a:off x="2742834" y="3894217"/>
            <a:ext cx="1008519" cy="1008519"/>
          </a:xfrm>
          <a:prstGeom prst="halfFrame">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Half Frame 13">
            <a:extLst>
              <a:ext uri="{FF2B5EF4-FFF2-40B4-BE49-F238E27FC236}">
                <a16:creationId xmlns:a16="http://schemas.microsoft.com/office/drawing/2014/main" id="{635EE0AD-EEBC-419A-A5E2-C92A523C8482}"/>
              </a:ext>
            </a:extLst>
          </p:cNvPr>
          <p:cNvSpPr/>
          <p:nvPr/>
        </p:nvSpPr>
        <p:spPr>
          <a:xfrm rot="5400000">
            <a:off x="7965776" y="1588662"/>
            <a:ext cx="1008519" cy="1008519"/>
          </a:xfrm>
          <a:prstGeom prst="halfFrame">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Half Frame 14">
            <a:extLst>
              <a:ext uri="{FF2B5EF4-FFF2-40B4-BE49-F238E27FC236}">
                <a16:creationId xmlns:a16="http://schemas.microsoft.com/office/drawing/2014/main" id="{69F0BE80-AA94-4219-97FB-DECEB2E0214D}"/>
              </a:ext>
            </a:extLst>
          </p:cNvPr>
          <p:cNvSpPr/>
          <p:nvPr/>
        </p:nvSpPr>
        <p:spPr>
          <a:xfrm rot="10800000">
            <a:off x="7965776" y="3894216"/>
            <a:ext cx="1008519" cy="1008519"/>
          </a:xfrm>
          <a:prstGeom prst="halfFrame">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7201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28F364B-5C54-4699-8E70-74C5BBDE4D3A}"/>
              </a:ext>
            </a:extLst>
          </p:cNvPr>
          <p:cNvSpPr/>
          <p:nvPr/>
        </p:nvSpPr>
        <p:spPr>
          <a:xfrm>
            <a:off x="0" y="6169834"/>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FD8B8E0-B7F9-4002-A5DF-7C1AEC498FB7}"/>
              </a:ext>
            </a:extLst>
          </p:cNvPr>
          <p:cNvSpPr txBox="1"/>
          <p:nvPr/>
        </p:nvSpPr>
        <p:spPr>
          <a:xfrm>
            <a:off x="1433017" y="6137752"/>
            <a:ext cx="4249096" cy="707886"/>
          </a:xfrm>
          <a:prstGeom prst="rect">
            <a:avLst/>
          </a:prstGeom>
          <a:noFill/>
        </p:spPr>
        <p:txBody>
          <a:bodyPr wrap="square" rtlCol="0">
            <a:spAutoFit/>
          </a:bodyPr>
          <a:lstStyle/>
          <a:p>
            <a:r>
              <a:rPr lang="en-US" sz="4000" b="1" dirty="0">
                <a:solidFill>
                  <a:schemeClr val="bg1">
                    <a:lumMod val="95000"/>
                  </a:schemeClr>
                </a:solidFill>
                <a:latin typeface="Trebuchet MS" panose="020B0603020202020204" pitchFamily="34" charset="0"/>
              </a:rPr>
              <a:t>Company Profile</a:t>
            </a:r>
          </a:p>
        </p:txBody>
      </p:sp>
      <p:pic>
        <p:nvPicPr>
          <p:cNvPr id="5" name="Picture 4" descr="CMED Logo">
            <a:extLst>
              <a:ext uri="{FF2B5EF4-FFF2-40B4-BE49-F238E27FC236}">
                <a16:creationId xmlns:a16="http://schemas.microsoft.com/office/drawing/2014/main" id="{50974DD4-C9CA-41DD-BDBB-2A8E977CE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213" y="720248"/>
            <a:ext cx="3817496" cy="936635"/>
          </a:xfrm>
          <a:prstGeom prst="rect">
            <a:avLst/>
          </a:prstGeom>
        </p:spPr>
      </p:pic>
      <p:sp>
        <p:nvSpPr>
          <p:cNvPr id="22" name="Frame 21">
            <a:extLst>
              <a:ext uri="{FF2B5EF4-FFF2-40B4-BE49-F238E27FC236}">
                <a16:creationId xmlns:a16="http://schemas.microsoft.com/office/drawing/2014/main" id="{45212A5B-00E5-48AA-BDD5-D505799F8CC3}"/>
              </a:ext>
            </a:extLst>
          </p:cNvPr>
          <p:cNvSpPr/>
          <p:nvPr/>
        </p:nvSpPr>
        <p:spPr>
          <a:xfrm>
            <a:off x="831949" y="6231263"/>
            <a:ext cx="545054" cy="545054"/>
          </a:xfrm>
          <a:prstGeom prst="fra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3F85E38D-1EC6-4890-90C2-14F64AB0915F}"/>
              </a:ext>
            </a:extLst>
          </p:cNvPr>
          <p:cNvSpPr txBox="1"/>
          <p:nvPr/>
        </p:nvSpPr>
        <p:spPr>
          <a:xfrm>
            <a:off x="1734489" y="1932934"/>
            <a:ext cx="8992846" cy="1477328"/>
          </a:xfrm>
          <a:prstGeom prst="rect">
            <a:avLst/>
          </a:prstGeom>
          <a:noFill/>
        </p:spPr>
        <p:txBody>
          <a:bodyPr wrap="square" rtlCol="0">
            <a:spAutoFit/>
          </a:bodyPr>
          <a:lstStyle/>
          <a:p>
            <a:r>
              <a:rPr lang="en-US" b="1" dirty="0">
                <a:solidFill>
                  <a:srgbClr val="1EBCE5"/>
                </a:solidFill>
                <a:latin typeface="Trebuchet MS" panose="020B0603020202020204" pitchFamily="34" charset="0"/>
                <a:cs typeface="Arial" panose="020B0604020202020204" pitchFamily="34" charset="0"/>
              </a:rPr>
              <a:t>CMED Health Limited </a:t>
            </a:r>
            <a:r>
              <a:rPr lang="en-US" dirty="0">
                <a:solidFill>
                  <a:schemeClr val="tx2">
                    <a:lumMod val="75000"/>
                  </a:schemeClr>
                </a:solidFill>
                <a:latin typeface="Trebuchet MS" panose="020B0603020202020204" pitchFamily="34" charset="0"/>
                <a:cs typeface="Arial" panose="020B0604020202020204" pitchFamily="34" charset="0"/>
              </a:rPr>
              <a:t>is a startup Health-tech company concentrating on preventive healthcare established in 2016. CMED has a smart health observing framework for regular health monitoring. They utilize their FDA approved smart clinical sensors in association with smartphones for the estimation of vital signs and store information to its secured cloud server.</a:t>
            </a:r>
          </a:p>
        </p:txBody>
      </p:sp>
      <p:sp>
        <p:nvSpPr>
          <p:cNvPr id="9" name="TextBox 8">
            <a:extLst>
              <a:ext uri="{FF2B5EF4-FFF2-40B4-BE49-F238E27FC236}">
                <a16:creationId xmlns:a16="http://schemas.microsoft.com/office/drawing/2014/main" id="{7B7E79C9-A488-4575-86EA-0A485D7C7A76}"/>
              </a:ext>
            </a:extLst>
          </p:cNvPr>
          <p:cNvSpPr txBox="1"/>
          <p:nvPr/>
        </p:nvSpPr>
        <p:spPr>
          <a:xfrm>
            <a:off x="6718505" y="6169834"/>
            <a:ext cx="1641219" cy="707886"/>
          </a:xfrm>
          <a:prstGeom prst="rect">
            <a:avLst/>
          </a:prstGeom>
          <a:noFill/>
        </p:spPr>
        <p:txBody>
          <a:bodyPr wrap="square" rtlCol="0">
            <a:spAutoFit/>
          </a:bodyPr>
          <a:lstStyle/>
          <a:p>
            <a:r>
              <a:rPr lang="en-US" sz="4000" b="1" dirty="0">
                <a:solidFill>
                  <a:schemeClr val="bg1">
                    <a:lumMod val="95000"/>
                  </a:schemeClr>
                </a:solidFill>
                <a:latin typeface="Trebuchet MS" panose="020B0603020202020204" pitchFamily="34" charset="0"/>
              </a:rPr>
              <a:t>Vision</a:t>
            </a:r>
          </a:p>
        </p:txBody>
      </p:sp>
      <p:pic>
        <p:nvPicPr>
          <p:cNvPr id="4" name="Graphic 3" descr="Target">
            <a:extLst>
              <a:ext uri="{FF2B5EF4-FFF2-40B4-BE49-F238E27FC236}">
                <a16:creationId xmlns:a16="http://schemas.microsoft.com/office/drawing/2014/main" id="{4BDB3880-02FA-477E-9994-EAAFBE9AD7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9907" y="6184491"/>
            <a:ext cx="638598" cy="638598"/>
          </a:xfrm>
          <a:prstGeom prst="rect">
            <a:avLst/>
          </a:prstGeom>
        </p:spPr>
      </p:pic>
      <p:sp>
        <p:nvSpPr>
          <p:cNvPr id="14" name="TextBox 13">
            <a:extLst>
              <a:ext uri="{FF2B5EF4-FFF2-40B4-BE49-F238E27FC236}">
                <a16:creationId xmlns:a16="http://schemas.microsoft.com/office/drawing/2014/main" id="{D8C08840-1D7E-4FFC-AF9F-A1AA881CF8CD}"/>
              </a:ext>
            </a:extLst>
          </p:cNvPr>
          <p:cNvSpPr txBox="1"/>
          <p:nvPr/>
        </p:nvSpPr>
        <p:spPr>
          <a:xfrm>
            <a:off x="9396117" y="6135190"/>
            <a:ext cx="2008389" cy="707886"/>
          </a:xfrm>
          <a:prstGeom prst="rect">
            <a:avLst/>
          </a:prstGeom>
          <a:noFill/>
        </p:spPr>
        <p:txBody>
          <a:bodyPr wrap="square" rtlCol="0">
            <a:spAutoFit/>
          </a:bodyPr>
          <a:lstStyle/>
          <a:p>
            <a:r>
              <a:rPr lang="en-US" sz="4000" b="1" dirty="0">
                <a:solidFill>
                  <a:schemeClr val="bg1">
                    <a:lumMod val="95000"/>
                  </a:schemeClr>
                </a:solidFill>
                <a:latin typeface="Trebuchet MS" panose="020B0603020202020204" pitchFamily="34" charset="0"/>
              </a:rPr>
              <a:t>Mission</a:t>
            </a:r>
          </a:p>
        </p:txBody>
      </p:sp>
      <p:pic>
        <p:nvPicPr>
          <p:cNvPr id="11" name="Graphic 10" descr="Bullseye">
            <a:extLst>
              <a:ext uri="{FF2B5EF4-FFF2-40B4-BE49-F238E27FC236}">
                <a16:creationId xmlns:a16="http://schemas.microsoft.com/office/drawing/2014/main" id="{20F922F3-FD71-4B58-8DDA-21374E680E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98457" y="6201283"/>
            <a:ext cx="561213" cy="561213"/>
          </a:xfrm>
          <a:prstGeom prst="rect">
            <a:avLst/>
          </a:prstGeom>
        </p:spPr>
      </p:pic>
      <p:sp>
        <p:nvSpPr>
          <p:cNvPr id="12" name="Rectangle 11">
            <a:extLst>
              <a:ext uri="{FF2B5EF4-FFF2-40B4-BE49-F238E27FC236}">
                <a16:creationId xmlns:a16="http://schemas.microsoft.com/office/drawing/2014/main" id="{82E48372-3880-4E6D-9DFE-A62CFB46BE71}"/>
              </a:ext>
            </a:extLst>
          </p:cNvPr>
          <p:cNvSpPr/>
          <p:nvPr/>
        </p:nvSpPr>
        <p:spPr>
          <a:xfrm>
            <a:off x="1734488" y="3569452"/>
            <a:ext cx="8728645" cy="646331"/>
          </a:xfrm>
          <a:prstGeom prst="rect">
            <a:avLst/>
          </a:prstGeom>
        </p:spPr>
        <p:txBody>
          <a:bodyPr wrap="square">
            <a:spAutoFit/>
          </a:bodyPr>
          <a:lstStyle/>
          <a:p>
            <a:r>
              <a:rPr lang="en-US" dirty="0">
                <a:solidFill>
                  <a:schemeClr val="tx2">
                    <a:lumMod val="75000"/>
                  </a:schemeClr>
                </a:solidFill>
                <a:latin typeface="Trebuchet MS" panose="020B0603020202020204" pitchFamily="34" charset="0"/>
              </a:rPr>
              <a:t>Their</a:t>
            </a:r>
            <a:r>
              <a:rPr lang="en-US" dirty="0">
                <a:solidFill>
                  <a:schemeClr val="tx1">
                    <a:lumMod val="65000"/>
                    <a:lumOff val="35000"/>
                  </a:schemeClr>
                </a:solidFill>
                <a:latin typeface="Trebuchet MS" panose="020B0603020202020204" pitchFamily="34" charset="0"/>
              </a:rPr>
              <a:t> </a:t>
            </a:r>
            <a:r>
              <a:rPr lang="en-US" b="1" dirty="0">
                <a:solidFill>
                  <a:srgbClr val="1EBCE5"/>
                </a:solidFill>
                <a:latin typeface="Trebuchet MS" panose="020B0603020202020204" pitchFamily="34" charset="0"/>
              </a:rPr>
              <a:t>vision</a:t>
            </a:r>
            <a:r>
              <a:rPr lang="en-US" dirty="0">
                <a:solidFill>
                  <a:schemeClr val="tx1">
                    <a:lumMod val="65000"/>
                    <a:lumOff val="35000"/>
                  </a:schemeClr>
                </a:solidFill>
                <a:latin typeface="Trebuchet MS" panose="020B0603020202020204" pitchFamily="34" charset="0"/>
              </a:rPr>
              <a:t> </a:t>
            </a:r>
            <a:r>
              <a:rPr lang="en-US" dirty="0">
                <a:solidFill>
                  <a:schemeClr val="tx2">
                    <a:lumMod val="75000"/>
                  </a:schemeClr>
                </a:solidFill>
                <a:latin typeface="Trebuchet MS" panose="020B0603020202020204" pitchFamily="34" charset="0"/>
              </a:rPr>
              <a:t>is to create a world where everyone has access to preventive healthcare.</a:t>
            </a:r>
          </a:p>
        </p:txBody>
      </p:sp>
      <p:sp>
        <p:nvSpPr>
          <p:cNvPr id="13" name="Rectangle 12">
            <a:extLst>
              <a:ext uri="{FF2B5EF4-FFF2-40B4-BE49-F238E27FC236}">
                <a16:creationId xmlns:a16="http://schemas.microsoft.com/office/drawing/2014/main" id="{4B23D10D-23BF-4AFC-AF0B-25DFA5592BDD}"/>
              </a:ext>
            </a:extLst>
          </p:cNvPr>
          <p:cNvSpPr/>
          <p:nvPr/>
        </p:nvSpPr>
        <p:spPr>
          <a:xfrm>
            <a:off x="1734488" y="4384373"/>
            <a:ext cx="8992846" cy="1200329"/>
          </a:xfrm>
          <a:prstGeom prst="rect">
            <a:avLst/>
          </a:prstGeom>
        </p:spPr>
        <p:txBody>
          <a:bodyPr wrap="square">
            <a:spAutoFit/>
          </a:bodyPr>
          <a:lstStyle/>
          <a:p>
            <a:r>
              <a:rPr lang="en-US" dirty="0">
                <a:solidFill>
                  <a:schemeClr val="tx2">
                    <a:lumMod val="75000"/>
                  </a:schemeClr>
                </a:solidFill>
                <a:latin typeface="Trebuchet MS" panose="020B0603020202020204" pitchFamily="34" charset="0"/>
              </a:rPr>
              <a:t>CMED’s</a:t>
            </a:r>
            <a:r>
              <a:rPr lang="en-US" dirty="0">
                <a:solidFill>
                  <a:schemeClr val="tx1">
                    <a:lumMod val="65000"/>
                    <a:lumOff val="35000"/>
                  </a:schemeClr>
                </a:solidFill>
                <a:latin typeface="Trebuchet MS" panose="020B0603020202020204" pitchFamily="34" charset="0"/>
              </a:rPr>
              <a:t> </a:t>
            </a:r>
            <a:r>
              <a:rPr lang="en-US" b="1" dirty="0">
                <a:solidFill>
                  <a:srgbClr val="1EBCE5"/>
                </a:solidFill>
                <a:latin typeface="Trebuchet MS" panose="020B0603020202020204" pitchFamily="34" charset="0"/>
              </a:rPr>
              <a:t>mission</a:t>
            </a:r>
            <a:r>
              <a:rPr lang="en-US" dirty="0">
                <a:solidFill>
                  <a:schemeClr val="tx1">
                    <a:lumMod val="65000"/>
                    <a:lumOff val="35000"/>
                  </a:schemeClr>
                </a:solidFill>
                <a:latin typeface="Trebuchet MS" panose="020B0603020202020204" pitchFamily="34" charset="0"/>
              </a:rPr>
              <a:t> </a:t>
            </a:r>
            <a:r>
              <a:rPr lang="en-US" dirty="0">
                <a:solidFill>
                  <a:schemeClr val="tx2">
                    <a:lumMod val="75000"/>
                  </a:schemeClr>
                </a:solidFill>
                <a:latin typeface="Trebuchet MS" panose="020B0603020202020204" pitchFamily="34" charset="0"/>
              </a:rPr>
              <a:t>is to accurately assess the vitals of people’s health over time, in the environments where they live, work and play so they can reduce health risk, live more healthy &amp; productive lives. Consequently, CMED will minimize peoples suffering &amp; the overall mortality rate from noncommunicable diseases.</a:t>
            </a:r>
          </a:p>
        </p:txBody>
      </p:sp>
    </p:spTree>
    <p:extLst>
      <p:ext uri="{BB962C8B-B14F-4D97-AF65-F5344CB8AC3E}">
        <p14:creationId xmlns:p14="http://schemas.microsoft.com/office/powerpoint/2010/main" val="31875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7B45E66-7F4E-4D73-9DDB-E700B9657467}"/>
              </a:ext>
            </a:extLst>
          </p:cNvPr>
          <p:cNvSpPr/>
          <p:nvPr/>
        </p:nvSpPr>
        <p:spPr>
          <a:xfrm>
            <a:off x="0" y="6172599"/>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522326B-909B-47D5-BACC-F2C37E6CBCEA}"/>
              </a:ext>
            </a:extLst>
          </p:cNvPr>
          <p:cNvSpPr txBox="1"/>
          <p:nvPr/>
        </p:nvSpPr>
        <p:spPr>
          <a:xfrm>
            <a:off x="4443588" y="6165104"/>
            <a:ext cx="4585634" cy="707886"/>
          </a:xfrm>
          <a:prstGeom prst="rect">
            <a:avLst/>
          </a:prstGeom>
          <a:noFill/>
        </p:spPr>
        <p:txBody>
          <a:bodyPr wrap="square" rtlCol="0">
            <a:spAutoFit/>
          </a:bodyPr>
          <a:lstStyle/>
          <a:p>
            <a:r>
              <a:rPr lang="en-US" sz="4000" dirty="0">
                <a:solidFill>
                  <a:schemeClr val="bg1">
                    <a:lumMod val="95000"/>
                  </a:schemeClr>
                </a:solidFill>
                <a:latin typeface="Trebuchet MS" panose="020B0603020202020204" pitchFamily="34" charset="0"/>
              </a:rPr>
              <a:t>CMED Services</a:t>
            </a:r>
          </a:p>
        </p:txBody>
      </p:sp>
      <p:sp>
        <p:nvSpPr>
          <p:cNvPr id="2" name="Rectangle 1">
            <a:extLst>
              <a:ext uri="{FF2B5EF4-FFF2-40B4-BE49-F238E27FC236}">
                <a16:creationId xmlns:a16="http://schemas.microsoft.com/office/drawing/2014/main" id="{6BE04BEB-2530-48D7-92CE-4A79E79D31F2}"/>
              </a:ext>
            </a:extLst>
          </p:cNvPr>
          <p:cNvSpPr/>
          <p:nvPr/>
        </p:nvSpPr>
        <p:spPr>
          <a:xfrm>
            <a:off x="1040082" y="1345294"/>
            <a:ext cx="1897443" cy="707886"/>
          </a:xfrm>
          <a:prstGeom prst="rect">
            <a:avLst/>
          </a:prstGeom>
        </p:spPr>
        <p:txBody>
          <a:bodyPr wrap="none">
            <a:spAutoFit/>
          </a:bodyPr>
          <a:lstStyle/>
          <a:p>
            <a:pPr algn="ctr"/>
            <a:r>
              <a:rPr lang="en-US" sz="2000" dirty="0">
                <a:solidFill>
                  <a:schemeClr val="tx2">
                    <a:lumMod val="75000"/>
                  </a:schemeClr>
                </a:solidFill>
                <a:latin typeface="Trebuchet MS" panose="020B0603020202020204" pitchFamily="34" charset="0"/>
              </a:rPr>
              <a:t>Primary Health</a:t>
            </a:r>
          </a:p>
          <a:p>
            <a:pPr algn="ctr"/>
            <a:r>
              <a:rPr lang="en-US" sz="2000" dirty="0">
                <a:solidFill>
                  <a:schemeClr val="tx2">
                    <a:lumMod val="75000"/>
                  </a:schemeClr>
                </a:solidFill>
                <a:effectLst/>
                <a:latin typeface="Trebuchet MS" panose="020B0603020202020204" pitchFamily="34" charset="0"/>
              </a:rPr>
              <a:t>Monitoring</a:t>
            </a:r>
          </a:p>
        </p:txBody>
      </p:sp>
      <p:pic>
        <p:nvPicPr>
          <p:cNvPr id="4" name="Graphic 3" descr="Heart with pulse">
            <a:extLst>
              <a:ext uri="{FF2B5EF4-FFF2-40B4-BE49-F238E27FC236}">
                <a16:creationId xmlns:a16="http://schemas.microsoft.com/office/drawing/2014/main" id="{715C61F1-B422-4AF3-B06E-5D7B9E6C2A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5246" y="612316"/>
            <a:ext cx="806499" cy="806499"/>
          </a:xfrm>
          <a:prstGeom prst="rect">
            <a:avLst/>
          </a:prstGeom>
        </p:spPr>
      </p:pic>
      <p:sp>
        <p:nvSpPr>
          <p:cNvPr id="13" name="Rectangle 12">
            <a:extLst>
              <a:ext uri="{FF2B5EF4-FFF2-40B4-BE49-F238E27FC236}">
                <a16:creationId xmlns:a16="http://schemas.microsoft.com/office/drawing/2014/main" id="{C1D697B3-A73C-40BF-855C-5656FB9D836A}"/>
              </a:ext>
            </a:extLst>
          </p:cNvPr>
          <p:cNvSpPr/>
          <p:nvPr/>
        </p:nvSpPr>
        <p:spPr>
          <a:xfrm>
            <a:off x="3435513" y="1345294"/>
            <a:ext cx="2416495" cy="707886"/>
          </a:xfrm>
          <a:prstGeom prst="rect">
            <a:avLst/>
          </a:prstGeom>
        </p:spPr>
        <p:txBody>
          <a:bodyPr wrap="none">
            <a:spAutoFit/>
          </a:bodyPr>
          <a:lstStyle/>
          <a:p>
            <a:pPr algn="ctr"/>
            <a:r>
              <a:rPr lang="en-US" sz="2000" dirty="0">
                <a:solidFill>
                  <a:schemeClr val="tx2">
                    <a:lumMod val="75000"/>
                  </a:schemeClr>
                </a:solidFill>
                <a:latin typeface="Trebuchet MS" panose="020B0603020202020204" pitchFamily="34" charset="0"/>
              </a:rPr>
              <a:t>Workforce Wellness</a:t>
            </a:r>
          </a:p>
          <a:p>
            <a:pPr algn="ctr"/>
            <a:r>
              <a:rPr lang="en-US" sz="2000" dirty="0">
                <a:solidFill>
                  <a:schemeClr val="tx2">
                    <a:lumMod val="75000"/>
                  </a:schemeClr>
                </a:solidFill>
                <a:effectLst/>
                <a:latin typeface="Trebuchet MS" panose="020B0603020202020204" pitchFamily="34" charset="0"/>
              </a:rPr>
              <a:t>Program</a:t>
            </a:r>
          </a:p>
        </p:txBody>
      </p:sp>
      <p:pic>
        <p:nvPicPr>
          <p:cNvPr id="6" name="Graphic 5" descr="Briefcase">
            <a:extLst>
              <a:ext uri="{FF2B5EF4-FFF2-40B4-BE49-F238E27FC236}">
                <a16:creationId xmlns:a16="http://schemas.microsoft.com/office/drawing/2014/main" id="{E0AC300F-6270-4237-9CE0-DC9060FC92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98199" y="704670"/>
            <a:ext cx="621792" cy="621792"/>
          </a:xfrm>
          <a:prstGeom prst="rect">
            <a:avLst/>
          </a:prstGeom>
        </p:spPr>
      </p:pic>
      <p:sp>
        <p:nvSpPr>
          <p:cNvPr id="19" name="Rectangle 18">
            <a:extLst>
              <a:ext uri="{FF2B5EF4-FFF2-40B4-BE49-F238E27FC236}">
                <a16:creationId xmlns:a16="http://schemas.microsoft.com/office/drawing/2014/main" id="{1C037286-12DB-45B2-984C-F1244C07F116}"/>
              </a:ext>
            </a:extLst>
          </p:cNvPr>
          <p:cNvSpPr/>
          <p:nvPr/>
        </p:nvSpPr>
        <p:spPr>
          <a:xfrm>
            <a:off x="6300283" y="1345294"/>
            <a:ext cx="2350322" cy="707886"/>
          </a:xfrm>
          <a:prstGeom prst="rect">
            <a:avLst/>
          </a:prstGeom>
        </p:spPr>
        <p:txBody>
          <a:bodyPr wrap="none">
            <a:spAutoFit/>
          </a:bodyPr>
          <a:lstStyle/>
          <a:p>
            <a:pPr algn="ctr"/>
            <a:r>
              <a:rPr lang="en-US" sz="2000" dirty="0">
                <a:solidFill>
                  <a:schemeClr val="tx2">
                    <a:lumMod val="75000"/>
                  </a:schemeClr>
                </a:solidFill>
                <a:latin typeface="Trebuchet MS" panose="020B0603020202020204" pitchFamily="34" charset="0"/>
              </a:rPr>
              <a:t>Students Health &amp;</a:t>
            </a:r>
          </a:p>
          <a:p>
            <a:pPr algn="ctr"/>
            <a:r>
              <a:rPr lang="en-US" sz="2000" dirty="0">
                <a:solidFill>
                  <a:schemeClr val="tx2">
                    <a:lumMod val="75000"/>
                  </a:schemeClr>
                </a:solidFill>
                <a:effectLst/>
                <a:latin typeface="Trebuchet MS" panose="020B0603020202020204" pitchFamily="34" charset="0"/>
              </a:rPr>
              <a:t>Wellness program</a:t>
            </a:r>
          </a:p>
        </p:txBody>
      </p:sp>
      <p:pic>
        <p:nvPicPr>
          <p:cNvPr id="11" name="Graphic 10" descr="Graduation cap">
            <a:extLst>
              <a:ext uri="{FF2B5EF4-FFF2-40B4-BE49-F238E27FC236}">
                <a16:creationId xmlns:a16="http://schemas.microsoft.com/office/drawing/2014/main" id="{6B799DE6-FFC1-48B7-8E67-7417592DF0A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07527" y="652142"/>
            <a:ext cx="731520" cy="731520"/>
          </a:xfrm>
          <a:prstGeom prst="rect">
            <a:avLst/>
          </a:prstGeom>
        </p:spPr>
      </p:pic>
      <p:sp>
        <p:nvSpPr>
          <p:cNvPr id="21" name="Rectangle 20">
            <a:extLst>
              <a:ext uri="{FF2B5EF4-FFF2-40B4-BE49-F238E27FC236}">
                <a16:creationId xmlns:a16="http://schemas.microsoft.com/office/drawing/2014/main" id="{AE006421-F520-4D54-88A3-D06C5B0CC8E1}"/>
              </a:ext>
            </a:extLst>
          </p:cNvPr>
          <p:cNvSpPr/>
          <p:nvPr/>
        </p:nvSpPr>
        <p:spPr>
          <a:xfrm>
            <a:off x="9012479" y="1345931"/>
            <a:ext cx="2188612" cy="707886"/>
          </a:xfrm>
          <a:prstGeom prst="rect">
            <a:avLst/>
          </a:prstGeom>
        </p:spPr>
        <p:txBody>
          <a:bodyPr wrap="none">
            <a:spAutoFit/>
          </a:bodyPr>
          <a:lstStyle/>
          <a:p>
            <a:pPr algn="ctr"/>
            <a:r>
              <a:rPr lang="en-US" sz="2000" dirty="0">
                <a:solidFill>
                  <a:schemeClr val="tx2">
                    <a:lumMod val="75000"/>
                  </a:schemeClr>
                </a:solidFill>
                <a:latin typeface="Trebuchet MS" panose="020B0603020202020204" pitchFamily="34" charset="0"/>
              </a:rPr>
              <a:t>Family Health &amp;</a:t>
            </a:r>
          </a:p>
          <a:p>
            <a:pPr algn="ctr"/>
            <a:r>
              <a:rPr lang="en-US" sz="2000" dirty="0">
                <a:solidFill>
                  <a:schemeClr val="tx2">
                    <a:lumMod val="75000"/>
                  </a:schemeClr>
                </a:solidFill>
                <a:effectLst/>
                <a:latin typeface="Trebuchet MS" panose="020B0603020202020204" pitchFamily="34" charset="0"/>
              </a:rPr>
              <a:t>Wellness Program</a:t>
            </a:r>
          </a:p>
        </p:txBody>
      </p:sp>
      <p:pic>
        <p:nvPicPr>
          <p:cNvPr id="14" name="Graphic 13" descr="Suburban scene">
            <a:extLst>
              <a:ext uri="{FF2B5EF4-FFF2-40B4-BE49-F238E27FC236}">
                <a16:creationId xmlns:a16="http://schemas.microsoft.com/office/drawing/2014/main" id="{499ED7F2-077C-4403-8890-68F0F90891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92835" y="696899"/>
            <a:ext cx="621792" cy="621792"/>
          </a:xfrm>
          <a:prstGeom prst="rect">
            <a:avLst/>
          </a:prstGeom>
        </p:spPr>
      </p:pic>
      <p:sp>
        <p:nvSpPr>
          <p:cNvPr id="27" name="Rectangle 26">
            <a:extLst>
              <a:ext uri="{FF2B5EF4-FFF2-40B4-BE49-F238E27FC236}">
                <a16:creationId xmlns:a16="http://schemas.microsoft.com/office/drawing/2014/main" id="{C6801981-9D9C-4E50-A8AB-3C4BD27FEC52}"/>
              </a:ext>
            </a:extLst>
          </p:cNvPr>
          <p:cNvSpPr/>
          <p:nvPr/>
        </p:nvSpPr>
        <p:spPr>
          <a:xfrm>
            <a:off x="451891" y="3082928"/>
            <a:ext cx="2985113" cy="707886"/>
          </a:xfrm>
          <a:prstGeom prst="rect">
            <a:avLst/>
          </a:prstGeom>
        </p:spPr>
        <p:txBody>
          <a:bodyPr wrap="none">
            <a:spAutoFit/>
          </a:bodyPr>
          <a:lstStyle/>
          <a:p>
            <a:pPr algn="ctr"/>
            <a:r>
              <a:rPr lang="en-US" sz="2000" dirty="0">
                <a:solidFill>
                  <a:schemeClr val="tx2">
                    <a:lumMod val="75000"/>
                  </a:schemeClr>
                </a:solidFill>
                <a:latin typeface="Trebuchet MS" panose="020B0603020202020204" pitchFamily="34" charset="0"/>
              </a:rPr>
              <a:t>Color Coded</a:t>
            </a:r>
          </a:p>
          <a:p>
            <a:pPr algn="ctr"/>
            <a:r>
              <a:rPr lang="en-US" sz="2000" dirty="0">
                <a:solidFill>
                  <a:schemeClr val="tx2">
                    <a:lumMod val="75000"/>
                  </a:schemeClr>
                </a:solidFill>
                <a:effectLst/>
                <a:latin typeface="Trebuchet MS" panose="020B0603020202020204" pitchFamily="34" charset="0"/>
              </a:rPr>
              <a:t>Intel</a:t>
            </a:r>
            <a:r>
              <a:rPr lang="en-US" sz="2000" dirty="0">
                <a:solidFill>
                  <a:schemeClr val="tx2">
                    <a:lumMod val="75000"/>
                  </a:schemeClr>
                </a:solidFill>
                <a:latin typeface="Trebuchet MS" panose="020B0603020202020204" pitchFamily="34" charset="0"/>
              </a:rPr>
              <a:t>ligent Health Status</a:t>
            </a:r>
            <a:endParaRPr lang="en-US" sz="2000" dirty="0">
              <a:solidFill>
                <a:schemeClr val="tx2">
                  <a:lumMod val="75000"/>
                </a:schemeClr>
              </a:solidFill>
              <a:effectLst/>
              <a:latin typeface="Trebuchet MS" panose="020B0603020202020204" pitchFamily="34" charset="0"/>
            </a:endParaRPr>
          </a:p>
        </p:txBody>
      </p:sp>
      <p:pic>
        <p:nvPicPr>
          <p:cNvPr id="28" name="Graphic 27" descr="Barcode">
            <a:extLst>
              <a:ext uri="{FF2B5EF4-FFF2-40B4-BE49-F238E27FC236}">
                <a16:creationId xmlns:a16="http://schemas.microsoft.com/office/drawing/2014/main" id="{0BE467A8-E12A-484F-BC43-3952CFDCD85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1624450" y="2552467"/>
            <a:ext cx="621792" cy="621792"/>
          </a:xfrm>
          <a:prstGeom prst="rect">
            <a:avLst/>
          </a:prstGeom>
        </p:spPr>
      </p:pic>
      <p:sp>
        <p:nvSpPr>
          <p:cNvPr id="33" name="Rectangle 32">
            <a:extLst>
              <a:ext uri="{FF2B5EF4-FFF2-40B4-BE49-F238E27FC236}">
                <a16:creationId xmlns:a16="http://schemas.microsoft.com/office/drawing/2014/main" id="{86A84BED-FE09-4B3B-A69F-D74A26896177}"/>
              </a:ext>
            </a:extLst>
          </p:cNvPr>
          <p:cNvSpPr/>
          <p:nvPr/>
        </p:nvSpPr>
        <p:spPr>
          <a:xfrm>
            <a:off x="3787776" y="3090422"/>
            <a:ext cx="1854226" cy="707886"/>
          </a:xfrm>
          <a:prstGeom prst="rect">
            <a:avLst/>
          </a:prstGeom>
        </p:spPr>
        <p:txBody>
          <a:bodyPr wrap="none">
            <a:spAutoFit/>
          </a:bodyPr>
          <a:lstStyle/>
          <a:p>
            <a:pPr algn="ctr"/>
            <a:r>
              <a:rPr lang="en-US" sz="2000" dirty="0">
                <a:solidFill>
                  <a:schemeClr val="tx2">
                    <a:lumMod val="75000"/>
                  </a:schemeClr>
                </a:solidFill>
                <a:latin typeface="Trebuchet MS" panose="020B0603020202020204" pitchFamily="34" charset="0"/>
              </a:rPr>
              <a:t>Cloud Based </a:t>
            </a:r>
          </a:p>
          <a:p>
            <a:pPr algn="ctr"/>
            <a:r>
              <a:rPr lang="en-US" sz="2000" dirty="0">
                <a:solidFill>
                  <a:schemeClr val="tx2">
                    <a:lumMod val="75000"/>
                  </a:schemeClr>
                </a:solidFill>
                <a:effectLst/>
                <a:latin typeface="Trebuchet MS" panose="020B0603020202020204" pitchFamily="34" charset="0"/>
              </a:rPr>
              <a:t>Reco</a:t>
            </a:r>
            <a:r>
              <a:rPr lang="en-US" sz="2000" dirty="0">
                <a:solidFill>
                  <a:schemeClr val="tx2">
                    <a:lumMod val="75000"/>
                  </a:schemeClr>
                </a:solidFill>
                <a:latin typeface="Trebuchet MS" panose="020B0603020202020204" pitchFamily="34" charset="0"/>
              </a:rPr>
              <a:t>rd System</a:t>
            </a:r>
          </a:p>
        </p:txBody>
      </p:sp>
      <p:pic>
        <p:nvPicPr>
          <p:cNvPr id="36" name="Graphic 35" descr="Cloud">
            <a:extLst>
              <a:ext uri="{FF2B5EF4-FFF2-40B4-BE49-F238E27FC236}">
                <a16:creationId xmlns:a16="http://schemas.microsoft.com/office/drawing/2014/main" id="{A34C88BA-5912-4F27-942F-5120BC3EB13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38658" y="2497603"/>
            <a:ext cx="731520" cy="731520"/>
          </a:xfrm>
          <a:prstGeom prst="rect">
            <a:avLst/>
          </a:prstGeom>
        </p:spPr>
      </p:pic>
      <p:sp>
        <p:nvSpPr>
          <p:cNvPr id="40" name="Rectangle 39">
            <a:extLst>
              <a:ext uri="{FF2B5EF4-FFF2-40B4-BE49-F238E27FC236}">
                <a16:creationId xmlns:a16="http://schemas.microsoft.com/office/drawing/2014/main" id="{2748B42C-BBF6-4751-89CC-3D06FA9387B6}"/>
              </a:ext>
            </a:extLst>
          </p:cNvPr>
          <p:cNvSpPr/>
          <p:nvPr/>
        </p:nvSpPr>
        <p:spPr>
          <a:xfrm>
            <a:off x="6612402" y="3082928"/>
            <a:ext cx="1689885" cy="707886"/>
          </a:xfrm>
          <a:prstGeom prst="rect">
            <a:avLst/>
          </a:prstGeom>
        </p:spPr>
        <p:txBody>
          <a:bodyPr wrap="none">
            <a:spAutoFit/>
          </a:bodyPr>
          <a:lstStyle/>
          <a:p>
            <a:pPr algn="ctr"/>
            <a:r>
              <a:rPr lang="en-US" sz="2000" dirty="0">
                <a:solidFill>
                  <a:schemeClr val="tx2">
                    <a:lumMod val="75000"/>
                  </a:schemeClr>
                </a:solidFill>
                <a:effectLst/>
                <a:latin typeface="Trebuchet MS" panose="020B0603020202020204" pitchFamily="34" charset="0"/>
              </a:rPr>
              <a:t>Initial Health</a:t>
            </a:r>
          </a:p>
          <a:p>
            <a:pPr algn="ctr"/>
            <a:r>
              <a:rPr lang="en-US" sz="2000" dirty="0">
                <a:solidFill>
                  <a:schemeClr val="tx2">
                    <a:lumMod val="75000"/>
                  </a:schemeClr>
                </a:solidFill>
                <a:latin typeface="Trebuchet MS" panose="020B0603020202020204" pitchFamily="34" charset="0"/>
              </a:rPr>
              <a:t>Consultation</a:t>
            </a:r>
          </a:p>
        </p:txBody>
      </p:sp>
      <p:pic>
        <p:nvPicPr>
          <p:cNvPr id="41" name="Graphic 40" descr="Doctor">
            <a:extLst>
              <a:ext uri="{FF2B5EF4-FFF2-40B4-BE49-F238E27FC236}">
                <a16:creationId xmlns:a16="http://schemas.microsoft.com/office/drawing/2014/main" id="{FDB275AB-5185-48BE-BA75-C1F761F43C5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29751" y="2442509"/>
            <a:ext cx="685800" cy="685800"/>
          </a:xfrm>
          <a:prstGeom prst="rect">
            <a:avLst/>
          </a:prstGeom>
        </p:spPr>
      </p:pic>
      <p:sp>
        <p:nvSpPr>
          <p:cNvPr id="42" name="Rectangle 41">
            <a:extLst>
              <a:ext uri="{FF2B5EF4-FFF2-40B4-BE49-F238E27FC236}">
                <a16:creationId xmlns:a16="http://schemas.microsoft.com/office/drawing/2014/main" id="{828FBB53-5189-4259-8BA9-8D2EE1BDEFB3}"/>
              </a:ext>
            </a:extLst>
          </p:cNvPr>
          <p:cNvSpPr/>
          <p:nvPr/>
        </p:nvSpPr>
        <p:spPr>
          <a:xfrm>
            <a:off x="9281287" y="3082928"/>
            <a:ext cx="1626599" cy="707886"/>
          </a:xfrm>
          <a:prstGeom prst="rect">
            <a:avLst/>
          </a:prstGeom>
        </p:spPr>
        <p:txBody>
          <a:bodyPr wrap="none">
            <a:spAutoFit/>
          </a:bodyPr>
          <a:lstStyle/>
          <a:p>
            <a:pPr algn="ctr"/>
            <a:r>
              <a:rPr lang="en-US" sz="2000" dirty="0">
                <a:solidFill>
                  <a:schemeClr val="tx2">
                    <a:lumMod val="75000"/>
                  </a:schemeClr>
                </a:solidFill>
                <a:effectLst/>
                <a:latin typeface="Trebuchet MS" panose="020B0603020202020204" pitchFamily="34" charset="0"/>
              </a:rPr>
              <a:t>Result Based</a:t>
            </a:r>
          </a:p>
          <a:p>
            <a:pPr algn="ctr"/>
            <a:r>
              <a:rPr lang="en-US" sz="2000" dirty="0">
                <a:solidFill>
                  <a:schemeClr val="tx2">
                    <a:lumMod val="75000"/>
                  </a:schemeClr>
                </a:solidFill>
                <a:latin typeface="Trebuchet MS" panose="020B0603020202020204" pitchFamily="34" charset="0"/>
              </a:rPr>
              <a:t>Suggestion</a:t>
            </a:r>
          </a:p>
        </p:txBody>
      </p:sp>
      <p:pic>
        <p:nvPicPr>
          <p:cNvPr id="44" name="Graphic 43" descr="Clipboard">
            <a:extLst>
              <a:ext uri="{FF2B5EF4-FFF2-40B4-BE49-F238E27FC236}">
                <a16:creationId xmlns:a16="http://schemas.microsoft.com/office/drawing/2014/main" id="{B8C0ECF0-10A4-4A77-BBC8-F1A55C52020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74547" y="2465219"/>
            <a:ext cx="640080" cy="640080"/>
          </a:xfrm>
          <a:prstGeom prst="rect">
            <a:avLst/>
          </a:prstGeom>
        </p:spPr>
      </p:pic>
      <p:sp>
        <p:nvSpPr>
          <p:cNvPr id="46" name="Rectangle 45">
            <a:extLst>
              <a:ext uri="{FF2B5EF4-FFF2-40B4-BE49-F238E27FC236}">
                <a16:creationId xmlns:a16="http://schemas.microsoft.com/office/drawing/2014/main" id="{D6709B75-B2D0-4326-9739-0FF8E9A3F3BE}"/>
              </a:ext>
            </a:extLst>
          </p:cNvPr>
          <p:cNvSpPr/>
          <p:nvPr/>
        </p:nvSpPr>
        <p:spPr>
          <a:xfrm>
            <a:off x="3036318" y="4823622"/>
            <a:ext cx="3023840" cy="707886"/>
          </a:xfrm>
          <a:prstGeom prst="rect">
            <a:avLst/>
          </a:prstGeom>
        </p:spPr>
        <p:txBody>
          <a:bodyPr wrap="none">
            <a:spAutoFit/>
          </a:bodyPr>
          <a:lstStyle/>
          <a:p>
            <a:pPr algn="ctr"/>
            <a:r>
              <a:rPr lang="en-US" sz="2000" dirty="0">
                <a:solidFill>
                  <a:schemeClr val="tx2">
                    <a:lumMod val="75000"/>
                  </a:schemeClr>
                </a:solidFill>
                <a:effectLst/>
                <a:latin typeface="Trebuchet MS" panose="020B0603020202020204" pitchFamily="34" charset="0"/>
              </a:rPr>
              <a:t>CMED App Customization</a:t>
            </a:r>
          </a:p>
          <a:p>
            <a:pPr algn="ctr"/>
            <a:r>
              <a:rPr lang="en-US" sz="2000" dirty="0">
                <a:solidFill>
                  <a:schemeClr val="tx2">
                    <a:lumMod val="75000"/>
                  </a:schemeClr>
                </a:solidFill>
                <a:latin typeface="Trebuchet MS" panose="020B0603020202020204" pitchFamily="34" charset="0"/>
              </a:rPr>
              <a:t>Service</a:t>
            </a:r>
            <a:endParaRPr lang="en-US" sz="2000" dirty="0">
              <a:solidFill>
                <a:schemeClr val="tx2">
                  <a:lumMod val="75000"/>
                </a:schemeClr>
              </a:solidFill>
              <a:effectLst/>
              <a:latin typeface="Trebuchet MS" panose="020B0603020202020204" pitchFamily="34" charset="0"/>
            </a:endParaRPr>
          </a:p>
        </p:txBody>
      </p:sp>
      <p:sp>
        <p:nvSpPr>
          <p:cNvPr id="47" name="Rectangle 46">
            <a:extLst>
              <a:ext uri="{FF2B5EF4-FFF2-40B4-BE49-F238E27FC236}">
                <a16:creationId xmlns:a16="http://schemas.microsoft.com/office/drawing/2014/main" id="{59C60F8C-0AEE-4176-BA1F-E1F581000462}"/>
              </a:ext>
            </a:extLst>
          </p:cNvPr>
          <p:cNvSpPr/>
          <p:nvPr/>
        </p:nvSpPr>
        <p:spPr>
          <a:xfrm>
            <a:off x="6315394" y="4853602"/>
            <a:ext cx="2493760" cy="400110"/>
          </a:xfrm>
          <a:prstGeom prst="rect">
            <a:avLst/>
          </a:prstGeom>
        </p:spPr>
        <p:txBody>
          <a:bodyPr wrap="none">
            <a:spAutoFit/>
          </a:bodyPr>
          <a:lstStyle/>
          <a:p>
            <a:pPr algn="ctr"/>
            <a:r>
              <a:rPr lang="en-US" sz="2000" dirty="0">
                <a:solidFill>
                  <a:schemeClr val="tx2">
                    <a:lumMod val="75000"/>
                  </a:schemeClr>
                </a:solidFill>
                <a:effectLst/>
                <a:latin typeface="Trebuchet MS" panose="020B0603020202020204" pitchFamily="34" charset="0"/>
              </a:rPr>
              <a:t>CMED E-Prescription</a:t>
            </a:r>
          </a:p>
        </p:txBody>
      </p:sp>
      <p:pic>
        <p:nvPicPr>
          <p:cNvPr id="49" name="Graphic 48" descr="Tools">
            <a:extLst>
              <a:ext uri="{FF2B5EF4-FFF2-40B4-BE49-F238E27FC236}">
                <a16:creationId xmlns:a16="http://schemas.microsoft.com/office/drawing/2014/main" id="{8FCF475C-70CF-4D0C-85B6-EEAF20BF978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398199" y="4160847"/>
            <a:ext cx="594360" cy="594360"/>
          </a:xfrm>
          <a:prstGeom prst="rect">
            <a:avLst/>
          </a:prstGeom>
        </p:spPr>
      </p:pic>
      <p:pic>
        <p:nvPicPr>
          <p:cNvPr id="51" name="Graphic 50" descr="Employee badge">
            <a:extLst>
              <a:ext uri="{FF2B5EF4-FFF2-40B4-BE49-F238E27FC236}">
                <a16:creationId xmlns:a16="http://schemas.microsoft.com/office/drawing/2014/main" id="{07A919E6-5659-4BFE-8A42-A8E1AA1FE87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167722" y="4206028"/>
            <a:ext cx="640080" cy="640080"/>
          </a:xfrm>
          <a:prstGeom prst="rect">
            <a:avLst/>
          </a:prstGeom>
        </p:spPr>
      </p:pic>
      <p:sp>
        <p:nvSpPr>
          <p:cNvPr id="52" name="Frame 51">
            <a:extLst>
              <a:ext uri="{FF2B5EF4-FFF2-40B4-BE49-F238E27FC236}">
                <a16:creationId xmlns:a16="http://schemas.microsoft.com/office/drawing/2014/main" id="{18A9DC29-324F-4A72-9A41-10ED3483B48D}"/>
              </a:ext>
            </a:extLst>
          </p:cNvPr>
          <p:cNvSpPr/>
          <p:nvPr/>
        </p:nvSpPr>
        <p:spPr>
          <a:xfrm>
            <a:off x="3793604" y="6231544"/>
            <a:ext cx="545054" cy="545054"/>
          </a:xfrm>
          <a:prstGeom prst="fra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Tree>
    <p:extLst>
      <p:ext uri="{BB962C8B-B14F-4D97-AF65-F5344CB8AC3E}">
        <p14:creationId xmlns:p14="http://schemas.microsoft.com/office/powerpoint/2010/main" val="39838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1E865-1645-4862-B96D-FA6B33B93986}"/>
              </a:ext>
            </a:extLst>
          </p:cNvPr>
          <p:cNvSpPr/>
          <p:nvPr/>
        </p:nvSpPr>
        <p:spPr>
          <a:xfrm>
            <a:off x="0" y="-4413"/>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731A1CD-31DF-4E99-A596-E3B61700E5CC}"/>
              </a:ext>
            </a:extLst>
          </p:cNvPr>
          <p:cNvSpPr txBox="1"/>
          <p:nvPr/>
        </p:nvSpPr>
        <p:spPr>
          <a:xfrm>
            <a:off x="2576004" y="-24612"/>
            <a:ext cx="7039992" cy="707886"/>
          </a:xfrm>
          <a:prstGeom prst="rect">
            <a:avLst/>
          </a:prstGeom>
          <a:noFill/>
        </p:spPr>
        <p:txBody>
          <a:bodyPr wrap="square" rtlCol="0" anchor="ctr">
            <a:spAutoFit/>
          </a:bodyPr>
          <a:lstStyle/>
          <a:p>
            <a:r>
              <a:rPr lang="en-US" sz="4000">
                <a:solidFill>
                  <a:schemeClr val="bg1">
                    <a:lumMod val="95000"/>
                  </a:schemeClr>
                </a:solidFill>
                <a:latin typeface="Trebuchet MS" panose="020B0603020202020204" pitchFamily="34" charset="0"/>
              </a:rPr>
              <a:t>My Duties And Responsibilities</a:t>
            </a:r>
            <a:endParaRPr lang="en-US" sz="4000" dirty="0">
              <a:solidFill>
                <a:schemeClr val="bg1">
                  <a:lumMod val="95000"/>
                </a:schemeClr>
              </a:solidFill>
              <a:latin typeface="Trebuchet MS" panose="020B0603020202020204" pitchFamily="34" charset="0"/>
            </a:endParaRPr>
          </a:p>
        </p:txBody>
      </p:sp>
      <p:sp>
        <p:nvSpPr>
          <p:cNvPr id="16" name="TextBox 15">
            <a:extLst>
              <a:ext uri="{FF2B5EF4-FFF2-40B4-BE49-F238E27FC236}">
                <a16:creationId xmlns:a16="http://schemas.microsoft.com/office/drawing/2014/main" id="{853DED09-7FFA-4D6E-9F23-989AB62051A5}"/>
              </a:ext>
            </a:extLst>
          </p:cNvPr>
          <p:cNvSpPr txBox="1"/>
          <p:nvPr/>
        </p:nvSpPr>
        <p:spPr>
          <a:xfrm>
            <a:off x="2543453" y="1434964"/>
            <a:ext cx="6667128" cy="163121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tx2">
                    <a:lumMod val="75000"/>
                  </a:schemeClr>
                </a:solidFill>
              </a:rPr>
              <a:t> Software Testing under the Test Team</a:t>
            </a:r>
          </a:p>
          <a:p>
            <a:pPr marL="285750" indent="-285750">
              <a:buFont typeface="Wingdings" panose="05000000000000000000" pitchFamily="2" charset="2"/>
              <a:buChar char="v"/>
            </a:pPr>
            <a:r>
              <a:rPr lang="en-US" sz="2000" dirty="0">
                <a:solidFill>
                  <a:schemeClr val="tx2">
                    <a:lumMod val="75000"/>
                  </a:schemeClr>
                </a:solidFill>
              </a:rPr>
              <a:t> Proper documentation of Issues and Bugs</a:t>
            </a:r>
          </a:p>
          <a:p>
            <a:pPr marL="285750" indent="-285750">
              <a:buFont typeface="Wingdings" panose="05000000000000000000" pitchFamily="2" charset="2"/>
              <a:buChar char="v"/>
            </a:pPr>
            <a:r>
              <a:rPr lang="en-US" sz="2000" dirty="0">
                <a:solidFill>
                  <a:schemeClr val="tx2">
                    <a:lumMod val="75000"/>
                  </a:schemeClr>
                </a:solidFill>
              </a:rPr>
              <a:t> Collaboration </a:t>
            </a:r>
            <a:r>
              <a:rPr lang="en-US" sz="2000" dirty="0">
                <a:solidFill>
                  <a:srgbClr val="414C5C"/>
                </a:solidFill>
              </a:rPr>
              <a:t>with</a:t>
            </a:r>
            <a:r>
              <a:rPr lang="en-US" sz="2000" dirty="0">
                <a:solidFill>
                  <a:schemeClr val="tx2">
                    <a:lumMod val="75000"/>
                  </a:schemeClr>
                </a:solidFill>
              </a:rPr>
              <a:t> other Testers and Developers</a:t>
            </a:r>
          </a:p>
          <a:p>
            <a:pPr marL="285750" indent="-285750">
              <a:buFont typeface="Wingdings" panose="05000000000000000000" pitchFamily="2" charset="2"/>
              <a:buChar char="v"/>
            </a:pPr>
            <a:r>
              <a:rPr lang="en-US" sz="2000" dirty="0">
                <a:solidFill>
                  <a:schemeClr val="tx2">
                    <a:lumMod val="75000"/>
                  </a:schemeClr>
                </a:solidFill>
              </a:rPr>
              <a:t> Suggesting new features or enhancements if needed</a:t>
            </a:r>
          </a:p>
          <a:p>
            <a:pPr marL="285750" indent="-285750">
              <a:buFont typeface="Wingdings" panose="05000000000000000000" pitchFamily="2" charset="2"/>
              <a:buChar char="v"/>
            </a:pPr>
            <a:r>
              <a:rPr lang="en-US" sz="2000" dirty="0">
                <a:solidFill>
                  <a:schemeClr val="tx2">
                    <a:lumMod val="75000"/>
                  </a:schemeClr>
                </a:solidFill>
              </a:rPr>
              <a:t> Testing API for data validation and import using Swagger UI</a:t>
            </a:r>
          </a:p>
        </p:txBody>
      </p:sp>
      <p:sp>
        <p:nvSpPr>
          <p:cNvPr id="20" name="TextBox 19">
            <a:extLst>
              <a:ext uri="{FF2B5EF4-FFF2-40B4-BE49-F238E27FC236}">
                <a16:creationId xmlns:a16="http://schemas.microsoft.com/office/drawing/2014/main" id="{12AA8886-22F5-48A4-94C7-F29C9ED2203B}"/>
              </a:ext>
            </a:extLst>
          </p:cNvPr>
          <p:cNvSpPr txBox="1"/>
          <p:nvPr/>
        </p:nvSpPr>
        <p:spPr>
          <a:xfrm>
            <a:off x="1717829" y="3553548"/>
            <a:ext cx="8318376" cy="2923877"/>
          </a:xfrm>
          <a:prstGeom prst="rect">
            <a:avLst/>
          </a:prstGeom>
          <a:noFill/>
        </p:spPr>
        <p:txBody>
          <a:bodyPr wrap="square" rtlCol="0">
            <a:spAutoFit/>
          </a:bodyPr>
          <a:lstStyle/>
          <a:p>
            <a:r>
              <a:rPr lang="en-US" sz="2000" b="1">
                <a:solidFill>
                  <a:srgbClr val="1EBCE5"/>
                </a:solidFill>
              </a:rPr>
              <a:t>Project Assigned for Testing:</a:t>
            </a:r>
          </a:p>
          <a:p>
            <a:pPr marL="342900" indent="-342900">
              <a:lnSpc>
                <a:spcPct val="150000"/>
              </a:lnSpc>
              <a:buFont typeface="Wingdings" panose="05000000000000000000" pitchFamily="2" charset="2"/>
              <a:buChar char="Ø"/>
            </a:pPr>
            <a:r>
              <a:rPr lang="en-US" sz="2000">
                <a:solidFill>
                  <a:schemeClr val="tx2">
                    <a:lumMod val="75000"/>
                  </a:schemeClr>
                </a:solidFill>
              </a:rPr>
              <a:t>Corporate Agent Mobile &amp; Web Application </a:t>
            </a:r>
          </a:p>
          <a:p>
            <a:r>
              <a:rPr lang="en-US" sz="2000">
                <a:solidFill>
                  <a:schemeClr val="tx2">
                    <a:lumMod val="75000"/>
                  </a:schemeClr>
                </a:solidFill>
              </a:rPr>
              <a:t>	</a:t>
            </a:r>
            <a:r>
              <a:rPr lang="en-US" sz="1600">
                <a:solidFill>
                  <a:schemeClr val="tx2">
                    <a:lumMod val="75000"/>
                  </a:schemeClr>
                </a:solidFill>
              </a:rPr>
              <a:t>Employee health screening of enlisted companies where registered </a:t>
            </a:r>
          </a:p>
          <a:p>
            <a:r>
              <a:rPr lang="en-US" sz="1600">
                <a:solidFill>
                  <a:schemeClr val="tx2">
                    <a:lumMod val="75000"/>
                  </a:schemeClr>
                </a:solidFill>
              </a:rPr>
              <a:t>       	agents can take measurements of the employees from the mobile application</a:t>
            </a:r>
          </a:p>
          <a:p>
            <a:r>
              <a:rPr lang="en-US" sz="1600">
                <a:solidFill>
                  <a:schemeClr val="tx2">
                    <a:lumMod val="75000"/>
                  </a:schemeClr>
                </a:solidFill>
              </a:rPr>
              <a:t>       	and the statistical results are automatically generated and synchronized</a:t>
            </a:r>
          </a:p>
          <a:p>
            <a:r>
              <a:rPr lang="en-US" sz="1600">
                <a:solidFill>
                  <a:schemeClr val="tx2">
                    <a:lumMod val="75000"/>
                  </a:schemeClr>
                </a:solidFill>
              </a:rPr>
              <a:t>       	with the web dashboard.</a:t>
            </a:r>
          </a:p>
          <a:p>
            <a:pPr marL="342900" indent="-342900">
              <a:lnSpc>
                <a:spcPct val="150000"/>
              </a:lnSpc>
              <a:buFont typeface="Wingdings" panose="05000000000000000000" pitchFamily="2" charset="2"/>
              <a:buChar char="Ø"/>
            </a:pPr>
            <a:r>
              <a:rPr lang="en-US" sz="2000">
                <a:solidFill>
                  <a:schemeClr val="tx2">
                    <a:lumMod val="75000"/>
                  </a:schemeClr>
                </a:solidFill>
              </a:rPr>
              <a:t>CMED User Application</a:t>
            </a:r>
          </a:p>
          <a:p>
            <a:r>
              <a:rPr lang="en-US" sz="2000">
                <a:solidFill>
                  <a:schemeClr val="tx2">
                    <a:lumMod val="75000"/>
                  </a:schemeClr>
                </a:solidFill>
              </a:rPr>
              <a:t>	</a:t>
            </a:r>
            <a:r>
              <a:rPr lang="en-US" sz="1600">
                <a:solidFill>
                  <a:schemeClr val="tx2">
                    <a:lumMod val="75000"/>
                  </a:schemeClr>
                </a:solidFill>
              </a:rPr>
              <a:t>Registered users are able know their vitals by taking measurement through the CMED</a:t>
            </a:r>
          </a:p>
          <a:p>
            <a:r>
              <a:rPr lang="en-US" sz="1600">
                <a:solidFill>
                  <a:schemeClr val="tx2">
                    <a:lumMod val="75000"/>
                  </a:schemeClr>
                </a:solidFill>
              </a:rPr>
              <a:t>	smart IOT devices and download health report for further instruction from the doctor.</a:t>
            </a:r>
            <a:endParaRPr lang="en-US" sz="2000" dirty="0">
              <a:solidFill>
                <a:schemeClr val="tx2">
                  <a:lumMod val="75000"/>
                </a:schemeClr>
              </a:solidFill>
            </a:endParaRPr>
          </a:p>
        </p:txBody>
      </p:sp>
    </p:spTree>
    <p:extLst>
      <p:ext uri="{BB962C8B-B14F-4D97-AF65-F5344CB8AC3E}">
        <p14:creationId xmlns:p14="http://schemas.microsoft.com/office/powerpoint/2010/main" val="428796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3FCEED-B0BF-4DFC-8FF8-AF0233D9FFEB}"/>
              </a:ext>
            </a:extLst>
          </p:cNvPr>
          <p:cNvSpPr/>
          <p:nvPr/>
        </p:nvSpPr>
        <p:spPr>
          <a:xfrm>
            <a:off x="0" y="-4413"/>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A65AA37-D607-4A1A-B3D4-624BC3AB89CC}"/>
              </a:ext>
            </a:extLst>
          </p:cNvPr>
          <p:cNvSpPr txBox="1"/>
          <p:nvPr/>
        </p:nvSpPr>
        <p:spPr>
          <a:xfrm>
            <a:off x="1768876" y="-4413"/>
            <a:ext cx="8654248"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Software Testing For Quality Control</a:t>
            </a:r>
          </a:p>
        </p:txBody>
      </p:sp>
      <p:sp>
        <p:nvSpPr>
          <p:cNvPr id="6" name="TextBox 5">
            <a:extLst>
              <a:ext uri="{FF2B5EF4-FFF2-40B4-BE49-F238E27FC236}">
                <a16:creationId xmlns:a16="http://schemas.microsoft.com/office/drawing/2014/main" id="{3D12ECC1-743F-425E-B808-7EE6C0C4869C}"/>
              </a:ext>
            </a:extLst>
          </p:cNvPr>
          <p:cNvSpPr txBox="1"/>
          <p:nvPr/>
        </p:nvSpPr>
        <p:spPr>
          <a:xfrm>
            <a:off x="1038316" y="1046961"/>
            <a:ext cx="5788439"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tx2">
                    <a:lumMod val="75000"/>
                  </a:schemeClr>
                </a:solidFill>
                <a:latin typeface="Trebuchet MS" panose="020B0603020202020204" pitchFamily="34" charset="0"/>
              </a:rPr>
              <a:t>In basic terms, Software Testing implies Verification of Application Under Test (AUT).</a:t>
            </a:r>
          </a:p>
          <a:p>
            <a:pPr marL="285750" indent="-285750">
              <a:buFont typeface="Wingdings" panose="05000000000000000000" pitchFamily="2" charset="2"/>
              <a:buChar char="Ø"/>
            </a:pPr>
            <a:r>
              <a:rPr lang="en-US" dirty="0">
                <a:solidFill>
                  <a:schemeClr val="tx2">
                    <a:lumMod val="75000"/>
                  </a:schemeClr>
                </a:solidFill>
                <a:latin typeface="Trebuchet MS" panose="020B0603020202020204" pitchFamily="34" charset="0"/>
              </a:rPr>
              <a:t>Software testing can provide objective, independent information about the quality of software and risk of its failure to users or sponsors.</a:t>
            </a:r>
          </a:p>
        </p:txBody>
      </p:sp>
      <p:pic>
        <p:nvPicPr>
          <p:cNvPr id="1028" name="Picture 4">
            <a:extLst>
              <a:ext uri="{FF2B5EF4-FFF2-40B4-BE49-F238E27FC236}">
                <a16:creationId xmlns:a16="http://schemas.microsoft.com/office/drawing/2014/main" id="{0DEAC4D7-8B32-4C9A-A05B-2205066A0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195" y="1669003"/>
            <a:ext cx="2350160" cy="508688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B1BA6F4-FA42-416C-9F38-D3BFCFADA1EF}"/>
              </a:ext>
            </a:extLst>
          </p:cNvPr>
          <p:cNvSpPr txBox="1"/>
          <p:nvPr/>
        </p:nvSpPr>
        <p:spPr>
          <a:xfrm>
            <a:off x="7554351" y="970532"/>
            <a:ext cx="3465946" cy="646331"/>
          </a:xfrm>
          <a:prstGeom prst="rect">
            <a:avLst/>
          </a:prstGeom>
          <a:noFill/>
        </p:spPr>
        <p:txBody>
          <a:bodyPr wrap="square" rtlCol="0">
            <a:spAutoFit/>
          </a:bodyPr>
          <a:lstStyle/>
          <a:p>
            <a:r>
              <a:rPr lang="en-US" dirty="0">
                <a:solidFill>
                  <a:schemeClr val="tx2">
                    <a:lumMod val="75000"/>
                  </a:schemeClr>
                </a:solidFill>
                <a:latin typeface="Trebuchet MS" panose="020B0603020202020204" pitchFamily="34" charset="0"/>
              </a:rPr>
              <a:t>Activities performed during a </a:t>
            </a:r>
          </a:p>
          <a:p>
            <a:r>
              <a:rPr lang="en-US" dirty="0">
                <a:solidFill>
                  <a:schemeClr val="tx2">
                    <a:lumMod val="75000"/>
                  </a:schemeClr>
                </a:solidFill>
                <a:latin typeface="Trebuchet MS" panose="020B0603020202020204" pitchFamily="34" charset="0"/>
              </a:rPr>
              <a:t>testing of software products</a:t>
            </a:r>
            <a:endParaRPr lang="en-US" dirty="0">
              <a:solidFill>
                <a:schemeClr val="tx2">
                  <a:lumMod val="75000"/>
                </a:schemeClr>
              </a:solidFill>
            </a:endParaRPr>
          </a:p>
        </p:txBody>
      </p:sp>
      <p:sp>
        <p:nvSpPr>
          <p:cNvPr id="19" name="TextBox 18">
            <a:extLst>
              <a:ext uri="{FF2B5EF4-FFF2-40B4-BE49-F238E27FC236}">
                <a16:creationId xmlns:a16="http://schemas.microsoft.com/office/drawing/2014/main" id="{BA41483A-6545-4327-9694-32F9E5957BC3}"/>
              </a:ext>
            </a:extLst>
          </p:cNvPr>
          <p:cNvSpPr txBox="1"/>
          <p:nvPr/>
        </p:nvSpPr>
        <p:spPr>
          <a:xfrm>
            <a:off x="1052758" y="2624818"/>
            <a:ext cx="5788439" cy="1692771"/>
          </a:xfrm>
          <a:prstGeom prst="rect">
            <a:avLst/>
          </a:prstGeom>
          <a:noFill/>
        </p:spPr>
        <p:txBody>
          <a:bodyPr wrap="square" rtlCol="0">
            <a:spAutoFit/>
          </a:bodyPr>
          <a:lstStyle/>
          <a:p>
            <a:r>
              <a:rPr lang="en-US" dirty="0">
                <a:solidFill>
                  <a:schemeClr val="tx2">
                    <a:lumMod val="75000"/>
                  </a:schemeClr>
                </a:solidFill>
                <a:latin typeface="Trebuchet MS" panose="020B0603020202020204" pitchFamily="34" charset="0"/>
              </a:rPr>
              <a:t>Basically Testing can be done in two ways</a:t>
            </a:r>
          </a:p>
          <a:p>
            <a:pPr marL="742950" lvl="1" indent="-285750">
              <a:buFont typeface="Wingdings" panose="05000000000000000000" pitchFamily="2" charset="2"/>
              <a:buChar char="Ø"/>
            </a:pPr>
            <a:r>
              <a:rPr lang="en-US" dirty="0">
                <a:solidFill>
                  <a:schemeClr val="tx2">
                    <a:lumMod val="75000"/>
                  </a:schemeClr>
                </a:solidFill>
                <a:latin typeface="Trebuchet MS" panose="020B0603020202020204" pitchFamily="34" charset="0"/>
              </a:rPr>
              <a:t>Automation Testing</a:t>
            </a:r>
          </a:p>
          <a:p>
            <a:pPr lvl="2"/>
            <a:r>
              <a:rPr lang="en-US" sz="1600" dirty="0">
                <a:solidFill>
                  <a:schemeClr val="tx2">
                    <a:lumMod val="75000"/>
                  </a:schemeClr>
                </a:solidFill>
                <a:latin typeface="Trebuchet MS" panose="020B0603020202020204" pitchFamily="34" charset="0"/>
              </a:rPr>
              <a:t>-Using automated testing tools</a:t>
            </a:r>
          </a:p>
          <a:p>
            <a:pPr marL="742950" lvl="1" indent="-285750">
              <a:buFont typeface="Wingdings" panose="05000000000000000000" pitchFamily="2" charset="2"/>
              <a:buChar char="Ø"/>
            </a:pPr>
            <a:r>
              <a:rPr lang="en-US" dirty="0">
                <a:solidFill>
                  <a:schemeClr val="tx2">
                    <a:lumMod val="75000"/>
                  </a:schemeClr>
                </a:solidFill>
                <a:latin typeface="Trebuchet MS" panose="020B0603020202020204" pitchFamily="34" charset="0"/>
              </a:rPr>
              <a:t>Manual Testing</a:t>
            </a:r>
          </a:p>
          <a:p>
            <a:pPr lvl="2"/>
            <a:r>
              <a:rPr lang="en-US" dirty="0">
                <a:solidFill>
                  <a:schemeClr val="tx2">
                    <a:lumMod val="75000"/>
                  </a:schemeClr>
                </a:solidFill>
                <a:latin typeface="Trebuchet MS" panose="020B0603020202020204" pitchFamily="34" charset="0"/>
              </a:rPr>
              <a:t>-</a:t>
            </a:r>
            <a:r>
              <a:rPr lang="en-US" sz="1600" dirty="0">
                <a:solidFill>
                  <a:schemeClr val="tx2">
                    <a:lumMod val="75000"/>
                  </a:schemeClr>
                </a:solidFill>
                <a:latin typeface="Trebuchet MS" panose="020B0603020202020204" pitchFamily="34" charset="0"/>
              </a:rPr>
              <a:t>Executing test cases manually without using any           automated tool</a:t>
            </a:r>
          </a:p>
        </p:txBody>
      </p:sp>
      <p:sp>
        <p:nvSpPr>
          <p:cNvPr id="20" name="TextBox 19">
            <a:extLst>
              <a:ext uri="{FF2B5EF4-FFF2-40B4-BE49-F238E27FC236}">
                <a16:creationId xmlns:a16="http://schemas.microsoft.com/office/drawing/2014/main" id="{D593C3C7-61EC-4B45-B31B-8F5B6AB55C22}"/>
              </a:ext>
            </a:extLst>
          </p:cNvPr>
          <p:cNvSpPr txBox="1"/>
          <p:nvPr/>
        </p:nvSpPr>
        <p:spPr>
          <a:xfrm>
            <a:off x="1052758" y="4477546"/>
            <a:ext cx="5788439" cy="923330"/>
          </a:xfrm>
          <a:prstGeom prst="rect">
            <a:avLst/>
          </a:prstGeom>
          <a:noFill/>
        </p:spPr>
        <p:txBody>
          <a:bodyPr wrap="square" rtlCol="0">
            <a:spAutoFit/>
          </a:bodyPr>
          <a:lstStyle/>
          <a:p>
            <a:r>
              <a:rPr lang="en-US" dirty="0">
                <a:solidFill>
                  <a:schemeClr val="tx2">
                    <a:lumMod val="75000"/>
                  </a:schemeClr>
                </a:solidFill>
                <a:latin typeface="Trebuchet MS" panose="020B0603020202020204" pitchFamily="34" charset="0"/>
              </a:rPr>
              <a:t>Manual testing is essential because one of the software testing fundamentals which describes "100% automation is not possible“.</a:t>
            </a:r>
          </a:p>
        </p:txBody>
      </p:sp>
      <p:sp>
        <p:nvSpPr>
          <p:cNvPr id="21" name="TextBox 20">
            <a:extLst>
              <a:ext uri="{FF2B5EF4-FFF2-40B4-BE49-F238E27FC236}">
                <a16:creationId xmlns:a16="http://schemas.microsoft.com/office/drawing/2014/main" id="{A785AFD8-A923-4F17-B612-25A255FA8A16}"/>
              </a:ext>
            </a:extLst>
          </p:cNvPr>
          <p:cNvSpPr txBox="1"/>
          <p:nvPr/>
        </p:nvSpPr>
        <p:spPr>
          <a:xfrm>
            <a:off x="1052758" y="5568723"/>
            <a:ext cx="5788439" cy="923330"/>
          </a:xfrm>
          <a:prstGeom prst="rect">
            <a:avLst/>
          </a:prstGeom>
          <a:noFill/>
        </p:spPr>
        <p:txBody>
          <a:bodyPr wrap="square" rtlCol="0">
            <a:spAutoFit/>
          </a:bodyPr>
          <a:lstStyle/>
          <a:p>
            <a:r>
              <a:rPr lang="en-US" dirty="0">
                <a:solidFill>
                  <a:schemeClr val="tx2">
                    <a:lumMod val="75000"/>
                  </a:schemeClr>
                </a:solidFill>
                <a:latin typeface="Trebuchet MS" panose="020B0603020202020204" pitchFamily="34" charset="0"/>
              </a:rPr>
              <a:t>Since this approach is encouraged at CMED, in my projects I mostly followed manual testing approach as well as some automations.</a:t>
            </a:r>
          </a:p>
        </p:txBody>
      </p:sp>
    </p:spTree>
    <p:extLst>
      <p:ext uri="{BB962C8B-B14F-4D97-AF65-F5344CB8AC3E}">
        <p14:creationId xmlns:p14="http://schemas.microsoft.com/office/powerpoint/2010/main" val="222331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C68EB-6008-4564-BEFA-57361D1553B9}"/>
              </a:ext>
            </a:extLst>
          </p:cNvPr>
          <p:cNvSpPr>
            <a:spLocks noGrp="1"/>
          </p:cNvSpPr>
          <p:nvPr>
            <p:ph idx="1"/>
          </p:nvPr>
        </p:nvSpPr>
        <p:spPr>
          <a:xfrm>
            <a:off x="980243" y="1749533"/>
            <a:ext cx="10515600" cy="3678530"/>
          </a:xfrm>
        </p:spPr>
        <p:txBody>
          <a:bodyPr>
            <a:normAutofit/>
          </a:bodyPr>
          <a:lstStyle/>
          <a:p>
            <a:pPr>
              <a:buFont typeface="Wingdings" panose="05000000000000000000" pitchFamily="2" charset="2"/>
              <a:buChar char="v"/>
            </a:pPr>
            <a:r>
              <a:rPr lang="en-US" sz="1800" dirty="0">
                <a:latin typeface="Trebuchet MS" panose="020B0603020202020204" pitchFamily="34" charset="0"/>
              </a:rPr>
              <a:t> Analyzed the project requirements and app functions thoroughly under the test team</a:t>
            </a:r>
          </a:p>
          <a:p>
            <a:pPr>
              <a:buFont typeface="Wingdings" panose="05000000000000000000" pitchFamily="2" charset="2"/>
              <a:buChar char="v"/>
            </a:pPr>
            <a:r>
              <a:rPr lang="en-US" sz="1800" dirty="0">
                <a:latin typeface="Trebuchet MS" panose="020B0603020202020204" pitchFamily="34" charset="0"/>
              </a:rPr>
              <a:t> Wrote basic documentation for test cases that can be understood and executed by any team</a:t>
            </a:r>
          </a:p>
          <a:p>
            <a:pPr>
              <a:buFont typeface="Wingdings" panose="05000000000000000000" pitchFamily="2" charset="2"/>
              <a:buChar char="v"/>
            </a:pPr>
            <a:r>
              <a:rPr lang="en-US" sz="1800" dirty="0">
                <a:latin typeface="Trebuchet MS" panose="020B0603020202020204" pitchFamily="34" charset="0"/>
              </a:rPr>
              <a:t> Executed Test cases to find out system defects and bugs</a:t>
            </a:r>
          </a:p>
          <a:p>
            <a:pPr>
              <a:buFont typeface="Wingdings" panose="05000000000000000000" pitchFamily="2" charset="2"/>
              <a:buChar char="v"/>
            </a:pPr>
            <a:r>
              <a:rPr lang="en-US" sz="1800" dirty="0">
                <a:latin typeface="Trebuchet MS" panose="020B0603020202020204" pitchFamily="34" charset="0"/>
              </a:rPr>
              <a:t> Worked as a bridge for communication between Design Team and Development Team to make sure the systems are developed according to the design.</a:t>
            </a:r>
          </a:p>
          <a:p>
            <a:pPr>
              <a:buFont typeface="Wingdings" panose="05000000000000000000" pitchFamily="2" charset="2"/>
              <a:buChar char="v"/>
            </a:pPr>
            <a:r>
              <a:rPr lang="en-US" sz="1800" dirty="0">
                <a:latin typeface="Trebuchet MS" panose="020B0603020202020204" pitchFamily="34" charset="0"/>
              </a:rPr>
              <a:t> Worked with Back End Team to cross check data validation and synchronization through mobile and web application as well as API through Swagger UI</a:t>
            </a:r>
          </a:p>
          <a:p>
            <a:pPr>
              <a:buFont typeface="Wingdings" panose="05000000000000000000" pitchFamily="2" charset="2"/>
              <a:buChar char="v"/>
            </a:pPr>
            <a:r>
              <a:rPr lang="en-US" sz="1800" dirty="0">
                <a:latin typeface="Trebuchet MS" panose="020B0603020202020204" pitchFamily="34" charset="0"/>
              </a:rPr>
              <a:t> Involved with other CMED projects like </a:t>
            </a:r>
            <a:r>
              <a:rPr lang="en-US" sz="1800" dirty="0" err="1">
                <a:latin typeface="Trebuchet MS" panose="020B0603020202020204" pitchFamily="34" charset="0"/>
              </a:rPr>
              <a:t>Tottho</a:t>
            </a:r>
            <a:r>
              <a:rPr lang="en-US" sz="1800" dirty="0">
                <a:latin typeface="Trebuchet MS" panose="020B0603020202020204" pitchFamily="34" charset="0"/>
              </a:rPr>
              <a:t> </a:t>
            </a:r>
            <a:r>
              <a:rPr lang="en-US" sz="1800" dirty="0" err="1">
                <a:latin typeface="Trebuchet MS" panose="020B0603020202020204" pitchFamily="34" charset="0"/>
              </a:rPr>
              <a:t>Apa</a:t>
            </a:r>
            <a:r>
              <a:rPr lang="en-US" sz="1800" dirty="0">
                <a:latin typeface="Trebuchet MS" panose="020B0603020202020204" pitchFamily="34" charset="0"/>
              </a:rPr>
              <a:t>, Help Age and PKSF’s Enriched </a:t>
            </a:r>
            <a:r>
              <a:rPr lang="en-US" sz="1800" dirty="0" err="1">
                <a:latin typeface="Trebuchet MS" panose="020B0603020202020204" pitchFamily="34" charset="0"/>
              </a:rPr>
              <a:t>Sastho</a:t>
            </a:r>
            <a:r>
              <a:rPr lang="en-US" sz="1800" dirty="0">
                <a:latin typeface="Trebuchet MS" panose="020B0603020202020204" pitchFamily="34" charset="0"/>
              </a:rPr>
              <a:t> to ensure the quality is consistent throughout the whole team.</a:t>
            </a:r>
          </a:p>
          <a:p>
            <a:pPr>
              <a:buFont typeface="Wingdings" panose="05000000000000000000" pitchFamily="2" charset="2"/>
              <a:buChar char="v"/>
            </a:pPr>
            <a:r>
              <a:rPr lang="en-US" sz="1800" dirty="0">
                <a:latin typeface="Trebuchet MS" panose="020B0603020202020204" pitchFamily="34" charset="0"/>
              </a:rPr>
              <a:t> For evaluation and reporting, traced all the issues, bugs and features in a formal manner using Trello and Redmine project Tracker for the convenient of other team members.</a:t>
            </a:r>
          </a:p>
        </p:txBody>
      </p:sp>
      <p:sp>
        <p:nvSpPr>
          <p:cNvPr id="4" name="Rectangle 3">
            <a:extLst>
              <a:ext uri="{FF2B5EF4-FFF2-40B4-BE49-F238E27FC236}">
                <a16:creationId xmlns:a16="http://schemas.microsoft.com/office/drawing/2014/main" id="{45ADAE5B-1BF1-4B9D-A78F-8A92F7150180}"/>
              </a:ext>
            </a:extLst>
          </p:cNvPr>
          <p:cNvSpPr/>
          <p:nvPr/>
        </p:nvSpPr>
        <p:spPr>
          <a:xfrm>
            <a:off x="0" y="-4413"/>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1D3C1F8-0077-4C40-9656-B4404D41EF01}"/>
              </a:ext>
            </a:extLst>
          </p:cNvPr>
          <p:cNvSpPr txBox="1"/>
          <p:nvPr/>
        </p:nvSpPr>
        <p:spPr>
          <a:xfrm>
            <a:off x="1768876" y="-4413"/>
            <a:ext cx="8654248"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Internship Activities</a:t>
            </a:r>
          </a:p>
        </p:txBody>
      </p:sp>
    </p:spTree>
    <p:extLst>
      <p:ext uri="{BB962C8B-B14F-4D97-AF65-F5344CB8AC3E}">
        <p14:creationId xmlns:p14="http://schemas.microsoft.com/office/powerpoint/2010/main" val="418908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77A47C-E755-4BA3-A2BE-6F1B028A500A}"/>
              </a:ext>
            </a:extLst>
          </p:cNvPr>
          <p:cNvSpPr/>
          <p:nvPr/>
        </p:nvSpPr>
        <p:spPr>
          <a:xfrm>
            <a:off x="0" y="0"/>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D2E0DE1-28F4-438E-8127-E744E89D89EC}"/>
              </a:ext>
            </a:extLst>
          </p:cNvPr>
          <p:cNvSpPr txBox="1"/>
          <p:nvPr/>
        </p:nvSpPr>
        <p:spPr>
          <a:xfrm>
            <a:off x="2771313" y="-2328"/>
            <a:ext cx="8183732"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CMED Corporate Agent App</a:t>
            </a:r>
          </a:p>
        </p:txBody>
      </p:sp>
      <p:pic>
        <p:nvPicPr>
          <p:cNvPr id="11" name="Picture 10" descr="A screenshot of a cell phone&#10;&#10;Description automatically generated">
            <a:extLst>
              <a:ext uri="{FF2B5EF4-FFF2-40B4-BE49-F238E27FC236}">
                <a16:creationId xmlns:a16="http://schemas.microsoft.com/office/drawing/2014/main" id="{9AF10163-E090-4558-B5B8-D6F0D2F1C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518" y="1138592"/>
            <a:ext cx="2572152" cy="4572000"/>
          </a:xfrm>
          <a:prstGeom prst="rect">
            <a:avLst/>
          </a:prstGeom>
          <a:ln>
            <a:no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13" name="Picture 12" descr="A screenshot of a cell phone&#10;&#10;Description automatically generated">
            <a:extLst>
              <a:ext uri="{FF2B5EF4-FFF2-40B4-BE49-F238E27FC236}">
                <a16:creationId xmlns:a16="http://schemas.microsoft.com/office/drawing/2014/main" id="{3D8B60EC-536E-4D96-9B26-8E225C2E9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717" y="1136497"/>
            <a:ext cx="2572153" cy="4572000"/>
          </a:xfrm>
          <a:prstGeom prst="rect">
            <a:avLst/>
          </a:prstGeom>
          <a:ln>
            <a:no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15" name="Picture 14" descr="A screenshot of a cell phone&#10;&#10;Description automatically generated">
            <a:extLst>
              <a:ext uri="{FF2B5EF4-FFF2-40B4-BE49-F238E27FC236}">
                <a16:creationId xmlns:a16="http://schemas.microsoft.com/office/drawing/2014/main" id="{9F223DAD-B509-46E5-B9A4-2D75BCE1D2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3915" y="1136497"/>
            <a:ext cx="2572152" cy="4572000"/>
          </a:xfrm>
          <a:prstGeom prst="rect">
            <a:avLst/>
          </a:prstGeom>
          <a:ln>
            <a:no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sp>
        <p:nvSpPr>
          <p:cNvPr id="16" name="TextBox 15">
            <a:extLst>
              <a:ext uri="{FF2B5EF4-FFF2-40B4-BE49-F238E27FC236}">
                <a16:creationId xmlns:a16="http://schemas.microsoft.com/office/drawing/2014/main" id="{A75B2C53-CDF8-4729-86D5-CB6D30706860}"/>
              </a:ext>
            </a:extLst>
          </p:cNvPr>
          <p:cNvSpPr txBox="1"/>
          <p:nvPr/>
        </p:nvSpPr>
        <p:spPr>
          <a:xfrm>
            <a:off x="1667874" y="6002516"/>
            <a:ext cx="1663853" cy="523220"/>
          </a:xfrm>
          <a:prstGeom prst="rect">
            <a:avLst/>
          </a:prstGeom>
          <a:noFill/>
        </p:spPr>
        <p:txBody>
          <a:bodyPr wrap="none" rtlCol="0">
            <a:spAutoFit/>
          </a:bodyPr>
          <a:lstStyle/>
          <a:p>
            <a:r>
              <a:rPr lang="en-US" sz="1400" dirty="0">
                <a:solidFill>
                  <a:srgbClr val="3EC7F5"/>
                </a:solidFill>
                <a:latin typeface="Trebuchet MS" panose="020B0603020202020204" pitchFamily="34" charset="0"/>
              </a:rPr>
              <a:t>Home Page of the </a:t>
            </a:r>
          </a:p>
          <a:p>
            <a:r>
              <a:rPr lang="en-US" sz="1400" dirty="0">
                <a:solidFill>
                  <a:srgbClr val="3EC7F5"/>
                </a:solidFill>
                <a:latin typeface="Trebuchet MS" panose="020B0603020202020204" pitchFamily="34" charset="0"/>
              </a:rPr>
              <a:t>logged in agent </a:t>
            </a:r>
          </a:p>
        </p:txBody>
      </p:sp>
      <p:sp>
        <p:nvSpPr>
          <p:cNvPr id="17" name="TextBox 16">
            <a:extLst>
              <a:ext uri="{FF2B5EF4-FFF2-40B4-BE49-F238E27FC236}">
                <a16:creationId xmlns:a16="http://schemas.microsoft.com/office/drawing/2014/main" id="{5C11DF6F-6B99-46CB-B2C0-955653BA2AAC}"/>
              </a:ext>
            </a:extLst>
          </p:cNvPr>
          <p:cNvSpPr txBox="1"/>
          <p:nvPr/>
        </p:nvSpPr>
        <p:spPr>
          <a:xfrm>
            <a:off x="4881565" y="6003182"/>
            <a:ext cx="2428870" cy="523220"/>
          </a:xfrm>
          <a:prstGeom prst="rect">
            <a:avLst/>
          </a:prstGeom>
          <a:noFill/>
        </p:spPr>
        <p:txBody>
          <a:bodyPr wrap="none" rtlCol="0">
            <a:spAutoFit/>
          </a:bodyPr>
          <a:lstStyle/>
          <a:p>
            <a:r>
              <a:rPr lang="en-US" sz="1400" dirty="0">
                <a:solidFill>
                  <a:srgbClr val="3EC7F5"/>
                </a:solidFill>
                <a:latin typeface="Trebuchet MS" panose="020B0603020202020204" pitchFamily="34" charset="0"/>
              </a:rPr>
              <a:t>List of male employees that</a:t>
            </a:r>
          </a:p>
          <a:p>
            <a:r>
              <a:rPr lang="en-US" sz="1400" dirty="0">
                <a:solidFill>
                  <a:srgbClr val="3EC7F5"/>
                </a:solidFill>
                <a:latin typeface="Trebuchet MS" panose="020B0603020202020204" pitchFamily="34" charset="0"/>
              </a:rPr>
              <a:t>can be screened</a:t>
            </a:r>
          </a:p>
        </p:txBody>
      </p:sp>
      <p:sp>
        <p:nvSpPr>
          <p:cNvPr id="18" name="TextBox 17">
            <a:extLst>
              <a:ext uri="{FF2B5EF4-FFF2-40B4-BE49-F238E27FC236}">
                <a16:creationId xmlns:a16="http://schemas.microsoft.com/office/drawing/2014/main" id="{133E2A40-1DD3-42B5-9CC9-9A6C2DE22AF6}"/>
              </a:ext>
            </a:extLst>
          </p:cNvPr>
          <p:cNvSpPr txBox="1"/>
          <p:nvPr/>
        </p:nvSpPr>
        <p:spPr>
          <a:xfrm>
            <a:off x="8538490" y="6002516"/>
            <a:ext cx="2307042" cy="523220"/>
          </a:xfrm>
          <a:prstGeom prst="rect">
            <a:avLst/>
          </a:prstGeom>
          <a:noFill/>
        </p:spPr>
        <p:txBody>
          <a:bodyPr wrap="none" rtlCol="0">
            <a:spAutoFit/>
          </a:bodyPr>
          <a:lstStyle/>
          <a:p>
            <a:r>
              <a:rPr lang="en-US" sz="1400" dirty="0">
                <a:solidFill>
                  <a:srgbClr val="3EC7F5"/>
                </a:solidFill>
                <a:latin typeface="Trebuchet MS" panose="020B0603020202020204" pitchFamily="34" charset="0"/>
              </a:rPr>
              <a:t>Health status shown after </a:t>
            </a:r>
          </a:p>
          <a:p>
            <a:r>
              <a:rPr lang="en-US" sz="1400" dirty="0">
                <a:solidFill>
                  <a:srgbClr val="3EC7F5"/>
                </a:solidFill>
                <a:latin typeface="Trebuchet MS" panose="020B0603020202020204" pitchFamily="34" charset="0"/>
              </a:rPr>
              <a:t>a measurement is taken</a:t>
            </a:r>
          </a:p>
        </p:txBody>
      </p:sp>
    </p:spTree>
    <p:extLst>
      <p:ext uri="{BB962C8B-B14F-4D97-AF65-F5344CB8AC3E}">
        <p14:creationId xmlns:p14="http://schemas.microsoft.com/office/powerpoint/2010/main" val="109174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8DFDB4-E932-4C79-856F-0740EB00BA26}"/>
              </a:ext>
            </a:extLst>
          </p:cNvPr>
          <p:cNvSpPr/>
          <p:nvPr/>
        </p:nvSpPr>
        <p:spPr>
          <a:xfrm>
            <a:off x="0" y="0"/>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847DE0C-13EF-4A40-9FB5-3908B65D2ABE}"/>
              </a:ext>
            </a:extLst>
          </p:cNvPr>
          <p:cNvSpPr txBox="1"/>
          <p:nvPr/>
        </p:nvSpPr>
        <p:spPr>
          <a:xfrm>
            <a:off x="2190565" y="-28961"/>
            <a:ext cx="8183732"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CMED Corporate Web Dashboard</a:t>
            </a:r>
          </a:p>
        </p:txBody>
      </p:sp>
      <p:pic>
        <p:nvPicPr>
          <p:cNvPr id="5" name="Picture 4" descr="A screenshot of a computer&#10;&#10;Description automatically generated">
            <a:extLst>
              <a:ext uri="{FF2B5EF4-FFF2-40B4-BE49-F238E27FC236}">
                <a16:creationId xmlns:a16="http://schemas.microsoft.com/office/drawing/2014/main" id="{C01ED1EC-7F0C-4295-BC2B-BB0A46DAB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972" y="891423"/>
            <a:ext cx="9697745" cy="5075153"/>
          </a:xfrm>
          <a:prstGeom prst="rect">
            <a:avLst/>
          </a:prstGeom>
          <a:ln>
            <a:noFill/>
          </a:ln>
          <a:effectLst>
            <a:outerShdw blurRad="50800" dist="38100" dir="5400000" algn="t" rotWithShape="0">
              <a:prstClr val="black">
                <a:alpha val="40000"/>
              </a:prstClr>
            </a:outerShdw>
          </a:effectLst>
        </p:spPr>
      </p:pic>
      <p:sp>
        <p:nvSpPr>
          <p:cNvPr id="6" name="TextBox 5">
            <a:extLst>
              <a:ext uri="{FF2B5EF4-FFF2-40B4-BE49-F238E27FC236}">
                <a16:creationId xmlns:a16="http://schemas.microsoft.com/office/drawing/2014/main" id="{3A25FA8B-C871-40E1-9B0E-8B396E163D47}"/>
              </a:ext>
            </a:extLst>
          </p:cNvPr>
          <p:cNvSpPr txBox="1"/>
          <p:nvPr/>
        </p:nvSpPr>
        <p:spPr>
          <a:xfrm>
            <a:off x="3932588" y="6041170"/>
            <a:ext cx="4158511" cy="523220"/>
          </a:xfrm>
          <a:prstGeom prst="rect">
            <a:avLst/>
          </a:prstGeom>
          <a:noFill/>
        </p:spPr>
        <p:txBody>
          <a:bodyPr wrap="none" rtlCol="0">
            <a:spAutoFit/>
          </a:bodyPr>
          <a:lstStyle/>
          <a:p>
            <a:r>
              <a:rPr lang="en-US" sz="1400" dirty="0">
                <a:solidFill>
                  <a:srgbClr val="3EC7F5"/>
                </a:solidFill>
                <a:latin typeface="Trebuchet MS" panose="020B0603020202020204" pitchFamily="34" charset="0"/>
              </a:rPr>
              <a:t>Health Statistics for the all the employees under </a:t>
            </a:r>
          </a:p>
          <a:p>
            <a:r>
              <a:rPr lang="en-US" sz="1400" dirty="0">
                <a:solidFill>
                  <a:srgbClr val="3EC7F5"/>
                </a:solidFill>
                <a:latin typeface="Trebuchet MS" panose="020B0603020202020204" pitchFamily="34" charset="0"/>
              </a:rPr>
              <a:t>the company that are recorded from agent app</a:t>
            </a:r>
          </a:p>
        </p:txBody>
      </p:sp>
    </p:spTree>
    <p:extLst>
      <p:ext uri="{BB962C8B-B14F-4D97-AF65-F5344CB8AC3E}">
        <p14:creationId xmlns:p14="http://schemas.microsoft.com/office/powerpoint/2010/main" val="356107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C95897-5F6E-4D1D-B076-A66A38EE65AC}"/>
              </a:ext>
            </a:extLst>
          </p:cNvPr>
          <p:cNvSpPr/>
          <p:nvPr/>
        </p:nvSpPr>
        <p:spPr>
          <a:xfrm>
            <a:off x="0" y="0"/>
            <a:ext cx="12192000" cy="707886"/>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FF074D9-15D0-4930-8B5B-B895531C61A4}"/>
              </a:ext>
            </a:extLst>
          </p:cNvPr>
          <p:cNvSpPr txBox="1"/>
          <p:nvPr/>
        </p:nvSpPr>
        <p:spPr>
          <a:xfrm>
            <a:off x="390617" y="0"/>
            <a:ext cx="12192000" cy="707886"/>
          </a:xfrm>
          <a:prstGeom prst="rect">
            <a:avLst/>
          </a:prstGeom>
          <a:noFill/>
        </p:spPr>
        <p:txBody>
          <a:bodyPr wrap="square" rtlCol="0" anchor="ctr">
            <a:spAutoFit/>
          </a:bodyPr>
          <a:lstStyle/>
          <a:p>
            <a:r>
              <a:rPr lang="en-US" sz="4000" dirty="0">
                <a:solidFill>
                  <a:schemeClr val="bg1">
                    <a:lumMod val="95000"/>
                  </a:schemeClr>
                </a:solidFill>
                <a:latin typeface="Trebuchet MS" panose="020B0603020202020204" pitchFamily="34" charset="0"/>
              </a:rPr>
              <a:t>Documentation of Test Cases for Corporate Agent</a:t>
            </a:r>
          </a:p>
        </p:txBody>
      </p:sp>
      <p:pic>
        <p:nvPicPr>
          <p:cNvPr id="7" name="Picture 6" descr="A screenshot of text&#10;&#10;Description automatically generated">
            <a:extLst>
              <a:ext uri="{FF2B5EF4-FFF2-40B4-BE49-F238E27FC236}">
                <a16:creationId xmlns:a16="http://schemas.microsoft.com/office/drawing/2014/main" id="{8DACF6D8-4324-42FA-B435-66185E907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73" y="880741"/>
            <a:ext cx="10922267" cy="5734190"/>
          </a:xfrm>
          <a:prstGeom prst="rect">
            <a:avLst/>
          </a:prstGeom>
          <a:ln>
            <a:no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46174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61F0ECD7D5AD4DB0895D1F4F837F82" ma:contentTypeVersion="0" ma:contentTypeDescription="Create a new document." ma:contentTypeScope="" ma:versionID="b6475f56638e4b6269658b86f412be7d">
  <xsd:schema xmlns:xsd="http://www.w3.org/2001/XMLSchema" xmlns:xs="http://www.w3.org/2001/XMLSchema" xmlns:p="http://schemas.microsoft.com/office/2006/metadata/properties" targetNamespace="http://schemas.microsoft.com/office/2006/metadata/properties" ma:root="true" ma:fieldsID="18bc153c7dda9c853e911cd57823dc0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4A60C0-37C7-418A-9FD3-91E372FBC0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7D20334-97C3-4ACC-A229-285F4F7A355C}">
  <ds:schemaRefs>
    <ds:schemaRef ds:uri="http://schemas.openxmlformats.org/package/2006/metadata/core-properties"/>
    <ds:schemaRef ds:uri="http://purl.org/dc/dcmitype/"/>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1A8B041-302F-4CBE-81EF-B2675DEA29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TotalTime>
  <Words>845</Words>
  <Application>Microsoft Office PowerPoint</Application>
  <PresentationFormat>Widescreen</PresentationFormat>
  <Paragraphs>133</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Calibri Light</vt:lpstr>
      <vt:lpstr>Trebuchet MS</vt:lpstr>
      <vt:lpstr>Wingdings</vt:lpstr>
      <vt:lpstr>Office Theme</vt:lpstr>
      <vt:lpstr>Software Testing at CMED Health Ltd.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at CMED Health Ltd.</dc:title>
  <dc:creator>Md Borhan Siddik</dc:creator>
  <cp:lastModifiedBy>Md Borhan Siddik</cp:lastModifiedBy>
  <cp:revision>28</cp:revision>
  <dcterms:created xsi:type="dcterms:W3CDTF">2020-06-01T11:26:28Z</dcterms:created>
  <dcterms:modified xsi:type="dcterms:W3CDTF">2020-06-01T12:33:59Z</dcterms:modified>
</cp:coreProperties>
</file>