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6" r:id="rId2"/>
    <p:sldId id="269" r:id="rId3"/>
    <p:sldId id="270" r:id="rId4"/>
    <p:sldId id="271" r:id="rId5"/>
    <p:sldId id="272" r:id="rId6"/>
    <p:sldId id="273" r:id="rId7"/>
    <p:sldId id="282" r:id="rId8"/>
    <p:sldId id="285" r:id="rId9"/>
    <p:sldId id="283" r:id="rId10"/>
    <p:sldId id="284" r:id="rId11"/>
    <p:sldId id="274" r:id="rId12"/>
    <p:sldId id="286" r:id="rId13"/>
    <p:sldId id="276" r:id="rId14"/>
    <p:sldId id="287" r:id="rId15"/>
    <p:sldId id="288" r:id="rId16"/>
    <p:sldId id="28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tiaz Ahmed Chowdhury" initials="IAC" lastIdx="1" clrIdx="0">
    <p:extLst>
      <p:ext uri="{19B8F6BF-5375-455C-9EA6-DF929625EA0E}">
        <p15:presenceInfo xmlns:p15="http://schemas.microsoft.com/office/powerpoint/2012/main" userId="279eca700951e4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7289"/>
    <a:srgbClr val="47CADB"/>
    <a:srgbClr val="FFF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9" autoAdjust="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596C7-99E5-4FDF-904F-68FB5D82A2BC}"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32E00-28F8-413A-AFDD-06BDE39BAB6A}" type="slidenum">
              <a:rPr lang="en-US" smtClean="0"/>
              <a:t>‹#›</a:t>
            </a:fld>
            <a:endParaRPr lang="en-US"/>
          </a:p>
        </p:txBody>
      </p:sp>
    </p:spTree>
    <p:extLst>
      <p:ext uri="{BB962C8B-B14F-4D97-AF65-F5344CB8AC3E}">
        <p14:creationId xmlns:p14="http://schemas.microsoft.com/office/powerpoint/2010/main" val="153194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32E00-28F8-413A-AFDD-06BDE39BAB6A}" type="slidenum">
              <a:rPr lang="en-US" smtClean="0"/>
              <a:t>5</a:t>
            </a:fld>
            <a:endParaRPr lang="en-US"/>
          </a:p>
        </p:txBody>
      </p:sp>
    </p:spTree>
    <p:extLst>
      <p:ext uri="{BB962C8B-B14F-4D97-AF65-F5344CB8AC3E}">
        <p14:creationId xmlns:p14="http://schemas.microsoft.com/office/powerpoint/2010/main" val="290960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32E00-28F8-413A-AFDD-06BDE39BAB6A}" type="slidenum">
              <a:rPr lang="en-US" smtClean="0"/>
              <a:t>17</a:t>
            </a:fld>
            <a:endParaRPr lang="en-US"/>
          </a:p>
        </p:txBody>
      </p:sp>
    </p:spTree>
    <p:extLst>
      <p:ext uri="{BB962C8B-B14F-4D97-AF65-F5344CB8AC3E}">
        <p14:creationId xmlns:p14="http://schemas.microsoft.com/office/powerpoint/2010/main" val="27887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7627-C940-42FA-929E-A96EBAEA0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86CC8-5152-408F-BCEE-2846935DB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D551BD-6C36-4B36-B9FA-08CA9B9451C3}"/>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5" name="Footer Placeholder 4">
            <a:extLst>
              <a:ext uri="{FF2B5EF4-FFF2-40B4-BE49-F238E27FC236}">
                <a16:creationId xmlns:a16="http://schemas.microsoft.com/office/drawing/2014/main" id="{882F35A0-E259-4309-89F8-87194C1E6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C3C8B-C2E1-47B7-8483-A9E676A6E384}"/>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417077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F91-D738-42C7-930E-8D5503572D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607123-3880-4043-8E47-CE2BBD80E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57277-58D2-45F0-98C8-20A72D015CDA}"/>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5" name="Footer Placeholder 4">
            <a:extLst>
              <a:ext uri="{FF2B5EF4-FFF2-40B4-BE49-F238E27FC236}">
                <a16:creationId xmlns:a16="http://schemas.microsoft.com/office/drawing/2014/main" id="{7BE0C1A6-E4A6-48B5-B43A-06D416CDE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E62B4-5400-4AD0-94B5-425CC6DBC4A6}"/>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218760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7B4AA-9005-4566-91FE-D9E517B9A6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2F6B4-28FE-435B-A370-5603F347A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AE8DB-F569-48AC-88DF-9656EF5392DB}"/>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5" name="Footer Placeholder 4">
            <a:extLst>
              <a:ext uri="{FF2B5EF4-FFF2-40B4-BE49-F238E27FC236}">
                <a16:creationId xmlns:a16="http://schemas.microsoft.com/office/drawing/2014/main" id="{8581DD30-25B7-4B8F-8671-257E4080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529C-620B-4F51-9264-AAEA7423715B}"/>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256128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F0FD-CB57-4113-9529-DBAE3F49D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99AF0-A056-41E0-BB26-B2CC3436FF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CFE4C-99DE-4EBC-BB68-589C31097E58}"/>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5" name="Footer Placeholder 4">
            <a:extLst>
              <a:ext uri="{FF2B5EF4-FFF2-40B4-BE49-F238E27FC236}">
                <a16:creationId xmlns:a16="http://schemas.microsoft.com/office/drawing/2014/main" id="{FC17F2C1-B434-42EF-ADA1-9C67D901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CFF6E-B7F6-4B15-8772-C32884E44749}"/>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428436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21ED-144D-4813-997B-1FDF5E3DB7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8B5CA-02CA-4C09-8150-23C7050E1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BD44B1-809D-4544-BA5F-ED718268D4B1}"/>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5" name="Footer Placeholder 4">
            <a:extLst>
              <a:ext uri="{FF2B5EF4-FFF2-40B4-BE49-F238E27FC236}">
                <a16:creationId xmlns:a16="http://schemas.microsoft.com/office/drawing/2014/main" id="{CF016DA1-E296-417D-A93D-801E3E950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ACE22-DB1F-4763-A388-55CE85AD837F}"/>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162861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B90F-FF33-4F65-AC65-61505E80D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168AC-5046-46ED-A1E2-4A3ACD716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36F298-2BDF-47F6-A625-1F740457B2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AE13B6-4EF4-41B7-B826-DC869170319E}"/>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6" name="Footer Placeholder 5">
            <a:extLst>
              <a:ext uri="{FF2B5EF4-FFF2-40B4-BE49-F238E27FC236}">
                <a16:creationId xmlns:a16="http://schemas.microsoft.com/office/drawing/2014/main" id="{AC17D56D-D396-4FA2-B911-7597F38A3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8B6F1-048D-4627-B678-CBBF109C0FAF}"/>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193031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3C71-BC23-4BD6-BE79-5014AEAE9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375497-D227-4E3B-B361-DDE3552C6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64385-D8D6-4F62-B9FB-7CD64ED5A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EA4F8F-1533-420D-BA9E-C73DDEABA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AD46EC-B344-4737-880B-F8BC811F1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6AF8AB-BF7B-4C53-B88A-E35831F7CB7E}"/>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8" name="Footer Placeholder 7">
            <a:extLst>
              <a:ext uri="{FF2B5EF4-FFF2-40B4-BE49-F238E27FC236}">
                <a16:creationId xmlns:a16="http://schemas.microsoft.com/office/drawing/2014/main" id="{10D765A3-6CAE-4A93-B7B2-54AB6F3EE7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E3E9F8-7AEA-4A14-A045-85B0AB152EC1}"/>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269531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EDB-CC49-4D3E-8CDF-9C7EB1346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96C6C-63DC-4658-9CAE-DEAF4A098D9C}"/>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4" name="Footer Placeholder 3">
            <a:extLst>
              <a:ext uri="{FF2B5EF4-FFF2-40B4-BE49-F238E27FC236}">
                <a16:creationId xmlns:a16="http://schemas.microsoft.com/office/drawing/2014/main" id="{1075F4B1-0214-4435-88D8-5318E2E689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5FBBED-E1C9-408E-B858-22127D0C8A41}"/>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59057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C1480-C15B-4A28-90BF-ABFD9781C9A5}"/>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3" name="Footer Placeholder 2">
            <a:extLst>
              <a:ext uri="{FF2B5EF4-FFF2-40B4-BE49-F238E27FC236}">
                <a16:creationId xmlns:a16="http://schemas.microsoft.com/office/drawing/2014/main" id="{4C369041-6213-44F8-895B-B61217CB5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8281C0-44DD-4F52-9F9C-BD9A65268DEB}"/>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288180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D5C1-5A71-4A91-BB01-AEA2AED19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89BA03-1A01-44B0-80D4-AB57A3397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2CDD2-A806-4887-9D17-3E2858B79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52ABC-7F89-4FC9-B5EA-B82451D21CB3}"/>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6" name="Footer Placeholder 5">
            <a:extLst>
              <a:ext uri="{FF2B5EF4-FFF2-40B4-BE49-F238E27FC236}">
                <a16:creationId xmlns:a16="http://schemas.microsoft.com/office/drawing/2014/main" id="{70B7612A-4750-4B50-8135-43832335E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6654F-735C-4F0A-B125-1DA7646DD3D5}"/>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109151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3F34-877A-4016-8B0B-473A62421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CFBD2E-C018-45CF-825A-E0E38020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D34AB-0FF3-47BC-899B-E362CBE89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31394-AB00-4264-B1BF-857D781E4DE1}"/>
              </a:ext>
            </a:extLst>
          </p:cNvPr>
          <p:cNvSpPr>
            <a:spLocks noGrp="1"/>
          </p:cNvSpPr>
          <p:nvPr>
            <p:ph type="dt" sz="half" idx="10"/>
          </p:nvPr>
        </p:nvSpPr>
        <p:spPr/>
        <p:txBody>
          <a:bodyPr/>
          <a:lstStyle/>
          <a:p>
            <a:fld id="{A26BDE87-26AA-4E86-A379-009544FCC88F}" type="datetimeFigureOut">
              <a:rPr lang="en-US" smtClean="0"/>
              <a:t>6/2/2020</a:t>
            </a:fld>
            <a:endParaRPr lang="en-US"/>
          </a:p>
        </p:txBody>
      </p:sp>
      <p:sp>
        <p:nvSpPr>
          <p:cNvPr id="6" name="Footer Placeholder 5">
            <a:extLst>
              <a:ext uri="{FF2B5EF4-FFF2-40B4-BE49-F238E27FC236}">
                <a16:creationId xmlns:a16="http://schemas.microsoft.com/office/drawing/2014/main" id="{15D966FB-F5D0-4FBE-8C8A-4D78C07D2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A0FE6-8244-48A2-88A0-BC52045064BA}"/>
              </a:ext>
            </a:extLst>
          </p:cNvPr>
          <p:cNvSpPr>
            <a:spLocks noGrp="1"/>
          </p:cNvSpPr>
          <p:nvPr>
            <p:ph type="sldNum" sz="quarter" idx="12"/>
          </p:nvPr>
        </p:nvSpPr>
        <p:spPr/>
        <p:txBody>
          <a:bodyPr/>
          <a:lstStyle/>
          <a:p>
            <a:fld id="{A4AC781C-4F93-43D0-984C-3CC133559EDC}" type="slidenum">
              <a:rPr lang="en-US" smtClean="0"/>
              <a:t>‹#›</a:t>
            </a:fld>
            <a:endParaRPr lang="en-US"/>
          </a:p>
        </p:txBody>
      </p:sp>
    </p:spTree>
    <p:extLst>
      <p:ext uri="{BB962C8B-B14F-4D97-AF65-F5344CB8AC3E}">
        <p14:creationId xmlns:p14="http://schemas.microsoft.com/office/powerpoint/2010/main" val="348379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8D7B0-E4B1-42EC-9525-0A38E4005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F03E16-4EBC-4030-ABA4-B88889AAD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E6BC1-8317-419F-8F49-699BFB0DF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BDE87-26AA-4E86-A379-009544FCC88F}" type="datetimeFigureOut">
              <a:rPr lang="en-US" smtClean="0"/>
              <a:t>6/2/2020</a:t>
            </a:fld>
            <a:endParaRPr lang="en-US"/>
          </a:p>
        </p:txBody>
      </p:sp>
      <p:sp>
        <p:nvSpPr>
          <p:cNvPr id="5" name="Footer Placeholder 4">
            <a:extLst>
              <a:ext uri="{FF2B5EF4-FFF2-40B4-BE49-F238E27FC236}">
                <a16:creationId xmlns:a16="http://schemas.microsoft.com/office/drawing/2014/main" id="{EA02E55D-B847-43E6-83BF-1395E028B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733BA9-BC55-43C6-A544-D3AC3C8E9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C781C-4F93-43D0-984C-3CC133559EDC}" type="slidenum">
              <a:rPr lang="en-US" smtClean="0"/>
              <a:t>‹#›</a:t>
            </a:fld>
            <a:endParaRPr lang="en-US"/>
          </a:p>
        </p:txBody>
      </p:sp>
    </p:spTree>
    <p:extLst>
      <p:ext uri="{BB962C8B-B14F-4D97-AF65-F5344CB8AC3E}">
        <p14:creationId xmlns:p14="http://schemas.microsoft.com/office/powerpoint/2010/main" val="49279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p:txBody>
          <a:bodyPr>
            <a:normAutofit/>
          </a:bodyPr>
          <a:lstStyle/>
          <a:p>
            <a:pPr algn="ctr"/>
            <a:r>
              <a:rPr lang="en-US" sz="3600" b="1" dirty="0">
                <a:solidFill>
                  <a:schemeClr val="tx1">
                    <a:lumMod val="75000"/>
                    <a:lumOff val="25000"/>
                  </a:schemeClr>
                </a:solidFill>
                <a:latin typeface="Arial Black" panose="020B0A04020102020204" pitchFamily="34" charset="0"/>
              </a:rPr>
              <a:t>Software Testing at CMED Health Ltd.</a:t>
            </a:r>
          </a:p>
        </p:txBody>
      </p:sp>
      <p:sp>
        <p:nvSpPr>
          <p:cNvPr id="3" name="Content Placeholder 2">
            <a:extLst>
              <a:ext uri="{FF2B5EF4-FFF2-40B4-BE49-F238E27FC236}">
                <a16:creationId xmlns:a16="http://schemas.microsoft.com/office/drawing/2014/main" id="{876FA4A3-C28B-40BD-846B-1829DCB5DFB8}"/>
              </a:ext>
            </a:extLst>
          </p:cNvPr>
          <p:cNvSpPr>
            <a:spLocks noGrp="1"/>
          </p:cNvSpPr>
          <p:nvPr>
            <p:ph idx="1"/>
          </p:nvPr>
        </p:nvSpPr>
        <p:spPr>
          <a:xfrm>
            <a:off x="838200" y="1589649"/>
            <a:ext cx="10515600" cy="4754880"/>
          </a:xfrm>
        </p:spPr>
        <p:txBody>
          <a:bodyPr>
            <a:normAutofit lnSpcReduction="10000"/>
          </a:bodyPr>
          <a:lstStyle/>
          <a:p>
            <a:pPr marL="0" indent="0" algn="ctr">
              <a:buNone/>
            </a:pPr>
            <a:r>
              <a:rPr lang="en-US" b="1" dirty="0">
                <a:solidFill>
                  <a:schemeClr val="tx1">
                    <a:lumMod val="75000"/>
                    <a:lumOff val="25000"/>
                  </a:schemeClr>
                </a:solidFill>
              </a:rPr>
              <a:t>Supervised By:</a:t>
            </a:r>
          </a:p>
          <a:p>
            <a:pPr marL="0" indent="0" algn="ctr">
              <a:buNone/>
            </a:pPr>
            <a:r>
              <a:rPr lang="en-US" dirty="0">
                <a:solidFill>
                  <a:schemeClr val="tx1">
                    <a:lumMod val="75000"/>
                    <a:lumOff val="25000"/>
                  </a:schemeClr>
                </a:solidFill>
              </a:rPr>
              <a:t>Dr. Farhana Sarkar</a:t>
            </a:r>
          </a:p>
          <a:p>
            <a:pPr marL="0" indent="0" algn="ctr">
              <a:buNone/>
            </a:pPr>
            <a:r>
              <a:rPr lang="en-US" dirty="0">
                <a:solidFill>
                  <a:schemeClr val="tx1">
                    <a:lumMod val="75000"/>
                    <a:lumOff val="25000"/>
                  </a:schemeClr>
                </a:solidFill>
              </a:rPr>
              <a:t>Assistant Professor and Course Coordinator</a:t>
            </a:r>
          </a:p>
          <a:p>
            <a:pPr marL="0" indent="0" algn="ctr">
              <a:buNone/>
            </a:pPr>
            <a:r>
              <a:rPr lang="en-US" dirty="0">
                <a:solidFill>
                  <a:schemeClr val="tx1">
                    <a:lumMod val="75000"/>
                    <a:lumOff val="25000"/>
                  </a:schemeClr>
                </a:solidFill>
              </a:rPr>
              <a:t>Department of Computer Science and Engineering (CSE)</a:t>
            </a:r>
          </a:p>
          <a:p>
            <a:pPr marL="0" indent="0" algn="ctr">
              <a:buNone/>
            </a:pPr>
            <a:r>
              <a:rPr lang="en-US" dirty="0">
                <a:solidFill>
                  <a:schemeClr val="tx1">
                    <a:lumMod val="75000"/>
                    <a:lumOff val="25000"/>
                  </a:schemeClr>
                </a:solidFill>
              </a:rPr>
              <a:t>University of Liberal Arts Bangladesh (ULAB)</a:t>
            </a:r>
          </a:p>
          <a:p>
            <a:pPr marL="0" indent="0" algn="ctr">
              <a:buNone/>
            </a:pPr>
            <a:endParaRPr lang="en-US" dirty="0">
              <a:solidFill>
                <a:schemeClr val="tx1">
                  <a:lumMod val="75000"/>
                  <a:lumOff val="25000"/>
                </a:schemeClr>
              </a:solidFill>
            </a:endParaRPr>
          </a:p>
          <a:p>
            <a:pPr marL="0" indent="0" algn="ctr">
              <a:buNone/>
            </a:pPr>
            <a:r>
              <a:rPr lang="en-US" b="1" dirty="0">
                <a:solidFill>
                  <a:schemeClr val="tx1">
                    <a:lumMod val="75000"/>
                    <a:lumOff val="25000"/>
                  </a:schemeClr>
                </a:solidFill>
              </a:rPr>
              <a:t>Presented By:</a:t>
            </a:r>
          </a:p>
          <a:p>
            <a:pPr marL="0" indent="0" algn="ctr">
              <a:buNone/>
            </a:pPr>
            <a:r>
              <a:rPr lang="en-US" dirty="0">
                <a:solidFill>
                  <a:schemeClr val="tx1">
                    <a:lumMod val="75000"/>
                    <a:lumOff val="25000"/>
                  </a:schemeClr>
                </a:solidFill>
              </a:rPr>
              <a:t>Imtiaz Ahmed Chowdhury</a:t>
            </a:r>
          </a:p>
          <a:p>
            <a:pPr marL="0" indent="0" algn="ctr">
              <a:buNone/>
            </a:pPr>
            <a:r>
              <a:rPr lang="en-US" dirty="0">
                <a:solidFill>
                  <a:schemeClr val="tx1">
                    <a:lumMod val="75000"/>
                    <a:lumOff val="25000"/>
                  </a:schemeClr>
                </a:solidFill>
              </a:rPr>
              <a:t>ID:161014052</a:t>
            </a:r>
          </a:p>
          <a:p>
            <a:pPr marL="0" indent="0" algn="ctr">
              <a:buNone/>
            </a:pPr>
            <a:r>
              <a:rPr lang="en-US" dirty="0">
                <a:solidFill>
                  <a:schemeClr val="tx1">
                    <a:lumMod val="75000"/>
                    <a:lumOff val="25000"/>
                  </a:schemeClr>
                </a:solidFill>
              </a:rPr>
              <a:t>Department of Computer Science and Engineering(CSE)</a:t>
            </a:r>
          </a:p>
          <a:p>
            <a:pPr marL="0" indent="0" algn="ctr">
              <a:buNone/>
            </a:pPr>
            <a:endParaRPr lang="en-US" dirty="0">
              <a:solidFill>
                <a:schemeClr val="tx1">
                  <a:lumMod val="75000"/>
                  <a:lumOff val="25000"/>
                </a:schemeClr>
              </a:solidFill>
            </a:endParaRPr>
          </a:p>
        </p:txBody>
      </p:sp>
      <p:sp>
        <p:nvSpPr>
          <p:cNvPr id="8" name="Diamond 7">
            <a:extLst>
              <a:ext uri="{FF2B5EF4-FFF2-40B4-BE49-F238E27FC236}">
                <a16:creationId xmlns:a16="http://schemas.microsoft.com/office/drawing/2014/main" id="{74C0CABD-2A33-4EE4-AF26-3064CF47BC7A}"/>
              </a:ext>
            </a:extLst>
          </p:cNvPr>
          <p:cNvSpPr/>
          <p:nvPr/>
        </p:nvSpPr>
        <p:spPr>
          <a:xfrm>
            <a:off x="5963264" y="3967089"/>
            <a:ext cx="265472" cy="26547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906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fr-FR" sz="3600" b="1" dirty="0" err="1">
                <a:solidFill>
                  <a:schemeClr val="tx1">
                    <a:lumMod val="75000"/>
                    <a:lumOff val="25000"/>
                  </a:schemeClr>
                </a:solidFill>
                <a:latin typeface="Arial Black" panose="020B0A04020102020204" pitchFamily="34" charset="0"/>
              </a:rPr>
              <a:t>HelpAge</a:t>
            </a:r>
            <a:r>
              <a:rPr lang="fr-FR" sz="3600" b="1" dirty="0">
                <a:solidFill>
                  <a:schemeClr val="tx1">
                    <a:lumMod val="75000"/>
                    <a:lumOff val="25000"/>
                  </a:schemeClr>
                </a:solidFill>
                <a:latin typeface="Arial Black" panose="020B0A04020102020204" pitchFamily="34" charset="0"/>
              </a:rPr>
              <a:t> Web Application UI</a:t>
            </a:r>
            <a:endParaRPr lang="en-US" sz="3600" b="1" dirty="0">
              <a:solidFill>
                <a:schemeClr val="tx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4" name="Picture 3">
            <a:extLst>
              <a:ext uri="{FF2B5EF4-FFF2-40B4-BE49-F238E27FC236}">
                <a16:creationId xmlns:a16="http://schemas.microsoft.com/office/drawing/2014/main" id="{4FC92ABD-FAE3-454E-88F3-7B482AF021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643" y="1149289"/>
            <a:ext cx="10515601" cy="5323282"/>
          </a:xfrm>
          <a:prstGeom prst="rect">
            <a:avLst/>
          </a:prstGeom>
        </p:spPr>
      </p:pic>
    </p:spTree>
    <p:extLst>
      <p:ext uri="{BB962C8B-B14F-4D97-AF65-F5344CB8AC3E}">
        <p14:creationId xmlns:p14="http://schemas.microsoft.com/office/powerpoint/2010/main" val="378179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513471"/>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Internship Activities/Works</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sp>
        <p:nvSpPr>
          <p:cNvPr id="4" name="Parallelogram 3">
            <a:extLst>
              <a:ext uri="{FF2B5EF4-FFF2-40B4-BE49-F238E27FC236}">
                <a16:creationId xmlns:a16="http://schemas.microsoft.com/office/drawing/2014/main" id="{A76C9886-A2DC-403F-8A4B-39F4A4660210}"/>
              </a:ext>
            </a:extLst>
          </p:cNvPr>
          <p:cNvSpPr/>
          <p:nvPr/>
        </p:nvSpPr>
        <p:spPr>
          <a:xfrm>
            <a:off x="1167845" y="1839034"/>
            <a:ext cx="541433" cy="877686"/>
          </a:xfrm>
          <a:prstGeom prst="parallelogram">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07735B1A-20F3-4C0C-93A4-29BA57D6F4CA}"/>
              </a:ext>
            </a:extLst>
          </p:cNvPr>
          <p:cNvSpPr/>
          <p:nvPr/>
        </p:nvSpPr>
        <p:spPr>
          <a:xfrm>
            <a:off x="1277096" y="2352504"/>
            <a:ext cx="9828439" cy="1222437"/>
          </a:xfrm>
          <a:prstGeom prst="parallelogram">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Tested for data mismatch between Mobile application ,Web dashboard and Swagger API’s. Worked with Backend developer team for this.</a:t>
            </a:r>
          </a:p>
        </p:txBody>
      </p:sp>
      <p:sp>
        <p:nvSpPr>
          <p:cNvPr id="8" name="Parallelogram 7">
            <a:extLst>
              <a:ext uri="{FF2B5EF4-FFF2-40B4-BE49-F238E27FC236}">
                <a16:creationId xmlns:a16="http://schemas.microsoft.com/office/drawing/2014/main" id="{154433ED-1616-48CB-9F6D-7D65AE849E0A}"/>
              </a:ext>
            </a:extLst>
          </p:cNvPr>
          <p:cNvSpPr/>
          <p:nvPr/>
        </p:nvSpPr>
        <p:spPr>
          <a:xfrm>
            <a:off x="1167845" y="3972804"/>
            <a:ext cx="541433" cy="877686"/>
          </a:xfrm>
          <a:prstGeom prst="parallelogram">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6E759CC-86F5-4FFB-A329-458CCDE1F756}"/>
              </a:ext>
            </a:extLst>
          </p:cNvPr>
          <p:cNvSpPr/>
          <p:nvPr/>
        </p:nvSpPr>
        <p:spPr>
          <a:xfrm>
            <a:off x="1277096" y="4486274"/>
            <a:ext cx="9828439" cy="1222437"/>
          </a:xfrm>
          <a:prstGeom prst="parallelogram">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Provided support to modifications on  the CMED website. Add some pages and content using CMS(WordPress). To adding content on the website, we used </a:t>
            </a:r>
            <a:r>
              <a:rPr lang="en-US" dirty="0" err="1"/>
              <a:t>Elementor</a:t>
            </a:r>
            <a:r>
              <a:rPr lang="en-US" dirty="0"/>
              <a:t> Page Builder and some plugins.</a:t>
            </a:r>
            <a:endParaRPr lang="en-US" dirty="0">
              <a:solidFill>
                <a:schemeClr val="bg1"/>
              </a:solidFill>
            </a:endParaRPr>
          </a:p>
        </p:txBody>
      </p:sp>
    </p:spTree>
    <p:extLst>
      <p:ext uri="{BB962C8B-B14F-4D97-AF65-F5344CB8AC3E}">
        <p14:creationId xmlns:p14="http://schemas.microsoft.com/office/powerpoint/2010/main" val="249632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Covid-19 Update page of CMED web</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7" name="Picture 6">
            <a:extLst>
              <a:ext uri="{FF2B5EF4-FFF2-40B4-BE49-F238E27FC236}">
                <a16:creationId xmlns:a16="http://schemas.microsoft.com/office/drawing/2014/main" id="{35B9D7D3-B351-4759-BA82-CE8AAE5A3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458" y="1149289"/>
            <a:ext cx="10663084" cy="5382542"/>
          </a:xfrm>
          <a:prstGeom prst="rect">
            <a:avLst/>
          </a:prstGeom>
        </p:spPr>
      </p:pic>
    </p:spTree>
    <p:extLst>
      <p:ext uri="{BB962C8B-B14F-4D97-AF65-F5344CB8AC3E}">
        <p14:creationId xmlns:p14="http://schemas.microsoft.com/office/powerpoint/2010/main" val="80451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513471"/>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TOOLS USED</a:t>
            </a:r>
          </a:p>
        </p:txBody>
      </p:sp>
      <p:sp>
        <p:nvSpPr>
          <p:cNvPr id="3" name="Content Placeholder 2">
            <a:extLst>
              <a:ext uri="{FF2B5EF4-FFF2-40B4-BE49-F238E27FC236}">
                <a16:creationId xmlns:a16="http://schemas.microsoft.com/office/drawing/2014/main" id="{876FA4A3-C28B-40BD-846B-1829DCB5DFB8}"/>
              </a:ext>
            </a:extLst>
          </p:cNvPr>
          <p:cNvSpPr>
            <a:spLocks noGrp="1"/>
          </p:cNvSpPr>
          <p:nvPr>
            <p:ph idx="1"/>
          </p:nvPr>
        </p:nvSpPr>
        <p:spPr>
          <a:xfrm>
            <a:off x="838200" y="1589649"/>
            <a:ext cx="10515600" cy="4754880"/>
          </a:xfrm>
        </p:spPr>
        <p:txBody>
          <a:bodyPr>
            <a:normAutofit lnSpcReduction="10000"/>
          </a:bodyPr>
          <a:lstStyle/>
          <a:p>
            <a:pPr>
              <a:buClr>
                <a:schemeClr val="accent4">
                  <a:lumMod val="60000"/>
                  <a:lumOff val="40000"/>
                </a:schemeClr>
              </a:buClr>
              <a:buFont typeface="Wingdings" panose="05000000000000000000" pitchFamily="2" charset="2"/>
              <a:buChar char="§"/>
            </a:pPr>
            <a:r>
              <a:rPr lang="en-US" b="1" dirty="0"/>
              <a:t>CMED Measurement devices</a:t>
            </a:r>
            <a:r>
              <a:rPr lang="en-US" dirty="0"/>
              <a:t>: CMED has multiple smart devices for health check up. Had to learn how to use those as major part of our testing depends on those measurement devices.</a:t>
            </a:r>
          </a:p>
          <a:p>
            <a:pPr>
              <a:buClr>
                <a:schemeClr val="accent4">
                  <a:lumMod val="60000"/>
                  <a:lumOff val="40000"/>
                </a:schemeClr>
              </a:buClr>
              <a:buFont typeface="Wingdings" panose="05000000000000000000" pitchFamily="2" charset="2"/>
              <a:buChar char="§"/>
            </a:pPr>
            <a:r>
              <a:rPr lang="en-US" b="1" dirty="0"/>
              <a:t>Slack</a:t>
            </a:r>
            <a:r>
              <a:rPr lang="en-US" dirty="0"/>
              <a:t>: Used slack for Communication, Daily target announcement, Check in/Check out messages.</a:t>
            </a:r>
          </a:p>
          <a:p>
            <a:pPr>
              <a:buClr>
                <a:schemeClr val="accent4">
                  <a:lumMod val="60000"/>
                  <a:lumOff val="40000"/>
                </a:schemeClr>
              </a:buClr>
              <a:buFont typeface="Wingdings" panose="05000000000000000000" pitchFamily="2" charset="2"/>
              <a:buChar char="§"/>
            </a:pPr>
            <a:r>
              <a:rPr lang="en-US" b="1" dirty="0"/>
              <a:t>Redmine &amp; Trello </a:t>
            </a:r>
            <a:r>
              <a:rPr lang="en-US" dirty="0"/>
              <a:t>: To listed issues/bugs I was using Trello and Redmine those are online corkboards. I use it to compose "cards" into records those cards can be notes, screenshot, shared documents, or whatever else that helps Dev collaboration together. </a:t>
            </a:r>
          </a:p>
          <a:p>
            <a:pPr>
              <a:buClr>
                <a:schemeClr val="accent4">
                  <a:lumMod val="60000"/>
                  <a:lumOff val="40000"/>
                </a:schemeClr>
              </a:buClr>
              <a:buFont typeface="Wingdings" panose="05000000000000000000" pitchFamily="2" charset="2"/>
              <a:buChar char="§"/>
            </a:pPr>
            <a:r>
              <a:rPr lang="en-US" b="1" dirty="0"/>
              <a:t>Swagger</a:t>
            </a:r>
            <a:r>
              <a:rPr lang="en-US" dirty="0"/>
              <a:t> : CMED uses swagger to design API’s. When data are a mismatch between the mobile application and web dashboard at that moment need to check APIs.</a:t>
            </a:r>
          </a:p>
          <a:p>
            <a:pPr>
              <a:buClr>
                <a:schemeClr val="accent4">
                  <a:lumMod val="60000"/>
                  <a:lumOff val="40000"/>
                </a:schemeClr>
              </a:buClr>
              <a:buFont typeface="Wingdings" panose="05000000000000000000" pitchFamily="2" charset="2"/>
              <a:buChar char="§"/>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29497"/>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spTree>
    <p:extLst>
      <p:ext uri="{BB962C8B-B14F-4D97-AF65-F5344CB8AC3E}">
        <p14:creationId xmlns:p14="http://schemas.microsoft.com/office/powerpoint/2010/main" val="89246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Issues/Bugs Report on Slack</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7" name="Picture 6">
            <a:extLst>
              <a:ext uri="{FF2B5EF4-FFF2-40B4-BE49-F238E27FC236}">
                <a16:creationId xmlns:a16="http://schemas.microsoft.com/office/drawing/2014/main" id="{B34CA25F-5C91-4E77-AB58-602C7D501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587" y="1512295"/>
            <a:ext cx="10736826" cy="4831572"/>
          </a:xfrm>
          <a:prstGeom prst="rect">
            <a:avLst/>
          </a:prstGeom>
        </p:spPr>
      </p:pic>
    </p:spTree>
    <p:extLst>
      <p:ext uri="{BB962C8B-B14F-4D97-AF65-F5344CB8AC3E}">
        <p14:creationId xmlns:p14="http://schemas.microsoft.com/office/powerpoint/2010/main" val="279247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Issues/Bugs Report on Redmine</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4" name="Picture 3">
            <a:extLst>
              <a:ext uri="{FF2B5EF4-FFF2-40B4-BE49-F238E27FC236}">
                <a16:creationId xmlns:a16="http://schemas.microsoft.com/office/drawing/2014/main" id="{BB837398-8330-46D2-85DB-6BFCEE7E9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109" y="1412344"/>
            <a:ext cx="11149781" cy="4994513"/>
          </a:xfrm>
          <a:prstGeom prst="rect">
            <a:avLst/>
          </a:prstGeom>
        </p:spPr>
      </p:pic>
    </p:spTree>
    <p:extLst>
      <p:ext uri="{BB962C8B-B14F-4D97-AF65-F5344CB8AC3E}">
        <p14:creationId xmlns:p14="http://schemas.microsoft.com/office/powerpoint/2010/main" val="137249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513471"/>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POINT LEARNED</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29497"/>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sp>
        <p:nvSpPr>
          <p:cNvPr id="9" name="Rectangle 8">
            <a:extLst>
              <a:ext uri="{FF2B5EF4-FFF2-40B4-BE49-F238E27FC236}">
                <a16:creationId xmlns:a16="http://schemas.microsoft.com/office/drawing/2014/main" id="{B55456AE-5036-41E5-ABDC-5ABA40AAF98D}"/>
              </a:ext>
            </a:extLst>
          </p:cNvPr>
          <p:cNvSpPr/>
          <p:nvPr/>
        </p:nvSpPr>
        <p:spPr>
          <a:xfrm>
            <a:off x="1341140" y="2040285"/>
            <a:ext cx="4102509"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Time Management </a:t>
            </a:r>
          </a:p>
        </p:txBody>
      </p:sp>
      <p:sp>
        <p:nvSpPr>
          <p:cNvPr id="12" name="Rectangle 11">
            <a:extLst>
              <a:ext uri="{FF2B5EF4-FFF2-40B4-BE49-F238E27FC236}">
                <a16:creationId xmlns:a16="http://schemas.microsoft.com/office/drawing/2014/main" id="{8FF8727F-1C7B-40FB-AB9D-4A886663878D}"/>
              </a:ext>
            </a:extLst>
          </p:cNvPr>
          <p:cNvSpPr/>
          <p:nvPr/>
        </p:nvSpPr>
        <p:spPr>
          <a:xfrm>
            <a:off x="6748352" y="2096200"/>
            <a:ext cx="4102509"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Software Testing</a:t>
            </a:r>
          </a:p>
        </p:txBody>
      </p:sp>
      <p:sp>
        <p:nvSpPr>
          <p:cNvPr id="13" name="Rectangle 12">
            <a:extLst>
              <a:ext uri="{FF2B5EF4-FFF2-40B4-BE49-F238E27FC236}">
                <a16:creationId xmlns:a16="http://schemas.microsoft.com/office/drawing/2014/main" id="{4D382751-1FA1-4637-8301-0CA79451C680}"/>
              </a:ext>
            </a:extLst>
          </p:cNvPr>
          <p:cNvSpPr/>
          <p:nvPr/>
        </p:nvSpPr>
        <p:spPr>
          <a:xfrm>
            <a:off x="1341140" y="4252543"/>
            <a:ext cx="4102509"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Test Cases Writing</a:t>
            </a:r>
          </a:p>
        </p:txBody>
      </p:sp>
      <p:sp>
        <p:nvSpPr>
          <p:cNvPr id="14" name="Rectangle 13">
            <a:extLst>
              <a:ext uri="{FF2B5EF4-FFF2-40B4-BE49-F238E27FC236}">
                <a16:creationId xmlns:a16="http://schemas.microsoft.com/office/drawing/2014/main" id="{2A8FE57E-EDDB-40E8-9089-C14B2F07E054}"/>
              </a:ext>
            </a:extLst>
          </p:cNvPr>
          <p:cNvSpPr/>
          <p:nvPr/>
        </p:nvSpPr>
        <p:spPr>
          <a:xfrm>
            <a:off x="6748351" y="4252542"/>
            <a:ext cx="4102509"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Team Work</a:t>
            </a:r>
          </a:p>
        </p:txBody>
      </p:sp>
    </p:spTree>
    <p:extLst>
      <p:ext uri="{BB962C8B-B14F-4D97-AF65-F5344CB8AC3E}">
        <p14:creationId xmlns:p14="http://schemas.microsoft.com/office/powerpoint/2010/main" val="134495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822F-A57E-49C3-9B94-7C16730164D7}"/>
              </a:ext>
            </a:extLst>
          </p:cNvPr>
          <p:cNvSpPr>
            <a:spLocks noGrp="1"/>
          </p:cNvSpPr>
          <p:nvPr>
            <p:ph type="ctrTitle"/>
          </p:nvPr>
        </p:nvSpPr>
        <p:spPr/>
        <p:txBody>
          <a:bodyPr/>
          <a:lstStyle/>
          <a:p>
            <a:r>
              <a:rPr lang="en-US" spc="600" dirty="0">
                <a:solidFill>
                  <a:schemeClr val="tx1">
                    <a:lumMod val="75000"/>
                    <a:lumOff val="25000"/>
                  </a:schemeClr>
                </a:solidFill>
                <a:latin typeface="Arial Black" panose="020B0A04020102020204" pitchFamily="34" charset="0"/>
              </a:rPr>
              <a:t>THANK YOU</a:t>
            </a:r>
          </a:p>
        </p:txBody>
      </p:sp>
      <p:sp>
        <p:nvSpPr>
          <p:cNvPr id="5" name="L-Shape 4">
            <a:extLst>
              <a:ext uri="{FF2B5EF4-FFF2-40B4-BE49-F238E27FC236}">
                <a16:creationId xmlns:a16="http://schemas.microsoft.com/office/drawing/2014/main" id="{2C3BDD8E-E557-4948-AF98-CF3E12BFD6AC}"/>
              </a:ext>
            </a:extLst>
          </p:cNvPr>
          <p:cNvSpPr/>
          <p:nvPr/>
        </p:nvSpPr>
        <p:spPr>
          <a:xfrm flipV="1">
            <a:off x="0" y="-58993"/>
            <a:ext cx="6096000" cy="899652"/>
          </a:xfrm>
          <a:prstGeom prst="corner">
            <a:avLst>
              <a:gd name="adj1" fmla="val 25774"/>
              <a:gd name="adj2" fmla="val 2691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a:extLst>
              <a:ext uri="{FF2B5EF4-FFF2-40B4-BE49-F238E27FC236}">
                <a16:creationId xmlns:a16="http://schemas.microsoft.com/office/drawing/2014/main" id="{B6D9C730-BBD9-4D2D-9CE3-173432870329}"/>
              </a:ext>
            </a:extLst>
          </p:cNvPr>
          <p:cNvSpPr/>
          <p:nvPr/>
        </p:nvSpPr>
        <p:spPr>
          <a:xfrm flipH="1">
            <a:off x="6096000" y="5958348"/>
            <a:ext cx="6096000" cy="899652"/>
          </a:xfrm>
          <a:prstGeom prst="corner">
            <a:avLst>
              <a:gd name="adj1" fmla="val 25774"/>
              <a:gd name="adj2" fmla="val 2691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7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413396"/>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COMPANY PROFILE</a:t>
            </a:r>
          </a:p>
        </p:txBody>
      </p:sp>
      <p:sp>
        <p:nvSpPr>
          <p:cNvPr id="3" name="Content Placeholder 2">
            <a:extLst>
              <a:ext uri="{FF2B5EF4-FFF2-40B4-BE49-F238E27FC236}">
                <a16:creationId xmlns:a16="http://schemas.microsoft.com/office/drawing/2014/main" id="{876FA4A3-C28B-40BD-846B-1829DCB5DFB8}"/>
              </a:ext>
            </a:extLst>
          </p:cNvPr>
          <p:cNvSpPr>
            <a:spLocks noGrp="1"/>
          </p:cNvSpPr>
          <p:nvPr>
            <p:ph idx="1"/>
          </p:nvPr>
        </p:nvSpPr>
        <p:spPr>
          <a:xfrm>
            <a:off x="838200" y="1589649"/>
            <a:ext cx="10515600" cy="4754880"/>
          </a:xfrm>
        </p:spPr>
        <p:txBody>
          <a:bodyPr>
            <a:normAutofit/>
          </a:bodyPr>
          <a:lstStyle/>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Name 			:CMED Health Limited.</a:t>
            </a:r>
          </a:p>
          <a:p>
            <a:pPr marL="0" indent="0">
              <a:buNone/>
            </a:pPr>
            <a:r>
              <a:rPr lang="en-US" dirty="0">
                <a:solidFill>
                  <a:schemeClr val="tx1">
                    <a:lumMod val="75000"/>
                    <a:lumOff val="25000"/>
                  </a:schemeClr>
                </a:solidFill>
              </a:rPr>
              <a:t>Website 			:cmed.com.bd</a:t>
            </a:r>
          </a:p>
          <a:p>
            <a:pPr marL="0" indent="0">
              <a:buNone/>
            </a:pPr>
            <a:r>
              <a:rPr lang="en-US" dirty="0">
                <a:solidFill>
                  <a:schemeClr val="tx1">
                    <a:lumMod val="75000"/>
                    <a:lumOff val="25000"/>
                  </a:schemeClr>
                </a:solidFill>
              </a:rPr>
              <a:t>Nature of Business 	:Smart health monitoring system for regular 				 health monitoring.</a:t>
            </a:r>
          </a:p>
          <a:p>
            <a:pPr marL="0" indent="0">
              <a:buNone/>
            </a:pPr>
            <a:r>
              <a:rPr lang="en-US" dirty="0">
                <a:solidFill>
                  <a:schemeClr val="tx1">
                    <a:lumMod val="75000"/>
                    <a:lumOff val="25000"/>
                  </a:schemeClr>
                </a:solidFill>
              </a:rPr>
              <a:t>Services 			:Primary health monitoring, Workforce 					 wellness program (WWP), Cloud based 					 record system, CMED e-prescription, etc.</a:t>
            </a:r>
          </a:p>
          <a:p>
            <a:pPr marL="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29496"/>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spTree>
    <p:extLst>
      <p:ext uri="{BB962C8B-B14F-4D97-AF65-F5344CB8AC3E}">
        <p14:creationId xmlns:p14="http://schemas.microsoft.com/office/powerpoint/2010/main" val="16123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513471"/>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COMPANY OVERVIEW</a:t>
            </a:r>
          </a:p>
        </p:txBody>
      </p:sp>
      <p:sp>
        <p:nvSpPr>
          <p:cNvPr id="3" name="Content Placeholder 2">
            <a:extLst>
              <a:ext uri="{FF2B5EF4-FFF2-40B4-BE49-F238E27FC236}">
                <a16:creationId xmlns:a16="http://schemas.microsoft.com/office/drawing/2014/main" id="{876FA4A3-C28B-40BD-846B-1829DCB5DFB8}"/>
              </a:ext>
            </a:extLst>
          </p:cNvPr>
          <p:cNvSpPr>
            <a:spLocks noGrp="1"/>
          </p:cNvSpPr>
          <p:nvPr>
            <p:ph idx="1"/>
          </p:nvPr>
        </p:nvSpPr>
        <p:spPr>
          <a:xfrm>
            <a:off x="838200" y="1589649"/>
            <a:ext cx="10515600" cy="4754880"/>
          </a:xfrm>
        </p:spPr>
        <p:txBody>
          <a:bodyPr>
            <a:normAutofit/>
          </a:bodyPr>
          <a:lstStyle/>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CMED Health Limited is a health tech company focusing on preventive healthcare. It was established on 2016. CMED is a smart health monitoring system for regular health monitoring. CMED uses smart medical sensors connected to a smartphone for measurement of vital signs and store data to its secured cloud server. Users will get instant 				feedback about their health status</a:t>
            </a:r>
          </a:p>
          <a:p>
            <a:pPr marL="0" indent="0" algn="just">
              <a:buNone/>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4" name="Picture 3">
            <a:extLst>
              <a:ext uri="{FF2B5EF4-FFF2-40B4-BE49-F238E27FC236}">
                <a16:creationId xmlns:a16="http://schemas.microsoft.com/office/drawing/2014/main" id="{35785608-1067-4F6D-89B7-E5A82B6B62FD}"/>
              </a:ext>
            </a:extLst>
          </p:cNvPr>
          <p:cNvPicPr>
            <a:picLocks noChangeAspect="1"/>
          </p:cNvPicPr>
          <p:nvPr/>
        </p:nvPicPr>
        <p:blipFill>
          <a:blip r:embed="rId4"/>
          <a:stretch>
            <a:fillRect/>
          </a:stretch>
        </p:blipFill>
        <p:spPr>
          <a:xfrm>
            <a:off x="4654171" y="5278999"/>
            <a:ext cx="2883658" cy="676715"/>
          </a:xfrm>
          <a:prstGeom prst="rect">
            <a:avLst/>
          </a:prstGeom>
        </p:spPr>
      </p:pic>
    </p:spTree>
    <p:extLst>
      <p:ext uri="{BB962C8B-B14F-4D97-AF65-F5344CB8AC3E}">
        <p14:creationId xmlns:p14="http://schemas.microsoft.com/office/powerpoint/2010/main" val="366786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421646"/>
            <a:ext cx="10515600" cy="902287"/>
          </a:xfrm>
        </p:spPr>
        <p:txBody>
          <a:bodyPr>
            <a:normAutofit/>
          </a:bodyPr>
          <a:lstStyle/>
          <a:p>
            <a:pPr algn="ctr"/>
            <a:r>
              <a:rPr lang="en-US" sz="3600" b="1" dirty="0">
                <a:solidFill>
                  <a:schemeClr val="tx1">
                    <a:lumMod val="75000"/>
                    <a:lumOff val="25000"/>
                  </a:schemeClr>
                </a:solidFill>
                <a:latin typeface="Arial Black" panose="020B0A04020102020204" pitchFamily="34" charset="0"/>
              </a:rPr>
              <a:t>DUTIES and RESPONSIBILITIES</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sp>
        <p:nvSpPr>
          <p:cNvPr id="19" name="Rectangle 18">
            <a:extLst>
              <a:ext uri="{FF2B5EF4-FFF2-40B4-BE49-F238E27FC236}">
                <a16:creationId xmlns:a16="http://schemas.microsoft.com/office/drawing/2014/main" id="{5EECBF88-B39F-48ED-A43E-5D7DB096708C}"/>
              </a:ext>
            </a:extLst>
          </p:cNvPr>
          <p:cNvSpPr/>
          <p:nvPr/>
        </p:nvSpPr>
        <p:spPr>
          <a:xfrm>
            <a:off x="4379825" y="1633426"/>
            <a:ext cx="3432345" cy="90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Black" panose="020B0A04020102020204" pitchFamily="34" charset="0"/>
              </a:rPr>
              <a:t>App Testing </a:t>
            </a:r>
          </a:p>
        </p:txBody>
      </p:sp>
      <p:sp>
        <p:nvSpPr>
          <p:cNvPr id="20" name="Rectangle 19">
            <a:extLst>
              <a:ext uri="{FF2B5EF4-FFF2-40B4-BE49-F238E27FC236}">
                <a16:creationId xmlns:a16="http://schemas.microsoft.com/office/drawing/2014/main" id="{E16B1465-0713-4E1A-A43C-7B617F0F1FC5}"/>
              </a:ext>
            </a:extLst>
          </p:cNvPr>
          <p:cNvSpPr/>
          <p:nvPr/>
        </p:nvSpPr>
        <p:spPr>
          <a:xfrm>
            <a:off x="383009" y="1631083"/>
            <a:ext cx="3432345" cy="90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Black" panose="020B0A04020102020204" pitchFamily="34" charset="0"/>
              </a:rPr>
              <a:t>Web Testing </a:t>
            </a:r>
          </a:p>
        </p:txBody>
      </p:sp>
      <p:sp>
        <p:nvSpPr>
          <p:cNvPr id="21" name="Rectangle 20">
            <a:extLst>
              <a:ext uri="{FF2B5EF4-FFF2-40B4-BE49-F238E27FC236}">
                <a16:creationId xmlns:a16="http://schemas.microsoft.com/office/drawing/2014/main" id="{56A8384A-3BFC-4A45-B4E5-5208D8B97F26}"/>
              </a:ext>
            </a:extLst>
          </p:cNvPr>
          <p:cNvSpPr/>
          <p:nvPr/>
        </p:nvSpPr>
        <p:spPr>
          <a:xfrm>
            <a:off x="8376641" y="1633426"/>
            <a:ext cx="3432345" cy="9180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Black" panose="020B0A04020102020204" pitchFamily="34" charset="0"/>
              </a:rPr>
              <a:t>API Testing </a:t>
            </a:r>
          </a:p>
        </p:txBody>
      </p:sp>
      <p:sp>
        <p:nvSpPr>
          <p:cNvPr id="23" name="Rectangle 22">
            <a:extLst>
              <a:ext uri="{FF2B5EF4-FFF2-40B4-BE49-F238E27FC236}">
                <a16:creationId xmlns:a16="http://schemas.microsoft.com/office/drawing/2014/main" id="{4A6D09EE-3E84-4BB8-A33B-0BA56DAA20B3}"/>
              </a:ext>
            </a:extLst>
          </p:cNvPr>
          <p:cNvSpPr/>
          <p:nvPr/>
        </p:nvSpPr>
        <p:spPr>
          <a:xfrm>
            <a:off x="383008" y="2612285"/>
            <a:ext cx="3432345" cy="3343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75000"/>
                    <a:lumOff val="25000"/>
                  </a:schemeClr>
                </a:solidFill>
              </a:rPr>
              <a:t>Testing website for potential bugs before its made live and is accessible to general public. In this process CMED focused on functionality, usability, security, compatibility, performance of the web application.</a:t>
            </a:r>
          </a:p>
          <a:p>
            <a:endParaRPr lang="en-US" sz="2000" dirty="0">
              <a:solidFill>
                <a:schemeClr val="tx1">
                  <a:lumMod val="75000"/>
                  <a:lumOff val="25000"/>
                </a:schemeClr>
              </a:solidFill>
            </a:endParaRPr>
          </a:p>
        </p:txBody>
      </p:sp>
      <p:sp>
        <p:nvSpPr>
          <p:cNvPr id="22" name="Rectangle 21">
            <a:extLst>
              <a:ext uri="{FF2B5EF4-FFF2-40B4-BE49-F238E27FC236}">
                <a16:creationId xmlns:a16="http://schemas.microsoft.com/office/drawing/2014/main" id="{14A968B4-7E50-410A-9906-270246AD7248}"/>
              </a:ext>
            </a:extLst>
          </p:cNvPr>
          <p:cNvSpPr/>
          <p:nvPr/>
        </p:nvSpPr>
        <p:spPr>
          <a:xfrm>
            <a:off x="4379825" y="2596305"/>
            <a:ext cx="3432345" cy="3343429"/>
          </a:xfrm>
          <a:custGeom>
            <a:avLst/>
            <a:gdLst>
              <a:gd name="connsiteX0" fmla="*/ 0 w 3432345"/>
              <a:gd name="connsiteY0" fmla="*/ 0 h 3343429"/>
              <a:gd name="connsiteX1" fmla="*/ 3432345 w 3432345"/>
              <a:gd name="connsiteY1" fmla="*/ 0 h 3343429"/>
              <a:gd name="connsiteX2" fmla="*/ 3432345 w 3432345"/>
              <a:gd name="connsiteY2" fmla="*/ 3343429 h 3343429"/>
              <a:gd name="connsiteX3" fmla="*/ 0 w 3432345"/>
              <a:gd name="connsiteY3" fmla="*/ 3343429 h 3343429"/>
              <a:gd name="connsiteX4" fmla="*/ 0 w 3432345"/>
              <a:gd name="connsiteY4" fmla="*/ 0 h 3343429"/>
              <a:gd name="connsiteX0" fmla="*/ 0 w 3432345"/>
              <a:gd name="connsiteY0" fmla="*/ 0 h 3343429"/>
              <a:gd name="connsiteX1" fmla="*/ 3432345 w 3432345"/>
              <a:gd name="connsiteY1" fmla="*/ 0 h 3343429"/>
              <a:gd name="connsiteX2" fmla="*/ 3432345 w 3432345"/>
              <a:gd name="connsiteY2" fmla="*/ 3343429 h 3343429"/>
              <a:gd name="connsiteX3" fmla="*/ 0 w 3432345"/>
              <a:gd name="connsiteY3" fmla="*/ 3343429 h 3343429"/>
              <a:gd name="connsiteX4" fmla="*/ 0 w 3432345"/>
              <a:gd name="connsiteY4" fmla="*/ 0 h 3343429"/>
              <a:gd name="connsiteX0" fmla="*/ 0 w 3432345"/>
              <a:gd name="connsiteY0" fmla="*/ 0 h 3343429"/>
              <a:gd name="connsiteX1" fmla="*/ 3432345 w 3432345"/>
              <a:gd name="connsiteY1" fmla="*/ 0 h 3343429"/>
              <a:gd name="connsiteX2" fmla="*/ 3432345 w 3432345"/>
              <a:gd name="connsiteY2" fmla="*/ 3343429 h 3343429"/>
              <a:gd name="connsiteX3" fmla="*/ 0 w 3432345"/>
              <a:gd name="connsiteY3" fmla="*/ 3343429 h 3343429"/>
              <a:gd name="connsiteX4" fmla="*/ 0 w 3432345"/>
              <a:gd name="connsiteY4" fmla="*/ 0 h 3343429"/>
              <a:gd name="connsiteX0" fmla="*/ 0 w 3432345"/>
              <a:gd name="connsiteY0" fmla="*/ 0 h 3343429"/>
              <a:gd name="connsiteX1" fmla="*/ 3432345 w 3432345"/>
              <a:gd name="connsiteY1" fmla="*/ 0 h 3343429"/>
              <a:gd name="connsiteX2" fmla="*/ 3432345 w 3432345"/>
              <a:gd name="connsiteY2" fmla="*/ 3343429 h 3343429"/>
              <a:gd name="connsiteX3" fmla="*/ 0 w 3432345"/>
              <a:gd name="connsiteY3" fmla="*/ 3343429 h 3343429"/>
              <a:gd name="connsiteX4" fmla="*/ 0 w 3432345"/>
              <a:gd name="connsiteY4" fmla="*/ 0 h 334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45" h="3343429">
                <a:moveTo>
                  <a:pt x="0" y="0"/>
                </a:moveTo>
                <a:lnTo>
                  <a:pt x="3432345" y="0"/>
                </a:lnTo>
                <a:lnTo>
                  <a:pt x="3432345" y="3343429"/>
                </a:lnTo>
                <a:lnTo>
                  <a:pt x="0" y="3343429"/>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75000"/>
                    <a:lumOff val="25000"/>
                  </a:schemeClr>
                </a:solidFill>
              </a:rPr>
              <a:t>Testing mobile applications for providing applications to users for great and smooth performance. In this test process, the main priority is user interface, functionality, usability and consistency.</a:t>
            </a:r>
          </a:p>
          <a:p>
            <a:endParaRPr lang="en-US" sz="2000" dirty="0">
              <a:solidFill>
                <a:schemeClr val="tx1">
                  <a:lumMod val="75000"/>
                  <a:lumOff val="25000"/>
                </a:schemeClr>
              </a:solidFill>
            </a:endParaRPr>
          </a:p>
        </p:txBody>
      </p:sp>
      <p:sp>
        <p:nvSpPr>
          <p:cNvPr id="24" name="Rectangle 23">
            <a:extLst>
              <a:ext uri="{FF2B5EF4-FFF2-40B4-BE49-F238E27FC236}">
                <a16:creationId xmlns:a16="http://schemas.microsoft.com/office/drawing/2014/main" id="{AFD8930A-C867-49B1-9D6F-B7B2FCEFAAF0}"/>
              </a:ext>
            </a:extLst>
          </p:cNvPr>
          <p:cNvSpPr/>
          <p:nvPr/>
        </p:nvSpPr>
        <p:spPr>
          <a:xfrm>
            <a:off x="8376639" y="2596305"/>
            <a:ext cx="3432345" cy="3343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75000"/>
                    <a:lumOff val="25000"/>
                  </a:schemeClr>
                </a:solidFill>
              </a:rPr>
              <a:t>API is a collection of software functions and procedures which can be executed by other software applications. In this testing main focus is functionality, not on behavior or customer experience</a:t>
            </a:r>
          </a:p>
          <a:p>
            <a:endParaRPr lang="en-US" sz="2000" dirty="0">
              <a:solidFill>
                <a:schemeClr val="tx1">
                  <a:lumMod val="75000"/>
                  <a:lumOff val="25000"/>
                </a:schemeClr>
              </a:solidFill>
            </a:endParaRPr>
          </a:p>
        </p:txBody>
      </p:sp>
    </p:spTree>
    <p:extLst>
      <p:ext uri="{BB962C8B-B14F-4D97-AF65-F5344CB8AC3E}">
        <p14:creationId xmlns:p14="http://schemas.microsoft.com/office/powerpoint/2010/main" val="326491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413396"/>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SOFTWARE TESTING</a:t>
            </a:r>
          </a:p>
        </p:txBody>
      </p:sp>
      <p:sp>
        <p:nvSpPr>
          <p:cNvPr id="3" name="Content Placeholder 2">
            <a:extLst>
              <a:ext uri="{FF2B5EF4-FFF2-40B4-BE49-F238E27FC236}">
                <a16:creationId xmlns:a16="http://schemas.microsoft.com/office/drawing/2014/main" id="{876FA4A3-C28B-40BD-846B-1829DCB5DFB8}"/>
              </a:ext>
            </a:extLst>
          </p:cNvPr>
          <p:cNvSpPr>
            <a:spLocks noGrp="1"/>
          </p:cNvSpPr>
          <p:nvPr>
            <p:ph idx="1"/>
          </p:nvPr>
        </p:nvSpPr>
        <p:spPr>
          <a:xfrm>
            <a:off x="838200" y="1589649"/>
            <a:ext cx="10515600" cy="4754880"/>
          </a:xfrm>
        </p:spPr>
        <p:txBody>
          <a:bodyPr>
            <a:normAutofit/>
          </a:bodyPr>
          <a:lstStyle/>
          <a:p>
            <a:pPr marL="0" indent="0">
              <a:buNone/>
            </a:pPr>
            <a:endParaRPr lang="en-US" dirty="0">
              <a:solidFill>
                <a:schemeClr val="tx1">
                  <a:lumMod val="75000"/>
                  <a:lumOff val="25000"/>
                </a:schemeClr>
              </a:solidFill>
            </a:endParaRPr>
          </a:p>
          <a:p>
            <a:pPr marL="0" indent="0">
              <a:buClr>
                <a:schemeClr val="accent4"/>
              </a:buClr>
              <a:buNone/>
            </a:pPr>
            <a:endParaRPr lang="en-US" dirty="0">
              <a:solidFill>
                <a:schemeClr val="tx1">
                  <a:lumMod val="75000"/>
                  <a:lumOff val="25000"/>
                </a:schemeClr>
              </a:solidFill>
            </a:endParaRPr>
          </a:p>
          <a:p>
            <a:pPr marL="0" indent="0">
              <a:buClr>
                <a:schemeClr val="accent4"/>
              </a:buClr>
              <a:buNone/>
            </a:pPr>
            <a:endParaRPr lang="en-US" dirty="0">
              <a:solidFill>
                <a:schemeClr val="tx1">
                  <a:lumMod val="75000"/>
                  <a:lumOff val="25000"/>
                </a:schemeClr>
              </a:solidFill>
            </a:endParaRPr>
          </a:p>
          <a:p>
            <a:pPr marL="0" indent="0">
              <a:buClr>
                <a:schemeClr val="accent4"/>
              </a:buClr>
              <a:buNone/>
            </a:pPr>
            <a:endParaRPr lang="en-US" dirty="0">
              <a:solidFill>
                <a:schemeClr val="tx1">
                  <a:lumMod val="75000"/>
                  <a:lumOff val="25000"/>
                </a:schemeClr>
              </a:solidFill>
            </a:endParaRPr>
          </a:p>
          <a:p>
            <a:pPr marL="0" indent="0">
              <a:buClr>
                <a:schemeClr val="accent4"/>
              </a:buClr>
              <a:buNone/>
            </a:pPr>
            <a:endParaRPr lang="en-US" dirty="0">
              <a:solidFill>
                <a:schemeClr val="tx1">
                  <a:lumMod val="75000"/>
                  <a:lumOff val="25000"/>
                </a:schemeClr>
              </a:solidFill>
            </a:endParaRPr>
          </a:p>
          <a:p>
            <a:pPr marL="0" indent="0">
              <a:buClr>
                <a:schemeClr val="accent4"/>
              </a:buClr>
              <a:buNone/>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3"/>
          <a:stretch>
            <a:fillRect/>
          </a:stretch>
        </p:blipFill>
        <p:spPr>
          <a:xfrm>
            <a:off x="-528" y="-29496"/>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4"/>
          <a:stretch>
            <a:fillRect/>
          </a:stretch>
        </p:blipFill>
        <p:spPr>
          <a:xfrm>
            <a:off x="6096000" y="5955714"/>
            <a:ext cx="6096528" cy="902286"/>
          </a:xfrm>
          <a:prstGeom prst="rect">
            <a:avLst/>
          </a:prstGeom>
        </p:spPr>
      </p:pic>
      <p:sp>
        <p:nvSpPr>
          <p:cNvPr id="8" name="Rectangle 7">
            <a:extLst>
              <a:ext uri="{FF2B5EF4-FFF2-40B4-BE49-F238E27FC236}">
                <a16:creationId xmlns:a16="http://schemas.microsoft.com/office/drawing/2014/main" id="{C0874D54-6948-4454-AA9F-317EAB77939F}"/>
              </a:ext>
            </a:extLst>
          </p:cNvPr>
          <p:cNvSpPr/>
          <p:nvPr/>
        </p:nvSpPr>
        <p:spPr>
          <a:xfrm>
            <a:off x="544416" y="1585012"/>
            <a:ext cx="5551584" cy="4821845"/>
          </a:xfrm>
          <a:custGeom>
            <a:avLst/>
            <a:gdLst>
              <a:gd name="connsiteX0" fmla="*/ 0 w 4953965"/>
              <a:gd name="connsiteY0" fmla="*/ 0 h 4565151"/>
              <a:gd name="connsiteX1" fmla="*/ 4953965 w 4953965"/>
              <a:gd name="connsiteY1" fmla="*/ 0 h 4565151"/>
              <a:gd name="connsiteX2" fmla="*/ 4953965 w 4953965"/>
              <a:gd name="connsiteY2" fmla="*/ 4565151 h 4565151"/>
              <a:gd name="connsiteX3" fmla="*/ 0 w 4953965"/>
              <a:gd name="connsiteY3" fmla="*/ 4565151 h 4565151"/>
              <a:gd name="connsiteX4" fmla="*/ 0 w 4953965"/>
              <a:gd name="connsiteY4" fmla="*/ 0 h 4565151"/>
              <a:gd name="connsiteX0" fmla="*/ 0 w 5278430"/>
              <a:gd name="connsiteY0" fmla="*/ 294968 h 4860119"/>
              <a:gd name="connsiteX1" fmla="*/ 5278430 w 5278430"/>
              <a:gd name="connsiteY1" fmla="*/ 0 h 4860119"/>
              <a:gd name="connsiteX2" fmla="*/ 4953965 w 5278430"/>
              <a:gd name="connsiteY2" fmla="*/ 4860119 h 4860119"/>
              <a:gd name="connsiteX3" fmla="*/ 0 w 5278430"/>
              <a:gd name="connsiteY3" fmla="*/ 4860119 h 4860119"/>
              <a:gd name="connsiteX4" fmla="*/ 0 w 5278430"/>
              <a:gd name="connsiteY4" fmla="*/ 294968 h 4860119"/>
              <a:gd name="connsiteX0" fmla="*/ 0 w 5086701"/>
              <a:gd name="connsiteY0" fmla="*/ 103239 h 4668390"/>
              <a:gd name="connsiteX1" fmla="*/ 5086701 w 5086701"/>
              <a:gd name="connsiteY1" fmla="*/ 0 h 4668390"/>
              <a:gd name="connsiteX2" fmla="*/ 4953965 w 5086701"/>
              <a:gd name="connsiteY2" fmla="*/ 4668390 h 4668390"/>
              <a:gd name="connsiteX3" fmla="*/ 0 w 5086701"/>
              <a:gd name="connsiteY3" fmla="*/ 4668390 h 4668390"/>
              <a:gd name="connsiteX4" fmla="*/ 0 w 5086701"/>
              <a:gd name="connsiteY4" fmla="*/ 103239 h 4668390"/>
              <a:gd name="connsiteX0" fmla="*/ 0 w 5352172"/>
              <a:gd name="connsiteY0" fmla="*/ 250723 h 4815874"/>
              <a:gd name="connsiteX1" fmla="*/ 5352172 w 5352172"/>
              <a:gd name="connsiteY1" fmla="*/ 0 h 4815874"/>
              <a:gd name="connsiteX2" fmla="*/ 4953965 w 5352172"/>
              <a:gd name="connsiteY2" fmla="*/ 4815874 h 4815874"/>
              <a:gd name="connsiteX3" fmla="*/ 0 w 5352172"/>
              <a:gd name="connsiteY3" fmla="*/ 4815874 h 4815874"/>
              <a:gd name="connsiteX4" fmla="*/ 0 w 5352172"/>
              <a:gd name="connsiteY4" fmla="*/ 250723 h 4815874"/>
              <a:gd name="connsiteX0" fmla="*/ 265471 w 5617643"/>
              <a:gd name="connsiteY0" fmla="*/ 250723 h 5214080"/>
              <a:gd name="connsiteX1" fmla="*/ 5617643 w 5617643"/>
              <a:gd name="connsiteY1" fmla="*/ 0 h 5214080"/>
              <a:gd name="connsiteX2" fmla="*/ 5219436 w 5617643"/>
              <a:gd name="connsiteY2" fmla="*/ 4815874 h 5214080"/>
              <a:gd name="connsiteX3" fmla="*/ 0 w 5617643"/>
              <a:gd name="connsiteY3" fmla="*/ 5214080 h 5214080"/>
              <a:gd name="connsiteX4" fmla="*/ 265471 w 5617643"/>
              <a:gd name="connsiteY4" fmla="*/ 250723 h 5214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7643" h="5214080">
                <a:moveTo>
                  <a:pt x="265471" y="250723"/>
                </a:moveTo>
                <a:lnTo>
                  <a:pt x="5617643" y="0"/>
                </a:lnTo>
                <a:lnTo>
                  <a:pt x="5219436" y="4815874"/>
                </a:lnTo>
                <a:lnTo>
                  <a:pt x="0" y="5214080"/>
                </a:lnTo>
                <a:lnTo>
                  <a:pt x="265471" y="250723"/>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testing is defined as an activity to check whether the actual results match the expected results and to ensure that the software system is Defect free. Software testing also helps to identify errors, gaps or missing requirements in contrary to the actual requirements. It can be either done manually or </a:t>
            </a:r>
          </a:p>
          <a:p>
            <a:pPr algn="ctr"/>
            <a:r>
              <a:rPr lang="en-US" dirty="0"/>
              <a:t>using automated tools.</a:t>
            </a:r>
          </a:p>
          <a:p>
            <a:pPr algn="ctr"/>
            <a:endParaRPr lang="en-US" dirty="0"/>
          </a:p>
        </p:txBody>
      </p:sp>
      <p:sp>
        <p:nvSpPr>
          <p:cNvPr id="10" name="Rectangle 7">
            <a:extLst>
              <a:ext uri="{FF2B5EF4-FFF2-40B4-BE49-F238E27FC236}">
                <a16:creationId xmlns:a16="http://schemas.microsoft.com/office/drawing/2014/main" id="{1B489050-D24D-4A8B-8C06-FB19FA927370}"/>
              </a:ext>
            </a:extLst>
          </p:cNvPr>
          <p:cNvSpPr/>
          <p:nvPr/>
        </p:nvSpPr>
        <p:spPr>
          <a:xfrm>
            <a:off x="6096000" y="1436414"/>
            <a:ext cx="5551584" cy="4821845"/>
          </a:xfrm>
          <a:custGeom>
            <a:avLst/>
            <a:gdLst>
              <a:gd name="connsiteX0" fmla="*/ 0 w 4953965"/>
              <a:gd name="connsiteY0" fmla="*/ 0 h 4565151"/>
              <a:gd name="connsiteX1" fmla="*/ 4953965 w 4953965"/>
              <a:gd name="connsiteY1" fmla="*/ 0 h 4565151"/>
              <a:gd name="connsiteX2" fmla="*/ 4953965 w 4953965"/>
              <a:gd name="connsiteY2" fmla="*/ 4565151 h 4565151"/>
              <a:gd name="connsiteX3" fmla="*/ 0 w 4953965"/>
              <a:gd name="connsiteY3" fmla="*/ 4565151 h 4565151"/>
              <a:gd name="connsiteX4" fmla="*/ 0 w 4953965"/>
              <a:gd name="connsiteY4" fmla="*/ 0 h 4565151"/>
              <a:gd name="connsiteX0" fmla="*/ 0 w 5278430"/>
              <a:gd name="connsiteY0" fmla="*/ 294968 h 4860119"/>
              <a:gd name="connsiteX1" fmla="*/ 5278430 w 5278430"/>
              <a:gd name="connsiteY1" fmla="*/ 0 h 4860119"/>
              <a:gd name="connsiteX2" fmla="*/ 4953965 w 5278430"/>
              <a:gd name="connsiteY2" fmla="*/ 4860119 h 4860119"/>
              <a:gd name="connsiteX3" fmla="*/ 0 w 5278430"/>
              <a:gd name="connsiteY3" fmla="*/ 4860119 h 4860119"/>
              <a:gd name="connsiteX4" fmla="*/ 0 w 5278430"/>
              <a:gd name="connsiteY4" fmla="*/ 294968 h 4860119"/>
              <a:gd name="connsiteX0" fmla="*/ 0 w 5086701"/>
              <a:gd name="connsiteY0" fmla="*/ 103239 h 4668390"/>
              <a:gd name="connsiteX1" fmla="*/ 5086701 w 5086701"/>
              <a:gd name="connsiteY1" fmla="*/ 0 h 4668390"/>
              <a:gd name="connsiteX2" fmla="*/ 4953965 w 5086701"/>
              <a:gd name="connsiteY2" fmla="*/ 4668390 h 4668390"/>
              <a:gd name="connsiteX3" fmla="*/ 0 w 5086701"/>
              <a:gd name="connsiteY3" fmla="*/ 4668390 h 4668390"/>
              <a:gd name="connsiteX4" fmla="*/ 0 w 5086701"/>
              <a:gd name="connsiteY4" fmla="*/ 103239 h 4668390"/>
              <a:gd name="connsiteX0" fmla="*/ 0 w 5352172"/>
              <a:gd name="connsiteY0" fmla="*/ 250723 h 4815874"/>
              <a:gd name="connsiteX1" fmla="*/ 5352172 w 5352172"/>
              <a:gd name="connsiteY1" fmla="*/ 0 h 4815874"/>
              <a:gd name="connsiteX2" fmla="*/ 4953965 w 5352172"/>
              <a:gd name="connsiteY2" fmla="*/ 4815874 h 4815874"/>
              <a:gd name="connsiteX3" fmla="*/ 0 w 5352172"/>
              <a:gd name="connsiteY3" fmla="*/ 4815874 h 4815874"/>
              <a:gd name="connsiteX4" fmla="*/ 0 w 5352172"/>
              <a:gd name="connsiteY4" fmla="*/ 250723 h 4815874"/>
              <a:gd name="connsiteX0" fmla="*/ 265471 w 5617643"/>
              <a:gd name="connsiteY0" fmla="*/ 250723 h 5214080"/>
              <a:gd name="connsiteX1" fmla="*/ 5617643 w 5617643"/>
              <a:gd name="connsiteY1" fmla="*/ 0 h 5214080"/>
              <a:gd name="connsiteX2" fmla="*/ 5219436 w 5617643"/>
              <a:gd name="connsiteY2" fmla="*/ 4815874 h 5214080"/>
              <a:gd name="connsiteX3" fmla="*/ 0 w 5617643"/>
              <a:gd name="connsiteY3" fmla="*/ 5214080 h 5214080"/>
              <a:gd name="connsiteX4" fmla="*/ 265471 w 5617643"/>
              <a:gd name="connsiteY4" fmla="*/ 250723 h 5214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7643" h="5214080">
                <a:moveTo>
                  <a:pt x="265471" y="250723"/>
                </a:moveTo>
                <a:lnTo>
                  <a:pt x="5617643" y="0"/>
                </a:lnTo>
                <a:lnTo>
                  <a:pt x="5219436" y="4815874"/>
                </a:lnTo>
                <a:lnTo>
                  <a:pt x="0" y="5214080"/>
                </a:lnTo>
                <a:lnTo>
                  <a:pt x="265471" y="250723"/>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CMED, they have been using manual testing mostly because testing is a complex process. Sometimes, real human experience can deliver the </a:t>
            </a:r>
          </a:p>
          <a:p>
            <a:pPr algn="ctr"/>
            <a:r>
              <a:rPr lang="en-US" dirty="0"/>
              <a:t>results we want. </a:t>
            </a:r>
          </a:p>
          <a:p>
            <a:pPr algn="ctr"/>
            <a:endParaRPr lang="en-US" dirty="0"/>
          </a:p>
          <a:p>
            <a:pPr algn="ctr"/>
            <a:r>
              <a:rPr lang="en-US" dirty="0"/>
              <a:t>CMED use manual testing to ensure that the</a:t>
            </a:r>
          </a:p>
          <a:p>
            <a:pPr algn="ctr"/>
            <a:r>
              <a:rPr lang="en-US" dirty="0"/>
              <a:t> final product really works as intended. With a </a:t>
            </a:r>
          </a:p>
          <a:p>
            <a:pPr algn="ctr"/>
            <a:r>
              <a:rPr lang="en-US" dirty="0"/>
              <a:t>specific role to play, manual testing is used to </a:t>
            </a:r>
          </a:p>
          <a:p>
            <a:pPr algn="ctr"/>
            <a:r>
              <a:rPr lang="en-US" dirty="0"/>
              <a:t>explore use-cases that may not be all </a:t>
            </a:r>
          </a:p>
          <a:p>
            <a:pPr algn="ctr"/>
            <a:r>
              <a:rPr lang="en-US" dirty="0"/>
              <a:t>that obvious. </a:t>
            </a:r>
          </a:p>
        </p:txBody>
      </p:sp>
    </p:spTree>
    <p:extLst>
      <p:ext uri="{BB962C8B-B14F-4D97-AF65-F5344CB8AC3E}">
        <p14:creationId xmlns:p14="http://schemas.microsoft.com/office/powerpoint/2010/main" val="189988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513471"/>
            <a:ext cx="10515600" cy="132556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Internship Activities/Works</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sp>
        <p:nvSpPr>
          <p:cNvPr id="4" name="Parallelogram 3">
            <a:extLst>
              <a:ext uri="{FF2B5EF4-FFF2-40B4-BE49-F238E27FC236}">
                <a16:creationId xmlns:a16="http://schemas.microsoft.com/office/drawing/2014/main" id="{A76C9886-A2DC-403F-8A4B-39F4A4660210}"/>
              </a:ext>
            </a:extLst>
          </p:cNvPr>
          <p:cNvSpPr/>
          <p:nvPr/>
        </p:nvSpPr>
        <p:spPr>
          <a:xfrm>
            <a:off x="1167845" y="1839034"/>
            <a:ext cx="542968" cy="513471"/>
          </a:xfrm>
          <a:prstGeom prst="parallelogram">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07735B1A-20F3-4C0C-93A4-29BA57D6F4CA}"/>
              </a:ext>
            </a:extLst>
          </p:cNvPr>
          <p:cNvSpPr/>
          <p:nvPr/>
        </p:nvSpPr>
        <p:spPr>
          <a:xfrm>
            <a:off x="1277096" y="2352505"/>
            <a:ext cx="9856310" cy="715160"/>
          </a:xfrm>
          <a:prstGeom prst="parallelogram">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Wrote basic test cases and checklist for testing and tested basic functionalities according to test cases and checklist.</a:t>
            </a:r>
          </a:p>
        </p:txBody>
      </p:sp>
      <p:sp>
        <p:nvSpPr>
          <p:cNvPr id="8" name="Parallelogram 7">
            <a:extLst>
              <a:ext uri="{FF2B5EF4-FFF2-40B4-BE49-F238E27FC236}">
                <a16:creationId xmlns:a16="http://schemas.microsoft.com/office/drawing/2014/main" id="{154433ED-1616-48CB-9F6D-7D65AE849E0A}"/>
              </a:ext>
            </a:extLst>
          </p:cNvPr>
          <p:cNvSpPr/>
          <p:nvPr/>
        </p:nvSpPr>
        <p:spPr>
          <a:xfrm>
            <a:off x="1167845" y="3283058"/>
            <a:ext cx="542968" cy="513471"/>
          </a:xfrm>
          <a:prstGeom prst="parallelogram">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6E759CC-86F5-4FFB-A329-458CCDE1F756}"/>
              </a:ext>
            </a:extLst>
          </p:cNvPr>
          <p:cNvSpPr/>
          <p:nvPr/>
        </p:nvSpPr>
        <p:spPr>
          <a:xfrm>
            <a:off x="1277096" y="3796529"/>
            <a:ext cx="9856310" cy="715160"/>
          </a:xfrm>
          <a:prstGeom prst="parallelogram">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Tested mobile and web application of </a:t>
            </a:r>
            <a:r>
              <a:rPr lang="en-US" sz="2400" b="1" dirty="0"/>
              <a:t>Help Age</a:t>
            </a:r>
            <a:r>
              <a:rPr lang="en-US" dirty="0"/>
              <a:t>  </a:t>
            </a:r>
            <a:r>
              <a:rPr lang="en-US" dirty="0">
                <a:solidFill>
                  <a:schemeClr val="bg1"/>
                </a:solidFill>
              </a:rPr>
              <a:t>in depth for system bug.</a:t>
            </a:r>
          </a:p>
        </p:txBody>
      </p:sp>
      <p:sp>
        <p:nvSpPr>
          <p:cNvPr id="10" name="Parallelogram 9">
            <a:extLst>
              <a:ext uri="{FF2B5EF4-FFF2-40B4-BE49-F238E27FC236}">
                <a16:creationId xmlns:a16="http://schemas.microsoft.com/office/drawing/2014/main" id="{E3F960B9-95C9-44DE-BECE-1A7B5F170E7A}"/>
              </a:ext>
            </a:extLst>
          </p:cNvPr>
          <p:cNvSpPr/>
          <p:nvPr/>
        </p:nvSpPr>
        <p:spPr>
          <a:xfrm>
            <a:off x="1167845" y="4727083"/>
            <a:ext cx="542968" cy="513471"/>
          </a:xfrm>
          <a:prstGeom prst="parallelogram">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AD8C836B-1BB0-4C35-BFB4-DF16617523E6}"/>
              </a:ext>
            </a:extLst>
          </p:cNvPr>
          <p:cNvSpPr/>
          <p:nvPr/>
        </p:nvSpPr>
        <p:spPr>
          <a:xfrm>
            <a:off x="1277096" y="5240554"/>
            <a:ext cx="9856310" cy="715160"/>
          </a:xfrm>
          <a:prstGeom prst="parallelogram">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Provided support in testing for multiple projects including CMED Corporate, </a:t>
            </a:r>
            <a:r>
              <a:rPr lang="en-US" dirty="0" err="1">
                <a:solidFill>
                  <a:schemeClr val="tx1">
                    <a:lumMod val="75000"/>
                    <a:lumOff val="25000"/>
                  </a:schemeClr>
                </a:solidFill>
              </a:rPr>
              <a:t>Tottho</a:t>
            </a:r>
            <a:r>
              <a:rPr lang="en-US" dirty="0">
                <a:solidFill>
                  <a:schemeClr val="tx1">
                    <a:lumMod val="75000"/>
                    <a:lumOff val="25000"/>
                  </a:schemeClr>
                </a:solidFill>
              </a:rPr>
              <a:t> </a:t>
            </a:r>
            <a:r>
              <a:rPr lang="en-US" dirty="0" err="1">
                <a:solidFill>
                  <a:schemeClr val="tx1">
                    <a:lumMod val="75000"/>
                    <a:lumOff val="25000"/>
                  </a:schemeClr>
                </a:solidFill>
              </a:rPr>
              <a:t>Apa</a:t>
            </a:r>
            <a:r>
              <a:rPr lang="en-US" dirty="0">
                <a:solidFill>
                  <a:schemeClr val="tx1">
                    <a:lumMod val="75000"/>
                    <a:lumOff val="25000"/>
                  </a:schemeClr>
                </a:solidFill>
              </a:rPr>
              <a:t> , </a:t>
            </a:r>
            <a:r>
              <a:rPr lang="en-US" dirty="0" err="1">
                <a:solidFill>
                  <a:schemeClr val="tx1">
                    <a:lumMod val="75000"/>
                    <a:lumOff val="25000"/>
                  </a:schemeClr>
                </a:solidFill>
              </a:rPr>
              <a:t>ENRICHed</a:t>
            </a:r>
            <a:r>
              <a:rPr lang="en-US" dirty="0">
                <a:solidFill>
                  <a:schemeClr val="tx1">
                    <a:lumMod val="75000"/>
                    <a:lumOff val="25000"/>
                  </a:schemeClr>
                </a:solidFill>
              </a:rPr>
              <a:t> SASTHO(PKSF), </a:t>
            </a:r>
            <a:r>
              <a:rPr lang="en-US" dirty="0" err="1">
                <a:solidFill>
                  <a:schemeClr val="tx1">
                    <a:lumMod val="75000"/>
                    <a:lumOff val="25000"/>
                  </a:schemeClr>
                </a:solidFill>
              </a:rPr>
              <a:t>Sontusti</a:t>
            </a:r>
            <a:r>
              <a:rPr lang="en-US" dirty="0">
                <a:solidFill>
                  <a:schemeClr val="tx1">
                    <a:lumMod val="75000"/>
                    <a:lumOff val="25000"/>
                  </a:schemeClr>
                </a:solidFill>
              </a:rPr>
              <a:t> , and CMED user app and web dashboard.</a:t>
            </a:r>
          </a:p>
        </p:txBody>
      </p:sp>
    </p:spTree>
    <p:extLst>
      <p:ext uri="{BB962C8B-B14F-4D97-AF65-F5344CB8AC3E}">
        <p14:creationId xmlns:p14="http://schemas.microsoft.com/office/powerpoint/2010/main" val="134981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en-US" sz="3600" b="1" dirty="0">
                <a:solidFill>
                  <a:schemeClr val="tx1">
                    <a:lumMod val="75000"/>
                    <a:lumOff val="25000"/>
                  </a:schemeClr>
                </a:solidFill>
                <a:latin typeface="Arial Black" panose="020B0A04020102020204" pitchFamily="34" charset="0"/>
              </a:rPr>
              <a:t>Checklist of HelpAge Doctor Credential</a:t>
            </a: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12" name="Picture 11">
            <a:extLst>
              <a:ext uri="{FF2B5EF4-FFF2-40B4-BE49-F238E27FC236}">
                <a16:creationId xmlns:a16="http://schemas.microsoft.com/office/drawing/2014/main" id="{E58D06CD-B34A-42AE-8A08-49B5510B7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828" y="1401096"/>
            <a:ext cx="10922343" cy="4957432"/>
          </a:xfrm>
          <a:prstGeom prst="rect">
            <a:avLst/>
          </a:prstGeom>
        </p:spPr>
      </p:pic>
    </p:spTree>
    <p:extLst>
      <p:ext uri="{BB962C8B-B14F-4D97-AF65-F5344CB8AC3E}">
        <p14:creationId xmlns:p14="http://schemas.microsoft.com/office/powerpoint/2010/main" val="140177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fr-FR" sz="3600" b="1" dirty="0" err="1">
                <a:solidFill>
                  <a:schemeClr val="tx1">
                    <a:lumMod val="75000"/>
                    <a:lumOff val="25000"/>
                  </a:schemeClr>
                </a:solidFill>
                <a:latin typeface="Arial Black" panose="020B0A04020102020204" pitchFamily="34" charset="0"/>
              </a:rPr>
              <a:t>HelpAge</a:t>
            </a:r>
            <a:r>
              <a:rPr lang="fr-FR" sz="3600" b="1" dirty="0">
                <a:solidFill>
                  <a:schemeClr val="tx1">
                    <a:lumMod val="75000"/>
                    <a:lumOff val="25000"/>
                  </a:schemeClr>
                </a:solidFill>
                <a:latin typeface="Arial Black" panose="020B0A04020102020204" pitchFamily="34" charset="0"/>
              </a:rPr>
              <a:t> Mobile Application UI</a:t>
            </a:r>
            <a:endParaRPr lang="en-US" sz="3600" b="1" dirty="0">
              <a:solidFill>
                <a:schemeClr val="tx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10" name="Picture 9">
            <a:extLst>
              <a:ext uri="{FF2B5EF4-FFF2-40B4-BE49-F238E27FC236}">
                <a16:creationId xmlns:a16="http://schemas.microsoft.com/office/drawing/2014/main" id="{8322A5A4-E712-4BCD-BFE9-75256548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130" y="1109259"/>
            <a:ext cx="9618406" cy="5378714"/>
          </a:xfrm>
          <a:prstGeom prst="rect">
            <a:avLst/>
          </a:prstGeom>
        </p:spPr>
      </p:pic>
    </p:spTree>
    <p:extLst>
      <p:ext uri="{BB962C8B-B14F-4D97-AF65-F5344CB8AC3E}">
        <p14:creationId xmlns:p14="http://schemas.microsoft.com/office/powerpoint/2010/main" val="298969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alpha val="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2703-6F12-48F6-853F-EC07F3E77ED5}"/>
              </a:ext>
            </a:extLst>
          </p:cNvPr>
          <p:cNvSpPr>
            <a:spLocks noGrp="1"/>
          </p:cNvSpPr>
          <p:nvPr>
            <p:ph type="title"/>
          </p:nvPr>
        </p:nvSpPr>
        <p:spPr>
          <a:xfrm>
            <a:off x="838200" y="363006"/>
            <a:ext cx="10515600" cy="786283"/>
          </a:xfrm>
        </p:spPr>
        <p:txBody>
          <a:bodyPr>
            <a:normAutofit/>
          </a:bodyPr>
          <a:lstStyle/>
          <a:p>
            <a:pPr algn="ctr"/>
            <a:r>
              <a:rPr lang="fr-FR" sz="3600" b="1" dirty="0" err="1">
                <a:solidFill>
                  <a:schemeClr val="tx1">
                    <a:lumMod val="75000"/>
                    <a:lumOff val="25000"/>
                  </a:schemeClr>
                </a:solidFill>
                <a:latin typeface="Arial Black" panose="020B0A04020102020204" pitchFamily="34" charset="0"/>
              </a:rPr>
              <a:t>HelpAge</a:t>
            </a:r>
            <a:r>
              <a:rPr lang="fr-FR" sz="3600" b="1" dirty="0">
                <a:solidFill>
                  <a:schemeClr val="tx1">
                    <a:lumMod val="75000"/>
                    <a:lumOff val="25000"/>
                  </a:schemeClr>
                </a:solidFill>
                <a:latin typeface="Arial Black" panose="020B0A04020102020204" pitchFamily="34" charset="0"/>
              </a:rPr>
              <a:t> Web Application UI</a:t>
            </a:r>
            <a:endParaRPr lang="en-US" sz="3600" b="1" dirty="0">
              <a:solidFill>
                <a:schemeClr val="tx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0360B7B0-6DFF-4D6A-A5C6-32B899BB9A67}"/>
              </a:ext>
            </a:extLst>
          </p:cNvPr>
          <p:cNvPicPr>
            <a:picLocks noChangeAspect="1"/>
          </p:cNvPicPr>
          <p:nvPr/>
        </p:nvPicPr>
        <p:blipFill>
          <a:blip r:embed="rId2"/>
          <a:stretch>
            <a:fillRect/>
          </a:stretch>
        </p:blipFill>
        <p:spPr>
          <a:xfrm>
            <a:off x="-528" y="0"/>
            <a:ext cx="6096528" cy="902286"/>
          </a:xfrm>
          <a:prstGeom prst="rect">
            <a:avLst/>
          </a:prstGeom>
        </p:spPr>
      </p:pic>
      <p:pic>
        <p:nvPicPr>
          <p:cNvPr id="6" name="Picture 5">
            <a:extLst>
              <a:ext uri="{FF2B5EF4-FFF2-40B4-BE49-F238E27FC236}">
                <a16:creationId xmlns:a16="http://schemas.microsoft.com/office/drawing/2014/main" id="{C43D8552-CEA0-46BA-B86C-55110A8BF00A}"/>
              </a:ext>
            </a:extLst>
          </p:cNvPr>
          <p:cNvPicPr>
            <a:picLocks noChangeAspect="1"/>
          </p:cNvPicPr>
          <p:nvPr/>
        </p:nvPicPr>
        <p:blipFill>
          <a:blip r:embed="rId3"/>
          <a:stretch>
            <a:fillRect/>
          </a:stretch>
        </p:blipFill>
        <p:spPr>
          <a:xfrm>
            <a:off x="6096000" y="5955714"/>
            <a:ext cx="6096528" cy="902286"/>
          </a:xfrm>
          <a:prstGeom prst="rect">
            <a:avLst/>
          </a:prstGeom>
        </p:spPr>
      </p:pic>
      <p:pic>
        <p:nvPicPr>
          <p:cNvPr id="8" name="Picture 7">
            <a:extLst>
              <a:ext uri="{FF2B5EF4-FFF2-40B4-BE49-F238E27FC236}">
                <a16:creationId xmlns:a16="http://schemas.microsoft.com/office/drawing/2014/main" id="{CC084C3D-0A43-49BD-9F88-BE32801EA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149289"/>
            <a:ext cx="10515601" cy="5288728"/>
          </a:xfrm>
          <a:prstGeom prst="rect">
            <a:avLst/>
          </a:prstGeom>
        </p:spPr>
      </p:pic>
    </p:spTree>
    <p:extLst>
      <p:ext uri="{BB962C8B-B14F-4D97-AF65-F5344CB8AC3E}">
        <p14:creationId xmlns:p14="http://schemas.microsoft.com/office/powerpoint/2010/main" val="3132573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745</Words>
  <Application>Microsoft Office PowerPoint</Application>
  <PresentationFormat>Widescreen</PresentationFormat>
  <Paragraphs>72</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Wingdings</vt:lpstr>
      <vt:lpstr>Office Theme</vt:lpstr>
      <vt:lpstr>Software Testing at CMED Health Ltd.</vt:lpstr>
      <vt:lpstr>COMPANY PROFILE</vt:lpstr>
      <vt:lpstr>COMPANY OVERVIEW</vt:lpstr>
      <vt:lpstr>DUTIES and RESPONSIBILITIES</vt:lpstr>
      <vt:lpstr>SOFTWARE TESTING</vt:lpstr>
      <vt:lpstr>Internship Activities/Works</vt:lpstr>
      <vt:lpstr>Checklist of HelpAge Doctor Credential</vt:lpstr>
      <vt:lpstr>HelpAge Mobile Application UI</vt:lpstr>
      <vt:lpstr>HelpAge Web Application UI</vt:lpstr>
      <vt:lpstr>HelpAge Web Application UI</vt:lpstr>
      <vt:lpstr>Internship Activities/Works</vt:lpstr>
      <vt:lpstr>Covid-19 Update page of CMED web</vt:lpstr>
      <vt:lpstr>TOOLS USED</vt:lpstr>
      <vt:lpstr>Issues/Bugs Report on Slack</vt:lpstr>
      <vt:lpstr>Issues/Bugs Report on Redmine</vt:lpstr>
      <vt:lpstr>POINT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Imtiaz Ahmed Chowdhury</dc:creator>
  <cp:lastModifiedBy>Imtiaz Ahmed Chowdhury</cp:lastModifiedBy>
  <cp:revision>93</cp:revision>
  <dcterms:created xsi:type="dcterms:W3CDTF">2019-12-09T16:32:44Z</dcterms:created>
  <dcterms:modified xsi:type="dcterms:W3CDTF">2020-06-02T12:05:38Z</dcterms:modified>
</cp:coreProperties>
</file>