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72" r:id="rId2"/>
    <p:sldId id="260" r:id="rId3"/>
    <p:sldId id="333" r:id="rId4"/>
    <p:sldId id="328" r:id="rId5"/>
    <p:sldId id="334" r:id="rId6"/>
    <p:sldId id="335" r:id="rId7"/>
    <p:sldId id="298" r:id="rId8"/>
    <p:sldId id="329" r:id="rId9"/>
    <p:sldId id="336" r:id="rId10"/>
    <p:sldId id="297" r:id="rId11"/>
    <p:sldId id="331" r:id="rId12"/>
    <p:sldId id="270" r:id="rId13"/>
    <p:sldId id="301" r:id="rId14"/>
    <p:sldId id="330" r:id="rId15"/>
    <p:sldId id="269" r:id="rId16"/>
    <p:sldId id="299" r:id="rId17"/>
    <p:sldId id="29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9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DD6C5-268D-4A31-B4A0-65F041FAA536}" type="datetimeFigureOut">
              <a:rPr lang="en-SG" smtClean="0"/>
              <a:t>12/1/2021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05046C-264A-4F6D-8163-AC9E5366A6A2}" type="slidenum">
              <a:rPr lang="en-SG" smtClean="0"/>
              <a:t>‹#›</a:t>
            </a:fld>
            <a:endParaRPr lang="en-SG"/>
          </a:p>
        </p:txBody>
      </p:sp>
    </p:spTree>
    <p:extLst>
      <p:ext uri="{BB962C8B-B14F-4D97-AF65-F5344CB8AC3E}">
        <p14:creationId xmlns:p14="http://schemas.microsoft.com/office/powerpoint/2010/main" val="778015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6AC208E6-C539-45F0-A21D-BB24A121CA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5C0CA143-698C-4328-98FB-AFA2AA3CACDF}"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5362" name="Rectangle 2">
            <a:extLst>
              <a:ext uri="{FF2B5EF4-FFF2-40B4-BE49-F238E27FC236}">
                <a16:creationId xmlns:a16="http://schemas.microsoft.com/office/drawing/2014/main" id="{8F7D70FE-948C-43A3-9024-F83BE24CDEC2}"/>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ABB9A355-B72A-4305-87D6-AA7A7ECB64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208579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698303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78228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823498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286917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964120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9</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192879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823065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CA8B66-9792-433F-9BC4-F5F01CD31535}"/>
              </a:ext>
            </a:extLst>
          </p:cNvPr>
          <p:cNvSpPr/>
          <p:nvPr/>
        </p:nvSpPr>
        <p:spPr>
          <a:xfrm>
            <a:off x="1037167"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18D1A57A-9112-4C2E-8786-21BE896B4B5C}"/>
              </a:ext>
            </a:extLst>
          </p:cNvPr>
          <p:cNvSpPr/>
          <p:nvPr/>
        </p:nvSpPr>
        <p:spPr>
          <a:xfrm>
            <a:off x="1037167" y="6172200"/>
            <a:ext cx="100584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ea typeface="ＭＳ Ｐゴシック" charset="0"/>
              <a:cs typeface="ＭＳ Ｐゴシック" charset="0"/>
            </a:endParaRPr>
          </a:p>
        </p:txBody>
      </p:sp>
      <p:sp>
        <p:nvSpPr>
          <p:cNvPr id="2" name="Title 1"/>
          <p:cNvSpPr>
            <a:spLocks noGrp="1"/>
          </p:cNvSpPr>
          <p:nvPr>
            <p:ph type="ctrTitle"/>
          </p:nvPr>
        </p:nvSpPr>
        <p:spPr>
          <a:xfrm>
            <a:off x="1016000" y="3200400"/>
            <a:ext cx="10058400" cy="1524000"/>
          </a:xfrm>
        </p:spPr>
        <p:txBody>
          <a:bodyPr>
            <a:noAutofit/>
          </a:bodyPr>
          <a:lstStyle>
            <a:lvl1pPr>
              <a:defRPr sz="8000"/>
            </a:lvl1pPr>
          </a:lstStyle>
          <a:p>
            <a:r>
              <a:rPr lang="en-US"/>
              <a:t>Click to edit Master title style</a:t>
            </a:r>
            <a:endParaRPr lang="en-US" dirty="0"/>
          </a:p>
        </p:txBody>
      </p:sp>
      <p:sp>
        <p:nvSpPr>
          <p:cNvPr id="3" name="Subtitle 2"/>
          <p:cNvSpPr>
            <a:spLocks noGrp="1"/>
          </p:cNvSpPr>
          <p:nvPr>
            <p:ph type="subTitle" idx="1"/>
          </p:nvPr>
        </p:nvSpPr>
        <p:spPr>
          <a:xfrm>
            <a:off x="1016000" y="4724400"/>
            <a:ext cx="9144000" cy="990600"/>
          </a:xfrm>
        </p:spPr>
        <p:txBody>
          <a:bodyPr anchor="t">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Date Placeholder 3">
            <a:extLst>
              <a:ext uri="{FF2B5EF4-FFF2-40B4-BE49-F238E27FC236}">
                <a16:creationId xmlns:a16="http://schemas.microsoft.com/office/drawing/2014/main" id="{0E8FD20A-4C64-4AD1-81ED-F33658980450}"/>
              </a:ext>
            </a:extLst>
          </p:cNvPr>
          <p:cNvSpPr>
            <a:spLocks noGrp="1"/>
          </p:cNvSpPr>
          <p:nvPr>
            <p:ph type="dt" sz="half" idx="10"/>
          </p:nvPr>
        </p:nvSpPr>
        <p:spPr/>
        <p:txBody>
          <a:bodyPr/>
          <a:lstStyle>
            <a:lvl1pPr>
              <a:defRPr>
                <a:latin typeface="Times New Roman" charset="0"/>
                <a:ea typeface="ＭＳ Ｐゴシック" charset="0"/>
                <a:cs typeface="ＭＳ Ｐゴシック" charset="0"/>
              </a:defRPr>
            </a:lvl1pPr>
          </a:lstStyle>
          <a:p>
            <a:pPr>
              <a:defRPr/>
            </a:pPr>
            <a:endParaRPr lang="en-US"/>
          </a:p>
        </p:txBody>
      </p:sp>
      <p:sp>
        <p:nvSpPr>
          <p:cNvPr id="7" name="Footer Placeholder 4">
            <a:extLst>
              <a:ext uri="{FF2B5EF4-FFF2-40B4-BE49-F238E27FC236}">
                <a16:creationId xmlns:a16="http://schemas.microsoft.com/office/drawing/2014/main" id="{06E04660-507F-4F41-8641-05984BB35A4F}"/>
              </a:ext>
            </a:extLst>
          </p:cNvPr>
          <p:cNvSpPr>
            <a:spLocks noGrp="1"/>
          </p:cNvSpPr>
          <p:nvPr>
            <p:ph type="ftr" sz="quarter" idx="11"/>
          </p:nvPr>
        </p:nvSpPr>
        <p:spPr/>
        <p:txBody>
          <a:bodyPr/>
          <a:lstStyle>
            <a:lvl1pPr>
              <a:defRPr>
                <a:latin typeface="Arial" charset="0"/>
                <a:ea typeface="ＭＳ Ｐゴシック" charset="0"/>
                <a:cs typeface="ＭＳ Ｐゴシック" charset="0"/>
              </a:defRPr>
            </a:lvl1pPr>
          </a:lstStyle>
          <a:p>
            <a:pPr>
              <a:defRPr/>
            </a:pPr>
            <a:endParaRPr lang="en-US"/>
          </a:p>
        </p:txBody>
      </p:sp>
      <p:sp>
        <p:nvSpPr>
          <p:cNvPr id="8" name="Slide Number Placeholder 5">
            <a:extLst>
              <a:ext uri="{FF2B5EF4-FFF2-40B4-BE49-F238E27FC236}">
                <a16:creationId xmlns:a16="http://schemas.microsoft.com/office/drawing/2014/main" id="{C86E4A02-D079-4047-8FBB-260D7DBF11AC}"/>
              </a:ext>
            </a:extLst>
          </p:cNvPr>
          <p:cNvSpPr>
            <a:spLocks noGrp="1"/>
          </p:cNvSpPr>
          <p:nvPr>
            <p:ph type="sldNum" sz="quarter" idx="12"/>
          </p:nvPr>
        </p:nvSpPr>
        <p:spPr/>
        <p:txBody>
          <a:bodyPr/>
          <a:lstStyle>
            <a:lvl1pPr>
              <a:defRPr/>
            </a:lvl1pPr>
          </a:lstStyle>
          <a:p>
            <a:fld id="{A0F0EC87-C43D-4129-AA49-AB1DE0345B89}" type="slidenum">
              <a:rPr lang="en-US" altLang="en-US"/>
              <a:pPr/>
              <a:t>‹#›</a:t>
            </a:fld>
            <a:endParaRPr lang="en-US" altLang="en-US"/>
          </a:p>
        </p:txBody>
      </p:sp>
    </p:spTree>
    <p:extLst>
      <p:ext uri="{BB962C8B-B14F-4D97-AF65-F5344CB8AC3E}">
        <p14:creationId xmlns:p14="http://schemas.microsoft.com/office/powerpoint/2010/main" val="2561926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219200" y="685800"/>
            <a:ext cx="9652000"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CF192-6D24-4414-AA65-08D25DECFFF0}"/>
              </a:ext>
            </a:extLst>
          </p:cNvPr>
          <p:cNvSpPr>
            <a:spLocks noGrp="1"/>
          </p:cNvSpPr>
          <p:nvPr>
            <p:ph type="dt" sz="half" idx="10"/>
          </p:nvPr>
        </p:nvSpPr>
        <p:spPr/>
        <p:txBody>
          <a:bodyPr/>
          <a:lstStyle>
            <a:lvl1pPr>
              <a:defRPr/>
            </a:lvl1pPr>
          </a:lstStyle>
          <a:p>
            <a:fld id="{132D6668-7362-4A37-9514-C92209CD83E7}" type="datetimeFigureOut">
              <a:rPr lang="en-US" altLang="en-US"/>
              <a:pPr/>
              <a:t>1/12/2021</a:t>
            </a:fld>
            <a:endParaRPr lang="en-US" altLang="en-US"/>
          </a:p>
        </p:txBody>
      </p:sp>
      <p:sp>
        <p:nvSpPr>
          <p:cNvPr id="5" name="Footer Placeholder 4">
            <a:extLst>
              <a:ext uri="{FF2B5EF4-FFF2-40B4-BE49-F238E27FC236}">
                <a16:creationId xmlns:a16="http://schemas.microsoft.com/office/drawing/2014/main" id="{1B310080-A4CF-444B-BC69-A28B7371C43B}"/>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6" name="Slide Number Placeholder 5">
            <a:extLst>
              <a:ext uri="{FF2B5EF4-FFF2-40B4-BE49-F238E27FC236}">
                <a16:creationId xmlns:a16="http://schemas.microsoft.com/office/drawing/2014/main" id="{EFA986A6-AE05-4B91-9E9E-D33D0BA77FA6}"/>
              </a:ext>
            </a:extLst>
          </p:cNvPr>
          <p:cNvSpPr>
            <a:spLocks noGrp="1"/>
          </p:cNvSpPr>
          <p:nvPr>
            <p:ph type="sldNum" sz="quarter" idx="12"/>
          </p:nvPr>
        </p:nvSpPr>
        <p:spPr/>
        <p:txBody>
          <a:bodyPr/>
          <a:lstStyle>
            <a:lvl1pPr>
              <a:defRPr/>
            </a:lvl1pPr>
          </a:lstStyle>
          <a:p>
            <a:fld id="{F99A0D7A-71BD-455F-90CF-DA902E256A33}" type="slidenum">
              <a:rPr lang="en-US" altLang="en-US"/>
              <a:pPr/>
              <a:t>‹#›</a:t>
            </a:fld>
            <a:endParaRPr lang="en-US" altLang="en-US"/>
          </a:p>
        </p:txBody>
      </p:sp>
    </p:spTree>
    <p:extLst>
      <p:ext uri="{BB962C8B-B14F-4D97-AF65-F5344CB8AC3E}">
        <p14:creationId xmlns:p14="http://schemas.microsoft.com/office/powerpoint/2010/main" val="115362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6000" y="685802"/>
            <a:ext cx="2438400" cy="54101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454400" y="685801"/>
            <a:ext cx="7620000" cy="48768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AA7C63-EE7B-478F-B8D3-B485767B90BC}"/>
              </a:ext>
            </a:extLst>
          </p:cNvPr>
          <p:cNvSpPr>
            <a:spLocks noGrp="1"/>
          </p:cNvSpPr>
          <p:nvPr>
            <p:ph type="dt" sz="half" idx="10"/>
          </p:nvPr>
        </p:nvSpPr>
        <p:spPr/>
        <p:txBody>
          <a:bodyPr/>
          <a:lstStyle>
            <a:lvl1pPr>
              <a:defRPr/>
            </a:lvl1pPr>
          </a:lstStyle>
          <a:p>
            <a:fld id="{4B8B0443-CA18-4967-976E-FD5A68A293F1}" type="datetimeFigureOut">
              <a:rPr lang="en-US" altLang="en-US"/>
              <a:pPr/>
              <a:t>1/12/2021</a:t>
            </a:fld>
            <a:endParaRPr lang="en-US" altLang="en-US"/>
          </a:p>
        </p:txBody>
      </p:sp>
      <p:sp>
        <p:nvSpPr>
          <p:cNvPr id="5" name="Footer Placeholder 4">
            <a:extLst>
              <a:ext uri="{FF2B5EF4-FFF2-40B4-BE49-F238E27FC236}">
                <a16:creationId xmlns:a16="http://schemas.microsoft.com/office/drawing/2014/main" id="{A19BBB25-35CC-4A8E-98D9-10772757531B}"/>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6" name="Slide Number Placeholder 5">
            <a:extLst>
              <a:ext uri="{FF2B5EF4-FFF2-40B4-BE49-F238E27FC236}">
                <a16:creationId xmlns:a16="http://schemas.microsoft.com/office/drawing/2014/main" id="{9ACFAB29-7479-4966-A339-2F2AD9334E03}"/>
              </a:ext>
            </a:extLst>
          </p:cNvPr>
          <p:cNvSpPr>
            <a:spLocks noGrp="1"/>
          </p:cNvSpPr>
          <p:nvPr>
            <p:ph type="sldNum" sz="quarter" idx="12"/>
          </p:nvPr>
        </p:nvSpPr>
        <p:spPr/>
        <p:txBody>
          <a:bodyPr/>
          <a:lstStyle>
            <a:lvl1pPr>
              <a:defRPr/>
            </a:lvl1pPr>
          </a:lstStyle>
          <a:p>
            <a:fld id="{0316CE16-3BBE-44F0-9BBE-A73A011BFB05}" type="slidenum">
              <a:rPr lang="en-US" altLang="en-US"/>
              <a:pPr/>
              <a:t>‹#›</a:t>
            </a:fld>
            <a:endParaRPr lang="en-US" altLang="en-US"/>
          </a:p>
        </p:txBody>
      </p:sp>
    </p:spTree>
    <p:extLst>
      <p:ext uri="{BB962C8B-B14F-4D97-AF65-F5344CB8AC3E}">
        <p14:creationId xmlns:p14="http://schemas.microsoft.com/office/powerpoint/2010/main" val="546189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428E38-F54A-4BAA-86FB-3B8F7CB4C95E}"/>
              </a:ext>
            </a:extLst>
          </p:cNvPr>
          <p:cNvSpPr>
            <a:spLocks noGrp="1"/>
          </p:cNvSpPr>
          <p:nvPr>
            <p:ph type="dt" sz="half" idx="10"/>
          </p:nvPr>
        </p:nvSpPr>
        <p:spPr/>
        <p:txBody>
          <a:bodyPr/>
          <a:lstStyle>
            <a:lvl1pPr>
              <a:defRPr/>
            </a:lvl1pPr>
          </a:lstStyle>
          <a:p>
            <a:fld id="{B7942752-C5B3-4762-8CDB-793B776EB771}" type="datetimeFigureOut">
              <a:rPr lang="en-US" altLang="en-US"/>
              <a:pPr/>
              <a:t>1/12/2021</a:t>
            </a:fld>
            <a:endParaRPr lang="en-US" altLang="en-US"/>
          </a:p>
        </p:txBody>
      </p:sp>
      <p:sp>
        <p:nvSpPr>
          <p:cNvPr id="5" name="Footer Placeholder 4">
            <a:extLst>
              <a:ext uri="{FF2B5EF4-FFF2-40B4-BE49-F238E27FC236}">
                <a16:creationId xmlns:a16="http://schemas.microsoft.com/office/drawing/2014/main" id="{4CC910BF-74BE-435A-BE30-BF38A5354C74}"/>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6" name="Slide Number Placeholder 5">
            <a:extLst>
              <a:ext uri="{FF2B5EF4-FFF2-40B4-BE49-F238E27FC236}">
                <a16:creationId xmlns:a16="http://schemas.microsoft.com/office/drawing/2014/main" id="{0954213A-F2A5-4406-8800-4AB907521E9F}"/>
              </a:ext>
            </a:extLst>
          </p:cNvPr>
          <p:cNvSpPr>
            <a:spLocks noGrp="1"/>
          </p:cNvSpPr>
          <p:nvPr>
            <p:ph type="sldNum" sz="quarter" idx="12"/>
          </p:nvPr>
        </p:nvSpPr>
        <p:spPr/>
        <p:txBody>
          <a:bodyPr/>
          <a:lstStyle>
            <a:lvl1pPr>
              <a:defRPr/>
            </a:lvl1pPr>
          </a:lstStyle>
          <a:p>
            <a:fld id="{49D8A343-F180-4AB4-B916-3CD62707506A}" type="slidenum">
              <a:rPr lang="en-US" altLang="en-US"/>
              <a:pPr/>
              <a:t>‹#›</a:t>
            </a:fld>
            <a:endParaRPr lang="en-US" altLang="en-US"/>
          </a:p>
        </p:txBody>
      </p:sp>
    </p:spTree>
    <p:extLst>
      <p:ext uri="{BB962C8B-B14F-4D97-AF65-F5344CB8AC3E}">
        <p14:creationId xmlns:p14="http://schemas.microsoft.com/office/powerpoint/2010/main" val="178124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0A9DDD-E8CF-49AD-8AB2-5FF884C40983}"/>
              </a:ext>
            </a:extLst>
          </p:cNvPr>
          <p:cNvSpPr/>
          <p:nvPr/>
        </p:nvSpPr>
        <p:spPr>
          <a:xfrm>
            <a:off x="1037167"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EA9A3847-E875-4E58-ABEE-C2775B0A2582}"/>
              </a:ext>
            </a:extLst>
          </p:cNvPr>
          <p:cNvSpPr/>
          <p:nvPr/>
        </p:nvSpPr>
        <p:spPr>
          <a:xfrm>
            <a:off x="1037167" y="6172200"/>
            <a:ext cx="100584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ea typeface="ＭＳ Ｐゴシック" charset="0"/>
              <a:cs typeface="ＭＳ Ｐゴシック" charset="0"/>
            </a:endParaRPr>
          </a:p>
        </p:txBody>
      </p:sp>
      <p:sp>
        <p:nvSpPr>
          <p:cNvPr id="2" name="Title 1"/>
          <p:cNvSpPr>
            <a:spLocks noGrp="1"/>
          </p:cNvSpPr>
          <p:nvPr>
            <p:ph type="title"/>
          </p:nvPr>
        </p:nvSpPr>
        <p:spPr>
          <a:xfrm>
            <a:off x="1016000" y="3276600"/>
            <a:ext cx="10058400" cy="1676400"/>
          </a:xfrm>
        </p:spPr>
        <p:txBody>
          <a:bodyPr/>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1016000" y="4953000"/>
            <a:ext cx="9144000" cy="914400"/>
          </a:xfrm>
        </p:spPr>
        <p:txBody>
          <a:bodyPr anchor="t">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E1DA82A5-4767-4F0B-8EB9-6CEC3CC5EE27}"/>
              </a:ext>
            </a:extLst>
          </p:cNvPr>
          <p:cNvSpPr>
            <a:spLocks noGrp="1"/>
          </p:cNvSpPr>
          <p:nvPr>
            <p:ph type="dt" sz="half" idx="10"/>
          </p:nvPr>
        </p:nvSpPr>
        <p:spPr/>
        <p:txBody>
          <a:bodyPr/>
          <a:lstStyle>
            <a:lvl1pPr>
              <a:defRPr/>
            </a:lvl1pPr>
          </a:lstStyle>
          <a:p>
            <a:fld id="{3407C682-C5D8-4CE7-B87A-B4EC3F459F20}" type="datetimeFigureOut">
              <a:rPr lang="en-US" altLang="en-US"/>
              <a:pPr/>
              <a:t>1/12/2021</a:t>
            </a:fld>
            <a:endParaRPr lang="en-US" altLang="en-US"/>
          </a:p>
        </p:txBody>
      </p:sp>
      <p:sp>
        <p:nvSpPr>
          <p:cNvPr id="7" name="Footer Placeholder 4">
            <a:extLst>
              <a:ext uri="{FF2B5EF4-FFF2-40B4-BE49-F238E27FC236}">
                <a16:creationId xmlns:a16="http://schemas.microsoft.com/office/drawing/2014/main" id="{778C509D-DC3B-457B-935A-BB6157F7E5FB}"/>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8" name="Slide Number Placeholder 5">
            <a:extLst>
              <a:ext uri="{FF2B5EF4-FFF2-40B4-BE49-F238E27FC236}">
                <a16:creationId xmlns:a16="http://schemas.microsoft.com/office/drawing/2014/main" id="{05C2ABEF-6DDE-4D32-AA70-2DC35FA8D210}"/>
              </a:ext>
            </a:extLst>
          </p:cNvPr>
          <p:cNvSpPr>
            <a:spLocks noGrp="1"/>
          </p:cNvSpPr>
          <p:nvPr>
            <p:ph type="sldNum" sz="quarter" idx="12"/>
          </p:nvPr>
        </p:nvSpPr>
        <p:spPr/>
        <p:txBody>
          <a:bodyPr/>
          <a:lstStyle>
            <a:lvl1pPr>
              <a:defRPr/>
            </a:lvl1pPr>
          </a:lstStyle>
          <a:p>
            <a:fld id="{B7A02336-38E8-459B-94FA-8E7187D538C2}" type="slidenum">
              <a:rPr lang="en-US" altLang="en-US"/>
              <a:pPr/>
              <a:t>‹#›</a:t>
            </a:fld>
            <a:endParaRPr lang="en-US" altLang="en-US"/>
          </a:p>
        </p:txBody>
      </p:sp>
    </p:spTree>
    <p:extLst>
      <p:ext uri="{BB962C8B-B14F-4D97-AF65-F5344CB8AC3E}">
        <p14:creationId xmlns:p14="http://schemas.microsoft.com/office/powerpoint/2010/main" val="4241306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160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8F9E257D-667B-4FBC-A5DE-C7DCCA836F90}"/>
              </a:ext>
            </a:extLst>
          </p:cNvPr>
          <p:cNvSpPr>
            <a:spLocks noGrp="1"/>
          </p:cNvSpPr>
          <p:nvPr>
            <p:ph type="dt" sz="half" idx="10"/>
          </p:nvPr>
        </p:nvSpPr>
        <p:spPr/>
        <p:txBody>
          <a:bodyPr/>
          <a:lstStyle>
            <a:lvl1pPr>
              <a:defRPr/>
            </a:lvl1pPr>
          </a:lstStyle>
          <a:p>
            <a:fld id="{DF17CD25-852E-4D5E-B6D1-96FA5AB56353}" type="datetimeFigureOut">
              <a:rPr lang="en-US" altLang="en-US"/>
              <a:pPr/>
              <a:t>1/12/2021</a:t>
            </a:fld>
            <a:endParaRPr lang="en-US" altLang="en-US"/>
          </a:p>
        </p:txBody>
      </p:sp>
      <p:sp>
        <p:nvSpPr>
          <p:cNvPr id="6" name="Footer Placeholder 4">
            <a:extLst>
              <a:ext uri="{FF2B5EF4-FFF2-40B4-BE49-F238E27FC236}">
                <a16:creationId xmlns:a16="http://schemas.microsoft.com/office/drawing/2014/main" id="{1AB40B41-4278-4B97-988E-2400048AFA34}"/>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7" name="Slide Number Placeholder 5">
            <a:extLst>
              <a:ext uri="{FF2B5EF4-FFF2-40B4-BE49-F238E27FC236}">
                <a16:creationId xmlns:a16="http://schemas.microsoft.com/office/drawing/2014/main" id="{0AA2CD5F-3A26-4897-8009-D59BA0446EE4}"/>
              </a:ext>
            </a:extLst>
          </p:cNvPr>
          <p:cNvSpPr>
            <a:spLocks noGrp="1"/>
          </p:cNvSpPr>
          <p:nvPr>
            <p:ph type="sldNum" sz="quarter" idx="12"/>
          </p:nvPr>
        </p:nvSpPr>
        <p:spPr/>
        <p:txBody>
          <a:bodyPr/>
          <a:lstStyle>
            <a:lvl1pPr>
              <a:defRPr/>
            </a:lvl1pPr>
          </a:lstStyle>
          <a:p>
            <a:fld id="{B9C248FE-FBA4-4D6D-B12D-FE865CB8FCB5}" type="slidenum">
              <a:rPr lang="en-US" altLang="en-US"/>
              <a:pPr/>
              <a:t>‹#›</a:t>
            </a:fld>
            <a:endParaRPr lang="en-US" altLang="en-US"/>
          </a:p>
        </p:txBody>
      </p:sp>
    </p:spTree>
    <p:extLst>
      <p:ext uri="{BB962C8B-B14F-4D97-AF65-F5344CB8AC3E}">
        <p14:creationId xmlns:p14="http://schemas.microsoft.com/office/powerpoint/2010/main" val="1134508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30CD682-D616-474E-A24F-E9A8915F9BDE}"/>
              </a:ext>
            </a:extLst>
          </p:cNvPr>
          <p:cNvCxnSpPr/>
          <p:nvPr/>
        </p:nvCxnSpPr>
        <p:spPr>
          <a:xfrm>
            <a:off x="1011767" y="1249364"/>
            <a:ext cx="48768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7ECCD28-33A9-4FA5-8A53-C9D995FFA9DC}"/>
              </a:ext>
            </a:extLst>
          </p:cNvPr>
          <p:cNvCxnSpPr/>
          <p:nvPr/>
        </p:nvCxnSpPr>
        <p:spPr>
          <a:xfrm>
            <a:off x="6193367" y="1249364"/>
            <a:ext cx="48768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119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11936" y="1329264"/>
            <a:ext cx="4876800" cy="30480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5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536" y="1329264"/>
            <a:ext cx="4876800" cy="30480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6">
            <a:extLst>
              <a:ext uri="{FF2B5EF4-FFF2-40B4-BE49-F238E27FC236}">
                <a16:creationId xmlns:a16="http://schemas.microsoft.com/office/drawing/2014/main" id="{D9A6BCB8-F4CC-4B63-9E85-804C5F7E108F}"/>
              </a:ext>
            </a:extLst>
          </p:cNvPr>
          <p:cNvSpPr>
            <a:spLocks noGrp="1"/>
          </p:cNvSpPr>
          <p:nvPr>
            <p:ph type="dt" sz="half" idx="10"/>
          </p:nvPr>
        </p:nvSpPr>
        <p:spPr/>
        <p:txBody>
          <a:bodyPr/>
          <a:lstStyle>
            <a:lvl1pPr>
              <a:defRPr/>
            </a:lvl1pPr>
          </a:lstStyle>
          <a:p>
            <a:fld id="{2C12F12F-C4E6-413F-9CE8-357602247854}" type="datetimeFigureOut">
              <a:rPr lang="en-US" altLang="en-US"/>
              <a:pPr/>
              <a:t>1/12/2021</a:t>
            </a:fld>
            <a:endParaRPr lang="en-US" altLang="en-US"/>
          </a:p>
        </p:txBody>
      </p:sp>
      <p:sp>
        <p:nvSpPr>
          <p:cNvPr id="10" name="Footer Placeholder 7">
            <a:extLst>
              <a:ext uri="{FF2B5EF4-FFF2-40B4-BE49-F238E27FC236}">
                <a16:creationId xmlns:a16="http://schemas.microsoft.com/office/drawing/2014/main" id="{D71DC6E0-2E5A-48FB-83F1-E02DF2DE8171}"/>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11" name="Slide Number Placeholder 8">
            <a:extLst>
              <a:ext uri="{FF2B5EF4-FFF2-40B4-BE49-F238E27FC236}">
                <a16:creationId xmlns:a16="http://schemas.microsoft.com/office/drawing/2014/main" id="{71B99059-1907-4061-AF2A-5C504A53CAE9}"/>
              </a:ext>
            </a:extLst>
          </p:cNvPr>
          <p:cNvSpPr>
            <a:spLocks noGrp="1"/>
          </p:cNvSpPr>
          <p:nvPr>
            <p:ph type="sldNum" sz="quarter" idx="12"/>
          </p:nvPr>
        </p:nvSpPr>
        <p:spPr/>
        <p:txBody>
          <a:bodyPr/>
          <a:lstStyle>
            <a:lvl1pPr>
              <a:defRPr/>
            </a:lvl1pPr>
          </a:lstStyle>
          <a:p>
            <a:fld id="{496BC689-DADA-4A03-941D-98649C6BE78D}" type="slidenum">
              <a:rPr lang="en-US" altLang="en-US"/>
              <a:pPr/>
              <a:t>‹#›</a:t>
            </a:fld>
            <a:endParaRPr lang="en-US" altLang="en-US"/>
          </a:p>
        </p:txBody>
      </p:sp>
    </p:spTree>
    <p:extLst>
      <p:ext uri="{BB962C8B-B14F-4D97-AF65-F5344CB8AC3E}">
        <p14:creationId xmlns:p14="http://schemas.microsoft.com/office/powerpoint/2010/main" val="3441406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DFF67AE6-9EFA-4EE7-AB11-9263F2B6C07F}"/>
              </a:ext>
            </a:extLst>
          </p:cNvPr>
          <p:cNvSpPr>
            <a:spLocks noGrp="1"/>
          </p:cNvSpPr>
          <p:nvPr>
            <p:ph type="dt" sz="half" idx="10"/>
          </p:nvPr>
        </p:nvSpPr>
        <p:spPr/>
        <p:txBody>
          <a:bodyPr/>
          <a:lstStyle>
            <a:lvl1pPr>
              <a:defRPr/>
            </a:lvl1pPr>
          </a:lstStyle>
          <a:p>
            <a:fld id="{75447C7A-CA14-4041-A0C6-9D8F80946052}" type="datetimeFigureOut">
              <a:rPr lang="en-US" altLang="en-US"/>
              <a:pPr/>
              <a:t>1/12/2021</a:t>
            </a:fld>
            <a:endParaRPr lang="en-US" altLang="en-US"/>
          </a:p>
        </p:txBody>
      </p:sp>
      <p:sp>
        <p:nvSpPr>
          <p:cNvPr id="4" name="Footer Placeholder 4">
            <a:extLst>
              <a:ext uri="{FF2B5EF4-FFF2-40B4-BE49-F238E27FC236}">
                <a16:creationId xmlns:a16="http://schemas.microsoft.com/office/drawing/2014/main" id="{31212498-95E8-4B9B-871D-3EFA7194BB04}"/>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5" name="Slide Number Placeholder 5">
            <a:extLst>
              <a:ext uri="{FF2B5EF4-FFF2-40B4-BE49-F238E27FC236}">
                <a16:creationId xmlns:a16="http://schemas.microsoft.com/office/drawing/2014/main" id="{74FF5E72-37C5-43D8-9003-9823AAADD4CF}"/>
              </a:ext>
            </a:extLst>
          </p:cNvPr>
          <p:cNvSpPr>
            <a:spLocks noGrp="1"/>
          </p:cNvSpPr>
          <p:nvPr>
            <p:ph type="sldNum" sz="quarter" idx="12"/>
          </p:nvPr>
        </p:nvSpPr>
        <p:spPr/>
        <p:txBody>
          <a:bodyPr/>
          <a:lstStyle>
            <a:lvl1pPr>
              <a:defRPr/>
            </a:lvl1pPr>
          </a:lstStyle>
          <a:p>
            <a:fld id="{6777F3A9-3C40-4302-883A-8D5F981D8B9D}" type="slidenum">
              <a:rPr lang="en-US" altLang="en-US"/>
              <a:pPr/>
              <a:t>‹#›</a:t>
            </a:fld>
            <a:endParaRPr lang="en-US" altLang="en-US"/>
          </a:p>
        </p:txBody>
      </p:sp>
    </p:spTree>
    <p:extLst>
      <p:ext uri="{BB962C8B-B14F-4D97-AF65-F5344CB8AC3E}">
        <p14:creationId xmlns:p14="http://schemas.microsoft.com/office/powerpoint/2010/main" val="2207695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00DCB7A-F8FF-48FA-8538-2A26E6BBBC81}"/>
              </a:ext>
            </a:extLst>
          </p:cNvPr>
          <p:cNvSpPr>
            <a:spLocks noGrp="1"/>
          </p:cNvSpPr>
          <p:nvPr>
            <p:ph type="dt" sz="half" idx="10"/>
          </p:nvPr>
        </p:nvSpPr>
        <p:spPr/>
        <p:txBody>
          <a:bodyPr/>
          <a:lstStyle>
            <a:lvl1pPr>
              <a:defRPr/>
            </a:lvl1pPr>
          </a:lstStyle>
          <a:p>
            <a:fld id="{9DD4A1FD-A11C-4438-BA81-DB72884F63FE}" type="datetimeFigureOut">
              <a:rPr lang="en-US" altLang="en-US"/>
              <a:pPr/>
              <a:t>1/12/2021</a:t>
            </a:fld>
            <a:endParaRPr lang="en-US" altLang="en-US"/>
          </a:p>
        </p:txBody>
      </p:sp>
      <p:sp>
        <p:nvSpPr>
          <p:cNvPr id="3" name="Footer Placeholder 4">
            <a:extLst>
              <a:ext uri="{FF2B5EF4-FFF2-40B4-BE49-F238E27FC236}">
                <a16:creationId xmlns:a16="http://schemas.microsoft.com/office/drawing/2014/main" id="{240558C3-125C-45B5-BB0F-54D30357D26A}"/>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4" name="Slide Number Placeholder 5">
            <a:extLst>
              <a:ext uri="{FF2B5EF4-FFF2-40B4-BE49-F238E27FC236}">
                <a16:creationId xmlns:a16="http://schemas.microsoft.com/office/drawing/2014/main" id="{FE7BA22E-E5A3-4945-9851-46D203A05FDE}"/>
              </a:ext>
            </a:extLst>
          </p:cNvPr>
          <p:cNvSpPr>
            <a:spLocks noGrp="1"/>
          </p:cNvSpPr>
          <p:nvPr>
            <p:ph type="sldNum" sz="quarter" idx="12"/>
          </p:nvPr>
        </p:nvSpPr>
        <p:spPr/>
        <p:txBody>
          <a:bodyPr/>
          <a:lstStyle>
            <a:lvl1pPr>
              <a:defRPr/>
            </a:lvl1pPr>
          </a:lstStyle>
          <a:p>
            <a:fld id="{890654EA-668F-4CBE-AB60-AF0FD8B5E6DB}" type="slidenum">
              <a:rPr lang="en-US" altLang="en-US"/>
              <a:pPr/>
              <a:t>‹#›</a:t>
            </a:fld>
            <a:endParaRPr lang="en-US" altLang="en-US"/>
          </a:p>
        </p:txBody>
      </p:sp>
    </p:spTree>
    <p:extLst>
      <p:ext uri="{BB962C8B-B14F-4D97-AF65-F5344CB8AC3E}">
        <p14:creationId xmlns:p14="http://schemas.microsoft.com/office/powerpoint/2010/main" val="4049952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8742D43-9896-49E2-AC92-6E0382805AA5}"/>
              </a:ext>
            </a:extLst>
          </p:cNvPr>
          <p:cNvCxnSpPr/>
          <p:nvPr/>
        </p:nvCxnSpPr>
        <p:spPr>
          <a:xfrm rot="5400000">
            <a:off x="2871259" y="2515130"/>
            <a:ext cx="3810000" cy="2117"/>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16000" y="4572000"/>
            <a:ext cx="9046464" cy="1600200"/>
          </a:xfrm>
        </p:spPr>
        <p:txBody>
          <a:bodyPr>
            <a:normAutofit/>
          </a:bodyPr>
          <a:lstStyle>
            <a:lvl1pPr algn="l">
              <a:defRPr sz="5400" b="0"/>
            </a:lvl1pPr>
          </a:lstStyle>
          <a:p>
            <a:r>
              <a:rPr lang="en-US"/>
              <a:t>Click to edit Master title style</a:t>
            </a:r>
          </a:p>
        </p:txBody>
      </p:sp>
      <p:sp>
        <p:nvSpPr>
          <p:cNvPr id="3" name="Content Placeholder 2"/>
          <p:cNvSpPr>
            <a:spLocks noGrp="1"/>
          </p:cNvSpPr>
          <p:nvPr>
            <p:ph idx="1"/>
          </p:nvPr>
        </p:nvSpPr>
        <p:spPr>
          <a:xfrm>
            <a:off x="4947821" y="457201"/>
            <a:ext cx="6126579"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16002" y="457200"/>
            <a:ext cx="3564876"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a:extLst>
              <a:ext uri="{FF2B5EF4-FFF2-40B4-BE49-F238E27FC236}">
                <a16:creationId xmlns:a16="http://schemas.microsoft.com/office/drawing/2014/main" id="{794AFC75-4B3A-453D-AEDD-A0550188BE12}"/>
              </a:ext>
            </a:extLst>
          </p:cNvPr>
          <p:cNvSpPr>
            <a:spLocks noGrp="1"/>
          </p:cNvSpPr>
          <p:nvPr>
            <p:ph type="dt" sz="half" idx="10"/>
          </p:nvPr>
        </p:nvSpPr>
        <p:spPr/>
        <p:txBody>
          <a:bodyPr/>
          <a:lstStyle>
            <a:lvl1pPr>
              <a:defRPr/>
            </a:lvl1pPr>
          </a:lstStyle>
          <a:p>
            <a:fld id="{EB633E2C-8828-434B-A7E7-1145D5851C3F}" type="datetimeFigureOut">
              <a:rPr lang="en-US" altLang="en-US"/>
              <a:pPr/>
              <a:t>1/12/2021</a:t>
            </a:fld>
            <a:endParaRPr lang="en-US" altLang="en-US"/>
          </a:p>
        </p:txBody>
      </p:sp>
      <p:sp>
        <p:nvSpPr>
          <p:cNvPr id="7" name="Footer Placeholder 5">
            <a:extLst>
              <a:ext uri="{FF2B5EF4-FFF2-40B4-BE49-F238E27FC236}">
                <a16:creationId xmlns:a16="http://schemas.microsoft.com/office/drawing/2014/main" id="{2B1C47B5-445D-493B-A711-9878D4F98860}"/>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8" name="Slide Number Placeholder 6">
            <a:extLst>
              <a:ext uri="{FF2B5EF4-FFF2-40B4-BE49-F238E27FC236}">
                <a16:creationId xmlns:a16="http://schemas.microsoft.com/office/drawing/2014/main" id="{D8E65211-2E74-49AF-BE33-221B24AEC51D}"/>
              </a:ext>
            </a:extLst>
          </p:cNvPr>
          <p:cNvSpPr>
            <a:spLocks noGrp="1"/>
          </p:cNvSpPr>
          <p:nvPr>
            <p:ph type="sldNum" sz="quarter" idx="12"/>
          </p:nvPr>
        </p:nvSpPr>
        <p:spPr/>
        <p:txBody>
          <a:bodyPr/>
          <a:lstStyle>
            <a:lvl1pPr>
              <a:defRPr/>
            </a:lvl1pPr>
          </a:lstStyle>
          <a:p>
            <a:fld id="{676B4699-6FC5-44DE-B2FE-890ACBF72BD3}" type="slidenum">
              <a:rPr lang="en-US" altLang="en-US"/>
              <a:pPr/>
              <a:t>‹#›</a:t>
            </a:fld>
            <a:endParaRPr lang="en-US" altLang="en-US"/>
          </a:p>
        </p:txBody>
      </p:sp>
    </p:spTree>
    <p:extLst>
      <p:ext uri="{BB962C8B-B14F-4D97-AF65-F5344CB8AC3E}">
        <p14:creationId xmlns:p14="http://schemas.microsoft.com/office/powerpoint/2010/main" val="2993946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1936" y="4572000"/>
            <a:ext cx="9046464" cy="1600200"/>
          </a:xfrm>
        </p:spPr>
        <p:txBody>
          <a:bodyPr>
            <a:normAutofit/>
          </a:bodyPr>
          <a:lstStyle>
            <a:lvl1pPr algn="l">
              <a:defRPr sz="5400" b="0"/>
            </a:lvl1pPr>
          </a:lstStyle>
          <a:p>
            <a:r>
              <a:rPr lang="en-US"/>
              <a:t>Click to edit Master title style</a:t>
            </a:r>
            <a:endParaRPr lang="en-US" dirty="0"/>
          </a:p>
        </p:txBody>
      </p:sp>
      <p:sp>
        <p:nvSpPr>
          <p:cNvPr id="3" name="Picture Placeholder 2"/>
          <p:cNvSpPr>
            <a:spLocks noGrp="1"/>
          </p:cNvSpPr>
          <p:nvPr>
            <p:ph type="pic" idx="1"/>
          </p:nvPr>
        </p:nvSpPr>
        <p:spPr>
          <a:xfrm>
            <a:off x="1036320" y="457200"/>
            <a:ext cx="10058400" cy="2895600"/>
          </a:xfrm>
          <a:ln w="6350">
            <a:solidFill>
              <a:schemeClr val="tx2"/>
            </a:solidFill>
          </a:ln>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133856" y="3505200"/>
            <a:ext cx="9855200" cy="804862"/>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CAF5FB4-CC8C-4D4F-9DC1-8ED864797E47}"/>
              </a:ext>
            </a:extLst>
          </p:cNvPr>
          <p:cNvSpPr>
            <a:spLocks noGrp="1"/>
          </p:cNvSpPr>
          <p:nvPr>
            <p:ph type="dt" sz="half" idx="10"/>
          </p:nvPr>
        </p:nvSpPr>
        <p:spPr/>
        <p:txBody>
          <a:bodyPr/>
          <a:lstStyle>
            <a:lvl1pPr>
              <a:defRPr/>
            </a:lvl1pPr>
          </a:lstStyle>
          <a:p>
            <a:fld id="{D727EC3D-9A31-43F3-AF1F-E13D3D32BA3B}" type="datetimeFigureOut">
              <a:rPr lang="en-US" altLang="en-US"/>
              <a:pPr/>
              <a:t>1/12/2021</a:t>
            </a:fld>
            <a:endParaRPr lang="en-US" altLang="en-US"/>
          </a:p>
        </p:txBody>
      </p:sp>
      <p:sp>
        <p:nvSpPr>
          <p:cNvPr id="6" name="Footer Placeholder 4">
            <a:extLst>
              <a:ext uri="{FF2B5EF4-FFF2-40B4-BE49-F238E27FC236}">
                <a16:creationId xmlns:a16="http://schemas.microsoft.com/office/drawing/2014/main" id="{2871C88E-F021-4C8C-B7B4-7A41B4994A4C}"/>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7" name="Slide Number Placeholder 5">
            <a:extLst>
              <a:ext uri="{FF2B5EF4-FFF2-40B4-BE49-F238E27FC236}">
                <a16:creationId xmlns:a16="http://schemas.microsoft.com/office/drawing/2014/main" id="{327B2FE5-4AC1-43E7-969F-9DE397E5C40F}"/>
              </a:ext>
            </a:extLst>
          </p:cNvPr>
          <p:cNvSpPr>
            <a:spLocks noGrp="1"/>
          </p:cNvSpPr>
          <p:nvPr>
            <p:ph type="sldNum" sz="quarter" idx="12"/>
          </p:nvPr>
        </p:nvSpPr>
        <p:spPr/>
        <p:txBody>
          <a:bodyPr/>
          <a:lstStyle>
            <a:lvl1pPr>
              <a:defRPr/>
            </a:lvl1pPr>
          </a:lstStyle>
          <a:p>
            <a:fld id="{2F3C09B8-AF75-4A6C-8C99-448D624C5759}" type="slidenum">
              <a:rPr lang="en-US" altLang="en-US"/>
              <a:pPr/>
              <a:t>‹#›</a:t>
            </a:fld>
            <a:endParaRPr lang="en-US" altLang="en-US"/>
          </a:p>
        </p:txBody>
      </p:sp>
    </p:spTree>
    <p:extLst>
      <p:ext uri="{BB962C8B-B14F-4D97-AF65-F5344CB8AC3E}">
        <p14:creationId xmlns:p14="http://schemas.microsoft.com/office/powerpoint/2010/main" val="354459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F6A924F-F905-4C03-AF7F-86A734D8A632}"/>
              </a:ext>
            </a:extLst>
          </p:cNvPr>
          <p:cNvSpPr>
            <a:spLocks noGrp="1"/>
          </p:cNvSpPr>
          <p:nvPr>
            <p:ph type="title"/>
          </p:nvPr>
        </p:nvSpPr>
        <p:spPr bwMode="auto">
          <a:xfrm>
            <a:off x="1016000" y="4572000"/>
            <a:ext cx="9042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9F6C0DD-AAAE-4BB0-884B-B81511C60B69}"/>
              </a:ext>
            </a:extLst>
          </p:cNvPr>
          <p:cNvSpPr>
            <a:spLocks noGrp="1"/>
          </p:cNvSpPr>
          <p:nvPr>
            <p:ph type="body" idx="1"/>
          </p:nvPr>
        </p:nvSpPr>
        <p:spPr bwMode="auto">
          <a:xfrm>
            <a:off x="1016000" y="685800"/>
            <a:ext cx="10058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9B8E807A-A79B-4E4C-8E9F-767657FEE9DF}"/>
              </a:ext>
            </a:extLst>
          </p:cNvPr>
          <p:cNvSpPr>
            <a:spLocks noGrp="1"/>
          </p:cNvSpPr>
          <p:nvPr>
            <p:ph type="dt" sz="half" idx="2"/>
          </p:nvPr>
        </p:nvSpPr>
        <p:spPr>
          <a:xfrm>
            <a:off x="8331200" y="6208714"/>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454545"/>
                </a:solidFill>
                <a:latin typeface="Times New Roman" panose="02020603050405020304" pitchFamily="18" charset="0"/>
              </a:defRPr>
            </a:lvl1pPr>
          </a:lstStyle>
          <a:p>
            <a:fld id="{07995345-BFC7-4377-983B-4AA57C384277}" type="datetimeFigureOut">
              <a:rPr lang="en-US" altLang="en-US"/>
              <a:pPr/>
              <a:t>1/12/2021</a:t>
            </a:fld>
            <a:endParaRPr lang="en-US" altLang="en-US"/>
          </a:p>
        </p:txBody>
      </p:sp>
      <p:sp>
        <p:nvSpPr>
          <p:cNvPr id="5" name="Footer Placeholder 4">
            <a:extLst>
              <a:ext uri="{FF2B5EF4-FFF2-40B4-BE49-F238E27FC236}">
                <a16:creationId xmlns:a16="http://schemas.microsoft.com/office/drawing/2014/main" id="{ED3067C6-8128-4604-BCAB-65EFF521F0F3}"/>
              </a:ext>
            </a:extLst>
          </p:cNvPr>
          <p:cNvSpPr>
            <a:spLocks noGrp="1"/>
          </p:cNvSpPr>
          <p:nvPr>
            <p:ph type="ftr" sz="quarter" idx="3"/>
          </p:nvPr>
        </p:nvSpPr>
        <p:spPr>
          <a:xfrm>
            <a:off x="1016001" y="6208714"/>
            <a:ext cx="6498167"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454545"/>
                </a:solidFill>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6" name="Slide Number Placeholder 5">
            <a:extLst>
              <a:ext uri="{FF2B5EF4-FFF2-40B4-BE49-F238E27FC236}">
                <a16:creationId xmlns:a16="http://schemas.microsoft.com/office/drawing/2014/main" id="{12EA1F3E-991C-449A-BB5B-D2E1AB38A544}"/>
              </a:ext>
            </a:extLst>
          </p:cNvPr>
          <p:cNvSpPr>
            <a:spLocks noGrp="1"/>
          </p:cNvSpPr>
          <p:nvPr>
            <p:ph type="sldNum" sz="quarter" idx="4"/>
          </p:nvPr>
        </p:nvSpPr>
        <p:spPr>
          <a:xfrm>
            <a:off x="10160000" y="5688014"/>
            <a:ext cx="1016000" cy="365125"/>
          </a:xfrm>
          <a:prstGeom prst="rect">
            <a:avLst/>
          </a:prstGeom>
        </p:spPr>
        <p:txBody>
          <a:bodyPr vert="horz" wrap="square" lIns="91440" tIns="45720" rIns="91440" bIns="45720" numCol="1" anchor="ctr" anchorCtr="0" compatLnSpc="1">
            <a:prstTxWarp prst="textNoShape">
              <a:avLst/>
            </a:prstTxWarp>
          </a:bodyPr>
          <a:lstStyle>
            <a:lvl1pPr algn="r">
              <a:defRPr>
                <a:solidFill>
                  <a:srgbClr val="262626"/>
                </a:solidFill>
                <a:latin typeface="Impact" panose="020B0806030902050204" pitchFamily="34" charset="0"/>
              </a:defRPr>
            </a:lvl1pPr>
          </a:lstStyle>
          <a:p>
            <a:fld id="{D1A20A21-974C-4DB9-8D65-0018C285529A}" type="slidenum">
              <a:rPr lang="en-US" altLang="en-US"/>
              <a:pPr/>
              <a:t>‹#›</a:t>
            </a:fld>
            <a:endParaRPr lang="en-US" altLang="en-US"/>
          </a:p>
        </p:txBody>
      </p:sp>
      <p:sp>
        <p:nvSpPr>
          <p:cNvPr id="8" name="Rectangle 7">
            <a:extLst>
              <a:ext uri="{FF2B5EF4-FFF2-40B4-BE49-F238E27FC236}">
                <a16:creationId xmlns:a16="http://schemas.microsoft.com/office/drawing/2014/main" id="{7F021C88-0759-40E6-B1B8-1C5BEDEADC65}"/>
              </a:ext>
            </a:extLst>
          </p:cNvPr>
          <p:cNvSpPr/>
          <p:nvPr/>
        </p:nvSpPr>
        <p:spPr>
          <a:xfrm>
            <a:off x="1037167" y="0"/>
            <a:ext cx="100584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ea typeface="ＭＳ Ｐゴシック" charset="0"/>
              <a:cs typeface="ＭＳ Ｐゴシック" charset="0"/>
            </a:endParaRPr>
          </a:p>
        </p:txBody>
      </p:sp>
      <p:sp>
        <p:nvSpPr>
          <p:cNvPr id="9" name="Rectangle 8">
            <a:extLst>
              <a:ext uri="{FF2B5EF4-FFF2-40B4-BE49-F238E27FC236}">
                <a16:creationId xmlns:a16="http://schemas.microsoft.com/office/drawing/2014/main" id="{718FC44C-05F2-45DA-B74C-D1B340740887}"/>
              </a:ext>
            </a:extLst>
          </p:cNvPr>
          <p:cNvSpPr/>
          <p:nvPr/>
        </p:nvSpPr>
        <p:spPr>
          <a:xfrm>
            <a:off x="1037167" y="6172200"/>
            <a:ext cx="100584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ea typeface="ＭＳ Ｐゴシック" charset="0"/>
              <a:cs typeface="ＭＳ Ｐゴシック" charset="0"/>
            </a:endParaRPr>
          </a:p>
        </p:txBody>
      </p:sp>
    </p:spTree>
    <p:extLst>
      <p:ext uri="{BB962C8B-B14F-4D97-AF65-F5344CB8AC3E}">
        <p14:creationId xmlns:p14="http://schemas.microsoft.com/office/powerpoint/2010/main" val="28068229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0" fontAlgn="base" hangingPunct="0">
        <a:spcBef>
          <a:spcPct val="0"/>
        </a:spcBef>
        <a:spcAft>
          <a:spcPct val="0"/>
        </a:spcAft>
        <a:defRPr sz="5400" kern="1200">
          <a:solidFill>
            <a:srgbClr val="262626"/>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Font typeface="Arial" panose="020B0604020202020204" pitchFamily="34" charset="0"/>
        <a:buChar char="•"/>
        <a:defRPr sz="2400" kern="1200">
          <a:solidFill>
            <a:schemeClr val="tx2"/>
          </a:solidFill>
          <a:latin typeface="+mn-lt"/>
          <a:ea typeface="MS PGothic" panose="020B0600070205080204" pitchFamily="34" charset="-128"/>
          <a:cs typeface="ＭＳ Ｐゴシック" charset="0"/>
        </a:defRPr>
      </a:lvl1pPr>
      <a:lvl2pPr marL="593725" indent="-273050" algn="l" rtl="0" eaLnBrk="0" fontAlgn="base" hangingPunct="0">
        <a:spcBef>
          <a:spcPct val="20000"/>
        </a:spcBef>
        <a:spcAft>
          <a:spcPct val="0"/>
        </a:spcAft>
        <a:buClr>
          <a:schemeClr val="accent1"/>
        </a:buClr>
        <a:buFont typeface="Arial" panose="020B0604020202020204" pitchFamily="34" charset="0"/>
        <a:buChar char="•"/>
        <a:defRPr sz="2200" kern="1200">
          <a:solidFill>
            <a:schemeClr val="tx2"/>
          </a:solidFill>
          <a:latin typeface="+mn-lt"/>
          <a:ea typeface="MS PGothic" panose="020B0600070205080204" pitchFamily="34" charset="-128"/>
          <a:cs typeface="+mn-cs"/>
        </a:defRPr>
      </a:lvl2pPr>
      <a:lvl3pPr marL="868363" indent="-228600" algn="l" rtl="0" eaLnBrk="0" fontAlgn="base" hangingPunct="0">
        <a:spcBef>
          <a:spcPct val="20000"/>
        </a:spcBef>
        <a:spcAft>
          <a:spcPct val="0"/>
        </a:spcAft>
        <a:buClr>
          <a:schemeClr val="accent1"/>
        </a:buClr>
        <a:buFont typeface="Arial" panose="020B0604020202020204" pitchFamily="34" charset="0"/>
        <a:buChar char="•"/>
        <a:defRPr sz="2000" kern="1200">
          <a:solidFill>
            <a:schemeClr val="tx2"/>
          </a:solidFill>
          <a:latin typeface="+mn-lt"/>
          <a:ea typeface="MS PGothic" panose="020B0600070205080204" pitchFamily="34" charset="-128"/>
          <a:cs typeface="+mn-cs"/>
        </a:defRPr>
      </a:lvl3pPr>
      <a:lvl4pPr marL="1143000" indent="-228600" algn="l" rtl="0" eaLnBrk="0" fontAlgn="base" hangingPunct="0">
        <a:spcBef>
          <a:spcPct val="20000"/>
        </a:spcBef>
        <a:spcAft>
          <a:spcPct val="0"/>
        </a:spcAft>
        <a:buClr>
          <a:schemeClr val="accent1"/>
        </a:buClr>
        <a:buFont typeface="Arial" panose="020B0604020202020204" pitchFamily="34" charset="0"/>
        <a:buChar char="•"/>
        <a:defRPr kern="1200">
          <a:solidFill>
            <a:schemeClr val="tx2"/>
          </a:solidFill>
          <a:latin typeface="+mn-lt"/>
          <a:ea typeface="MS PGothic" panose="020B0600070205080204" pitchFamily="34" charset="-128"/>
          <a:cs typeface="+mn-cs"/>
        </a:defRPr>
      </a:lvl4pPr>
      <a:lvl5pPr marL="1371600" indent="-228600" algn="l" rtl="0" eaLnBrk="0" fontAlgn="base" hangingPunct="0">
        <a:spcBef>
          <a:spcPct val="20000"/>
        </a:spcBef>
        <a:spcAft>
          <a:spcPct val="0"/>
        </a:spcAft>
        <a:buClr>
          <a:schemeClr val="accent1"/>
        </a:buClr>
        <a:buFont typeface="Arial" panose="020B0604020202020204" pitchFamily="34" charset="0"/>
        <a:buChar char="•"/>
        <a:defRPr kern="1200">
          <a:solidFill>
            <a:schemeClr val="tx2"/>
          </a:solidFill>
          <a:latin typeface="+mn-lt"/>
          <a:ea typeface="MS PGothic" panose="020B0600070205080204" pitchFamily="34" charset="-128"/>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E43B0E28-1461-4218-B5EE-E3BFF54F17AB}"/>
              </a:ext>
            </a:extLst>
          </p:cNvPr>
          <p:cNvSpPr>
            <a:spLocks noGrp="1" noChangeArrowheads="1"/>
          </p:cNvSpPr>
          <p:nvPr>
            <p:ph type="title"/>
          </p:nvPr>
        </p:nvSpPr>
        <p:spPr/>
        <p:txBody>
          <a:bodyPr/>
          <a:lstStyle/>
          <a:p>
            <a:pPr eaLnBrk="1" hangingPunct="1"/>
            <a:r>
              <a:rPr lang="en-US" altLang="en-US" dirty="0"/>
              <a:t>Lecture 10</a:t>
            </a:r>
          </a:p>
        </p:txBody>
      </p:sp>
      <p:sp>
        <p:nvSpPr>
          <p:cNvPr id="14338" name="Rectangle 3">
            <a:extLst>
              <a:ext uri="{FF2B5EF4-FFF2-40B4-BE49-F238E27FC236}">
                <a16:creationId xmlns:a16="http://schemas.microsoft.com/office/drawing/2014/main" id="{5FEE1615-0750-41BB-84B7-4EE66D52C729}"/>
              </a:ext>
            </a:extLst>
          </p:cNvPr>
          <p:cNvSpPr>
            <a:spLocks noGrp="1" noChangeArrowheads="1"/>
          </p:cNvSpPr>
          <p:nvPr>
            <p:ph idx="1"/>
          </p:nvPr>
        </p:nvSpPr>
        <p:spPr>
          <a:xfrm>
            <a:off x="2324100" y="1982750"/>
            <a:ext cx="7543800" cy="1497917"/>
          </a:xfrm>
        </p:spPr>
        <p:txBody>
          <a:bodyPr/>
          <a:lstStyle/>
          <a:p>
            <a:pPr eaLnBrk="1" hangingPunct="1"/>
            <a:r>
              <a:rPr lang="en-US" altLang="en-US" b="1" dirty="0">
                <a:solidFill>
                  <a:schemeClr val="folHlink"/>
                </a:solidFill>
              </a:rPr>
              <a:t>Object Oriented Design</a:t>
            </a:r>
          </a:p>
        </p:txBody>
      </p:sp>
      <p:sp>
        <p:nvSpPr>
          <p:cNvPr id="14339" name="Footer Placeholder 3">
            <a:extLst>
              <a:ext uri="{FF2B5EF4-FFF2-40B4-BE49-F238E27FC236}">
                <a16:creationId xmlns:a16="http://schemas.microsoft.com/office/drawing/2014/main" id="{EB83AD73-6558-492E-A1CD-CE16CC988CED}"/>
              </a:ext>
            </a:extLst>
          </p:cNvPr>
          <p:cNvSpPr>
            <a:spLocks noGrp="1"/>
          </p:cNvSpPr>
          <p:nvPr>
            <p:ph type="ftr" sz="quarter" idx="11"/>
          </p:nvPr>
        </p:nvSpPr>
        <p:spPr bwMode="auto">
          <a:xfrm>
            <a:off x="2438400" y="6303964"/>
            <a:ext cx="7696200" cy="5540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r>
              <a:rPr lang="en-US" altLang="en-US" sz="1000">
                <a:solidFill>
                  <a:prstClr val="black"/>
                </a:solidFill>
                <a:latin typeface="Helvetica" panose="020B0604020202020204" pitchFamily="34" charset="0"/>
              </a:rPr>
              <a:t>These slides are designed and adapted from slides provided by </a:t>
            </a:r>
            <a:r>
              <a:rPr lang="en-US" altLang="en-US" sz="1000" i="1">
                <a:solidFill>
                  <a:prstClr val="black"/>
                </a:solidFill>
                <a:latin typeface="Helvetica" panose="020B0604020202020204" pitchFamily="34" charset="0"/>
              </a:rPr>
              <a:t>Software Engineering: A Practitioner</a:t>
            </a:r>
            <a:r>
              <a:rPr lang="ja-JP" altLang="en-US" sz="1000" i="1">
                <a:solidFill>
                  <a:prstClr val="black"/>
                </a:solidFill>
                <a:latin typeface="Helvetica" panose="020B0604020202020204" pitchFamily="34" charset="0"/>
              </a:rPr>
              <a:t>’</a:t>
            </a:r>
            <a:r>
              <a:rPr lang="en-US" altLang="ja-JP" sz="1000" i="1">
                <a:solidFill>
                  <a:prstClr val="black"/>
                </a:solidFill>
                <a:latin typeface="Helvetica" panose="020B0604020202020204" pitchFamily="34" charset="0"/>
              </a:rPr>
              <a:t>s Approach, 7/e </a:t>
            </a:r>
            <a:r>
              <a:rPr lang="en-US" altLang="ja-JP" sz="1000">
                <a:solidFill>
                  <a:prstClr val="black"/>
                </a:solidFill>
                <a:latin typeface="Helvetica" panose="020B0604020202020204" pitchFamily="34" charset="0"/>
              </a:rPr>
              <a:t>(McGraw-Hill 2009) by Roger Pressman and </a:t>
            </a:r>
            <a:r>
              <a:rPr lang="en-US" altLang="ja-JP" sz="1000" i="1">
                <a:solidFill>
                  <a:prstClr val="black"/>
                </a:solidFill>
                <a:latin typeface="Helvetica" panose="020B0604020202020204" pitchFamily="34" charset="0"/>
              </a:rPr>
              <a:t>Software Engineering 9</a:t>
            </a:r>
            <a:r>
              <a:rPr lang="en-US" altLang="ja-JP" sz="1000" i="1" baseline="30000">
                <a:solidFill>
                  <a:prstClr val="black"/>
                </a:solidFill>
                <a:latin typeface="Helvetica" panose="020B0604020202020204" pitchFamily="34" charset="0"/>
              </a:rPr>
              <a:t>/e</a:t>
            </a:r>
            <a:r>
              <a:rPr lang="en-US" altLang="ja-JP" sz="1000" i="1">
                <a:solidFill>
                  <a:prstClr val="black"/>
                </a:solidFill>
                <a:latin typeface="Helvetica" panose="020B0604020202020204" pitchFamily="34" charset="0"/>
              </a:rPr>
              <a:t> </a:t>
            </a:r>
            <a:r>
              <a:rPr lang="en-US" altLang="ja-JP" sz="1000">
                <a:solidFill>
                  <a:prstClr val="black"/>
                </a:solidFill>
                <a:latin typeface="Helvetica" panose="020B0604020202020204" pitchFamily="34" charset="0"/>
              </a:rPr>
              <a:t>Addison Wesley 2011 by Ian Sommerville</a:t>
            </a:r>
            <a:endParaRPr lang="en-US" altLang="en-US" sz="1000">
              <a:solidFill>
                <a:prstClr val="black"/>
              </a:solidFill>
              <a:latin typeface="Helvetica" panose="020B0604020202020204" pitchFamily="34" charset="0"/>
            </a:endParaRPr>
          </a:p>
        </p:txBody>
      </p:sp>
      <p:sp>
        <p:nvSpPr>
          <p:cNvPr id="14340" name="Slide Number Placeholder 4">
            <a:extLst>
              <a:ext uri="{FF2B5EF4-FFF2-40B4-BE49-F238E27FC236}">
                <a16:creationId xmlns:a16="http://schemas.microsoft.com/office/drawing/2014/main" id="{0F7C0C15-A6EA-4880-93D7-ED956B110B4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3171F39B-197A-49EC-8D11-4563A3ECF45B}" type="slidenum">
              <a:rPr lang="en-US" altLang="en-US" sz="1000">
                <a:solidFill>
                  <a:prstClr val="black"/>
                </a:solidFill>
                <a:latin typeface="Helvetica" panose="020B0604020202020204" pitchFamily="34" charset="0"/>
              </a:rPr>
              <a:pPr eaLnBrk="0" fontAlgn="base" hangingPunct="0">
                <a:spcBef>
                  <a:spcPct val="0"/>
                </a:spcBef>
                <a:spcAft>
                  <a:spcPct val="0"/>
                </a:spcAft>
              </a:pPr>
              <a:t>1</a:t>
            </a:fld>
            <a:endParaRPr lang="en-US" altLang="en-US" sz="1000">
              <a:solidFill>
                <a:prstClr val="black"/>
              </a:solidFill>
              <a:latin typeface="Helvetica" panose="020B0604020202020204" pitchFamily="34" charset="0"/>
            </a:endParaRPr>
          </a:p>
        </p:txBody>
      </p:sp>
      <p:sp>
        <p:nvSpPr>
          <p:cNvPr id="14341" name="Text Box 7">
            <a:extLst>
              <a:ext uri="{FF2B5EF4-FFF2-40B4-BE49-F238E27FC236}">
                <a16:creationId xmlns:a16="http://schemas.microsoft.com/office/drawing/2014/main" id="{AFD9C58F-BD73-45ED-A972-0E1F4994832B}"/>
              </a:ext>
            </a:extLst>
          </p:cNvPr>
          <p:cNvSpPr txBox="1">
            <a:spLocks noChangeArrowheads="1"/>
          </p:cNvSpPr>
          <p:nvPr/>
        </p:nvSpPr>
        <p:spPr bwMode="auto">
          <a:xfrm>
            <a:off x="2447925" y="2971800"/>
            <a:ext cx="7467600" cy="277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br>
              <a:rPr lang="en-US" altLang="en-US" sz="3200" i="1" dirty="0">
                <a:solidFill>
                  <a:srgbClr val="303030"/>
                </a:solidFill>
                <a:latin typeface="Helvetica" panose="020B0604020202020204" pitchFamily="34" charset="0"/>
              </a:rPr>
            </a:br>
            <a:r>
              <a:rPr lang="en-US" altLang="en-US" sz="1400" i="1" dirty="0">
                <a:solidFill>
                  <a:srgbClr val="303030"/>
                </a:solidFill>
                <a:latin typeface="Helvetica" panose="020B0604020202020204" pitchFamily="34" charset="0"/>
              </a:rPr>
              <a:t>Software Engineering: A Practitioner</a:t>
            </a:r>
            <a:r>
              <a:rPr lang="ja-JP" altLang="en-US" sz="1400" i="1" dirty="0">
                <a:solidFill>
                  <a:srgbClr val="303030"/>
                </a:solidFill>
                <a:latin typeface="Helvetica" panose="020B0604020202020204" pitchFamily="34" charset="0"/>
              </a:rPr>
              <a:t>’</a:t>
            </a:r>
            <a:r>
              <a:rPr lang="en-US" altLang="ja-JP" sz="1400" i="1" dirty="0">
                <a:solidFill>
                  <a:srgbClr val="303030"/>
                </a:solidFill>
                <a:latin typeface="Helvetica" panose="020B0604020202020204" pitchFamily="34" charset="0"/>
              </a:rPr>
              <a:t>s Approach, 7/e </a:t>
            </a:r>
          </a:p>
          <a:p>
            <a:pPr eaLnBrk="0" fontAlgn="base" hangingPunct="0">
              <a:spcBef>
                <a:spcPct val="0"/>
              </a:spcBef>
              <a:spcAft>
                <a:spcPct val="0"/>
              </a:spcAft>
            </a:pPr>
            <a:r>
              <a:rPr lang="en-US" altLang="en-US" sz="1400" b="1" dirty="0">
                <a:solidFill>
                  <a:prstClr val="black"/>
                </a:solidFill>
              </a:rPr>
              <a:t>by Roger S. Pressman</a:t>
            </a:r>
          </a:p>
          <a:p>
            <a:pPr eaLnBrk="0" fontAlgn="base" hangingPunct="0">
              <a:spcBef>
                <a:spcPct val="0"/>
              </a:spcBef>
              <a:spcAft>
                <a:spcPct val="0"/>
              </a:spcAft>
            </a:pPr>
            <a:endParaRPr lang="en-US" altLang="en-US" sz="1400" b="1" dirty="0">
              <a:solidFill>
                <a:prstClr val="black"/>
              </a:solidFill>
            </a:endParaRPr>
          </a:p>
          <a:p>
            <a:pPr eaLnBrk="0" fontAlgn="base" hangingPunct="0">
              <a:spcBef>
                <a:spcPct val="0"/>
              </a:spcBef>
              <a:spcAft>
                <a:spcPct val="0"/>
              </a:spcAft>
            </a:pPr>
            <a:r>
              <a:rPr lang="en-US" altLang="en-US" sz="1400" b="1" dirty="0">
                <a:solidFill>
                  <a:prstClr val="black"/>
                </a:solidFill>
              </a:rPr>
              <a:t>Slides copyright © 1996, 2001, 2005, 2009</a:t>
            </a:r>
            <a:r>
              <a:rPr lang="en-US" altLang="en-US" sz="1400" dirty="0">
                <a:solidFill>
                  <a:prstClr val="black"/>
                </a:solidFill>
              </a:rPr>
              <a:t> </a:t>
            </a:r>
            <a:r>
              <a:rPr lang="en-US" altLang="en-US" sz="1400" b="1" dirty="0">
                <a:solidFill>
                  <a:prstClr val="black"/>
                </a:solidFill>
              </a:rPr>
              <a:t>by Roger S. Pressman</a:t>
            </a:r>
          </a:p>
          <a:p>
            <a:pPr eaLnBrk="0" fontAlgn="base" hangingPunct="0">
              <a:spcBef>
                <a:spcPct val="0"/>
              </a:spcBef>
              <a:spcAft>
                <a:spcPct val="0"/>
              </a:spcAft>
            </a:pPr>
            <a:endParaRPr lang="en-US" altLang="en-US" sz="1400" b="1" dirty="0">
              <a:solidFill>
                <a:prstClr val="black"/>
              </a:solidFill>
            </a:endParaRPr>
          </a:p>
          <a:p>
            <a:pPr eaLnBrk="0" fontAlgn="base" hangingPunct="0">
              <a:spcBef>
                <a:spcPct val="0"/>
              </a:spcBef>
              <a:spcAft>
                <a:spcPct val="0"/>
              </a:spcAft>
            </a:pPr>
            <a:r>
              <a:rPr lang="en-US" altLang="en-US" sz="1400" i="1" dirty="0">
                <a:solidFill>
                  <a:srgbClr val="303030"/>
                </a:solidFill>
                <a:latin typeface="Helvetica" panose="020B0604020202020204" pitchFamily="34" charset="0"/>
              </a:rPr>
              <a:t>Software Engineering  9/e</a:t>
            </a:r>
          </a:p>
          <a:p>
            <a:pPr eaLnBrk="0" fontAlgn="base" hangingPunct="0">
              <a:spcBef>
                <a:spcPct val="0"/>
              </a:spcBef>
              <a:spcAft>
                <a:spcPct val="0"/>
              </a:spcAft>
            </a:pPr>
            <a:r>
              <a:rPr lang="en-US" altLang="en-US" sz="1400" b="1" dirty="0">
                <a:solidFill>
                  <a:prstClr val="black"/>
                </a:solidFill>
              </a:rPr>
              <a:t>By Ian Sommerville </a:t>
            </a:r>
          </a:p>
          <a:p>
            <a:pPr eaLnBrk="0" fontAlgn="base" hangingPunct="0">
              <a:spcBef>
                <a:spcPct val="0"/>
              </a:spcBef>
              <a:spcAft>
                <a:spcPct val="0"/>
              </a:spcAft>
            </a:pPr>
            <a:endParaRPr lang="en-US" altLang="en-US" sz="1800" b="1" i="1" dirty="0">
              <a:solidFill>
                <a:srgbClr val="303030"/>
              </a:solidFill>
            </a:endParaRPr>
          </a:p>
          <a:p>
            <a:pPr eaLnBrk="0" fontAlgn="base" hangingPunct="0">
              <a:spcBef>
                <a:spcPct val="0"/>
              </a:spcBef>
              <a:spcAft>
                <a:spcPct val="0"/>
              </a:spcAft>
            </a:pPr>
            <a:endParaRPr lang="en-US" altLang="en-US" sz="1400" dirty="0">
              <a:solidFill>
                <a:prstClr val="black"/>
              </a:solidFill>
            </a:endParaRPr>
          </a:p>
          <a:p>
            <a:pPr eaLnBrk="0" fontAlgn="base" hangingPunct="0">
              <a:spcBef>
                <a:spcPct val="0"/>
              </a:spcBef>
              <a:spcAft>
                <a:spcPct val="0"/>
              </a:spcAft>
            </a:pPr>
            <a:endParaRPr lang="en-US" altLang="en-US" sz="1200" dirty="0">
              <a:solidFill>
                <a:prstClr val="black"/>
              </a:solidFill>
            </a:endParaRPr>
          </a:p>
        </p:txBody>
      </p:sp>
      <p:sp>
        <p:nvSpPr>
          <p:cNvPr id="14342" name="Text Box 7">
            <a:extLst>
              <a:ext uri="{FF2B5EF4-FFF2-40B4-BE49-F238E27FC236}">
                <a16:creationId xmlns:a16="http://schemas.microsoft.com/office/drawing/2014/main" id="{9BD85DC3-701C-46D2-B5BC-28D1462EDF84}"/>
              </a:ext>
            </a:extLst>
          </p:cNvPr>
          <p:cNvSpPr txBox="1">
            <a:spLocks noChangeArrowheads="1"/>
          </p:cNvSpPr>
          <p:nvPr/>
        </p:nvSpPr>
        <p:spPr bwMode="auto">
          <a:xfrm>
            <a:off x="2028825" y="1296988"/>
            <a:ext cx="83058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r>
              <a:rPr lang="en-US" altLang="en-US" sz="3000" b="1" i="1" dirty="0">
                <a:solidFill>
                  <a:srgbClr val="303030"/>
                </a:solidFill>
                <a:latin typeface="Helvetica" panose="020B0604020202020204" pitchFamily="34" charset="0"/>
              </a:rPr>
              <a:t>CS404: Software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7250" y="400235"/>
            <a:ext cx="3635899" cy="774577"/>
          </a:xfrm>
        </p:spPr>
        <p:txBody>
          <a:bodyPr/>
          <a:lstStyle/>
          <a:p>
            <a:r>
              <a:rPr lang="en-US" dirty="0"/>
              <a:t>LSP Example</a:t>
            </a:r>
          </a:p>
        </p:txBody>
      </p:sp>
      <p:sp>
        <p:nvSpPr>
          <p:cNvPr id="3" name="Content Placeholder 2"/>
          <p:cNvSpPr>
            <a:spLocks noGrp="1"/>
          </p:cNvSpPr>
          <p:nvPr>
            <p:ph idx="1"/>
          </p:nvPr>
        </p:nvSpPr>
        <p:spPr>
          <a:xfrm>
            <a:off x="1143000" y="1174812"/>
            <a:ext cx="10058400" cy="4623787"/>
          </a:xfrm>
        </p:spPr>
        <p:txBody>
          <a:bodyPr>
            <a:normAutofit/>
          </a:bodyPr>
          <a:lstStyle/>
          <a:p>
            <a:r>
              <a:rPr lang="en-US" dirty="0"/>
              <a:t>Rectangle and Square (Violation of LSP)</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a:buNone/>
            </a:pPr>
            <a:endParaRPr lang="en-US" dirty="0"/>
          </a:p>
        </p:txBody>
      </p:sp>
      <p:sp>
        <p:nvSpPr>
          <p:cNvPr id="4" name="Rectangle 3"/>
          <p:cNvSpPr/>
          <p:nvPr/>
        </p:nvSpPr>
        <p:spPr>
          <a:xfrm>
            <a:off x="1680838" y="1683798"/>
            <a:ext cx="3352800" cy="4262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100" dirty="0"/>
              <a:t>class Rectangle</a:t>
            </a:r>
          </a:p>
          <a:p>
            <a:r>
              <a:rPr lang="en-US" sz="1100" dirty="0"/>
              <a:t>{</a:t>
            </a:r>
          </a:p>
          <a:p>
            <a:r>
              <a:rPr lang="en-US" sz="1100" dirty="0"/>
              <a:t>public:</a:t>
            </a:r>
          </a:p>
          <a:p>
            <a:r>
              <a:rPr lang="en-US" sz="1100" dirty="0"/>
              <a:t>virtual void </a:t>
            </a:r>
            <a:r>
              <a:rPr lang="en-US" sz="1100" dirty="0" err="1"/>
              <a:t>SetWidth</a:t>
            </a:r>
            <a:r>
              <a:rPr lang="en-US" sz="1100" dirty="0"/>
              <a:t>(double w) </a:t>
            </a:r>
          </a:p>
          <a:p>
            <a:r>
              <a:rPr lang="en-US" sz="1100" dirty="0"/>
              <a:t>{</a:t>
            </a:r>
          </a:p>
          <a:p>
            <a:r>
              <a:rPr lang="en-US" sz="1100" dirty="0"/>
              <a:t>	</a:t>
            </a:r>
            <a:r>
              <a:rPr lang="en-US" sz="1100" dirty="0" err="1"/>
              <a:t>itsWidth</a:t>
            </a:r>
            <a:r>
              <a:rPr lang="en-US" sz="1100" dirty="0"/>
              <a:t>=w;</a:t>
            </a:r>
          </a:p>
          <a:p>
            <a:r>
              <a:rPr lang="en-US" sz="1100" dirty="0"/>
              <a:t>}</a:t>
            </a:r>
          </a:p>
          <a:p>
            <a:r>
              <a:rPr lang="en-US" sz="1100" dirty="0"/>
              <a:t>virtual void </a:t>
            </a:r>
            <a:r>
              <a:rPr lang="en-US" sz="1100" dirty="0" err="1"/>
              <a:t>SetHeight</a:t>
            </a:r>
            <a:r>
              <a:rPr lang="en-US" sz="1100" dirty="0"/>
              <a:t>(double h) </a:t>
            </a:r>
          </a:p>
          <a:p>
            <a:r>
              <a:rPr lang="en-US" sz="1100" dirty="0"/>
              <a:t>{</a:t>
            </a:r>
          </a:p>
          <a:p>
            <a:r>
              <a:rPr lang="en-US" sz="1100" dirty="0"/>
              <a:t>	</a:t>
            </a:r>
            <a:r>
              <a:rPr lang="en-US" sz="1100" dirty="0" err="1"/>
              <a:t>itsHeight</a:t>
            </a:r>
            <a:r>
              <a:rPr lang="en-US" sz="1100" dirty="0"/>
              <a:t>=h;</a:t>
            </a:r>
          </a:p>
          <a:p>
            <a:r>
              <a:rPr lang="en-US" sz="1100" dirty="0"/>
              <a:t>}</a:t>
            </a:r>
          </a:p>
          <a:p>
            <a:r>
              <a:rPr lang="en-US" sz="1100" dirty="0"/>
              <a:t>double </a:t>
            </a:r>
            <a:r>
              <a:rPr lang="en-US" sz="1100" dirty="0" err="1"/>
              <a:t>GetHeight</a:t>
            </a:r>
            <a:r>
              <a:rPr lang="en-US" sz="1100" dirty="0"/>
              <a:t>() const</a:t>
            </a:r>
          </a:p>
          <a:p>
            <a:r>
              <a:rPr lang="en-US" sz="1100" dirty="0"/>
              <a:t> {</a:t>
            </a:r>
          </a:p>
          <a:p>
            <a:r>
              <a:rPr lang="en-US" sz="1100" dirty="0"/>
              <a:t>	return </a:t>
            </a:r>
            <a:r>
              <a:rPr lang="en-US" sz="1100" dirty="0" err="1"/>
              <a:t>itsHeight</a:t>
            </a:r>
            <a:r>
              <a:rPr lang="en-US" sz="1100" dirty="0"/>
              <a:t>;</a:t>
            </a:r>
          </a:p>
          <a:p>
            <a:r>
              <a:rPr lang="en-US" sz="1100" dirty="0"/>
              <a:t>}</a:t>
            </a:r>
          </a:p>
          <a:p>
            <a:r>
              <a:rPr lang="en-US" sz="1100" dirty="0"/>
              <a:t>double </a:t>
            </a:r>
            <a:r>
              <a:rPr lang="en-US" sz="1100" dirty="0" err="1"/>
              <a:t>GetWidth</a:t>
            </a:r>
            <a:r>
              <a:rPr lang="en-US" sz="1100" dirty="0"/>
              <a:t>() const {</a:t>
            </a:r>
          </a:p>
          <a:p>
            <a:r>
              <a:rPr lang="en-US" sz="1100" dirty="0"/>
              <a:t>	return </a:t>
            </a:r>
            <a:r>
              <a:rPr lang="en-US" sz="1100" dirty="0" err="1"/>
              <a:t>itsWidth</a:t>
            </a:r>
            <a:r>
              <a:rPr lang="en-US" sz="1100" dirty="0"/>
              <a:t>;</a:t>
            </a:r>
          </a:p>
          <a:p>
            <a:r>
              <a:rPr lang="en-US" sz="1100" dirty="0"/>
              <a:t>} </a:t>
            </a:r>
          </a:p>
          <a:p>
            <a:r>
              <a:rPr lang="en-US" sz="1100" dirty="0"/>
              <a:t>private:</a:t>
            </a:r>
          </a:p>
          <a:p>
            <a:r>
              <a:rPr lang="en-US" sz="1100" dirty="0"/>
              <a:t>	double </a:t>
            </a:r>
            <a:r>
              <a:rPr lang="en-US" sz="1100" dirty="0" err="1"/>
              <a:t>itsHeight</a:t>
            </a:r>
            <a:r>
              <a:rPr lang="en-US" sz="1100" dirty="0"/>
              <a:t>;</a:t>
            </a:r>
          </a:p>
          <a:p>
            <a:r>
              <a:rPr lang="en-US" sz="1100" dirty="0"/>
              <a:t>	double </a:t>
            </a:r>
            <a:r>
              <a:rPr lang="en-US" sz="1100" dirty="0" err="1"/>
              <a:t>itsWidth</a:t>
            </a:r>
            <a:r>
              <a:rPr lang="en-US" sz="1100" dirty="0"/>
              <a:t>;</a:t>
            </a:r>
          </a:p>
          <a:p>
            <a:r>
              <a:rPr lang="en-US" sz="1100" dirty="0"/>
              <a:t>};</a:t>
            </a:r>
          </a:p>
        </p:txBody>
      </p:sp>
      <p:sp>
        <p:nvSpPr>
          <p:cNvPr id="5" name="Rectangle 4"/>
          <p:cNvSpPr/>
          <p:nvPr/>
        </p:nvSpPr>
        <p:spPr>
          <a:xfrm>
            <a:off x="5424749" y="1683797"/>
            <a:ext cx="2438400" cy="42627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100" dirty="0"/>
              <a:t>class Square : public Rectangle</a:t>
            </a:r>
          </a:p>
          <a:p>
            <a:r>
              <a:rPr lang="en-US" sz="1100" dirty="0"/>
              <a:t>{</a:t>
            </a:r>
          </a:p>
          <a:p>
            <a:r>
              <a:rPr lang="en-US" sz="1100" dirty="0"/>
              <a:t>public:</a:t>
            </a:r>
          </a:p>
          <a:p>
            <a:r>
              <a:rPr lang="en-US" sz="1100" dirty="0"/>
              <a:t>            virtual void </a:t>
            </a:r>
            <a:r>
              <a:rPr lang="en-US" sz="1100" dirty="0" err="1"/>
              <a:t>SetWidth</a:t>
            </a:r>
            <a:r>
              <a:rPr lang="en-US" sz="1100" dirty="0"/>
              <a:t>(double w);</a:t>
            </a:r>
          </a:p>
          <a:p>
            <a:r>
              <a:rPr lang="en-US" sz="1100" dirty="0"/>
              <a:t>             virtual void </a:t>
            </a:r>
            <a:r>
              <a:rPr lang="en-US" sz="1100" dirty="0" err="1"/>
              <a:t>SetHeight</a:t>
            </a:r>
            <a:r>
              <a:rPr lang="en-US" sz="1100" dirty="0"/>
              <a:t>(double h);</a:t>
            </a:r>
          </a:p>
          <a:p>
            <a:r>
              <a:rPr lang="en-US" sz="1100" dirty="0"/>
              <a:t>};</a:t>
            </a:r>
          </a:p>
          <a:p>
            <a:r>
              <a:rPr lang="en-US" sz="1100" dirty="0"/>
              <a:t>void Square::</a:t>
            </a:r>
            <a:r>
              <a:rPr lang="en-US" sz="1100" dirty="0" err="1"/>
              <a:t>SetWidth</a:t>
            </a:r>
            <a:r>
              <a:rPr lang="en-US" sz="1100" dirty="0"/>
              <a:t>(double w)</a:t>
            </a:r>
          </a:p>
          <a:p>
            <a:r>
              <a:rPr lang="en-US" sz="1100" dirty="0"/>
              <a:t>{</a:t>
            </a:r>
          </a:p>
          <a:p>
            <a:r>
              <a:rPr lang="en-US" sz="1100" dirty="0"/>
              <a:t>              Rectangle::</a:t>
            </a:r>
            <a:r>
              <a:rPr lang="en-US" sz="1100" dirty="0" err="1"/>
              <a:t>SetWidth</a:t>
            </a:r>
            <a:r>
              <a:rPr lang="en-US" sz="1100" dirty="0"/>
              <a:t>(w);</a:t>
            </a:r>
          </a:p>
          <a:p>
            <a:r>
              <a:rPr lang="en-US" sz="1100" dirty="0"/>
              <a:t>              Rectangle::</a:t>
            </a:r>
            <a:r>
              <a:rPr lang="en-US" sz="1100" dirty="0" err="1"/>
              <a:t>SetHeight</a:t>
            </a:r>
            <a:r>
              <a:rPr lang="en-US" sz="1100" dirty="0"/>
              <a:t>(w);</a:t>
            </a:r>
          </a:p>
          <a:p>
            <a:r>
              <a:rPr lang="en-US" sz="1100" dirty="0"/>
              <a:t>}</a:t>
            </a:r>
          </a:p>
          <a:p>
            <a:r>
              <a:rPr lang="en-US" sz="1100" dirty="0"/>
              <a:t>void Square::</a:t>
            </a:r>
            <a:r>
              <a:rPr lang="en-US" sz="1100" dirty="0" err="1"/>
              <a:t>SetHeight</a:t>
            </a:r>
            <a:r>
              <a:rPr lang="en-US" sz="1100" dirty="0"/>
              <a:t>(double h)</a:t>
            </a:r>
          </a:p>
          <a:p>
            <a:r>
              <a:rPr lang="en-US" sz="1100" dirty="0"/>
              <a:t>{</a:t>
            </a:r>
          </a:p>
          <a:p>
            <a:r>
              <a:rPr lang="en-US" sz="1100" dirty="0"/>
              <a:t>              Rectangle::</a:t>
            </a:r>
            <a:r>
              <a:rPr lang="en-US" sz="1100" dirty="0" err="1"/>
              <a:t>SetHeight</a:t>
            </a:r>
            <a:r>
              <a:rPr lang="en-US" sz="1100" dirty="0"/>
              <a:t>(h);</a:t>
            </a:r>
          </a:p>
          <a:p>
            <a:r>
              <a:rPr lang="en-US" sz="1100" dirty="0"/>
              <a:t>               Rectangle::</a:t>
            </a:r>
            <a:r>
              <a:rPr lang="en-US" sz="1100" dirty="0" err="1"/>
              <a:t>SetWidth</a:t>
            </a:r>
            <a:r>
              <a:rPr lang="en-US" sz="1100" dirty="0"/>
              <a:t>(h);</a:t>
            </a:r>
          </a:p>
          <a:p>
            <a:r>
              <a:rPr lang="en-US" sz="1100" dirty="0"/>
              <a:t>}</a:t>
            </a:r>
          </a:p>
          <a:p>
            <a:r>
              <a:rPr lang="en-US" sz="1100" dirty="0"/>
              <a:t>void g(Rectangle&amp; r)</a:t>
            </a:r>
          </a:p>
          <a:p>
            <a:r>
              <a:rPr lang="en-US" sz="1100" dirty="0"/>
              <a:t>{</a:t>
            </a:r>
          </a:p>
          <a:p>
            <a:r>
              <a:rPr lang="en-US" sz="1100" dirty="0"/>
              <a:t>              </a:t>
            </a:r>
            <a:r>
              <a:rPr lang="en-US" sz="1100" dirty="0" err="1"/>
              <a:t>r.SetWidth</a:t>
            </a:r>
            <a:r>
              <a:rPr lang="en-US" sz="1100" dirty="0"/>
              <a:t>(5);</a:t>
            </a:r>
          </a:p>
          <a:p>
            <a:r>
              <a:rPr lang="en-US" sz="1100" dirty="0"/>
              <a:t>              </a:t>
            </a:r>
            <a:r>
              <a:rPr lang="en-US" sz="1100" dirty="0" err="1"/>
              <a:t>r.SetHeight</a:t>
            </a:r>
            <a:r>
              <a:rPr lang="en-US" sz="1100" dirty="0"/>
              <a:t>(4);</a:t>
            </a:r>
          </a:p>
          <a:p>
            <a:r>
              <a:rPr lang="en-US" sz="1100" dirty="0"/>
              <a:t>              assert(</a:t>
            </a:r>
            <a:r>
              <a:rPr lang="en-US" sz="1100" dirty="0" err="1"/>
              <a:t>r.GetWidth</a:t>
            </a:r>
            <a:r>
              <a:rPr lang="en-US" sz="1100" dirty="0"/>
              <a:t>() * </a:t>
            </a:r>
            <a:r>
              <a:rPr lang="en-US" sz="1100" dirty="0" err="1"/>
              <a:t>r.GetHeight</a:t>
            </a:r>
            <a:r>
              <a:rPr lang="en-US" sz="1100" dirty="0"/>
              <a:t>()) == 20);</a:t>
            </a:r>
          </a:p>
          <a:p>
            <a:r>
              <a:rPr lang="en-US" sz="1100"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F67AE42-86AC-4089-9CA6-B38F6CC9C34A}"/>
              </a:ext>
            </a:extLst>
          </p:cNvPr>
          <p:cNvSpPr>
            <a:spLocks noGrp="1" noChangeArrowheads="1"/>
          </p:cNvSpPr>
          <p:nvPr>
            <p:ph type="title"/>
          </p:nvPr>
        </p:nvSpPr>
        <p:spPr>
          <a:xfrm>
            <a:off x="5008362" y="433303"/>
            <a:ext cx="2693045" cy="882293"/>
          </a:xfrm>
          <a:noFill/>
        </p:spPr>
        <p:txBody>
          <a:bodyPr vert="horz" wrap="none" lIns="63500" tIns="25400" rIns="63500" bIns="25400" numCol="1" anchor="t" anchorCtr="0" compatLnSpc="1">
            <a:prstTxWarp prst="textNoShape">
              <a:avLst/>
            </a:prstTxWarp>
            <a:spAutoFit/>
          </a:bodyPr>
          <a:lstStyle/>
          <a:p>
            <a:pPr eaLnBrk="1" hangingPunct="1"/>
            <a:r>
              <a:rPr lang="en-US" altLang="en-US" dirty="0"/>
              <a:t>Contents</a:t>
            </a:r>
          </a:p>
        </p:txBody>
      </p:sp>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11</a:t>
            </a:fld>
            <a:endParaRPr lang="en-US" altLang="en-US" sz="1000">
              <a:solidFill>
                <a:prstClr val="black"/>
              </a:solidFill>
              <a:latin typeface="Helvetica" panose="020B0604020202020204" pitchFamily="34" charset="0"/>
            </a:endParaRPr>
          </a:p>
        </p:txBody>
      </p:sp>
      <p:sp>
        <p:nvSpPr>
          <p:cNvPr id="125983" name="Rectangle 31">
            <a:extLst>
              <a:ext uri="{FF2B5EF4-FFF2-40B4-BE49-F238E27FC236}">
                <a16:creationId xmlns:a16="http://schemas.microsoft.com/office/drawing/2014/main" id="{18B895AE-31B9-4003-9574-B044F1FE6FC0}"/>
              </a:ext>
            </a:extLst>
          </p:cNvPr>
          <p:cNvSpPr>
            <a:spLocks noChangeArrowheads="1"/>
          </p:cNvSpPr>
          <p:nvPr/>
        </p:nvSpPr>
        <p:spPr bwMode="auto">
          <a:xfrm>
            <a:off x="3740150" y="279717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0" name="Rectangle 3">
            <a:extLst>
              <a:ext uri="{FF2B5EF4-FFF2-40B4-BE49-F238E27FC236}">
                <a16:creationId xmlns:a16="http://schemas.microsoft.com/office/drawing/2014/main" id="{4358703C-9F05-4B8C-97C6-CA54D56DA779}"/>
              </a:ext>
            </a:extLst>
          </p:cNvPr>
          <p:cNvSpPr>
            <a:spLocks noGrp="1"/>
          </p:cNvSpPr>
          <p:nvPr>
            <p:ph idx="1"/>
          </p:nvPr>
        </p:nvSpPr>
        <p:spPr>
          <a:xfrm>
            <a:off x="1066800" y="2097350"/>
            <a:ext cx="10058400" cy="3886200"/>
          </a:xfrm>
        </p:spPr>
        <p:txBody>
          <a:bodyPr/>
          <a:lstStyle/>
          <a:p>
            <a:pPr eaLnBrk="1" hangingPunct="1"/>
            <a:r>
              <a:rPr lang="en-US" altLang="en-US" dirty="0"/>
              <a:t>Principles of class design</a:t>
            </a:r>
          </a:p>
          <a:p>
            <a:pPr lvl="1" eaLnBrk="1" hangingPunct="1"/>
            <a:r>
              <a:rPr lang="en-US" altLang="en-US" dirty="0">
                <a:solidFill>
                  <a:schemeClr val="bg1">
                    <a:lumMod val="75000"/>
                  </a:schemeClr>
                </a:solidFill>
              </a:rPr>
              <a:t>Single responsibility principle (SRP)</a:t>
            </a:r>
          </a:p>
          <a:p>
            <a:pPr lvl="1" eaLnBrk="1" hangingPunct="1"/>
            <a:r>
              <a:rPr lang="en-US" altLang="en-US" dirty="0">
                <a:solidFill>
                  <a:schemeClr val="bg1">
                    <a:lumMod val="75000"/>
                  </a:schemeClr>
                </a:solidFill>
              </a:rPr>
              <a:t>Open close principle (OCP)</a:t>
            </a:r>
          </a:p>
          <a:p>
            <a:pPr lvl="1" eaLnBrk="1" hangingPunct="1"/>
            <a:r>
              <a:rPr lang="en-US" altLang="en-US" dirty="0" err="1">
                <a:solidFill>
                  <a:schemeClr val="bg1">
                    <a:lumMod val="75000"/>
                  </a:schemeClr>
                </a:solidFill>
              </a:rPr>
              <a:t>Liskov</a:t>
            </a:r>
            <a:r>
              <a:rPr lang="en-US" altLang="en-US" dirty="0">
                <a:solidFill>
                  <a:schemeClr val="bg1">
                    <a:lumMod val="75000"/>
                  </a:schemeClr>
                </a:solidFill>
              </a:rPr>
              <a:t> substitution principle (LSP)</a:t>
            </a:r>
          </a:p>
          <a:p>
            <a:pPr lvl="1" eaLnBrk="1" hangingPunct="1"/>
            <a:r>
              <a:rPr lang="en-US" altLang="en-US" dirty="0">
                <a:solidFill>
                  <a:schemeClr val="tx1"/>
                </a:solidFill>
              </a:rPr>
              <a:t>Interface segregation principle (ISP)</a:t>
            </a:r>
          </a:p>
          <a:p>
            <a:pPr lvl="1" eaLnBrk="1" hangingPunct="1"/>
            <a:r>
              <a:rPr lang="en-US" altLang="en-US" dirty="0">
                <a:solidFill>
                  <a:schemeClr val="bg1">
                    <a:lumMod val="75000"/>
                  </a:schemeClr>
                </a:solidFill>
              </a:rPr>
              <a:t>Dependency inversion principle (DIP)</a:t>
            </a:r>
          </a:p>
        </p:txBody>
      </p:sp>
    </p:spTree>
    <p:extLst>
      <p:ext uri="{BB962C8B-B14F-4D97-AF65-F5344CB8AC3E}">
        <p14:creationId xmlns:p14="http://schemas.microsoft.com/office/powerpoint/2010/main" val="386951824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6547" y="523782"/>
            <a:ext cx="9557305" cy="810087"/>
          </a:xfrm>
        </p:spPr>
        <p:txBody>
          <a:bodyPr>
            <a:normAutofit fontScale="90000"/>
          </a:bodyPr>
          <a:lstStyle/>
          <a:p>
            <a:r>
              <a:rPr lang="en-US" altLang="en-US" dirty="0">
                <a:solidFill>
                  <a:schemeClr val="tx1"/>
                </a:solidFill>
              </a:rPr>
              <a:t>Interface segregation principle (ISP)</a:t>
            </a:r>
            <a:endParaRPr lang="en-US" dirty="0"/>
          </a:p>
        </p:txBody>
      </p:sp>
      <p:sp>
        <p:nvSpPr>
          <p:cNvPr id="3" name="Content Placeholder 2"/>
          <p:cNvSpPr>
            <a:spLocks noGrp="1"/>
          </p:cNvSpPr>
          <p:nvPr>
            <p:ph idx="1"/>
          </p:nvPr>
        </p:nvSpPr>
        <p:spPr>
          <a:xfrm>
            <a:off x="1016000" y="1704512"/>
            <a:ext cx="10058400" cy="2867487"/>
          </a:xfrm>
        </p:spPr>
        <p:txBody>
          <a:bodyPr>
            <a:normAutofit/>
          </a:bodyPr>
          <a:lstStyle/>
          <a:p>
            <a:r>
              <a:rPr lang="en-US" dirty="0"/>
              <a:t>Client should not forced to depend on methods that they do not use.</a:t>
            </a:r>
          </a:p>
          <a:p>
            <a:r>
              <a:rPr lang="en-US" dirty="0"/>
              <a:t>The ISP says that once an interface has become too '</a:t>
            </a:r>
            <a:r>
              <a:rPr lang="en-US" dirty="0">
                <a:solidFill>
                  <a:srgbClr val="FF0000"/>
                </a:solidFill>
              </a:rPr>
              <a:t>fat</a:t>
            </a:r>
            <a:r>
              <a:rPr lang="en-US" dirty="0"/>
              <a:t>' it needs to be split into smaller and more specific interfaces so that any clients of the interface will only know about the methods that pertain to them</a:t>
            </a:r>
          </a:p>
        </p:txBody>
      </p:sp>
    </p:spTree>
    <p:extLst>
      <p:ext uri="{BB962C8B-B14F-4D97-AF65-F5344CB8AC3E}">
        <p14:creationId xmlns:p14="http://schemas.microsoft.com/office/powerpoint/2010/main" val="1975867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6031" y="413265"/>
            <a:ext cx="3607540" cy="762001"/>
          </a:xfrm>
        </p:spPr>
        <p:txBody>
          <a:bodyPr/>
          <a:lstStyle/>
          <a:p>
            <a:r>
              <a:rPr lang="en-US" dirty="0"/>
              <a:t>ISP Example</a:t>
            </a:r>
          </a:p>
        </p:txBody>
      </p:sp>
      <p:sp>
        <p:nvSpPr>
          <p:cNvPr id="5" name="Rectangle 4"/>
          <p:cNvSpPr/>
          <p:nvPr/>
        </p:nvSpPr>
        <p:spPr>
          <a:xfrm>
            <a:off x="1016000" y="1175266"/>
            <a:ext cx="2590800" cy="2438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600" dirty="0"/>
              <a:t>class Door</a:t>
            </a:r>
          </a:p>
          <a:p>
            <a:r>
              <a:rPr lang="en-US" sz="1600" dirty="0"/>
              <a:t>{</a:t>
            </a:r>
          </a:p>
          <a:p>
            <a:r>
              <a:rPr lang="en-US" sz="1600" dirty="0"/>
              <a:t>public:</a:t>
            </a:r>
          </a:p>
          <a:p>
            <a:r>
              <a:rPr lang="en-US" sz="1600" dirty="0"/>
              <a:t>     virtual void Lock() = 0;</a:t>
            </a:r>
          </a:p>
          <a:p>
            <a:r>
              <a:rPr lang="en-US" sz="1600" dirty="0"/>
              <a:t>     virtual void Unlock() = 0;</a:t>
            </a:r>
          </a:p>
          <a:p>
            <a:r>
              <a:rPr lang="en-US" sz="1600" dirty="0"/>
              <a:t>     virtual </a:t>
            </a:r>
            <a:r>
              <a:rPr lang="en-US" sz="1600" dirty="0" err="1"/>
              <a:t>bool</a:t>
            </a:r>
            <a:r>
              <a:rPr lang="en-US" sz="1600" dirty="0"/>
              <a:t> </a:t>
            </a:r>
            <a:r>
              <a:rPr lang="en-US" sz="1600" dirty="0" err="1"/>
              <a:t>IsDoorOpen</a:t>
            </a:r>
            <a:r>
              <a:rPr lang="en-US" sz="1600" dirty="0"/>
              <a:t>() = 0;</a:t>
            </a:r>
          </a:p>
          <a:p>
            <a:r>
              <a:rPr lang="en-US" sz="1600" dirty="0"/>
              <a:t>};</a:t>
            </a:r>
          </a:p>
        </p:txBody>
      </p:sp>
      <p:sp>
        <p:nvSpPr>
          <p:cNvPr id="6" name="Rectangle 5"/>
          <p:cNvSpPr/>
          <p:nvPr/>
        </p:nvSpPr>
        <p:spPr>
          <a:xfrm>
            <a:off x="998620" y="3757760"/>
            <a:ext cx="3276600" cy="28028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600" dirty="0"/>
              <a:t>class Timer</a:t>
            </a:r>
          </a:p>
          <a:p>
            <a:r>
              <a:rPr lang="en-US" sz="1600" dirty="0"/>
              <a:t>{</a:t>
            </a:r>
          </a:p>
          <a:p>
            <a:r>
              <a:rPr lang="en-US" sz="1600" dirty="0"/>
              <a:t>public:</a:t>
            </a:r>
          </a:p>
          <a:p>
            <a:r>
              <a:rPr lang="fr-FR" sz="1600" dirty="0"/>
              <a:t>      </a:t>
            </a:r>
            <a:r>
              <a:rPr lang="fr-FR" sz="1600" dirty="0" err="1"/>
              <a:t>void</a:t>
            </a:r>
            <a:r>
              <a:rPr lang="fr-FR" sz="1600" dirty="0"/>
              <a:t> </a:t>
            </a:r>
            <a:r>
              <a:rPr lang="fr-FR" sz="1600" dirty="0" err="1"/>
              <a:t>Regsiter</a:t>
            </a:r>
            <a:r>
              <a:rPr lang="fr-FR" sz="1600" dirty="0"/>
              <a:t>(int timeout,    </a:t>
            </a:r>
          </a:p>
          <a:p>
            <a:r>
              <a:rPr lang="fr-FR" sz="1600" dirty="0"/>
              <a:t>              </a:t>
            </a:r>
            <a:r>
              <a:rPr lang="fr-FR" sz="1600" dirty="0" err="1"/>
              <a:t>TimerClient</a:t>
            </a:r>
            <a:r>
              <a:rPr lang="fr-FR" sz="1600" dirty="0"/>
              <a:t>* client);</a:t>
            </a:r>
          </a:p>
          <a:p>
            <a:r>
              <a:rPr lang="en-US" sz="1600" dirty="0"/>
              <a:t>};</a:t>
            </a:r>
          </a:p>
          <a:p>
            <a:r>
              <a:rPr lang="en-US" sz="1600" dirty="0"/>
              <a:t>class </a:t>
            </a:r>
            <a:r>
              <a:rPr lang="en-US" sz="1600" dirty="0" err="1"/>
              <a:t>TimerClient</a:t>
            </a:r>
            <a:endParaRPr lang="en-US" sz="1600" dirty="0"/>
          </a:p>
          <a:p>
            <a:r>
              <a:rPr lang="en-US" sz="1600" dirty="0"/>
              <a:t>{</a:t>
            </a:r>
          </a:p>
          <a:p>
            <a:r>
              <a:rPr lang="en-US" sz="1600" dirty="0"/>
              <a:t>public:</a:t>
            </a:r>
          </a:p>
          <a:p>
            <a:r>
              <a:rPr lang="en-US" sz="1600" dirty="0"/>
              <a:t>        virtual void </a:t>
            </a:r>
            <a:r>
              <a:rPr lang="en-US" sz="1600" dirty="0" err="1"/>
              <a:t>TimeOut</a:t>
            </a:r>
            <a:r>
              <a:rPr lang="en-US" sz="1600" dirty="0"/>
              <a:t>() = 0;</a:t>
            </a:r>
          </a:p>
          <a:p>
            <a:r>
              <a:rPr lang="en-US" sz="1600" dirty="0"/>
              <a:t>};</a:t>
            </a:r>
          </a:p>
        </p:txBody>
      </p:sp>
      <p:grpSp>
        <p:nvGrpSpPr>
          <p:cNvPr id="4" name="Group 3">
            <a:extLst>
              <a:ext uri="{FF2B5EF4-FFF2-40B4-BE49-F238E27FC236}">
                <a16:creationId xmlns:a16="http://schemas.microsoft.com/office/drawing/2014/main" id="{705E9DB3-DE41-4CF6-8311-1F1477FBBDE0}"/>
              </a:ext>
            </a:extLst>
          </p:cNvPr>
          <p:cNvGrpSpPr/>
          <p:nvPr/>
        </p:nvGrpSpPr>
        <p:grpSpPr>
          <a:xfrm>
            <a:off x="6206971" y="1181100"/>
            <a:ext cx="3733800" cy="2667000"/>
            <a:chOff x="5638800" y="1447800"/>
            <a:chExt cx="3733800" cy="2667000"/>
          </a:xfrm>
        </p:grpSpPr>
        <p:sp>
          <p:nvSpPr>
            <p:cNvPr id="8" name="Rectangle 7"/>
            <p:cNvSpPr/>
            <p:nvPr/>
          </p:nvSpPr>
          <p:spPr>
            <a:xfrm>
              <a:off x="5867400" y="1905000"/>
              <a:ext cx="13716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Timer client</a:t>
              </a:r>
            </a:p>
          </p:txBody>
        </p:sp>
        <p:sp>
          <p:nvSpPr>
            <p:cNvPr id="9" name="Rectangle 8"/>
            <p:cNvSpPr/>
            <p:nvPr/>
          </p:nvSpPr>
          <p:spPr>
            <a:xfrm>
              <a:off x="6781800" y="2743200"/>
              <a:ext cx="838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Door</a:t>
              </a:r>
            </a:p>
          </p:txBody>
        </p:sp>
        <p:sp>
          <p:nvSpPr>
            <p:cNvPr id="10" name="Rectangle 9"/>
            <p:cNvSpPr/>
            <p:nvPr/>
          </p:nvSpPr>
          <p:spPr>
            <a:xfrm>
              <a:off x="7620000" y="3581400"/>
              <a:ext cx="13716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Timed Door</a:t>
              </a:r>
            </a:p>
          </p:txBody>
        </p:sp>
        <p:cxnSp>
          <p:nvCxnSpPr>
            <p:cNvPr id="12" name="Shape 11"/>
            <p:cNvCxnSpPr>
              <a:endCxn id="9" idx="1"/>
            </p:cNvCxnSpPr>
            <p:nvPr/>
          </p:nvCxnSpPr>
          <p:spPr>
            <a:xfrm rot="16200000" flipH="1">
              <a:off x="6248400" y="2438400"/>
              <a:ext cx="609600" cy="457200"/>
            </a:xfrm>
            <a:prstGeom prst="bentConnector2">
              <a:avLst/>
            </a:prstGeom>
            <a:ln>
              <a:headEnd type="triangle"/>
              <a:tailEnd type="none"/>
            </a:ln>
          </p:spPr>
          <p:style>
            <a:lnRef idx="2">
              <a:schemeClr val="dk1"/>
            </a:lnRef>
            <a:fillRef idx="1">
              <a:schemeClr val="lt1"/>
            </a:fillRef>
            <a:effectRef idx="0">
              <a:schemeClr val="dk1"/>
            </a:effectRef>
            <a:fontRef idx="minor">
              <a:schemeClr val="dk1"/>
            </a:fontRef>
          </p:style>
        </p:cxnSp>
        <p:cxnSp>
          <p:nvCxnSpPr>
            <p:cNvPr id="13" name="Shape 12"/>
            <p:cNvCxnSpPr/>
            <p:nvPr/>
          </p:nvCxnSpPr>
          <p:spPr>
            <a:xfrm rot="16200000" flipH="1">
              <a:off x="7086600" y="3276600"/>
              <a:ext cx="609600" cy="457200"/>
            </a:xfrm>
            <a:prstGeom prst="bentConnector2">
              <a:avLst/>
            </a:prstGeom>
            <a:ln>
              <a:headEnd type="triangle"/>
              <a:tailEnd type="none"/>
            </a:ln>
          </p:spPr>
          <p:style>
            <a:lnRef idx="2">
              <a:schemeClr val="dk1"/>
            </a:lnRef>
            <a:fillRef idx="1">
              <a:schemeClr val="lt1"/>
            </a:fillRef>
            <a:effectRef idx="0">
              <a:schemeClr val="dk1"/>
            </a:effectRef>
            <a:fontRef idx="minor">
              <a:schemeClr val="dk1"/>
            </a:fontRef>
          </p:style>
        </p:cxnSp>
        <p:sp>
          <p:nvSpPr>
            <p:cNvPr id="14" name="Rectangle 13"/>
            <p:cNvSpPr/>
            <p:nvPr/>
          </p:nvSpPr>
          <p:spPr>
            <a:xfrm>
              <a:off x="5638800" y="1600200"/>
              <a:ext cx="3733800" cy="25146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TextBox 14"/>
            <p:cNvSpPr txBox="1"/>
            <p:nvPr/>
          </p:nvSpPr>
          <p:spPr>
            <a:xfrm>
              <a:off x="5867401" y="1447800"/>
              <a:ext cx="1421223" cy="369332"/>
            </a:xfrm>
            <a:prstGeom prst="rect">
              <a:avLst/>
            </a:prstGeom>
            <a:solidFill>
              <a:schemeClr val="lt1"/>
            </a:solidFill>
          </p:spPr>
          <p:txBody>
            <a:bodyPr wrap="none" rtlCol="0">
              <a:spAutoFit/>
            </a:bodyPr>
            <a:lstStyle/>
            <a:p>
              <a:r>
                <a:rPr lang="en-US" dirty="0"/>
                <a:t>ISP Violation</a:t>
              </a:r>
            </a:p>
          </p:txBody>
        </p:sp>
      </p:grpSp>
      <p:sp>
        <p:nvSpPr>
          <p:cNvPr id="16" name="Rectangle 15"/>
          <p:cNvSpPr/>
          <p:nvPr/>
        </p:nvSpPr>
        <p:spPr>
          <a:xfrm>
            <a:off x="6206971" y="4234935"/>
            <a:ext cx="4410722" cy="2209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p:cNvSpPr/>
          <p:nvPr/>
        </p:nvSpPr>
        <p:spPr>
          <a:xfrm>
            <a:off x="6359371" y="4311135"/>
            <a:ext cx="12954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Door </a:t>
            </a:r>
            <a:r>
              <a:rPr lang="en-US" b="1" dirty="0"/>
              <a:t>(Abstract)</a:t>
            </a:r>
          </a:p>
        </p:txBody>
      </p:sp>
      <p:sp>
        <p:nvSpPr>
          <p:cNvPr id="18" name="Rectangle 17"/>
          <p:cNvSpPr/>
          <p:nvPr/>
        </p:nvSpPr>
        <p:spPr>
          <a:xfrm>
            <a:off x="8873971" y="4387335"/>
            <a:ext cx="13716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Timer client</a:t>
            </a:r>
          </a:p>
          <a:p>
            <a:pPr algn="ctr"/>
            <a:r>
              <a:rPr lang="en-US" b="1" dirty="0"/>
              <a:t>(Abstract)</a:t>
            </a:r>
          </a:p>
        </p:txBody>
      </p:sp>
      <p:sp>
        <p:nvSpPr>
          <p:cNvPr id="19" name="Rectangle 18"/>
          <p:cNvSpPr/>
          <p:nvPr/>
        </p:nvSpPr>
        <p:spPr>
          <a:xfrm>
            <a:off x="6359371" y="5606535"/>
            <a:ext cx="13716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Timed Door</a:t>
            </a:r>
          </a:p>
        </p:txBody>
      </p:sp>
      <p:sp>
        <p:nvSpPr>
          <p:cNvPr id="20" name="Rectangle 19"/>
          <p:cNvSpPr/>
          <p:nvPr/>
        </p:nvSpPr>
        <p:spPr>
          <a:xfrm>
            <a:off x="8645371" y="5606535"/>
            <a:ext cx="19050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DoorTimeAdapter</a:t>
            </a:r>
            <a:endParaRPr lang="en-US" dirty="0"/>
          </a:p>
        </p:txBody>
      </p:sp>
      <p:cxnSp>
        <p:nvCxnSpPr>
          <p:cNvPr id="22" name="Straight Arrow Connector 21"/>
          <p:cNvCxnSpPr>
            <a:stCxn id="19" idx="0"/>
            <a:endCxn id="17" idx="2"/>
          </p:cNvCxnSpPr>
          <p:nvPr/>
        </p:nvCxnSpPr>
        <p:spPr>
          <a:xfrm rot="16200000" flipV="1">
            <a:off x="6721321" y="5282685"/>
            <a:ext cx="609600" cy="38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p:cNvCxnSpPr>
            <a:stCxn id="20" idx="0"/>
            <a:endCxn id="18" idx="2"/>
          </p:cNvCxnSpPr>
          <p:nvPr/>
        </p:nvCxnSpPr>
        <p:spPr>
          <a:xfrm rot="16200000" flipV="1">
            <a:off x="9274021" y="5282685"/>
            <a:ext cx="609600" cy="38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19" idx="3"/>
            <a:endCxn id="20" idx="1"/>
          </p:cNvCxnSpPr>
          <p:nvPr/>
        </p:nvCxnSpPr>
        <p:spPr>
          <a:xfrm>
            <a:off x="7730971" y="5835135"/>
            <a:ext cx="9144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Straight Arrow Connector 33"/>
          <p:cNvCxnSpPr/>
          <p:nvPr/>
        </p:nvCxnSpPr>
        <p:spPr>
          <a:xfrm rot="16200000" flipV="1">
            <a:off x="6892771" y="5389546"/>
            <a:ext cx="609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511772" y="3941803"/>
            <a:ext cx="960519" cy="369332"/>
          </a:xfrm>
          <a:prstGeom prst="rect">
            <a:avLst/>
          </a:prstGeom>
          <a:solidFill>
            <a:schemeClr val="lt1"/>
          </a:solidFill>
        </p:spPr>
        <p:txBody>
          <a:bodyPr wrap="none" rtlCol="0">
            <a:spAutoFit/>
          </a:bodyPr>
          <a:lstStyle/>
          <a:p>
            <a:r>
              <a:rPr lang="en-US" dirty="0"/>
              <a:t>Solution</a:t>
            </a:r>
          </a:p>
        </p:txBody>
      </p:sp>
    </p:spTree>
    <p:extLst>
      <p:ext uri="{BB962C8B-B14F-4D97-AF65-F5344CB8AC3E}">
        <p14:creationId xmlns:p14="http://schemas.microsoft.com/office/powerpoint/2010/main" val="69790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F67AE42-86AC-4089-9CA6-B38F6CC9C34A}"/>
              </a:ext>
            </a:extLst>
          </p:cNvPr>
          <p:cNvSpPr>
            <a:spLocks noGrp="1" noChangeArrowheads="1"/>
          </p:cNvSpPr>
          <p:nvPr>
            <p:ph type="title"/>
          </p:nvPr>
        </p:nvSpPr>
        <p:spPr>
          <a:xfrm>
            <a:off x="5008362" y="433303"/>
            <a:ext cx="2693045" cy="882293"/>
          </a:xfrm>
          <a:noFill/>
        </p:spPr>
        <p:txBody>
          <a:bodyPr vert="horz" wrap="none" lIns="63500" tIns="25400" rIns="63500" bIns="25400" numCol="1" anchor="t" anchorCtr="0" compatLnSpc="1">
            <a:prstTxWarp prst="textNoShape">
              <a:avLst/>
            </a:prstTxWarp>
            <a:spAutoFit/>
          </a:bodyPr>
          <a:lstStyle/>
          <a:p>
            <a:pPr eaLnBrk="1" hangingPunct="1"/>
            <a:r>
              <a:rPr lang="en-US" altLang="en-US" dirty="0"/>
              <a:t>Contents</a:t>
            </a:r>
          </a:p>
        </p:txBody>
      </p:sp>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14</a:t>
            </a:fld>
            <a:endParaRPr lang="en-US" altLang="en-US" sz="1000">
              <a:solidFill>
                <a:prstClr val="black"/>
              </a:solidFill>
              <a:latin typeface="Helvetica" panose="020B0604020202020204" pitchFamily="34" charset="0"/>
            </a:endParaRPr>
          </a:p>
        </p:txBody>
      </p:sp>
      <p:sp>
        <p:nvSpPr>
          <p:cNvPr id="125983" name="Rectangle 31">
            <a:extLst>
              <a:ext uri="{FF2B5EF4-FFF2-40B4-BE49-F238E27FC236}">
                <a16:creationId xmlns:a16="http://schemas.microsoft.com/office/drawing/2014/main" id="{18B895AE-31B9-4003-9574-B044F1FE6FC0}"/>
              </a:ext>
            </a:extLst>
          </p:cNvPr>
          <p:cNvSpPr>
            <a:spLocks noChangeArrowheads="1"/>
          </p:cNvSpPr>
          <p:nvPr/>
        </p:nvSpPr>
        <p:spPr bwMode="auto">
          <a:xfrm>
            <a:off x="3740150" y="279717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0" name="Rectangle 3">
            <a:extLst>
              <a:ext uri="{FF2B5EF4-FFF2-40B4-BE49-F238E27FC236}">
                <a16:creationId xmlns:a16="http://schemas.microsoft.com/office/drawing/2014/main" id="{4358703C-9F05-4B8C-97C6-CA54D56DA779}"/>
              </a:ext>
            </a:extLst>
          </p:cNvPr>
          <p:cNvSpPr>
            <a:spLocks noGrp="1"/>
          </p:cNvSpPr>
          <p:nvPr>
            <p:ph idx="1"/>
          </p:nvPr>
        </p:nvSpPr>
        <p:spPr>
          <a:xfrm>
            <a:off x="1066800" y="2097350"/>
            <a:ext cx="10058400" cy="3886200"/>
          </a:xfrm>
        </p:spPr>
        <p:txBody>
          <a:bodyPr/>
          <a:lstStyle/>
          <a:p>
            <a:pPr eaLnBrk="1" hangingPunct="1"/>
            <a:r>
              <a:rPr lang="en-US" altLang="en-US" dirty="0"/>
              <a:t>Principles of class design</a:t>
            </a:r>
          </a:p>
          <a:p>
            <a:pPr lvl="1" eaLnBrk="1" hangingPunct="1"/>
            <a:r>
              <a:rPr lang="en-US" altLang="en-US" dirty="0">
                <a:solidFill>
                  <a:schemeClr val="bg1">
                    <a:lumMod val="75000"/>
                  </a:schemeClr>
                </a:solidFill>
              </a:rPr>
              <a:t>Single responsibility principle (SRP)</a:t>
            </a:r>
          </a:p>
          <a:p>
            <a:pPr lvl="1" eaLnBrk="1" hangingPunct="1"/>
            <a:r>
              <a:rPr lang="en-US" altLang="en-US" dirty="0">
                <a:solidFill>
                  <a:schemeClr val="bg1">
                    <a:lumMod val="75000"/>
                  </a:schemeClr>
                </a:solidFill>
              </a:rPr>
              <a:t>Open close principle (OCP)</a:t>
            </a:r>
          </a:p>
          <a:p>
            <a:pPr lvl="1" eaLnBrk="1" hangingPunct="1"/>
            <a:r>
              <a:rPr lang="en-US" altLang="en-US" dirty="0" err="1">
                <a:solidFill>
                  <a:schemeClr val="bg1">
                    <a:lumMod val="75000"/>
                  </a:schemeClr>
                </a:solidFill>
              </a:rPr>
              <a:t>Liskov</a:t>
            </a:r>
            <a:r>
              <a:rPr lang="en-US" altLang="en-US" dirty="0">
                <a:solidFill>
                  <a:schemeClr val="bg1">
                    <a:lumMod val="75000"/>
                  </a:schemeClr>
                </a:solidFill>
              </a:rPr>
              <a:t> substitution principle (LSP)</a:t>
            </a:r>
          </a:p>
          <a:p>
            <a:pPr lvl="1" eaLnBrk="1" hangingPunct="1"/>
            <a:r>
              <a:rPr lang="en-US" altLang="en-US" dirty="0">
                <a:solidFill>
                  <a:schemeClr val="bg1">
                    <a:lumMod val="75000"/>
                  </a:schemeClr>
                </a:solidFill>
              </a:rPr>
              <a:t>Interface segregation principle (ISP)</a:t>
            </a:r>
          </a:p>
          <a:p>
            <a:pPr lvl="1" eaLnBrk="1" hangingPunct="1"/>
            <a:r>
              <a:rPr lang="en-US" altLang="en-US" dirty="0">
                <a:solidFill>
                  <a:schemeClr val="tx1"/>
                </a:solidFill>
              </a:rPr>
              <a:t>Dependency inversion principle (DIP)</a:t>
            </a:r>
          </a:p>
        </p:txBody>
      </p:sp>
    </p:spTree>
    <p:extLst>
      <p:ext uri="{BB962C8B-B14F-4D97-AF65-F5344CB8AC3E}">
        <p14:creationId xmlns:p14="http://schemas.microsoft.com/office/powerpoint/2010/main" val="248274332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7448" y="524892"/>
            <a:ext cx="9717103" cy="800100"/>
          </a:xfrm>
        </p:spPr>
        <p:txBody>
          <a:bodyPr>
            <a:normAutofit fontScale="90000"/>
          </a:bodyPr>
          <a:lstStyle/>
          <a:p>
            <a:r>
              <a:rPr lang="en-US" dirty="0"/>
              <a:t>Dependency inversion principle (DIP)</a:t>
            </a:r>
          </a:p>
        </p:txBody>
      </p:sp>
      <p:sp>
        <p:nvSpPr>
          <p:cNvPr id="3" name="Content Placeholder 2"/>
          <p:cNvSpPr>
            <a:spLocks noGrp="1"/>
          </p:cNvSpPr>
          <p:nvPr>
            <p:ph idx="1"/>
          </p:nvPr>
        </p:nvSpPr>
        <p:spPr>
          <a:xfrm>
            <a:off x="1066800" y="1485900"/>
            <a:ext cx="10058400" cy="3886200"/>
          </a:xfrm>
        </p:spPr>
        <p:txBody>
          <a:bodyPr>
            <a:normAutofit lnSpcReduction="10000"/>
          </a:bodyPr>
          <a:lstStyle/>
          <a:p>
            <a:r>
              <a:rPr lang="en-US" dirty="0"/>
              <a:t>High level modules should not depend upon low level modules. Both should depend upon abstractions.</a:t>
            </a:r>
          </a:p>
          <a:p>
            <a:r>
              <a:rPr lang="en-US" dirty="0"/>
              <a:t>Abstractions should not depend upon details. Details should depend upon abstractions.</a:t>
            </a:r>
          </a:p>
          <a:p>
            <a:r>
              <a:rPr lang="en-US" dirty="0"/>
              <a:t>What is bad design?</a:t>
            </a:r>
          </a:p>
          <a:p>
            <a:pPr lvl="1"/>
            <a:r>
              <a:rPr lang="en-US" i="1" dirty="0"/>
              <a:t>Rigid</a:t>
            </a:r>
            <a:r>
              <a:rPr lang="en-US" dirty="0"/>
              <a:t> (Hard to change due to dependencies. Especially since dependencies are transitive.)</a:t>
            </a:r>
          </a:p>
          <a:p>
            <a:pPr lvl="1"/>
            <a:r>
              <a:rPr lang="en-US" i="1" dirty="0"/>
              <a:t>Fragile</a:t>
            </a:r>
            <a:r>
              <a:rPr lang="en-US" dirty="0"/>
              <a:t> (Changes cause unexpected bugs.)</a:t>
            </a:r>
          </a:p>
          <a:p>
            <a:pPr lvl="1"/>
            <a:r>
              <a:rPr lang="en-US" i="1" dirty="0"/>
              <a:t>Immobile</a:t>
            </a:r>
            <a:r>
              <a:rPr lang="en-US" dirty="0"/>
              <a:t> (Difficult to reuse due to implicit dependence on current application code.)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7828" y="396536"/>
            <a:ext cx="3618144" cy="835981"/>
          </a:xfrm>
        </p:spPr>
        <p:txBody>
          <a:bodyPr/>
          <a:lstStyle/>
          <a:p>
            <a:r>
              <a:rPr lang="en-US" dirty="0"/>
              <a:t>DIP Example</a:t>
            </a:r>
          </a:p>
        </p:txBody>
      </p:sp>
      <p:sp>
        <p:nvSpPr>
          <p:cNvPr id="3" name="Content Placeholder 2"/>
          <p:cNvSpPr>
            <a:spLocks noGrp="1"/>
          </p:cNvSpPr>
          <p:nvPr>
            <p:ph idx="1"/>
          </p:nvPr>
        </p:nvSpPr>
        <p:spPr>
          <a:xfrm>
            <a:off x="1066800" y="1232517"/>
            <a:ext cx="10058400" cy="4392966"/>
          </a:xfrm>
        </p:spPr>
        <p:txBody>
          <a:bodyPr/>
          <a:lstStyle/>
          <a:p>
            <a:endParaRPr lang="en-US" dirty="0"/>
          </a:p>
        </p:txBody>
      </p:sp>
      <p:sp>
        <p:nvSpPr>
          <p:cNvPr id="4" name="Rectangle 3"/>
          <p:cNvSpPr/>
          <p:nvPr/>
        </p:nvSpPr>
        <p:spPr>
          <a:xfrm>
            <a:off x="7371672" y="1218831"/>
            <a:ext cx="2819400" cy="441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The OO Copy Program</a:t>
            </a:r>
          </a:p>
          <a:p>
            <a:endParaRPr lang="en-US" sz="1400" dirty="0"/>
          </a:p>
          <a:p>
            <a:r>
              <a:rPr lang="en-US" sz="1400" dirty="0"/>
              <a:t>class Reader</a:t>
            </a:r>
          </a:p>
          <a:p>
            <a:r>
              <a:rPr lang="en-US" sz="1400" dirty="0"/>
              <a:t>{</a:t>
            </a:r>
          </a:p>
          <a:p>
            <a:r>
              <a:rPr lang="en-US" sz="1400" dirty="0"/>
              <a:t>public:</a:t>
            </a:r>
          </a:p>
          <a:p>
            <a:r>
              <a:rPr lang="en-US" sz="1400" dirty="0"/>
              <a:t>          virtual int Read() = 0;</a:t>
            </a:r>
          </a:p>
          <a:p>
            <a:r>
              <a:rPr lang="en-US" sz="1400" dirty="0"/>
              <a:t>};</a:t>
            </a:r>
          </a:p>
          <a:p>
            <a:r>
              <a:rPr lang="en-US" sz="1400" dirty="0"/>
              <a:t>class Writer</a:t>
            </a:r>
          </a:p>
          <a:p>
            <a:r>
              <a:rPr lang="en-US" sz="1400" dirty="0"/>
              <a:t>{</a:t>
            </a:r>
          </a:p>
          <a:p>
            <a:r>
              <a:rPr lang="en-US" sz="1400" dirty="0"/>
              <a:t>public:</a:t>
            </a:r>
          </a:p>
          <a:p>
            <a:r>
              <a:rPr lang="en-US" sz="1400" dirty="0"/>
              <a:t>           virtual void Write(char) = 0;</a:t>
            </a:r>
          </a:p>
          <a:p>
            <a:r>
              <a:rPr lang="en-US" sz="1400" dirty="0"/>
              <a:t>};</a:t>
            </a:r>
          </a:p>
          <a:p>
            <a:r>
              <a:rPr lang="en-US" sz="1400" dirty="0"/>
              <a:t>void Copy(Reader&amp; r, Writer&amp; w)</a:t>
            </a:r>
          </a:p>
          <a:p>
            <a:r>
              <a:rPr lang="en-US" sz="1400" dirty="0"/>
              <a:t>{</a:t>
            </a:r>
          </a:p>
          <a:p>
            <a:r>
              <a:rPr lang="en-US" sz="1400" dirty="0"/>
              <a:t>            int c;</a:t>
            </a:r>
          </a:p>
          <a:p>
            <a:r>
              <a:rPr lang="en-US" sz="1400" dirty="0"/>
              <a:t>             while((c=</a:t>
            </a:r>
            <a:r>
              <a:rPr lang="en-US" sz="1400" dirty="0" err="1"/>
              <a:t>r.Read</a:t>
            </a:r>
            <a:r>
              <a:rPr lang="en-US" sz="1400" dirty="0"/>
              <a:t>()) != EOF)</a:t>
            </a:r>
          </a:p>
          <a:p>
            <a:r>
              <a:rPr lang="en-US" sz="1400" dirty="0"/>
              <a:t>                       </a:t>
            </a:r>
            <a:r>
              <a:rPr lang="en-US" sz="1400" dirty="0" err="1"/>
              <a:t>w.Write</a:t>
            </a:r>
            <a:r>
              <a:rPr lang="en-US" sz="1400" dirty="0"/>
              <a:t>(c);</a:t>
            </a:r>
          </a:p>
          <a:p>
            <a:r>
              <a:rPr lang="en-US" sz="1400" dirty="0"/>
              <a:t>}</a:t>
            </a:r>
          </a:p>
        </p:txBody>
      </p:sp>
      <p:sp>
        <p:nvSpPr>
          <p:cNvPr id="5" name="Rectangle 4"/>
          <p:cNvSpPr/>
          <p:nvPr/>
        </p:nvSpPr>
        <p:spPr>
          <a:xfrm>
            <a:off x="1166674" y="1232517"/>
            <a:ext cx="2362200" cy="3733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Copy Program</a:t>
            </a:r>
          </a:p>
          <a:p>
            <a:endParaRPr lang="en-US" dirty="0"/>
          </a:p>
          <a:p>
            <a:r>
              <a:rPr lang="en-US" sz="1400" dirty="0"/>
              <a:t>void Copy()</a:t>
            </a:r>
          </a:p>
          <a:p>
            <a:r>
              <a:rPr lang="en-US" sz="1400" dirty="0"/>
              <a:t>{</a:t>
            </a:r>
          </a:p>
          <a:p>
            <a:r>
              <a:rPr lang="en-US" sz="1400" dirty="0"/>
              <a:t>      int c;</a:t>
            </a:r>
          </a:p>
          <a:p>
            <a:r>
              <a:rPr lang="en-US" sz="1400" dirty="0"/>
              <a:t>      while ((c = </a:t>
            </a:r>
            <a:r>
              <a:rPr lang="en-US" sz="1400" dirty="0" err="1"/>
              <a:t>ReadKeyboard</a:t>
            </a:r>
            <a:r>
              <a:rPr lang="en-US" sz="1400" dirty="0"/>
              <a:t>()) != EOF)</a:t>
            </a:r>
          </a:p>
          <a:p>
            <a:r>
              <a:rPr lang="en-US" sz="1400" dirty="0"/>
              <a:t>              </a:t>
            </a:r>
            <a:r>
              <a:rPr lang="en-US" sz="1400" dirty="0" err="1"/>
              <a:t>WritePrinter</a:t>
            </a:r>
            <a:r>
              <a:rPr lang="en-US" sz="1400" dirty="0"/>
              <a:t>(c);</a:t>
            </a:r>
          </a:p>
          <a:p>
            <a:r>
              <a:rPr lang="en-US" sz="1400" dirty="0"/>
              <a:t>}</a:t>
            </a:r>
          </a:p>
        </p:txBody>
      </p:sp>
      <p:sp>
        <p:nvSpPr>
          <p:cNvPr id="6" name="Rectangle 5"/>
          <p:cNvSpPr/>
          <p:nvPr/>
        </p:nvSpPr>
        <p:spPr>
          <a:xfrm>
            <a:off x="4116773" y="1218831"/>
            <a:ext cx="2667000" cy="381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Enhanced Copy program</a:t>
            </a:r>
          </a:p>
          <a:p>
            <a:endParaRPr lang="en-US" dirty="0"/>
          </a:p>
          <a:p>
            <a:r>
              <a:rPr lang="en-US" sz="1400" dirty="0"/>
              <a:t>void Copy(</a:t>
            </a:r>
            <a:r>
              <a:rPr lang="en-US" sz="1400" dirty="0" err="1"/>
              <a:t>outputDevice</a:t>
            </a:r>
            <a:r>
              <a:rPr lang="en-US" sz="1400" dirty="0"/>
              <a:t> dev)</a:t>
            </a:r>
          </a:p>
          <a:p>
            <a:r>
              <a:rPr lang="en-US" sz="1400" dirty="0"/>
              <a:t>{</a:t>
            </a:r>
          </a:p>
          <a:p>
            <a:r>
              <a:rPr lang="en-US" sz="1400" dirty="0"/>
              <a:t>          int c;</a:t>
            </a:r>
          </a:p>
          <a:p>
            <a:r>
              <a:rPr lang="en-US" sz="1400" dirty="0"/>
              <a:t>          while ((c = </a:t>
            </a:r>
            <a:r>
              <a:rPr lang="en-US" sz="1400" dirty="0" err="1"/>
              <a:t>ReadKeyboard</a:t>
            </a:r>
            <a:r>
              <a:rPr lang="en-US" sz="1400" dirty="0"/>
              <a:t>()) != EOF)</a:t>
            </a:r>
          </a:p>
          <a:p>
            <a:r>
              <a:rPr lang="en-US" sz="1400" dirty="0"/>
              <a:t>                  if (dev == printer)</a:t>
            </a:r>
          </a:p>
          <a:p>
            <a:r>
              <a:rPr lang="en-US" sz="1400" dirty="0"/>
              <a:t>                            </a:t>
            </a:r>
            <a:r>
              <a:rPr lang="en-US" sz="1400" dirty="0" err="1"/>
              <a:t>WritePrinter</a:t>
            </a:r>
            <a:r>
              <a:rPr lang="en-US" sz="1400" dirty="0"/>
              <a:t>(c);</a:t>
            </a:r>
          </a:p>
          <a:p>
            <a:r>
              <a:rPr lang="en-US" sz="1400" dirty="0"/>
              <a:t>                  else</a:t>
            </a:r>
          </a:p>
          <a:p>
            <a:r>
              <a:rPr lang="en-US" sz="1400" dirty="0"/>
              <a:t>                             </a:t>
            </a:r>
            <a:r>
              <a:rPr lang="en-US" sz="1400" dirty="0" err="1"/>
              <a:t>WriteDisk</a:t>
            </a:r>
            <a:r>
              <a:rPr lang="en-US" sz="1400" dirty="0"/>
              <a:t>(c);</a:t>
            </a:r>
          </a:p>
          <a:p>
            <a:r>
              <a:rPr lang="en-US" sz="1400"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CF27DBB-0EC6-4220-8889-57FE112E0198}"/>
              </a:ext>
            </a:extLst>
          </p:cNvPr>
          <p:cNvSpPr>
            <a:spLocks noGrp="1"/>
          </p:cNvSpPr>
          <p:nvPr>
            <p:ph type="title"/>
          </p:nvPr>
        </p:nvSpPr>
        <p:spPr>
          <a:xfrm>
            <a:off x="1574800" y="2628900"/>
            <a:ext cx="9042400" cy="1600200"/>
          </a:xfrm>
        </p:spPr>
        <p:txBody>
          <a:bodyPr/>
          <a:lstStyle/>
          <a:p>
            <a:pPr algn="ctr"/>
            <a:r>
              <a:rPr lang="en-SG" dirty="0"/>
              <a:t>End of lecture 10</a:t>
            </a:r>
          </a:p>
        </p:txBody>
      </p:sp>
      <p:sp>
        <p:nvSpPr>
          <p:cNvPr id="2" name="Footer Placeholder 1">
            <a:extLst>
              <a:ext uri="{FF2B5EF4-FFF2-40B4-BE49-F238E27FC236}">
                <a16:creationId xmlns:a16="http://schemas.microsoft.com/office/drawing/2014/main" id="{5012D418-6382-45ED-AA4B-04336F05C03C}"/>
              </a:ext>
            </a:extLst>
          </p:cNvPr>
          <p:cNvSpPr>
            <a:spLocks noGrp="1"/>
          </p:cNvSpPr>
          <p:nvPr>
            <p:ph type="ftr" sz="quarter" idx="11"/>
          </p:nvPr>
        </p:nvSpPr>
        <p:spPr/>
        <p:txBody>
          <a:body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3" name="Slide Number Placeholder 2">
            <a:extLst>
              <a:ext uri="{FF2B5EF4-FFF2-40B4-BE49-F238E27FC236}">
                <a16:creationId xmlns:a16="http://schemas.microsoft.com/office/drawing/2014/main" id="{B4E98FA7-62E4-44A9-A9E8-B393FE2484CB}"/>
              </a:ext>
            </a:extLst>
          </p:cNvPr>
          <p:cNvSpPr>
            <a:spLocks noGrp="1"/>
          </p:cNvSpPr>
          <p:nvPr>
            <p:ph type="sldNum" sz="quarter" idx="12"/>
          </p:nvPr>
        </p:nvSpPr>
        <p:spPr/>
        <p:txBody>
          <a:bodyPr/>
          <a:lstStyle/>
          <a:p>
            <a:fld id="{890654EA-668F-4CBE-AB60-AF0FD8B5E6DB}" type="slidenum">
              <a:rPr lang="en-US" altLang="en-US" smtClean="0"/>
              <a:pPr/>
              <a:t>17</a:t>
            </a:fld>
            <a:endParaRPr lang="en-US" altLang="en-US"/>
          </a:p>
        </p:txBody>
      </p:sp>
    </p:spTree>
    <p:extLst>
      <p:ext uri="{BB962C8B-B14F-4D97-AF65-F5344CB8AC3E}">
        <p14:creationId xmlns:p14="http://schemas.microsoft.com/office/powerpoint/2010/main" val="660867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F67AE42-86AC-4089-9CA6-B38F6CC9C34A}"/>
              </a:ext>
            </a:extLst>
          </p:cNvPr>
          <p:cNvSpPr>
            <a:spLocks noGrp="1" noChangeArrowheads="1"/>
          </p:cNvSpPr>
          <p:nvPr>
            <p:ph type="title"/>
          </p:nvPr>
        </p:nvSpPr>
        <p:spPr>
          <a:xfrm>
            <a:off x="5008362" y="433303"/>
            <a:ext cx="2693045" cy="882293"/>
          </a:xfrm>
          <a:noFill/>
        </p:spPr>
        <p:txBody>
          <a:bodyPr vert="horz" wrap="none" lIns="63500" tIns="25400" rIns="63500" bIns="25400" numCol="1" anchor="t" anchorCtr="0" compatLnSpc="1">
            <a:prstTxWarp prst="textNoShape">
              <a:avLst/>
            </a:prstTxWarp>
            <a:spAutoFit/>
          </a:bodyPr>
          <a:lstStyle/>
          <a:p>
            <a:pPr eaLnBrk="1" hangingPunct="1"/>
            <a:r>
              <a:rPr lang="en-US" altLang="en-US" dirty="0"/>
              <a:t>Contents</a:t>
            </a:r>
          </a:p>
        </p:txBody>
      </p:sp>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2</a:t>
            </a:fld>
            <a:endParaRPr lang="en-US" altLang="en-US" sz="1000">
              <a:solidFill>
                <a:prstClr val="black"/>
              </a:solidFill>
              <a:latin typeface="Helvetica" panose="020B0604020202020204" pitchFamily="34" charset="0"/>
            </a:endParaRPr>
          </a:p>
        </p:txBody>
      </p:sp>
      <p:sp>
        <p:nvSpPr>
          <p:cNvPr id="125983" name="Rectangle 31">
            <a:extLst>
              <a:ext uri="{FF2B5EF4-FFF2-40B4-BE49-F238E27FC236}">
                <a16:creationId xmlns:a16="http://schemas.microsoft.com/office/drawing/2014/main" id="{18B895AE-31B9-4003-9574-B044F1FE6FC0}"/>
              </a:ext>
            </a:extLst>
          </p:cNvPr>
          <p:cNvSpPr>
            <a:spLocks noChangeArrowheads="1"/>
          </p:cNvSpPr>
          <p:nvPr/>
        </p:nvSpPr>
        <p:spPr bwMode="auto">
          <a:xfrm>
            <a:off x="3740150" y="279717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0" name="Rectangle 3">
            <a:extLst>
              <a:ext uri="{FF2B5EF4-FFF2-40B4-BE49-F238E27FC236}">
                <a16:creationId xmlns:a16="http://schemas.microsoft.com/office/drawing/2014/main" id="{4358703C-9F05-4B8C-97C6-CA54D56DA779}"/>
              </a:ext>
            </a:extLst>
          </p:cNvPr>
          <p:cNvSpPr>
            <a:spLocks noGrp="1"/>
          </p:cNvSpPr>
          <p:nvPr>
            <p:ph idx="1"/>
          </p:nvPr>
        </p:nvSpPr>
        <p:spPr>
          <a:xfrm>
            <a:off x="1066800" y="2097350"/>
            <a:ext cx="10058400" cy="3886200"/>
          </a:xfrm>
        </p:spPr>
        <p:txBody>
          <a:bodyPr/>
          <a:lstStyle/>
          <a:p>
            <a:pPr eaLnBrk="1" hangingPunct="1"/>
            <a:r>
              <a:rPr lang="en-US" altLang="en-US" dirty="0"/>
              <a:t>Principles of class design</a:t>
            </a:r>
          </a:p>
          <a:p>
            <a:pPr lvl="1" eaLnBrk="1" hangingPunct="1"/>
            <a:r>
              <a:rPr lang="en-US" altLang="en-US" dirty="0"/>
              <a:t>Single responsibility principle (SRP)</a:t>
            </a:r>
          </a:p>
          <a:p>
            <a:pPr lvl="1" eaLnBrk="1" hangingPunct="1"/>
            <a:r>
              <a:rPr lang="en-US" altLang="en-US" dirty="0">
                <a:solidFill>
                  <a:schemeClr val="bg1">
                    <a:lumMod val="75000"/>
                  </a:schemeClr>
                </a:solidFill>
              </a:rPr>
              <a:t>Open close principle (OCP)</a:t>
            </a:r>
          </a:p>
          <a:p>
            <a:pPr lvl="1" eaLnBrk="1" hangingPunct="1"/>
            <a:r>
              <a:rPr lang="en-US" altLang="en-US" dirty="0" err="1">
                <a:solidFill>
                  <a:schemeClr val="bg1">
                    <a:lumMod val="75000"/>
                  </a:schemeClr>
                </a:solidFill>
              </a:rPr>
              <a:t>Liskov</a:t>
            </a:r>
            <a:r>
              <a:rPr lang="en-US" altLang="en-US" dirty="0">
                <a:solidFill>
                  <a:schemeClr val="bg1">
                    <a:lumMod val="75000"/>
                  </a:schemeClr>
                </a:solidFill>
              </a:rPr>
              <a:t> substitution principle (LSP)</a:t>
            </a:r>
          </a:p>
          <a:p>
            <a:pPr lvl="1" eaLnBrk="1" hangingPunct="1"/>
            <a:r>
              <a:rPr lang="en-US" altLang="en-US" dirty="0">
                <a:solidFill>
                  <a:schemeClr val="bg1">
                    <a:lumMod val="75000"/>
                  </a:schemeClr>
                </a:solidFill>
              </a:rPr>
              <a:t>Interface segregation principle (ISP)</a:t>
            </a:r>
          </a:p>
          <a:p>
            <a:pPr lvl="1" eaLnBrk="1" hangingPunct="1"/>
            <a:r>
              <a:rPr lang="en-US" altLang="en-US" dirty="0">
                <a:solidFill>
                  <a:schemeClr val="bg1">
                    <a:lumMod val="75000"/>
                  </a:schemeClr>
                </a:solidFill>
              </a:rPr>
              <a:t>Dependency inversion principle (DIP)</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F67AE42-86AC-4089-9CA6-B38F6CC9C34A}"/>
              </a:ext>
            </a:extLst>
          </p:cNvPr>
          <p:cNvSpPr>
            <a:spLocks noGrp="1" noChangeArrowheads="1"/>
          </p:cNvSpPr>
          <p:nvPr>
            <p:ph type="title"/>
          </p:nvPr>
        </p:nvSpPr>
        <p:spPr>
          <a:xfrm>
            <a:off x="854722" y="497150"/>
            <a:ext cx="10380956" cy="882293"/>
          </a:xfrm>
          <a:noFill/>
        </p:spPr>
        <p:txBody>
          <a:bodyPr vert="horz" wrap="square" lIns="63500" tIns="25400" rIns="63500" bIns="25400" numCol="1" anchor="t" anchorCtr="0" compatLnSpc="1">
            <a:prstTxWarp prst="textNoShape">
              <a:avLst/>
            </a:prstTxWarp>
            <a:spAutoFit/>
          </a:bodyPr>
          <a:lstStyle/>
          <a:p>
            <a:pPr eaLnBrk="1" hangingPunct="1"/>
            <a:r>
              <a:rPr lang="en-US" altLang="en-US" dirty="0"/>
              <a:t>Single responsibility principle (SRP)</a:t>
            </a:r>
          </a:p>
        </p:txBody>
      </p:sp>
      <p:sp>
        <p:nvSpPr>
          <p:cNvPr id="10" name="Rectangle 3">
            <a:extLst>
              <a:ext uri="{FF2B5EF4-FFF2-40B4-BE49-F238E27FC236}">
                <a16:creationId xmlns:a16="http://schemas.microsoft.com/office/drawing/2014/main" id="{4358703C-9F05-4B8C-97C6-CA54D56DA779}"/>
              </a:ext>
            </a:extLst>
          </p:cNvPr>
          <p:cNvSpPr>
            <a:spLocks noGrp="1"/>
          </p:cNvSpPr>
          <p:nvPr>
            <p:ph idx="1"/>
          </p:nvPr>
        </p:nvSpPr>
        <p:spPr>
          <a:xfrm>
            <a:off x="1016000" y="1379443"/>
            <a:ext cx="10058400" cy="3886200"/>
          </a:xfrm>
        </p:spPr>
        <p:txBody>
          <a:bodyPr/>
          <a:lstStyle/>
          <a:p>
            <a:pPr eaLnBrk="1" hangingPunct="1"/>
            <a:r>
              <a:rPr lang="en-US" altLang="en-US" dirty="0">
                <a:solidFill>
                  <a:schemeClr val="tx1"/>
                </a:solidFill>
              </a:rPr>
              <a:t>Each responsibility should be a separate class, because each responsibility is an axis of change.</a:t>
            </a:r>
          </a:p>
          <a:p>
            <a:pPr eaLnBrk="1" hangingPunct="1"/>
            <a:r>
              <a:rPr lang="en-US" altLang="en-US" dirty="0">
                <a:solidFill>
                  <a:schemeClr val="tx1"/>
                </a:solidFill>
              </a:rPr>
              <a:t>A class has one and only one reason to change.</a:t>
            </a:r>
          </a:p>
        </p:txBody>
      </p:sp>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3</a:t>
            </a:fld>
            <a:endParaRPr lang="en-US" altLang="en-US" sz="1000">
              <a:solidFill>
                <a:prstClr val="black"/>
              </a:solidFill>
              <a:latin typeface="Helvetica" panose="020B0604020202020204" pitchFamily="34" charset="0"/>
            </a:endParaRPr>
          </a:p>
        </p:txBody>
      </p:sp>
      <p:sp>
        <p:nvSpPr>
          <p:cNvPr id="125983" name="Rectangle 31">
            <a:extLst>
              <a:ext uri="{FF2B5EF4-FFF2-40B4-BE49-F238E27FC236}">
                <a16:creationId xmlns:a16="http://schemas.microsoft.com/office/drawing/2014/main" id="{18B895AE-31B9-4003-9574-B044F1FE6FC0}"/>
              </a:ext>
            </a:extLst>
          </p:cNvPr>
          <p:cNvSpPr>
            <a:spLocks noChangeArrowheads="1"/>
          </p:cNvSpPr>
          <p:nvPr/>
        </p:nvSpPr>
        <p:spPr bwMode="auto">
          <a:xfrm>
            <a:off x="3740150" y="279717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Tree>
    <p:extLst>
      <p:ext uri="{BB962C8B-B14F-4D97-AF65-F5344CB8AC3E}">
        <p14:creationId xmlns:p14="http://schemas.microsoft.com/office/powerpoint/2010/main" val="316931295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F67AE42-86AC-4089-9CA6-B38F6CC9C34A}"/>
              </a:ext>
            </a:extLst>
          </p:cNvPr>
          <p:cNvSpPr>
            <a:spLocks noGrp="1" noChangeArrowheads="1"/>
          </p:cNvSpPr>
          <p:nvPr>
            <p:ph type="title"/>
          </p:nvPr>
        </p:nvSpPr>
        <p:spPr>
          <a:xfrm>
            <a:off x="5008362" y="433303"/>
            <a:ext cx="2693045" cy="882293"/>
          </a:xfrm>
          <a:noFill/>
        </p:spPr>
        <p:txBody>
          <a:bodyPr vert="horz" wrap="none" lIns="63500" tIns="25400" rIns="63500" bIns="25400" numCol="1" anchor="t" anchorCtr="0" compatLnSpc="1">
            <a:prstTxWarp prst="textNoShape">
              <a:avLst/>
            </a:prstTxWarp>
            <a:spAutoFit/>
          </a:bodyPr>
          <a:lstStyle/>
          <a:p>
            <a:pPr eaLnBrk="1" hangingPunct="1"/>
            <a:r>
              <a:rPr lang="en-US" altLang="en-US" dirty="0"/>
              <a:t>Contents</a:t>
            </a:r>
          </a:p>
        </p:txBody>
      </p:sp>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4</a:t>
            </a:fld>
            <a:endParaRPr lang="en-US" altLang="en-US" sz="1000">
              <a:solidFill>
                <a:prstClr val="black"/>
              </a:solidFill>
              <a:latin typeface="Helvetica" panose="020B0604020202020204" pitchFamily="34" charset="0"/>
            </a:endParaRPr>
          </a:p>
        </p:txBody>
      </p:sp>
      <p:sp>
        <p:nvSpPr>
          <p:cNvPr id="125983" name="Rectangle 31">
            <a:extLst>
              <a:ext uri="{FF2B5EF4-FFF2-40B4-BE49-F238E27FC236}">
                <a16:creationId xmlns:a16="http://schemas.microsoft.com/office/drawing/2014/main" id="{18B895AE-31B9-4003-9574-B044F1FE6FC0}"/>
              </a:ext>
            </a:extLst>
          </p:cNvPr>
          <p:cNvSpPr>
            <a:spLocks noChangeArrowheads="1"/>
          </p:cNvSpPr>
          <p:nvPr/>
        </p:nvSpPr>
        <p:spPr bwMode="auto">
          <a:xfrm>
            <a:off x="3740150" y="279717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0" name="Rectangle 3">
            <a:extLst>
              <a:ext uri="{FF2B5EF4-FFF2-40B4-BE49-F238E27FC236}">
                <a16:creationId xmlns:a16="http://schemas.microsoft.com/office/drawing/2014/main" id="{4358703C-9F05-4B8C-97C6-CA54D56DA779}"/>
              </a:ext>
            </a:extLst>
          </p:cNvPr>
          <p:cNvSpPr>
            <a:spLocks noGrp="1"/>
          </p:cNvSpPr>
          <p:nvPr>
            <p:ph idx="1"/>
          </p:nvPr>
        </p:nvSpPr>
        <p:spPr>
          <a:xfrm>
            <a:off x="1066800" y="2097350"/>
            <a:ext cx="10058400" cy="3886200"/>
          </a:xfrm>
        </p:spPr>
        <p:txBody>
          <a:bodyPr/>
          <a:lstStyle/>
          <a:p>
            <a:pPr eaLnBrk="1" hangingPunct="1"/>
            <a:r>
              <a:rPr lang="en-US" altLang="en-US" dirty="0"/>
              <a:t>Principles of class design</a:t>
            </a:r>
          </a:p>
          <a:p>
            <a:pPr lvl="1" eaLnBrk="1" hangingPunct="1"/>
            <a:r>
              <a:rPr lang="en-US" altLang="en-US" dirty="0">
                <a:solidFill>
                  <a:schemeClr val="bg1">
                    <a:lumMod val="75000"/>
                  </a:schemeClr>
                </a:solidFill>
              </a:rPr>
              <a:t>Single responsibility principle (SRP)</a:t>
            </a:r>
          </a:p>
          <a:p>
            <a:pPr lvl="1" eaLnBrk="1" hangingPunct="1"/>
            <a:r>
              <a:rPr lang="en-US" altLang="en-US" dirty="0">
                <a:solidFill>
                  <a:schemeClr val="tx1"/>
                </a:solidFill>
              </a:rPr>
              <a:t>Open close principle (OCP)</a:t>
            </a:r>
          </a:p>
          <a:p>
            <a:pPr lvl="1" eaLnBrk="1" hangingPunct="1"/>
            <a:r>
              <a:rPr lang="en-US" altLang="en-US" dirty="0" err="1">
                <a:solidFill>
                  <a:schemeClr val="bg1">
                    <a:lumMod val="75000"/>
                  </a:schemeClr>
                </a:solidFill>
              </a:rPr>
              <a:t>Liskov</a:t>
            </a:r>
            <a:r>
              <a:rPr lang="en-US" altLang="en-US" dirty="0">
                <a:solidFill>
                  <a:schemeClr val="bg1">
                    <a:lumMod val="75000"/>
                  </a:schemeClr>
                </a:solidFill>
              </a:rPr>
              <a:t> substitution principle (LSP)</a:t>
            </a:r>
          </a:p>
          <a:p>
            <a:pPr lvl="1" eaLnBrk="1" hangingPunct="1"/>
            <a:r>
              <a:rPr lang="en-US" altLang="en-US" dirty="0">
                <a:solidFill>
                  <a:schemeClr val="bg1">
                    <a:lumMod val="75000"/>
                  </a:schemeClr>
                </a:solidFill>
              </a:rPr>
              <a:t>Interface segregation principle (ISP</a:t>
            </a:r>
          </a:p>
          <a:p>
            <a:pPr lvl="1" eaLnBrk="1" hangingPunct="1"/>
            <a:r>
              <a:rPr lang="en-US" altLang="en-US" dirty="0">
                <a:solidFill>
                  <a:schemeClr val="bg1">
                    <a:lumMod val="75000"/>
                  </a:schemeClr>
                </a:solidFill>
              </a:rPr>
              <a:t>Dependency inversion principle (DIP)</a:t>
            </a:r>
          </a:p>
        </p:txBody>
      </p:sp>
    </p:spTree>
    <p:extLst>
      <p:ext uri="{BB962C8B-B14F-4D97-AF65-F5344CB8AC3E}">
        <p14:creationId xmlns:p14="http://schemas.microsoft.com/office/powerpoint/2010/main" val="132505321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F67AE42-86AC-4089-9CA6-B38F6CC9C34A}"/>
              </a:ext>
            </a:extLst>
          </p:cNvPr>
          <p:cNvSpPr>
            <a:spLocks noGrp="1" noChangeArrowheads="1"/>
          </p:cNvSpPr>
          <p:nvPr>
            <p:ph type="title"/>
          </p:nvPr>
        </p:nvSpPr>
        <p:spPr>
          <a:xfrm>
            <a:off x="2255668" y="497150"/>
            <a:ext cx="7579064" cy="882293"/>
          </a:xfrm>
          <a:noFill/>
        </p:spPr>
        <p:txBody>
          <a:bodyPr vert="horz" wrap="square" lIns="63500" tIns="25400" rIns="63500" bIns="25400" numCol="1" anchor="t" anchorCtr="0" compatLnSpc="1">
            <a:prstTxWarp prst="textNoShape">
              <a:avLst/>
            </a:prstTxWarp>
            <a:spAutoFit/>
          </a:bodyPr>
          <a:lstStyle/>
          <a:p>
            <a:pPr eaLnBrk="1" hangingPunct="1"/>
            <a:r>
              <a:rPr lang="en-US" altLang="en-US" dirty="0"/>
              <a:t>Open close principle (OCP)</a:t>
            </a:r>
          </a:p>
        </p:txBody>
      </p:sp>
      <p:sp>
        <p:nvSpPr>
          <p:cNvPr id="10" name="Rectangle 3">
            <a:extLst>
              <a:ext uri="{FF2B5EF4-FFF2-40B4-BE49-F238E27FC236}">
                <a16:creationId xmlns:a16="http://schemas.microsoft.com/office/drawing/2014/main" id="{4358703C-9F05-4B8C-97C6-CA54D56DA779}"/>
              </a:ext>
            </a:extLst>
          </p:cNvPr>
          <p:cNvSpPr>
            <a:spLocks noGrp="1"/>
          </p:cNvSpPr>
          <p:nvPr>
            <p:ph idx="1"/>
          </p:nvPr>
        </p:nvSpPr>
        <p:spPr>
          <a:xfrm>
            <a:off x="1016000" y="1379443"/>
            <a:ext cx="10058400" cy="3886200"/>
          </a:xfrm>
        </p:spPr>
        <p:txBody>
          <a:bodyPr/>
          <a:lstStyle/>
          <a:p>
            <a:pPr eaLnBrk="1" hangingPunct="1"/>
            <a:r>
              <a:rPr lang="en-US" dirty="0"/>
              <a:t>Software entities (classes, modules, functions, etc.) should be </a:t>
            </a:r>
            <a:r>
              <a:rPr lang="en-US" dirty="0">
                <a:solidFill>
                  <a:srgbClr val="FF0000"/>
                </a:solidFill>
              </a:rPr>
              <a:t>open for extension</a:t>
            </a:r>
            <a:r>
              <a:rPr lang="en-US" dirty="0"/>
              <a:t>, but </a:t>
            </a:r>
            <a:r>
              <a:rPr lang="en-US" dirty="0">
                <a:solidFill>
                  <a:srgbClr val="00B050"/>
                </a:solidFill>
              </a:rPr>
              <a:t>closed for modification</a:t>
            </a:r>
            <a:r>
              <a:rPr lang="en-US" dirty="0"/>
              <a:t>.</a:t>
            </a:r>
            <a:endParaRPr lang="en-US" altLang="en-US" dirty="0">
              <a:solidFill>
                <a:schemeClr val="tx1"/>
              </a:solidFill>
            </a:endParaRPr>
          </a:p>
          <a:p>
            <a:pPr eaLnBrk="1" hangingPunct="1"/>
            <a:r>
              <a:rPr lang="en-US" altLang="en-US" dirty="0">
                <a:solidFill>
                  <a:schemeClr val="tx1"/>
                </a:solidFill>
              </a:rPr>
              <a:t>In other words, (in an ideal world...) you should never need to change existing code or classes: All new functionality can be added by adding new subclasses or methods, or by reusing existing code through delegation.</a:t>
            </a:r>
          </a:p>
          <a:p>
            <a:pPr eaLnBrk="1" hangingPunct="1"/>
            <a:r>
              <a:rPr lang="en-US" dirty="0"/>
              <a:t>This </a:t>
            </a:r>
            <a:r>
              <a:rPr lang="en-US" dirty="0">
                <a:solidFill>
                  <a:srgbClr val="FF0000"/>
                </a:solidFill>
              </a:rPr>
              <a:t>prevents </a:t>
            </a:r>
            <a:r>
              <a:rPr lang="en-US" dirty="0"/>
              <a:t>you from introducing </a:t>
            </a:r>
            <a:r>
              <a:rPr lang="en-US" dirty="0">
                <a:solidFill>
                  <a:srgbClr val="00B050"/>
                </a:solidFill>
              </a:rPr>
              <a:t>new bugs</a:t>
            </a:r>
            <a:r>
              <a:rPr lang="en-US" dirty="0"/>
              <a:t> in existing code. If you never change it, you can't break it.</a:t>
            </a:r>
          </a:p>
          <a:p>
            <a:pPr eaLnBrk="1" hangingPunct="1"/>
            <a:endParaRPr lang="en-US" altLang="en-US" dirty="0">
              <a:solidFill>
                <a:schemeClr val="tx1"/>
              </a:solidFill>
            </a:endParaRPr>
          </a:p>
        </p:txBody>
      </p:sp>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5</a:t>
            </a:fld>
            <a:endParaRPr lang="en-US" altLang="en-US" sz="1000">
              <a:solidFill>
                <a:prstClr val="black"/>
              </a:solidFill>
              <a:latin typeface="Helvetica" panose="020B0604020202020204" pitchFamily="34" charset="0"/>
            </a:endParaRPr>
          </a:p>
        </p:txBody>
      </p:sp>
      <p:sp>
        <p:nvSpPr>
          <p:cNvPr id="125983" name="Rectangle 31">
            <a:extLst>
              <a:ext uri="{FF2B5EF4-FFF2-40B4-BE49-F238E27FC236}">
                <a16:creationId xmlns:a16="http://schemas.microsoft.com/office/drawing/2014/main" id="{18B895AE-31B9-4003-9574-B044F1FE6FC0}"/>
              </a:ext>
            </a:extLst>
          </p:cNvPr>
          <p:cNvSpPr>
            <a:spLocks noChangeArrowheads="1"/>
          </p:cNvSpPr>
          <p:nvPr/>
        </p:nvSpPr>
        <p:spPr bwMode="auto">
          <a:xfrm>
            <a:off x="3740150" y="279717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Tree>
    <p:extLst>
      <p:ext uri="{BB962C8B-B14F-4D97-AF65-F5344CB8AC3E}">
        <p14:creationId xmlns:p14="http://schemas.microsoft.com/office/powerpoint/2010/main" val="134480954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F67AE42-86AC-4089-9CA6-B38F6CC9C34A}"/>
              </a:ext>
            </a:extLst>
          </p:cNvPr>
          <p:cNvSpPr>
            <a:spLocks noGrp="1" noChangeArrowheads="1"/>
          </p:cNvSpPr>
          <p:nvPr>
            <p:ph type="title"/>
          </p:nvPr>
        </p:nvSpPr>
        <p:spPr>
          <a:xfrm>
            <a:off x="2037672" y="497150"/>
            <a:ext cx="8122328" cy="882293"/>
          </a:xfrm>
          <a:noFill/>
        </p:spPr>
        <p:txBody>
          <a:bodyPr vert="horz" wrap="square" lIns="63500" tIns="25400" rIns="63500" bIns="25400" numCol="1" anchor="t" anchorCtr="0" compatLnSpc="1">
            <a:prstTxWarp prst="textNoShape">
              <a:avLst/>
            </a:prstTxWarp>
            <a:spAutoFit/>
          </a:bodyPr>
          <a:lstStyle/>
          <a:p>
            <a:pPr eaLnBrk="1" hangingPunct="1"/>
            <a:r>
              <a:rPr lang="en-US" altLang="en-US" dirty="0"/>
              <a:t>Open close principle (OCP) …</a:t>
            </a:r>
          </a:p>
        </p:txBody>
      </p:sp>
      <p:sp>
        <p:nvSpPr>
          <p:cNvPr id="10" name="Rectangle 3">
            <a:extLst>
              <a:ext uri="{FF2B5EF4-FFF2-40B4-BE49-F238E27FC236}">
                <a16:creationId xmlns:a16="http://schemas.microsoft.com/office/drawing/2014/main" id="{4358703C-9F05-4B8C-97C6-CA54D56DA779}"/>
              </a:ext>
            </a:extLst>
          </p:cNvPr>
          <p:cNvSpPr>
            <a:spLocks noGrp="1"/>
          </p:cNvSpPr>
          <p:nvPr>
            <p:ph idx="1"/>
          </p:nvPr>
        </p:nvSpPr>
        <p:spPr>
          <a:xfrm>
            <a:off x="1016000" y="1379443"/>
            <a:ext cx="10058400" cy="3886200"/>
          </a:xfrm>
        </p:spPr>
        <p:txBody>
          <a:bodyPr/>
          <a:lstStyle/>
          <a:p>
            <a:pPr algn="just" eaLnBrk="1" hangingPunct="1"/>
            <a:r>
              <a:rPr lang="en-US" dirty="0"/>
              <a:t>When a single change to a program results in a cascade of changes to dependent modules, that program exhibits the undesirable attributes that we have come to associate with “bad” design. The program becomes fragile, rigid, unpredictable and un-reusable. The open-closed principle attacks this in a very straightforward way. It says that you should design modules that never change. When requirements change, you extend the behavior of such modules by adding new code, not by changing old code that already works.</a:t>
            </a:r>
            <a:endParaRPr lang="en-US" altLang="en-US" dirty="0">
              <a:solidFill>
                <a:schemeClr val="tx1"/>
              </a:solidFill>
            </a:endParaRPr>
          </a:p>
        </p:txBody>
      </p:sp>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6</a:t>
            </a:fld>
            <a:endParaRPr lang="en-US" altLang="en-US" sz="1000">
              <a:solidFill>
                <a:prstClr val="black"/>
              </a:solidFill>
              <a:latin typeface="Helvetica" panose="020B0604020202020204" pitchFamily="34" charset="0"/>
            </a:endParaRPr>
          </a:p>
        </p:txBody>
      </p:sp>
      <p:sp>
        <p:nvSpPr>
          <p:cNvPr id="125983" name="Rectangle 31">
            <a:extLst>
              <a:ext uri="{FF2B5EF4-FFF2-40B4-BE49-F238E27FC236}">
                <a16:creationId xmlns:a16="http://schemas.microsoft.com/office/drawing/2014/main" id="{18B895AE-31B9-4003-9574-B044F1FE6FC0}"/>
              </a:ext>
            </a:extLst>
          </p:cNvPr>
          <p:cNvSpPr>
            <a:spLocks noChangeArrowheads="1"/>
          </p:cNvSpPr>
          <p:nvPr/>
        </p:nvSpPr>
        <p:spPr bwMode="auto">
          <a:xfrm>
            <a:off x="3740150" y="279717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Tree>
    <p:extLst>
      <p:ext uri="{BB962C8B-B14F-4D97-AF65-F5344CB8AC3E}">
        <p14:creationId xmlns:p14="http://schemas.microsoft.com/office/powerpoint/2010/main" val="179072072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7878" y="400604"/>
            <a:ext cx="3756241" cy="854475"/>
          </a:xfrm>
        </p:spPr>
        <p:txBody>
          <a:bodyPr/>
          <a:lstStyle/>
          <a:p>
            <a:r>
              <a:rPr lang="en-US" dirty="0"/>
              <a:t>OCP Example</a:t>
            </a:r>
          </a:p>
        </p:txBody>
      </p:sp>
      <p:sp>
        <p:nvSpPr>
          <p:cNvPr id="3" name="Content Placeholder 2"/>
          <p:cNvSpPr>
            <a:spLocks noGrp="1"/>
          </p:cNvSpPr>
          <p:nvPr>
            <p:ph idx="1"/>
          </p:nvPr>
        </p:nvSpPr>
        <p:spPr>
          <a:xfrm>
            <a:off x="1066799" y="1368271"/>
            <a:ext cx="10058400" cy="4121458"/>
          </a:xfrm>
        </p:spPr>
        <p:txBody>
          <a:bodyPr/>
          <a:lstStyle/>
          <a:p>
            <a:pPr>
              <a:buNone/>
            </a:pPr>
            <a:endParaRPr lang="en-US" dirty="0"/>
          </a:p>
        </p:txBody>
      </p:sp>
      <p:sp>
        <p:nvSpPr>
          <p:cNvPr id="4" name="Rectangle 3"/>
          <p:cNvSpPr/>
          <p:nvPr/>
        </p:nvSpPr>
        <p:spPr>
          <a:xfrm>
            <a:off x="3866780" y="1374929"/>
            <a:ext cx="2971800" cy="411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50" dirty="0"/>
              <a:t>//</a:t>
            </a:r>
          </a:p>
          <a:p>
            <a:r>
              <a:rPr lang="en-US" sz="1050" dirty="0"/>
              <a:t>// These functions are implemented elsewhere</a:t>
            </a:r>
          </a:p>
          <a:p>
            <a:r>
              <a:rPr lang="en-US" sz="1050" dirty="0"/>
              <a:t>//</a:t>
            </a:r>
          </a:p>
          <a:p>
            <a:r>
              <a:rPr lang="en-US" sz="1050" dirty="0"/>
              <a:t>void DrawSquare(struct Square*)</a:t>
            </a:r>
          </a:p>
          <a:p>
            <a:r>
              <a:rPr lang="en-US" sz="1050" dirty="0"/>
              <a:t>void DrawCircle(struct Circle*);</a:t>
            </a:r>
          </a:p>
          <a:p>
            <a:r>
              <a:rPr lang="en-US" sz="1050" dirty="0"/>
              <a:t>typedef struct Shape *ShapePointer;</a:t>
            </a:r>
          </a:p>
          <a:p>
            <a:r>
              <a:rPr lang="en-US" sz="1050" dirty="0"/>
              <a:t>void DrawAllShapes(</a:t>
            </a:r>
            <a:r>
              <a:rPr lang="en-US" sz="1050" dirty="0" err="1"/>
              <a:t>ShapePointer</a:t>
            </a:r>
            <a:r>
              <a:rPr lang="en-US" sz="1050" dirty="0"/>
              <a:t> list[], int n)</a:t>
            </a:r>
          </a:p>
          <a:p>
            <a:r>
              <a:rPr lang="en-US" sz="1050" dirty="0"/>
              <a:t>{</a:t>
            </a:r>
          </a:p>
          <a:p>
            <a:r>
              <a:rPr lang="en-US" sz="1050" dirty="0"/>
              <a:t>         int </a:t>
            </a:r>
            <a:r>
              <a:rPr lang="en-US" sz="1050" dirty="0" err="1"/>
              <a:t>i</a:t>
            </a:r>
            <a:r>
              <a:rPr lang="en-US" sz="1050" dirty="0"/>
              <a:t>;</a:t>
            </a:r>
          </a:p>
          <a:p>
            <a:r>
              <a:rPr lang="en-US" sz="1050" dirty="0"/>
              <a:t>        for (</a:t>
            </a:r>
            <a:r>
              <a:rPr lang="en-US" sz="1050" dirty="0" err="1"/>
              <a:t>i</a:t>
            </a:r>
            <a:r>
              <a:rPr lang="en-US" sz="1050" dirty="0"/>
              <a:t>=0; </a:t>
            </a:r>
            <a:r>
              <a:rPr lang="en-US" sz="1050" dirty="0" err="1"/>
              <a:t>i</a:t>
            </a:r>
            <a:r>
              <a:rPr lang="en-US" sz="1050" dirty="0"/>
              <a:t>&lt;n; </a:t>
            </a:r>
            <a:r>
              <a:rPr lang="en-US" sz="1050" dirty="0" err="1"/>
              <a:t>i</a:t>
            </a:r>
            <a:r>
              <a:rPr lang="en-US" sz="1050" dirty="0"/>
              <a:t>++)</a:t>
            </a:r>
          </a:p>
          <a:p>
            <a:r>
              <a:rPr lang="en-US" sz="1050" dirty="0"/>
              <a:t>       {</a:t>
            </a:r>
          </a:p>
          <a:p>
            <a:r>
              <a:rPr lang="en-US" sz="1050" dirty="0"/>
              <a:t>              struct Shape* s = list[</a:t>
            </a:r>
            <a:r>
              <a:rPr lang="en-US" sz="1050" dirty="0" err="1"/>
              <a:t>i</a:t>
            </a:r>
            <a:r>
              <a:rPr lang="en-US" sz="1050" dirty="0"/>
              <a:t>];</a:t>
            </a:r>
          </a:p>
          <a:p>
            <a:r>
              <a:rPr lang="en-US" sz="1050" dirty="0"/>
              <a:t>             switch (s-&gt;itsType)</a:t>
            </a:r>
          </a:p>
          <a:p>
            <a:r>
              <a:rPr lang="en-US" sz="1050" dirty="0"/>
              <a:t>            {</a:t>
            </a:r>
          </a:p>
          <a:p>
            <a:r>
              <a:rPr lang="en-US" sz="1050" dirty="0"/>
              <a:t>            case square:</a:t>
            </a:r>
          </a:p>
          <a:p>
            <a:r>
              <a:rPr lang="en-US" sz="1050" dirty="0"/>
              <a:t>                   DrawSquare((struct Square*)s);</a:t>
            </a:r>
          </a:p>
          <a:p>
            <a:r>
              <a:rPr lang="en-US" sz="1050" dirty="0"/>
              <a:t>                   break;</a:t>
            </a:r>
          </a:p>
          <a:p>
            <a:r>
              <a:rPr lang="en-US" sz="1050" dirty="0"/>
              <a:t>           case circle:</a:t>
            </a:r>
          </a:p>
          <a:p>
            <a:r>
              <a:rPr lang="en-US" sz="1050" dirty="0"/>
              <a:t>                  DrawCircle((struct Circle*)s);</a:t>
            </a:r>
          </a:p>
          <a:p>
            <a:r>
              <a:rPr lang="en-US" sz="1050" dirty="0"/>
              <a:t>                 break;</a:t>
            </a:r>
          </a:p>
          <a:p>
            <a:r>
              <a:rPr lang="en-US" sz="1050" dirty="0"/>
              <a:t>            }</a:t>
            </a:r>
          </a:p>
          <a:p>
            <a:r>
              <a:rPr lang="en-US" sz="1050" dirty="0"/>
              <a:t>       }</a:t>
            </a:r>
          </a:p>
          <a:p>
            <a:r>
              <a:rPr lang="en-US" sz="1050" dirty="0"/>
              <a:t>}</a:t>
            </a:r>
          </a:p>
        </p:txBody>
      </p:sp>
      <p:sp>
        <p:nvSpPr>
          <p:cNvPr id="5" name="Rectangle 4"/>
          <p:cNvSpPr/>
          <p:nvPr/>
        </p:nvSpPr>
        <p:spPr>
          <a:xfrm>
            <a:off x="7811733" y="1374929"/>
            <a:ext cx="2819400" cy="411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b="1" dirty="0"/>
              <a:t>OOD solution to Square/Circle problem.</a:t>
            </a:r>
          </a:p>
          <a:p>
            <a:endParaRPr lang="en-US" sz="1200" b="1" dirty="0"/>
          </a:p>
          <a:p>
            <a:r>
              <a:rPr lang="en-US" sz="1200" dirty="0"/>
              <a:t>class Shape</a:t>
            </a:r>
          </a:p>
          <a:p>
            <a:r>
              <a:rPr lang="en-US" sz="1200" dirty="0"/>
              <a:t>{</a:t>
            </a:r>
          </a:p>
          <a:p>
            <a:r>
              <a:rPr lang="en-US" sz="1200" dirty="0"/>
              <a:t>public:</a:t>
            </a:r>
          </a:p>
          <a:p>
            <a:r>
              <a:rPr lang="en-US" sz="1200" dirty="0"/>
              <a:t>virtual void Draw() const = 0;</a:t>
            </a:r>
          </a:p>
          <a:p>
            <a:r>
              <a:rPr lang="en-US" sz="1200" dirty="0"/>
              <a:t>};</a:t>
            </a:r>
          </a:p>
          <a:p>
            <a:r>
              <a:rPr lang="en-US" sz="1200" dirty="0"/>
              <a:t>class Square : public Shape</a:t>
            </a:r>
          </a:p>
          <a:p>
            <a:r>
              <a:rPr lang="en-US" sz="1200" dirty="0"/>
              <a:t>{</a:t>
            </a:r>
          </a:p>
          <a:p>
            <a:r>
              <a:rPr lang="en-US" sz="1200" dirty="0"/>
              <a:t>public:</a:t>
            </a:r>
          </a:p>
          <a:p>
            <a:r>
              <a:rPr lang="en-US" sz="1200" dirty="0"/>
              <a:t>virtual void Draw() const;</a:t>
            </a:r>
          </a:p>
          <a:p>
            <a:r>
              <a:rPr lang="en-US" sz="1200" dirty="0"/>
              <a:t>};</a:t>
            </a:r>
          </a:p>
          <a:p>
            <a:r>
              <a:rPr lang="en-US" sz="1200" dirty="0"/>
              <a:t>class Circle : public Shape</a:t>
            </a:r>
          </a:p>
          <a:p>
            <a:r>
              <a:rPr lang="en-US" sz="1200" dirty="0"/>
              <a:t>{</a:t>
            </a:r>
          </a:p>
          <a:p>
            <a:r>
              <a:rPr lang="en-US" sz="1200" dirty="0"/>
              <a:t>public:</a:t>
            </a:r>
          </a:p>
          <a:p>
            <a:r>
              <a:rPr lang="en-US" sz="1200" dirty="0"/>
              <a:t>virtual void Draw() const;</a:t>
            </a:r>
          </a:p>
          <a:p>
            <a:r>
              <a:rPr lang="en-US" sz="1200" dirty="0"/>
              <a:t>};</a:t>
            </a:r>
          </a:p>
          <a:p>
            <a:r>
              <a:rPr lang="en-US" sz="1200" dirty="0"/>
              <a:t>void DrawAllShapes(Set&lt;Shape*&gt;&amp; list)</a:t>
            </a:r>
          </a:p>
          <a:p>
            <a:r>
              <a:rPr lang="en-US" sz="1200" dirty="0"/>
              <a:t>{</a:t>
            </a:r>
          </a:p>
          <a:p>
            <a:r>
              <a:rPr lang="nn-NO" sz="1200" dirty="0"/>
              <a:t>for (Iterator&lt;Shape*&gt;i(list); i; i++)</a:t>
            </a:r>
          </a:p>
          <a:p>
            <a:r>
              <a:rPr lang="en-US" sz="1200" dirty="0"/>
              <a:t>(*</a:t>
            </a:r>
            <a:r>
              <a:rPr lang="en-US" sz="1200" dirty="0" err="1"/>
              <a:t>i</a:t>
            </a:r>
            <a:r>
              <a:rPr lang="en-US" sz="1200" dirty="0"/>
              <a:t>)-&gt;Draw();</a:t>
            </a:r>
          </a:p>
          <a:p>
            <a:r>
              <a:rPr lang="en-US" sz="1200" dirty="0"/>
              <a:t>}</a:t>
            </a:r>
          </a:p>
        </p:txBody>
      </p:sp>
      <p:sp>
        <p:nvSpPr>
          <p:cNvPr id="6" name="Rectangle 5"/>
          <p:cNvSpPr/>
          <p:nvPr/>
        </p:nvSpPr>
        <p:spPr>
          <a:xfrm>
            <a:off x="1137759" y="1374929"/>
            <a:ext cx="2133600" cy="411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100" b="1" dirty="0"/>
              <a:t>Procedural solution for square/circle problem</a:t>
            </a:r>
          </a:p>
          <a:p>
            <a:endParaRPr lang="en-US" sz="1100" b="1" dirty="0"/>
          </a:p>
          <a:p>
            <a:endParaRPr lang="en-US" sz="1100" b="1" dirty="0"/>
          </a:p>
          <a:p>
            <a:r>
              <a:rPr lang="en-US" sz="1100" dirty="0"/>
              <a:t>enum ShapeType {circle, square};</a:t>
            </a:r>
          </a:p>
          <a:p>
            <a:r>
              <a:rPr lang="en-US" sz="1100" dirty="0"/>
              <a:t>struct Shape</a:t>
            </a:r>
          </a:p>
          <a:p>
            <a:r>
              <a:rPr lang="en-US" sz="1100" dirty="0"/>
              <a:t>{</a:t>
            </a:r>
          </a:p>
          <a:p>
            <a:r>
              <a:rPr lang="en-US" sz="1100" dirty="0"/>
              <a:t>         ShapeType itsType;</a:t>
            </a:r>
          </a:p>
          <a:p>
            <a:r>
              <a:rPr lang="en-US" sz="1100" dirty="0"/>
              <a:t>};</a:t>
            </a:r>
          </a:p>
          <a:p>
            <a:r>
              <a:rPr lang="en-US" sz="1100" dirty="0"/>
              <a:t>struct Circle</a:t>
            </a:r>
          </a:p>
          <a:p>
            <a:r>
              <a:rPr lang="en-US" sz="1100" dirty="0"/>
              <a:t>{</a:t>
            </a:r>
          </a:p>
          <a:p>
            <a:r>
              <a:rPr lang="en-US" sz="1100" dirty="0"/>
              <a:t>         ShapeType itsType;</a:t>
            </a:r>
          </a:p>
          <a:p>
            <a:r>
              <a:rPr lang="en-US" sz="1100" dirty="0"/>
              <a:t>         double </a:t>
            </a:r>
            <a:r>
              <a:rPr lang="en-US" sz="1100" dirty="0" err="1"/>
              <a:t>itsRadius</a:t>
            </a:r>
            <a:r>
              <a:rPr lang="en-US" sz="1100" dirty="0"/>
              <a:t>;</a:t>
            </a:r>
          </a:p>
          <a:p>
            <a:r>
              <a:rPr lang="en-US" sz="1100" dirty="0"/>
              <a:t>         Point </a:t>
            </a:r>
            <a:r>
              <a:rPr lang="en-US" sz="1100" dirty="0" err="1"/>
              <a:t>itsCenter</a:t>
            </a:r>
            <a:r>
              <a:rPr lang="en-US" sz="1100" dirty="0"/>
              <a:t>;</a:t>
            </a:r>
          </a:p>
          <a:p>
            <a:r>
              <a:rPr lang="en-US" sz="1100" dirty="0"/>
              <a:t>};</a:t>
            </a:r>
          </a:p>
          <a:p>
            <a:r>
              <a:rPr lang="en-US" sz="1100" dirty="0"/>
              <a:t>struct Square</a:t>
            </a:r>
          </a:p>
          <a:p>
            <a:r>
              <a:rPr lang="en-US" sz="1100" dirty="0"/>
              <a:t>{</a:t>
            </a:r>
          </a:p>
          <a:p>
            <a:r>
              <a:rPr lang="en-US" sz="1100" dirty="0"/>
              <a:t>         ShapeType itsType;</a:t>
            </a:r>
          </a:p>
          <a:p>
            <a:r>
              <a:rPr lang="en-US" sz="1100" dirty="0"/>
              <a:t>         double </a:t>
            </a:r>
            <a:r>
              <a:rPr lang="en-US" sz="1100" dirty="0" err="1"/>
              <a:t>itsSide</a:t>
            </a:r>
            <a:r>
              <a:rPr lang="en-US" sz="1100" dirty="0"/>
              <a:t>;</a:t>
            </a:r>
          </a:p>
          <a:p>
            <a:r>
              <a:rPr lang="en-US" sz="1100" dirty="0"/>
              <a:t>         Point </a:t>
            </a:r>
            <a:r>
              <a:rPr lang="en-US" sz="1100" dirty="0" err="1"/>
              <a:t>itsTopLeft</a:t>
            </a:r>
            <a:r>
              <a:rPr lang="en-US" sz="1100" dirty="0"/>
              <a:t>;</a:t>
            </a:r>
          </a:p>
          <a:p>
            <a:r>
              <a:rPr lang="en-US" sz="1100" dirty="0"/>
              <a:t>};</a:t>
            </a:r>
          </a:p>
          <a:p>
            <a:endParaRPr lang="en-US" sz="1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F67AE42-86AC-4089-9CA6-B38F6CC9C34A}"/>
              </a:ext>
            </a:extLst>
          </p:cNvPr>
          <p:cNvSpPr>
            <a:spLocks noGrp="1" noChangeArrowheads="1"/>
          </p:cNvSpPr>
          <p:nvPr>
            <p:ph type="title"/>
          </p:nvPr>
        </p:nvSpPr>
        <p:spPr>
          <a:xfrm>
            <a:off x="5008362" y="433303"/>
            <a:ext cx="2693045" cy="882293"/>
          </a:xfrm>
          <a:noFill/>
        </p:spPr>
        <p:txBody>
          <a:bodyPr vert="horz" wrap="none" lIns="63500" tIns="25400" rIns="63500" bIns="25400" numCol="1" anchor="t" anchorCtr="0" compatLnSpc="1">
            <a:prstTxWarp prst="textNoShape">
              <a:avLst/>
            </a:prstTxWarp>
            <a:spAutoFit/>
          </a:bodyPr>
          <a:lstStyle/>
          <a:p>
            <a:pPr eaLnBrk="1" hangingPunct="1"/>
            <a:r>
              <a:rPr lang="en-US" altLang="en-US" dirty="0"/>
              <a:t>Contents</a:t>
            </a:r>
          </a:p>
        </p:txBody>
      </p:sp>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8</a:t>
            </a:fld>
            <a:endParaRPr lang="en-US" altLang="en-US" sz="1000">
              <a:solidFill>
                <a:prstClr val="black"/>
              </a:solidFill>
              <a:latin typeface="Helvetica" panose="020B0604020202020204" pitchFamily="34" charset="0"/>
            </a:endParaRPr>
          </a:p>
        </p:txBody>
      </p:sp>
      <p:sp>
        <p:nvSpPr>
          <p:cNvPr id="125983" name="Rectangle 31">
            <a:extLst>
              <a:ext uri="{FF2B5EF4-FFF2-40B4-BE49-F238E27FC236}">
                <a16:creationId xmlns:a16="http://schemas.microsoft.com/office/drawing/2014/main" id="{18B895AE-31B9-4003-9574-B044F1FE6FC0}"/>
              </a:ext>
            </a:extLst>
          </p:cNvPr>
          <p:cNvSpPr>
            <a:spLocks noChangeArrowheads="1"/>
          </p:cNvSpPr>
          <p:nvPr/>
        </p:nvSpPr>
        <p:spPr bwMode="auto">
          <a:xfrm>
            <a:off x="3740150" y="279717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0" name="Rectangle 3">
            <a:extLst>
              <a:ext uri="{FF2B5EF4-FFF2-40B4-BE49-F238E27FC236}">
                <a16:creationId xmlns:a16="http://schemas.microsoft.com/office/drawing/2014/main" id="{4358703C-9F05-4B8C-97C6-CA54D56DA779}"/>
              </a:ext>
            </a:extLst>
          </p:cNvPr>
          <p:cNvSpPr>
            <a:spLocks noGrp="1"/>
          </p:cNvSpPr>
          <p:nvPr>
            <p:ph idx="1"/>
          </p:nvPr>
        </p:nvSpPr>
        <p:spPr>
          <a:xfrm>
            <a:off x="1066800" y="2097350"/>
            <a:ext cx="10058400" cy="3886200"/>
          </a:xfrm>
        </p:spPr>
        <p:txBody>
          <a:bodyPr/>
          <a:lstStyle/>
          <a:p>
            <a:pPr eaLnBrk="1" hangingPunct="1"/>
            <a:r>
              <a:rPr lang="en-US" altLang="en-US" dirty="0"/>
              <a:t>Principles of class design</a:t>
            </a:r>
          </a:p>
          <a:p>
            <a:pPr lvl="1" eaLnBrk="1" hangingPunct="1"/>
            <a:r>
              <a:rPr lang="en-US" altLang="en-US" dirty="0">
                <a:solidFill>
                  <a:schemeClr val="bg1">
                    <a:lumMod val="75000"/>
                  </a:schemeClr>
                </a:solidFill>
              </a:rPr>
              <a:t>Single responsibility principle (SRP)</a:t>
            </a:r>
          </a:p>
          <a:p>
            <a:pPr lvl="1" eaLnBrk="1" hangingPunct="1"/>
            <a:r>
              <a:rPr lang="en-US" altLang="en-US" dirty="0">
                <a:solidFill>
                  <a:schemeClr val="bg1">
                    <a:lumMod val="75000"/>
                  </a:schemeClr>
                </a:solidFill>
              </a:rPr>
              <a:t>Open close principle (OCP)</a:t>
            </a:r>
          </a:p>
          <a:p>
            <a:pPr lvl="1" eaLnBrk="1" hangingPunct="1"/>
            <a:r>
              <a:rPr lang="en-US" altLang="en-US" dirty="0" err="1">
                <a:solidFill>
                  <a:schemeClr val="tx1"/>
                </a:solidFill>
              </a:rPr>
              <a:t>Liskov</a:t>
            </a:r>
            <a:r>
              <a:rPr lang="en-US" altLang="en-US" dirty="0">
                <a:solidFill>
                  <a:schemeClr val="tx1"/>
                </a:solidFill>
              </a:rPr>
              <a:t> substitution principle (LSP)</a:t>
            </a:r>
          </a:p>
          <a:p>
            <a:pPr lvl="1" eaLnBrk="1" hangingPunct="1"/>
            <a:r>
              <a:rPr lang="en-US" altLang="en-US" dirty="0">
                <a:solidFill>
                  <a:schemeClr val="bg1">
                    <a:lumMod val="75000"/>
                  </a:schemeClr>
                </a:solidFill>
              </a:rPr>
              <a:t>Interface segregation principle (ISP)</a:t>
            </a:r>
          </a:p>
          <a:p>
            <a:pPr lvl="1" eaLnBrk="1" hangingPunct="1"/>
            <a:r>
              <a:rPr lang="en-US" altLang="en-US" dirty="0">
                <a:solidFill>
                  <a:schemeClr val="bg1">
                    <a:lumMod val="75000"/>
                  </a:schemeClr>
                </a:solidFill>
              </a:rPr>
              <a:t>Dependency inversion principle (DIP)</a:t>
            </a:r>
          </a:p>
        </p:txBody>
      </p:sp>
    </p:spTree>
    <p:extLst>
      <p:ext uri="{BB962C8B-B14F-4D97-AF65-F5344CB8AC3E}">
        <p14:creationId xmlns:p14="http://schemas.microsoft.com/office/powerpoint/2010/main" val="56236527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F67AE42-86AC-4089-9CA6-B38F6CC9C34A}"/>
              </a:ext>
            </a:extLst>
          </p:cNvPr>
          <p:cNvSpPr>
            <a:spLocks noGrp="1" noChangeArrowheads="1"/>
          </p:cNvSpPr>
          <p:nvPr>
            <p:ph type="title"/>
          </p:nvPr>
        </p:nvSpPr>
        <p:spPr>
          <a:xfrm>
            <a:off x="1284673" y="472139"/>
            <a:ext cx="9622654" cy="882293"/>
          </a:xfrm>
          <a:noFill/>
        </p:spPr>
        <p:txBody>
          <a:bodyPr vert="horz" wrap="square" lIns="63500" tIns="25400" rIns="63500" bIns="25400" numCol="1" anchor="t" anchorCtr="0" compatLnSpc="1">
            <a:prstTxWarp prst="textNoShape">
              <a:avLst/>
            </a:prstTxWarp>
            <a:spAutoFit/>
          </a:bodyPr>
          <a:lstStyle/>
          <a:p>
            <a:pPr eaLnBrk="1" hangingPunct="1"/>
            <a:r>
              <a:rPr lang="en-US" altLang="en-US" dirty="0" err="1"/>
              <a:t>Liskov</a:t>
            </a:r>
            <a:r>
              <a:rPr lang="en-US" altLang="en-US" dirty="0"/>
              <a:t> substitution principle (LSP)</a:t>
            </a:r>
          </a:p>
        </p:txBody>
      </p:sp>
      <p:sp>
        <p:nvSpPr>
          <p:cNvPr id="10" name="Rectangle 3">
            <a:extLst>
              <a:ext uri="{FF2B5EF4-FFF2-40B4-BE49-F238E27FC236}">
                <a16:creationId xmlns:a16="http://schemas.microsoft.com/office/drawing/2014/main" id="{4358703C-9F05-4B8C-97C6-CA54D56DA779}"/>
              </a:ext>
            </a:extLst>
          </p:cNvPr>
          <p:cNvSpPr>
            <a:spLocks noGrp="1"/>
          </p:cNvSpPr>
          <p:nvPr>
            <p:ph idx="1"/>
          </p:nvPr>
        </p:nvSpPr>
        <p:spPr>
          <a:xfrm>
            <a:off x="1016000" y="1379443"/>
            <a:ext cx="10058400" cy="3886200"/>
          </a:xfrm>
        </p:spPr>
        <p:txBody>
          <a:bodyPr/>
          <a:lstStyle/>
          <a:p>
            <a:r>
              <a:rPr lang="en-US" dirty="0"/>
              <a:t>Functions that use pointers or references to base classes must be able to use objects of derived classes without knowing it.</a:t>
            </a:r>
          </a:p>
          <a:p>
            <a:pPr eaLnBrk="1" hangingPunct="1"/>
            <a:r>
              <a:rPr lang="en-US" dirty="0"/>
              <a:t>What is wanted here is something like the following substitution property:</a:t>
            </a:r>
          </a:p>
          <a:p>
            <a:pPr lvl="1" eaLnBrk="1" hangingPunct="1"/>
            <a:r>
              <a:rPr lang="en-US" dirty="0"/>
              <a:t>If for each object o1 of type S there is an object o2 of type T such that for </a:t>
            </a:r>
            <a:r>
              <a:rPr lang="en-US" b="1" dirty="0"/>
              <a:t>all</a:t>
            </a:r>
            <a:r>
              <a:rPr lang="en-US" dirty="0"/>
              <a:t> programs P defined in terms of T, the behavior of P is </a:t>
            </a:r>
            <a:r>
              <a:rPr lang="en-US" b="1" dirty="0"/>
              <a:t>unchanged</a:t>
            </a:r>
            <a:r>
              <a:rPr lang="en-US" dirty="0"/>
              <a:t> when o1 is substituted for o2 then S is a subtype of T.</a:t>
            </a:r>
          </a:p>
          <a:p>
            <a:pPr eaLnBrk="1" hangingPunct="1"/>
            <a:r>
              <a:rPr lang="en-US" altLang="en-US" dirty="0">
                <a:solidFill>
                  <a:schemeClr val="tx1"/>
                </a:solidFill>
              </a:rPr>
              <a:t>Ex. Rectangle and Square etc.</a:t>
            </a:r>
          </a:p>
        </p:txBody>
      </p:sp>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9</a:t>
            </a:fld>
            <a:endParaRPr lang="en-US" altLang="en-US" sz="1000">
              <a:solidFill>
                <a:prstClr val="black"/>
              </a:solidFill>
              <a:latin typeface="Helvetica" panose="020B0604020202020204" pitchFamily="34" charset="0"/>
            </a:endParaRPr>
          </a:p>
        </p:txBody>
      </p:sp>
      <p:sp>
        <p:nvSpPr>
          <p:cNvPr id="125983" name="Rectangle 31">
            <a:extLst>
              <a:ext uri="{FF2B5EF4-FFF2-40B4-BE49-F238E27FC236}">
                <a16:creationId xmlns:a16="http://schemas.microsoft.com/office/drawing/2014/main" id="{18B895AE-31B9-4003-9574-B044F1FE6FC0}"/>
              </a:ext>
            </a:extLst>
          </p:cNvPr>
          <p:cNvSpPr>
            <a:spLocks noChangeArrowheads="1"/>
          </p:cNvSpPr>
          <p:nvPr/>
        </p:nvSpPr>
        <p:spPr bwMode="auto">
          <a:xfrm>
            <a:off x="3740150" y="279717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Tree>
    <p:extLst>
      <p:ext uri="{BB962C8B-B14F-4D97-AF65-F5344CB8AC3E}">
        <p14:creationId xmlns:p14="http://schemas.microsoft.com/office/powerpoint/2010/main" val="1628030070"/>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817</TotalTime>
  <Words>1436</Words>
  <Application>Microsoft Office PowerPoint</Application>
  <PresentationFormat>Widescreen</PresentationFormat>
  <Paragraphs>281</Paragraphs>
  <Slides>17</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Helvetica</vt:lpstr>
      <vt:lpstr>Impact</vt:lpstr>
      <vt:lpstr>Palatino</vt:lpstr>
      <vt:lpstr>Times New Roman</vt:lpstr>
      <vt:lpstr>NewsPrint</vt:lpstr>
      <vt:lpstr>Lecture 10</vt:lpstr>
      <vt:lpstr>Contents</vt:lpstr>
      <vt:lpstr>Single responsibility principle (SRP)</vt:lpstr>
      <vt:lpstr>Contents</vt:lpstr>
      <vt:lpstr>Open close principle (OCP)</vt:lpstr>
      <vt:lpstr>Open close principle (OCP) …</vt:lpstr>
      <vt:lpstr>OCP Example</vt:lpstr>
      <vt:lpstr>Contents</vt:lpstr>
      <vt:lpstr>Liskov substitution principle (LSP)</vt:lpstr>
      <vt:lpstr>LSP Example</vt:lpstr>
      <vt:lpstr>Contents</vt:lpstr>
      <vt:lpstr>Interface segregation principle (ISP)</vt:lpstr>
      <vt:lpstr>ISP Example</vt:lpstr>
      <vt:lpstr>Contents</vt:lpstr>
      <vt:lpstr>Dependency inversion principle (DIP)</vt:lpstr>
      <vt:lpstr>DIP Example</vt:lpstr>
      <vt:lpstr>End of lecture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HP</dc:creator>
  <cp:lastModifiedBy>HP</cp:lastModifiedBy>
  <cp:revision>291</cp:revision>
  <dcterms:created xsi:type="dcterms:W3CDTF">2020-07-12T08:07:44Z</dcterms:created>
  <dcterms:modified xsi:type="dcterms:W3CDTF">2021-01-12T09:17:21Z</dcterms:modified>
</cp:coreProperties>
</file>