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2" r:id="rId2"/>
    <p:sldId id="340" r:id="rId3"/>
    <p:sldId id="333" r:id="rId4"/>
    <p:sldId id="341" r:id="rId5"/>
    <p:sldId id="337" r:id="rId6"/>
    <p:sldId id="342" r:id="rId7"/>
    <p:sldId id="338" r:id="rId8"/>
    <p:sldId id="343" r:id="rId9"/>
    <p:sldId id="339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DD6C5-268D-4A31-B4A0-65F041FAA536}" type="datetimeFigureOut">
              <a:rPr lang="en-SG" smtClean="0"/>
              <a:t>6/9/2020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046C-264A-4F6D-8163-AC9E5366A6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01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6AC208E6-C539-45F0-A21D-BB24A121C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0CA143-698C-4328-98FB-AFA2AA3CACD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F7D70FE-948C-43A3-9024-F83BE24CD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B9A355-B72A-4305-87D6-AA7A7ECB6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3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03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58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4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4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1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4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44A1C617-4098-4109-BC80-0AB872B25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EEC6-70E2-475B-B4A9-4865ABD4655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031D80BB-4E69-41FB-BF6F-F8DC6D2C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2E29D4-7FEF-426A-9D95-52A0227B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9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CA8B66-9792-433F-9BC4-F5F01CD31535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1A57A-9112-4C2E-8786-21BE896B4B5C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E8FD20A-4C64-4AD1-81ED-F3365898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E04660-507F-4F41-8641-05984BB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6E4A02-D079-4047-8FBB-260D7DBF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0EC87-C43D-4129-AA49-AB1DE0345B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92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F192-6D24-4414-AA65-08D25DE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2D6668-7362-4A37-9514-C92209CD83E7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0080-A4CF-444B-BC69-A28B7371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86A6-AE05-4B91-9E9E-D33D0BA7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A0D7A-71BD-455F-90CF-DA902E256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6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7C63-EE7B-478F-B8D3-B485767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8B0443-CA18-4967-976E-FD5A68A293F1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BB25-35CC-4A8E-98D9-1077275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AB29-7479-4966-A339-2F2AD933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6CE16-3BBE-44F0-9BBE-A73A011BFB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1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8E38-F54A-4BAA-86FB-3B8F7CB4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42752-C5B3-4762-8CDB-793B776EB771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910BF-74BE-435A-BE30-BF38A535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213A-F2A5-4406-8800-4AB90752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8A343-F180-4AB4-B916-3CD6270750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4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A9DDD-E8CF-49AD-8AB2-5FF884C40983}"/>
              </a:ext>
            </a:extLst>
          </p:cNvPr>
          <p:cNvSpPr/>
          <p:nvPr/>
        </p:nvSpPr>
        <p:spPr>
          <a:xfrm>
            <a:off x="1037167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A3847-E875-4E58-ABEE-C2775B0A2582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1DA82A5-4767-4F0B-8EB9-6CEC3CC5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7C682-C5D8-4CE7-B87A-B4EC3F459F20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78C509D-DC3B-457B-935A-BB6157F7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5C2ABEF-6DDE-4D32-AA70-2DC35FA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02336-38E8-459B-94FA-8E7187D53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9E257D-667B-4FBC-A5DE-C7DCCA83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17CD25-852E-4D5E-B6D1-96FA5AB56353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B40B41-4278-4B97-988E-2400048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A2CD5F-3A26-4897-8009-D59BA04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248FE-FBA4-4D6D-B12D-FE865CB8F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50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CD682-D616-474E-A24F-E9A8915F9BDE}"/>
              </a:ext>
            </a:extLst>
          </p:cNvPr>
          <p:cNvCxnSpPr/>
          <p:nvPr/>
        </p:nvCxnSpPr>
        <p:spPr>
          <a:xfrm>
            <a:off x="10117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ECCD28-33A9-4FA5-8A53-C9D995FFA9DC}"/>
              </a:ext>
            </a:extLst>
          </p:cNvPr>
          <p:cNvCxnSpPr/>
          <p:nvPr/>
        </p:nvCxnSpPr>
        <p:spPr>
          <a:xfrm>
            <a:off x="6193367" y="1249364"/>
            <a:ext cx="4876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D9A6BCB8-F4CC-4B63-9E85-804C5F7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12F12F-C4E6-413F-9CE8-357602247854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71DC6E0-2E5A-48FB-83F1-E02DF2DE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1B99059-1907-4061-AF2A-5C504A53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C689-DADA-4A03-941D-98649C6BE7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4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F67AE6-9EFA-4EE7-AB11-9263F2B6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47C7A-CA14-4041-A0C6-9D8F80946052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212498-95E8-4B9B-871D-3EFA7194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FF5E72-37C5-43D8-9003-9823AAAD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7F3A9-3C40-4302-883A-8D5F981D8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6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0DCB7A-F8FF-48FA-8538-2A26E6BB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D4A1FD-A11C-4438-BA81-DB72884F63FE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0558C3-125C-45B5-BB0F-54D30357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7BA22E-E5A3-4945-9851-46D203A0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654EA-668F-4CBE-AB60-AF0FD8B5E6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9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42D43-9896-49E2-AC92-6E0382805AA5}"/>
              </a:ext>
            </a:extLst>
          </p:cNvPr>
          <p:cNvCxnSpPr/>
          <p:nvPr/>
        </p:nvCxnSpPr>
        <p:spPr>
          <a:xfrm rot="5400000">
            <a:off x="2871259" y="2515130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94AFC75-4B3A-453D-AEDD-A0550188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33E2C-8828-434B-A7E7-1145D5851C3F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B1C47B5-445D-493B-A711-9878D4F9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8E65211-2E74-49AF-BE33-221B24AE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4699-6FC5-44DE-B2FE-890ACBF72B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AF5FB4-CC8C-4D4F-9DC1-8ED86479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27EC3D-9A31-43F3-AF1F-E13D3D32BA3B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71C88E-F021-4C8C-B7B4-7A41B49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7B2FE5-4AC1-43E7-969F-9DE397E5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3C09B8-AF75-4A6C-8C99-448D624C5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59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F6A924F-F905-4C03-AF7F-86A734D8A6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16000" y="4572000"/>
            <a:ext cx="904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9F6C0DD-AAAE-4BB0-884B-B81511C60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16000" y="685800"/>
            <a:ext cx="10058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807A-A79B-4E4C-8E9F-767657FEE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31200" y="620871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454545"/>
                </a:solidFill>
                <a:latin typeface="Times New Roman" panose="02020603050405020304" pitchFamily="18" charset="0"/>
              </a:defRPr>
            </a:lvl1pPr>
          </a:lstStyle>
          <a:p>
            <a:fld id="{07995345-BFC7-4377-983B-4AA57C384277}" type="datetimeFigureOut">
              <a:rPr lang="en-US" altLang="en-US"/>
              <a:pPr/>
              <a:t>9/6/2020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67C6-8128-4604-BCAB-65EFF521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6001" y="6208714"/>
            <a:ext cx="64981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454545"/>
                </a:solidFill>
              </a:defRPr>
            </a:lvl1pPr>
          </a:lstStyle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F3E-991C-449A-BB5B-D2E1AB38A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00" y="5688014"/>
            <a:ext cx="1016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62626"/>
                </a:solidFill>
                <a:latin typeface="Impact" panose="020B0806030902050204" pitchFamily="34" charset="0"/>
              </a:defRPr>
            </a:lvl1pPr>
          </a:lstStyle>
          <a:p>
            <a:fld id="{D1A20A21-974C-4DB9-8D65-0018C28552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21C88-0759-40E6-B1B8-1C5BEDEADC65}"/>
              </a:ext>
            </a:extLst>
          </p:cNvPr>
          <p:cNvSpPr/>
          <p:nvPr/>
        </p:nvSpPr>
        <p:spPr>
          <a:xfrm>
            <a:off x="1037167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8FC44C-05F2-45DA-B74C-D1B340740887}"/>
              </a:ext>
            </a:extLst>
          </p:cNvPr>
          <p:cNvSpPr/>
          <p:nvPr/>
        </p:nvSpPr>
        <p:spPr>
          <a:xfrm>
            <a:off x="1037167" y="6172200"/>
            <a:ext cx="100584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rgbClr val="262626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rgbClr val="262626"/>
          </a:solidFill>
          <a:latin typeface="Impact" pitchFamily="34" charset="0"/>
          <a:ea typeface="MS PGothic" panose="020B0600070205080204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93725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2pPr>
      <a:lvl3pPr marL="8683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MS PGothic" panose="020B0600070205080204" pitchFamily="34" charset="-128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43B0E28-1461-4218-B5EE-E3BFF54F1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11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FEE1615-0750-41BB-84B7-4EE66D52C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24100" y="1982750"/>
            <a:ext cx="7543800" cy="1497917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folHlink"/>
                </a:solidFill>
              </a:rPr>
              <a:t>Object Oriented Analysis</a:t>
            </a: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EB83AD73-6558-492E-A1CD-CE16CC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438400" y="6303964"/>
            <a:ext cx="7696200" cy="5540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t>These slides are designed and adapted from slides provided by </a:t>
            </a:r>
            <a:r>
              <a:rPr lang="en-US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000" i="1">
                <a:solidFill>
                  <a:prstClr val="black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 Approach, 7/e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(McGraw-Hill 2009) by Roger Pressman and 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Software Engineering 9</a:t>
            </a:r>
            <a:r>
              <a:rPr lang="en-US" altLang="ja-JP" sz="1000" i="1" baseline="30000">
                <a:solidFill>
                  <a:prstClr val="black"/>
                </a:solidFill>
                <a:latin typeface="Helvetica" panose="020B0604020202020204" pitchFamily="34" charset="0"/>
              </a:rPr>
              <a:t>/e</a:t>
            </a:r>
            <a:r>
              <a:rPr lang="en-US" altLang="ja-JP" sz="1000" i="1">
                <a:solidFill>
                  <a:prstClr val="black"/>
                </a:solidFill>
                <a:latin typeface="Helvetica" panose="020B0604020202020204" pitchFamily="34" charset="0"/>
              </a:rPr>
              <a:t> </a:t>
            </a:r>
            <a:r>
              <a:rPr lang="en-US" altLang="ja-JP" sz="1000">
                <a:solidFill>
                  <a:prstClr val="black"/>
                </a:solidFill>
                <a:latin typeface="Helvetica" panose="020B0604020202020204" pitchFamily="34" charset="0"/>
              </a:rPr>
              <a:t>Addison Wesley 2011 by Ian Sommerville</a:t>
            </a:r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0F7C0C15-A6EA-4880-93D7-ED956B11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171F39B-197A-49EC-8D11-4563A3ECF45B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AFD9C58F-BD73-45ED-A972-0E1F49948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2971800"/>
            <a:ext cx="7467600" cy="277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3200" i="1" dirty="0">
                <a:solidFill>
                  <a:srgbClr val="303030"/>
                </a:solidFill>
                <a:latin typeface="Helvetica" panose="020B0604020202020204" pitchFamily="34" charset="0"/>
              </a:rPr>
            </a:b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Engineering: A Practitioner</a:t>
            </a:r>
            <a:r>
              <a:rPr lang="ja-JP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’</a:t>
            </a:r>
            <a:r>
              <a:rPr lang="en-US" altLang="ja-JP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 Approach, 7/e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Slides copyright © 1996, 2001, 2005, 2009</a:t>
            </a:r>
            <a:r>
              <a:rPr lang="en-US" altLang="en-US" sz="1400" dirty="0">
                <a:solidFill>
                  <a:prstClr val="black"/>
                </a:solidFill>
              </a:rPr>
              <a:t> </a:t>
            </a:r>
            <a:r>
              <a:rPr lang="en-US" altLang="en-US" sz="1400" b="1" dirty="0">
                <a:solidFill>
                  <a:prstClr val="black"/>
                </a:solidFill>
              </a:rPr>
              <a:t>by Roger S. Pressman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rgbClr val="303030"/>
                </a:solidFill>
                <a:latin typeface="Helvetica" panose="020B0604020202020204" pitchFamily="34" charset="0"/>
              </a:rPr>
              <a:t>Software Engineering  9/e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prstClr val="black"/>
                </a:solidFill>
              </a:rPr>
              <a:t>By Ian Sommerville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i="1" dirty="0">
              <a:solidFill>
                <a:srgbClr val="30303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prstClr val="black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14342" name="Text Box 7">
            <a:extLst>
              <a:ext uri="{FF2B5EF4-FFF2-40B4-BE49-F238E27FC236}">
                <a16:creationId xmlns:a16="http://schemas.microsoft.com/office/drawing/2014/main" id="{9BD85DC3-701C-46D2-B5BC-28D1462ED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296988"/>
            <a:ext cx="8305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b="1" i="1" dirty="0">
                <a:solidFill>
                  <a:srgbClr val="303030"/>
                </a:solidFill>
                <a:latin typeface="Helvetica" panose="020B0604020202020204" pitchFamily="34" charset="0"/>
              </a:rPr>
              <a:t>CS404: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27DBB-0EC6-4220-8889-57FE112E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2628900"/>
            <a:ext cx="9042400" cy="1600200"/>
          </a:xfrm>
        </p:spPr>
        <p:txBody>
          <a:bodyPr/>
          <a:lstStyle/>
          <a:p>
            <a:pPr algn="ctr"/>
            <a:r>
              <a:rPr lang="en-SG" dirty="0"/>
              <a:t>End of lecture 11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2D418-6382-45ED-AA4B-04336F05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</a:t>
            </a:r>
            <a:r>
              <a:rPr lang="ja-JP" altLang="en-US" i="1"/>
              <a:t>’</a:t>
            </a:r>
            <a:r>
              <a:rPr lang="en-US" altLang="ja-JP" i="1"/>
              <a:t>s Approach, 7/e </a:t>
            </a:r>
            <a:r>
              <a:rPr lang="en-US" altLang="ja-JP"/>
              <a:t>(McGraw-Hill 2009). Slides copyright 2009 by Roger Pressman. </a:t>
            </a: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E98FA7-62E4-44A9-A9E8-B393FE24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54EA-668F-4CBE-AB60-AF0FD8B5E6D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8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Nearly anything can be an object…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What are classes?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Finding Classes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Selecting Classes</a:t>
            </a:r>
          </a:p>
          <a:p>
            <a:pPr eaLnBrk="1" hangingPunct="1"/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474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934" y="530255"/>
            <a:ext cx="9708225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Nearly anything can be an object…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311" y="1784412"/>
            <a:ext cx="4876800" cy="4109839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External Entities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…that interact with the system being  modelled</a:t>
            </a:r>
          </a:p>
          <a:p>
            <a:pPr lvl="2" eaLnBrk="1" hangingPunct="1"/>
            <a:r>
              <a:rPr lang="en-US" altLang="en-US" sz="1400" dirty="0">
                <a:solidFill>
                  <a:schemeClr val="tx1"/>
                </a:solidFill>
              </a:rPr>
              <a:t>E.g. people, devices, other systems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Things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…that are part of the domain being  modelled</a:t>
            </a:r>
          </a:p>
          <a:p>
            <a:pPr lvl="2" eaLnBrk="1" hangingPunct="1"/>
            <a:r>
              <a:rPr lang="en-US" altLang="en-US" sz="1400" dirty="0">
                <a:solidFill>
                  <a:schemeClr val="tx1"/>
                </a:solidFill>
              </a:rPr>
              <a:t>E.g. reports, displays, signals, etc.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Occurrences or Events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…that occur in the context of the  system</a:t>
            </a:r>
          </a:p>
          <a:p>
            <a:pPr lvl="2" eaLnBrk="1" hangingPunct="1"/>
            <a:r>
              <a:rPr lang="en-US" altLang="en-US" sz="1400" dirty="0">
                <a:solidFill>
                  <a:schemeClr val="tx1"/>
                </a:solidFill>
              </a:rPr>
              <a:t>E.g. transfer of resources, a control  action, etc.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Roles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played by people who interact  with the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1FE897-76AE-4A09-AC56-A88451890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5862" y="1784412"/>
            <a:ext cx="4876800" cy="4086164"/>
          </a:xfrm>
        </p:spPr>
        <p:txBody>
          <a:bodyPr/>
          <a:lstStyle/>
          <a:p>
            <a:r>
              <a:rPr lang="en-SG" sz="1800" b="1" dirty="0"/>
              <a:t>Organizational Units</a:t>
            </a:r>
          </a:p>
          <a:p>
            <a:pPr lvl="1"/>
            <a:r>
              <a:rPr lang="en-SG" sz="1600" dirty="0"/>
              <a:t>that are relevant to the application</a:t>
            </a:r>
          </a:p>
          <a:p>
            <a:pPr lvl="2"/>
            <a:r>
              <a:rPr lang="en-SG" sz="1400" dirty="0"/>
              <a:t>E.g. division, group, team, etc.</a:t>
            </a:r>
          </a:p>
          <a:p>
            <a:r>
              <a:rPr lang="en-SG" sz="1800" b="1" dirty="0"/>
              <a:t>Places</a:t>
            </a:r>
          </a:p>
          <a:p>
            <a:pPr lvl="1"/>
            <a:r>
              <a:rPr lang="en-SG" sz="1600" dirty="0"/>
              <a:t>…that establish the context of the  problem being modelled</a:t>
            </a:r>
          </a:p>
          <a:p>
            <a:pPr lvl="2"/>
            <a:r>
              <a:rPr lang="en-SG" sz="1400" dirty="0"/>
              <a:t>E.g. manufacturing floor, loading  dock, etc.</a:t>
            </a:r>
          </a:p>
          <a:p>
            <a:r>
              <a:rPr lang="en-SG" sz="1800" b="1" dirty="0"/>
              <a:t>Structures</a:t>
            </a:r>
          </a:p>
          <a:p>
            <a:pPr lvl="1"/>
            <a:r>
              <a:rPr lang="en-SG" sz="1600" dirty="0"/>
              <a:t>that define a class or assembly   of objects</a:t>
            </a:r>
          </a:p>
          <a:p>
            <a:pPr lvl="2"/>
            <a:r>
              <a:rPr lang="en-SG" sz="1400" dirty="0"/>
              <a:t>E.g. sensors, four-wheeled vehicles,  computers, etc.</a:t>
            </a:r>
          </a:p>
          <a:p>
            <a:pPr marL="0" indent="0">
              <a:buNone/>
            </a:pPr>
            <a:r>
              <a:rPr lang="en-SG" sz="1800" b="1" dirty="0">
                <a:solidFill>
                  <a:schemeClr val="accent1"/>
                </a:solidFill>
              </a:rPr>
              <a:t>Some things cannot be objects: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accent1"/>
                </a:solidFill>
              </a:rPr>
              <a:t>procedures (e.g. print, invert, etc)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accent1"/>
                </a:solidFill>
              </a:rPr>
              <a:t>attributes (e.g. blue, 50Mb, etc)</a:t>
            </a:r>
          </a:p>
          <a:p>
            <a:endParaRPr lang="en-SG" sz="1800" dirty="0"/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129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Nearly anything can be an object…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What are classes?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Finding Classes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Selecting Classes</a:t>
            </a:r>
          </a:p>
          <a:p>
            <a:pPr eaLnBrk="1" hangingPunct="1"/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17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2294" y="497150"/>
            <a:ext cx="5365812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What are classes?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379444"/>
            <a:ext cx="10058400" cy="2110100"/>
          </a:xfrm>
        </p:spPr>
        <p:txBody>
          <a:bodyPr/>
          <a:lstStyle/>
          <a:p>
            <a:pPr eaLnBrk="1" hangingPunct="1"/>
            <a:r>
              <a:rPr lang="en-US" altLang="en-US" sz="1600" b="1" dirty="0">
                <a:solidFill>
                  <a:schemeClr val="tx1"/>
                </a:solidFill>
              </a:rPr>
              <a:t>A class describes a group of objects with</a:t>
            </a:r>
          </a:p>
          <a:p>
            <a:pPr lvl="1" eaLnBrk="1" hangingPunct="1"/>
            <a:r>
              <a:rPr lang="en-US" altLang="en-US" sz="1400" dirty="0">
                <a:solidFill>
                  <a:schemeClr val="tx1"/>
                </a:solidFill>
              </a:rPr>
              <a:t>similar properties (attributes),</a:t>
            </a:r>
          </a:p>
          <a:p>
            <a:pPr lvl="1" eaLnBrk="1" hangingPunct="1"/>
            <a:r>
              <a:rPr lang="en-US" altLang="en-US" sz="1400" dirty="0">
                <a:solidFill>
                  <a:schemeClr val="tx1"/>
                </a:solidFill>
              </a:rPr>
              <a:t>common behavior (operations),</a:t>
            </a:r>
          </a:p>
          <a:p>
            <a:pPr lvl="1" eaLnBrk="1" hangingPunct="1"/>
            <a:r>
              <a:rPr lang="en-US" altLang="en-US" sz="1400" dirty="0">
                <a:solidFill>
                  <a:schemeClr val="tx1"/>
                </a:solidFill>
              </a:rPr>
              <a:t>common relationships to other objects,</a:t>
            </a:r>
          </a:p>
          <a:p>
            <a:pPr lvl="1" eaLnBrk="1" hangingPunct="1"/>
            <a:r>
              <a:rPr lang="en-US" altLang="en-US" sz="1400" dirty="0">
                <a:solidFill>
                  <a:schemeClr val="tx1"/>
                </a:solidFill>
              </a:rPr>
              <a:t>and common meaning (“semantics”).</a:t>
            </a:r>
          </a:p>
          <a:p>
            <a:pPr eaLnBrk="1" hangingPunct="1"/>
            <a:r>
              <a:rPr lang="en-US" altLang="en-US" sz="1600" b="1" dirty="0">
                <a:solidFill>
                  <a:schemeClr val="tx1"/>
                </a:solidFill>
              </a:rPr>
              <a:t>Examples</a:t>
            </a:r>
          </a:p>
          <a:p>
            <a:pPr lvl="1" eaLnBrk="1" hangingPunct="1"/>
            <a:r>
              <a:rPr lang="en-US" altLang="en-US" sz="1400" dirty="0">
                <a:solidFill>
                  <a:schemeClr val="tx1"/>
                </a:solidFill>
              </a:rPr>
              <a:t>employee: has a name, employee# and department; an employee is hired, and fired; an employee works in one or more projects</a:t>
            </a:r>
          </a:p>
          <a:p>
            <a:pPr marL="0" indent="0" eaLnBrk="1" hangingPunct="1">
              <a:buNone/>
            </a:pPr>
            <a:endParaRPr lang="en-US" altLang="en-US" sz="1600" dirty="0">
              <a:solidFill>
                <a:schemeClr val="tx1"/>
              </a:solidFill>
            </a:endParaRP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5FFD65-3A75-4DCA-BAC1-73AF502FE670}"/>
              </a:ext>
            </a:extLst>
          </p:cNvPr>
          <p:cNvGrpSpPr/>
          <p:nvPr/>
        </p:nvGrpSpPr>
        <p:grpSpPr>
          <a:xfrm>
            <a:off x="2196464" y="3584793"/>
            <a:ext cx="7799071" cy="2548890"/>
            <a:chOff x="1203959" y="4407153"/>
            <a:chExt cx="7799071" cy="2548890"/>
          </a:xfrm>
        </p:grpSpPr>
        <p:grpSp>
          <p:nvGrpSpPr>
            <p:cNvPr id="11" name="object 8">
              <a:extLst>
                <a:ext uri="{FF2B5EF4-FFF2-40B4-BE49-F238E27FC236}">
                  <a16:creationId xmlns:a16="http://schemas.microsoft.com/office/drawing/2014/main" id="{B9E1A536-F687-4928-86A9-9F340E323721}"/>
                </a:ext>
              </a:extLst>
            </p:cNvPr>
            <p:cNvGrpSpPr/>
            <p:nvPr/>
          </p:nvGrpSpPr>
          <p:grpSpPr>
            <a:xfrm>
              <a:off x="3645153" y="4407153"/>
              <a:ext cx="2527300" cy="2548890"/>
              <a:chOff x="3645153" y="4407153"/>
              <a:chExt cx="2527300" cy="2548890"/>
            </a:xfrm>
          </p:grpSpPr>
          <p:sp>
            <p:nvSpPr>
              <p:cNvPr id="22" name="object 9">
                <a:extLst>
                  <a:ext uri="{FF2B5EF4-FFF2-40B4-BE49-F238E27FC236}">
                    <a16:creationId xmlns:a16="http://schemas.microsoft.com/office/drawing/2014/main" id="{A037E3A3-A58D-4E43-A989-C8F974704B88}"/>
                  </a:ext>
                </a:extLst>
              </p:cNvPr>
              <p:cNvSpPr/>
              <p:nvPr/>
            </p:nvSpPr>
            <p:spPr>
              <a:xfrm>
                <a:off x="3657599" y="4419599"/>
                <a:ext cx="2499360" cy="2520950"/>
              </a:xfrm>
              <a:custGeom>
                <a:avLst/>
                <a:gdLst/>
                <a:ahLst/>
                <a:cxnLst/>
                <a:rect l="l" t="t" r="r" b="b"/>
                <a:pathLst>
                  <a:path w="2499360" h="2520950">
                    <a:moveTo>
                      <a:pt x="2499360" y="0"/>
                    </a:moveTo>
                    <a:lnTo>
                      <a:pt x="0" y="0"/>
                    </a:lnTo>
                    <a:lnTo>
                      <a:pt x="0" y="2520696"/>
                    </a:lnTo>
                    <a:lnTo>
                      <a:pt x="2499360" y="2520696"/>
                    </a:lnTo>
                    <a:lnTo>
                      <a:pt x="2499360" y="0"/>
                    </a:lnTo>
                    <a:close/>
                  </a:path>
                </a:pathLst>
              </a:custGeom>
              <a:solidFill>
                <a:srgbClr val="FFFED5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10">
                <a:extLst>
                  <a:ext uri="{FF2B5EF4-FFF2-40B4-BE49-F238E27FC236}">
                    <a16:creationId xmlns:a16="http://schemas.microsoft.com/office/drawing/2014/main" id="{F328FE1F-5517-47CA-82F5-B4CD2343E9F6}"/>
                  </a:ext>
                </a:extLst>
              </p:cNvPr>
              <p:cNvSpPr/>
              <p:nvPr/>
            </p:nvSpPr>
            <p:spPr>
              <a:xfrm>
                <a:off x="3659123" y="4421123"/>
                <a:ext cx="2499360" cy="2520950"/>
              </a:xfrm>
              <a:custGeom>
                <a:avLst/>
                <a:gdLst/>
                <a:ahLst/>
                <a:cxnLst/>
                <a:rect l="l" t="t" r="r" b="b"/>
                <a:pathLst>
                  <a:path w="2499360" h="2520950">
                    <a:moveTo>
                      <a:pt x="0" y="0"/>
                    </a:moveTo>
                    <a:lnTo>
                      <a:pt x="2499359" y="0"/>
                    </a:lnTo>
                    <a:lnTo>
                      <a:pt x="2499359" y="2520695"/>
                    </a:lnTo>
                    <a:lnTo>
                      <a:pt x="0" y="2520695"/>
                    </a:lnTo>
                    <a:lnTo>
                      <a:pt x="0" y="0"/>
                    </a:lnTo>
                    <a:close/>
                  </a:path>
                </a:pathLst>
              </a:custGeom>
              <a:ln w="2743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B9FA7E6-9E37-4445-8DBD-D68A8637AFAA}"/>
                </a:ext>
              </a:extLst>
            </p:cNvPr>
            <p:cNvSpPr txBox="1"/>
            <p:nvPr/>
          </p:nvSpPr>
          <p:spPr>
            <a:xfrm>
              <a:off x="3659123" y="4421123"/>
              <a:ext cx="2499360" cy="381000"/>
            </a:xfrm>
            <a:prstGeom prst="rect">
              <a:avLst/>
            </a:prstGeom>
            <a:ln w="27431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531495">
                <a:lnSpc>
                  <a:spcPts val="2210"/>
                </a:lnSpc>
              </a:pPr>
              <a:r>
                <a:rPr sz="2000" b="1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:employee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7EE0B780-EB7A-4A90-802F-E2D67B8BDFD9}"/>
                </a:ext>
              </a:extLst>
            </p:cNvPr>
            <p:cNvSpPr/>
            <p:nvPr/>
          </p:nvSpPr>
          <p:spPr>
            <a:xfrm>
              <a:off x="3659123" y="4802123"/>
              <a:ext cx="2499360" cy="2139950"/>
            </a:xfrm>
            <a:custGeom>
              <a:avLst/>
              <a:gdLst/>
              <a:ahLst/>
              <a:cxnLst/>
              <a:rect l="l" t="t" r="r" b="b"/>
              <a:pathLst>
                <a:path w="2499360" h="2139950">
                  <a:moveTo>
                    <a:pt x="0" y="0"/>
                  </a:moveTo>
                  <a:lnTo>
                    <a:pt x="2499359" y="0"/>
                  </a:lnTo>
                  <a:lnTo>
                    <a:pt x="2499359" y="2139695"/>
                  </a:lnTo>
                  <a:lnTo>
                    <a:pt x="0" y="2139695"/>
                  </a:lnTo>
                  <a:lnTo>
                    <a:pt x="0" y="0"/>
                  </a:lnTo>
                  <a:close/>
                </a:path>
              </a:pathLst>
            </a:custGeom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0D752B53-085E-4571-9F5E-D79C9DDF19D1}"/>
                </a:ext>
              </a:extLst>
            </p:cNvPr>
            <p:cNvSpPr txBox="1"/>
            <p:nvPr/>
          </p:nvSpPr>
          <p:spPr>
            <a:xfrm>
              <a:off x="3721100" y="4742179"/>
              <a:ext cx="1397000" cy="603885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12700" marR="5080">
                <a:lnSpc>
                  <a:spcPts val="2160"/>
                </a:lnSpc>
                <a:spcBef>
                  <a:spcPts val="360"/>
                </a:spcBef>
              </a:pPr>
              <a:r>
                <a:rPr sz="2000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name  employee#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E0CD4B0C-34F1-466D-B9F5-3DE77644C648}"/>
                </a:ext>
              </a:extLst>
            </p:cNvPr>
            <p:cNvSpPr txBox="1"/>
            <p:nvPr/>
          </p:nvSpPr>
          <p:spPr>
            <a:xfrm>
              <a:off x="3721100" y="5290819"/>
              <a:ext cx="1549400" cy="3295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department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2346A5C1-ED47-4162-A6DD-4F00ACC80887}"/>
                </a:ext>
              </a:extLst>
            </p:cNvPr>
            <p:cNvSpPr txBox="1"/>
            <p:nvPr/>
          </p:nvSpPr>
          <p:spPr>
            <a:xfrm>
              <a:off x="3659123" y="5640323"/>
              <a:ext cx="2499360" cy="1301750"/>
            </a:xfrm>
            <a:prstGeom prst="rect">
              <a:avLst/>
            </a:prstGeom>
            <a:ln w="27431">
              <a:solidFill>
                <a:srgbClr val="000000"/>
              </a:solidFill>
            </a:ln>
          </p:spPr>
          <p:txBody>
            <a:bodyPr vert="horz" wrap="square" lIns="0" tIns="27939" rIns="0" bIns="0" rtlCol="0">
              <a:spAutoFit/>
            </a:bodyPr>
            <a:lstStyle/>
            <a:p>
              <a:pPr marL="74295">
                <a:lnSpc>
                  <a:spcPts val="2280"/>
                </a:lnSpc>
                <a:spcBef>
                  <a:spcPts val="219"/>
                </a:spcBef>
              </a:pPr>
              <a:r>
                <a:rPr sz="2000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hire()</a:t>
              </a:r>
              <a:endParaRPr sz="2000">
                <a:latin typeface="Courier New"/>
                <a:cs typeface="Courier New"/>
              </a:endParaRPr>
            </a:p>
            <a:p>
              <a:pPr marL="74295" marR="130810">
                <a:lnSpc>
                  <a:spcPts val="2160"/>
                </a:lnSpc>
                <a:spcBef>
                  <a:spcPts val="150"/>
                </a:spcBef>
              </a:pPr>
              <a:r>
                <a:rPr sz="2000" spc="-5" dirty="0">
                  <a:solidFill>
                    <a:srgbClr val="0A31FF"/>
                  </a:solidFill>
                  <a:latin typeface="Courier New"/>
                  <a:cs typeface="Courier New"/>
                </a:rPr>
                <a:t>fire()  assignproject()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6630F4ED-7E9B-4D8A-980F-7D3BFBEE1139}"/>
                </a:ext>
              </a:extLst>
            </p:cNvPr>
            <p:cNvSpPr txBox="1"/>
            <p:nvPr/>
          </p:nvSpPr>
          <p:spPr>
            <a:xfrm>
              <a:off x="6860540" y="4669027"/>
              <a:ext cx="2142490" cy="3295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solidFill>
                    <a:srgbClr val="FF2833"/>
                  </a:solidFill>
                  <a:latin typeface="Arial"/>
                  <a:cs typeface="Arial"/>
                </a:rPr>
                <a:t>Name</a:t>
              </a:r>
              <a:r>
                <a:rPr sz="2000" spc="-60" dirty="0">
                  <a:solidFill>
                    <a:srgbClr val="FF2833"/>
                  </a:solidFill>
                  <a:latin typeface="Arial"/>
                  <a:cs typeface="Arial"/>
                </a:rPr>
                <a:t> </a:t>
              </a:r>
              <a:r>
                <a:rPr sz="2000" spc="-5" dirty="0">
                  <a:solidFill>
                    <a:srgbClr val="FF2833"/>
                  </a:solidFill>
                  <a:latin typeface="Arial"/>
                  <a:cs typeface="Arial"/>
                </a:rPr>
                <a:t>(mandatory)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0E0D9C12-B6D2-4F29-9863-0584C6DD3A08}"/>
                </a:ext>
              </a:extLst>
            </p:cNvPr>
            <p:cNvSpPr txBox="1"/>
            <p:nvPr/>
          </p:nvSpPr>
          <p:spPr>
            <a:xfrm>
              <a:off x="1203959" y="4821236"/>
              <a:ext cx="1127125" cy="6343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55244" marR="5080" indent="-4318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solidFill>
                    <a:srgbClr val="FF2833"/>
                  </a:solidFill>
                  <a:latin typeface="Arial"/>
                  <a:cs typeface="Arial"/>
                </a:rPr>
                <a:t>Attributes  (optional)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71940962-39F7-48E4-8CC1-47B1ADFEEDC3}"/>
                </a:ext>
              </a:extLst>
            </p:cNvPr>
            <p:cNvSpPr/>
            <p:nvPr/>
          </p:nvSpPr>
          <p:spPr>
            <a:xfrm>
              <a:off x="2439923" y="4573523"/>
              <a:ext cx="4419600" cy="609600"/>
            </a:xfrm>
            <a:custGeom>
              <a:avLst/>
              <a:gdLst/>
              <a:ahLst/>
              <a:cxnLst/>
              <a:rect l="l" t="t" r="r" b="b"/>
              <a:pathLst>
                <a:path w="4419600" h="609600">
                  <a:moveTo>
                    <a:pt x="3200399" y="0"/>
                  </a:moveTo>
                  <a:lnTo>
                    <a:pt x="4419599" y="304799"/>
                  </a:lnTo>
                </a:path>
                <a:path w="4419600" h="609600">
                  <a:moveTo>
                    <a:pt x="0" y="609599"/>
                  </a:moveTo>
                  <a:lnTo>
                    <a:pt x="1295399" y="380999"/>
                  </a:lnTo>
                </a:path>
              </a:pathLst>
            </a:custGeom>
            <a:ln w="27431">
              <a:solidFill>
                <a:srgbClr val="FF283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5DC39FB1-3751-4A0E-854D-D83DD0D90FDE}"/>
                </a:ext>
              </a:extLst>
            </p:cNvPr>
            <p:cNvSpPr txBox="1"/>
            <p:nvPr/>
          </p:nvSpPr>
          <p:spPr>
            <a:xfrm>
              <a:off x="7012940" y="5845555"/>
              <a:ext cx="1267460" cy="63436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83185" marR="5080" indent="-71120">
                <a:lnSpc>
                  <a:spcPct val="100000"/>
                </a:lnSpc>
                <a:spcBef>
                  <a:spcPts val="90"/>
                </a:spcBef>
              </a:pPr>
              <a:r>
                <a:rPr sz="2000" spc="-5" dirty="0">
                  <a:solidFill>
                    <a:srgbClr val="FF2833"/>
                  </a:solidFill>
                  <a:latin typeface="Arial"/>
                  <a:cs typeface="Arial"/>
                </a:rPr>
                <a:t>Operations  (optional)</a:t>
              </a:r>
              <a:endParaRPr sz="2000">
                <a:latin typeface="Arial"/>
                <a:cs typeface="Arial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95871145-E3E5-4422-8EBC-1D22453C9BE4}"/>
                </a:ext>
              </a:extLst>
            </p:cNvPr>
            <p:cNvSpPr/>
            <p:nvPr/>
          </p:nvSpPr>
          <p:spPr>
            <a:xfrm>
              <a:off x="2439923" y="5183123"/>
              <a:ext cx="4572000" cy="1219200"/>
            </a:xfrm>
            <a:custGeom>
              <a:avLst/>
              <a:gdLst/>
              <a:ahLst/>
              <a:cxnLst/>
              <a:rect l="l" t="t" r="r" b="b"/>
              <a:pathLst>
                <a:path w="4572000" h="1219200">
                  <a:moveTo>
                    <a:pt x="2285999" y="685799"/>
                  </a:moveTo>
                  <a:lnTo>
                    <a:pt x="4571999" y="826007"/>
                  </a:lnTo>
                </a:path>
                <a:path w="4572000" h="1219200">
                  <a:moveTo>
                    <a:pt x="2285999" y="990599"/>
                  </a:moveTo>
                  <a:lnTo>
                    <a:pt x="4571999" y="826007"/>
                  </a:lnTo>
                </a:path>
                <a:path w="4572000" h="1219200">
                  <a:moveTo>
                    <a:pt x="0" y="0"/>
                  </a:moveTo>
                  <a:lnTo>
                    <a:pt x="1295399" y="0"/>
                  </a:lnTo>
                </a:path>
                <a:path w="4572000" h="1219200">
                  <a:moveTo>
                    <a:pt x="0" y="0"/>
                  </a:moveTo>
                  <a:lnTo>
                    <a:pt x="1295399" y="304799"/>
                  </a:lnTo>
                </a:path>
                <a:path w="4572000" h="1219200">
                  <a:moveTo>
                    <a:pt x="3581399" y="1219199"/>
                  </a:moveTo>
                  <a:lnTo>
                    <a:pt x="4571999" y="838199"/>
                  </a:lnTo>
                </a:path>
              </a:pathLst>
            </a:custGeom>
            <a:ln w="27431">
              <a:solidFill>
                <a:srgbClr val="FF2833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95515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Nearly anything can be an object…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What are classes?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Finding Classes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Selecting Classes</a:t>
            </a:r>
          </a:p>
          <a:p>
            <a:pPr eaLnBrk="1" hangingPunct="1"/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9783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04084" y="497150"/>
            <a:ext cx="4556588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Finding Classes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78" y="1379443"/>
            <a:ext cx="10058400" cy="4808293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Finding classes from source data: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Look for nouns and noun phrases in stakeholders’ descriptions of the problem</a:t>
            </a:r>
          </a:p>
          <a:p>
            <a:pPr lvl="2" eaLnBrk="1" hangingPunct="1"/>
            <a:r>
              <a:rPr lang="en-US" altLang="en-US" sz="1400" dirty="0">
                <a:solidFill>
                  <a:schemeClr val="tx1"/>
                </a:solidFill>
              </a:rPr>
              <a:t>include in the model if they explain the nature or structure of information in the application.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Finding classes from other sources: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Reviewing background information;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Users and other stakeholders;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Analysis patterns;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It’s better to include many candidate classes at first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You can always eliminate them later if they turn out not to be useful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Explicitly deciding to discard classes is better than just not thinking about them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40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8362" y="433303"/>
            <a:ext cx="2693045" cy="882293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Contents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18B895AE-31B9-4003-9574-B044F1FE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79717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7350"/>
            <a:ext cx="10058400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Nearly anything can be an object…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What are classes?</a:t>
            </a:r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Finding Classes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Selecting Classes</a:t>
            </a:r>
          </a:p>
          <a:p>
            <a:pPr eaLnBrk="1" hangingPunct="1"/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832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9F67AE42-86AC-4089-9CA6-B38F6CC9C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2294" y="497150"/>
            <a:ext cx="5240168" cy="882293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Selecting Classes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58703C-9F05-4B8C-97C6-CA54D56DA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78" y="1379443"/>
            <a:ext cx="10058400" cy="4808293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Discard classes for concepts which: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Are beyond the scope of the analysis;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Refer to the system as a whole;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Duplicate other classes;</a:t>
            </a:r>
          </a:p>
          <a:p>
            <a:pPr lvl="1" eaLnBrk="1" hangingPunct="1"/>
            <a:r>
              <a:rPr lang="en-US" altLang="en-US" sz="1600" dirty="0">
                <a:solidFill>
                  <a:schemeClr val="tx1"/>
                </a:solidFill>
              </a:rPr>
              <a:t>Are too vague or too specific</a:t>
            </a:r>
          </a:p>
          <a:p>
            <a:pPr lvl="2" eaLnBrk="1" hangingPunct="1"/>
            <a:r>
              <a:rPr lang="en-US" altLang="en-US" sz="1400" dirty="0">
                <a:solidFill>
                  <a:schemeClr val="tx1"/>
                </a:solidFill>
              </a:rPr>
              <a:t>e.g. have too many or too few instances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Coad &amp; Yourdon’s criteria:</a:t>
            </a:r>
          </a:p>
          <a:p>
            <a:pPr lvl="1" eaLnBrk="1" hangingPunct="1"/>
            <a:r>
              <a:rPr lang="en-US" altLang="en-US" sz="1600" b="1" dirty="0">
                <a:solidFill>
                  <a:schemeClr val="tx1"/>
                </a:solidFill>
              </a:rPr>
              <a:t>Retained information:</a:t>
            </a:r>
            <a:r>
              <a:rPr lang="en-US" altLang="en-US" sz="1600" dirty="0">
                <a:solidFill>
                  <a:schemeClr val="tx1"/>
                </a:solidFill>
              </a:rPr>
              <a:t> Will the system need to remember information about this  class of objects?</a:t>
            </a:r>
          </a:p>
          <a:p>
            <a:pPr lvl="1" eaLnBrk="1" hangingPunct="1"/>
            <a:r>
              <a:rPr lang="en-US" altLang="en-US" sz="1600" b="1" dirty="0">
                <a:solidFill>
                  <a:schemeClr val="tx1"/>
                </a:solidFill>
              </a:rPr>
              <a:t>Needed Services:</a:t>
            </a:r>
            <a:r>
              <a:rPr lang="en-US" altLang="en-US" sz="1600" dirty="0">
                <a:solidFill>
                  <a:schemeClr val="tx1"/>
                </a:solidFill>
              </a:rPr>
              <a:t> Do objects in this class have identifiable operations that  change the values of their attributes?</a:t>
            </a:r>
          </a:p>
          <a:p>
            <a:pPr lvl="1" eaLnBrk="1" hangingPunct="1"/>
            <a:r>
              <a:rPr lang="en-US" altLang="en-US" sz="1600" b="1" dirty="0">
                <a:solidFill>
                  <a:schemeClr val="tx1"/>
                </a:solidFill>
              </a:rPr>
              <a:t>Multiple Attributes:</a:t>
            </a:r>
            <a:r>
              <a:rPr lang="en-US" altLang="en-US" sz="1600" dirty="0">
                <a:solidFill>
                  <a:schemeClr val="tx1"/>
                </a:solidFill>
              </a:rPr>
              <a:t> If the class only has one attribute, it may be better  represented as an attribute of another class</a:t>
            </a:r>
          </a:p>
          <a:p>
            <a:pPr lvl="1" eaLnBrk="1" hangingPunct="1"/>
            <a:r>
              <a:rPr lang="en-US" altLang="en-US" sz="1600" b="1" dirty="0">
                <a:solidFill>
                  <a:schemeClr val="tx1"/>
                </a:solidFill>
              </a:rPr>
              <a:t>Common Attributes:</a:t>
            </a:r>
            <a:r>
              <a:rPr lang="en-US" altLang="en-US" sz="1600" dirty="0">
                <a:solidFill>
                  <a:schemeClr val="tx1"/>
                </a:solidFill>
              </a:rPr>
              <a:t> Does the class have attributes that are shared with all  instances of its objects?</a:t>
            </a:r>
          </a:p>
          <a:p>
            <a:pPr lvl="1" eaLnBrk="1" hangingPunct="1"/>
            <a:r>
              <a:rPr lang="en-US" altLang="en-US" sz="1600" b="1" dirty="0">
                <a:solidFill>
                  <a:schemeClr val="tx1"/>
                </a:solidFill>
              </a:rPr>
              <a:t>Common Operations:</a:t>
            </a:r>
            <a:r>
              <a:rPr lang="en-US" altLang="en-US" sz="1600" dirty="0">
                <a:solidFill>
                  <a:schemeClr val="tx1"/>
                </a:solidFill>
              </a:rPr>
              <a:t> Does the class have operations that are shared with all  instances of its objects?</a:t>
            </a:r>
          </a:p>
          <a:p>
            <a:pPr eaLnBrk="1" hangingPunct="1"/>
            <a:r>
              <a:rPr lang="en-US" altLang="en-US" sz="1800" b="1" dirty="0">
                <a:solidFill>
                  <a:schemeClr val="tx1"/>
                </a:solidFill>
              </a:rPr>
              <a:t>External entities</a:t>
            </a:r>
            <a:r>
              <a:rPr lang="en-US" altLang="en-US" sz="1800" dirty="0">
                <a:solidFill>
                  <a:schemeClr val="tx1"/>
                </a:solidFill>
              </a:rPr>
              <a:t> that produce or consume information essential to  the system should be included as classes</a:t>
            </a:r>
          </a:p>
          <a:p>
            <a:pPr eaLnBrk="1" hangingPunct="1"/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A0CE6CB9-E2DB-45DD-8229-1897ACF3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D7D3E02-B82E-4612-BFFC-2BC7C62DA2F6}" type="slidenum">
              <a:rPr lang="en-US" altLang="en-US" sz="1000">
                <a:solidFill>
                  <a:prstClr val="black"/>
                </a:solidFill>
                <a:latin typeface="Helvetica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00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C9E62FCA-433F-4AE9-B8B8-5D6EDD95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1155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BCCC1395-466F-43C4-B365-3DF91C84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225926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FBFA070B-1EC7-485D-998D-C21AD2BA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940301"/>
            <a:ext cx="182806" cy="791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b="1">
              <a:solidFill>
                <a:prstClr val="black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Palatino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38496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723</Words>
  <Application>Microsoft Office PowerPoint</Application>
  <PresentationFormat>Widescreen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Helvetica</vt:lpstr>
      <vt:lpstr>Impact</vt:lpstr>
      <vt:lpstr>Palatino</vt:lpstr>
      <vt:lpstr>Times New Roman</vt:lpstr>
      <vt:lpstr>Wingdings</vt:lpstr>
      <vt:lpstr>NewsPrint</vt:lpstr>
      <vt:lpstr>Lecture 11</vt:lpstr>
      <vt:lpstr>Contents</vt:lpstr>
      <vt:lpstr>Nearly anything can be an object…</vt:lpstr>
      <vt:lpstr>Contents</vt:lpstr>
      <vt:lpstr>What are classes?</vt:lpstr>
      <vt:lpstr>Contents</vt:lpstr>
      <vt:lpstr>Finding Classes</vt:lpstr>
      <vt:lpstr>Contents</vt:lpstr>
      <vt:lpstr>Selecting Classes</vt:lpstr>
      <vt:lpstr>End of lecture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HP</dc:creator>
  <cp:lastModifiedBy>HP</cp:lastModifiedBy>
  <cp:revision>327</cp:revision>
  <dcterms:created xsi:type="dcterms:W3CDTF">2020-07-12T08:07:44Z</dcterms:created>
  <dcterms:modified xsi:type="dcterms:W3CDTF">2020-09-06T08:49:11Z</dcterms:modified>
</cp:coreProperties>
</file>