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72" r:id="rId2"/>
    <p:sldId id="340" r:id="rId3"/>
    <p:sldId id="333" r:id="rId4"/>
    <p:sldId id="360" r:id="rId5"/>
    <p:sldId id="347" r:id="rId6"/>
    <p:sldId id="361" r:id="rId7"/>
    <p:sldId id="338" r:id="rId8"/>
    <p:sldId id="337" r:id="rId9"/>
    <p:sldId id="344" r:id="rId10"/>
    <p:sldId id="345" r:id="rId11"/>
    <p:sldId id="346" r:id="rId12"/>
    <p:sldId id="362" r:id="rId13"/>
    <p:sldId id="348" r:id="rId14"/>
    <p:sldId id="363" r:id="rId15"/>
    <p:sldId id="349" r:id="rId16"/>
    <p:sldId id="350" r:id="rId17"/>
    <p:sldId id="351" r:id="rId18"/>
    <p:sldId id="364" r:id="rId19"/>
    <p:sldId id="352" r:id="rId20"/>
    <p:sldId id="353" r:id="rId21"/>
    <p:sldId id="354" r:id="rId22"/>
    <p:sldId id="355" r:id="rId23"/>
    <p:sldId id="357" r:id="rId24"/>
    <p:sldId id="358" r:id="rId25"/>
    <p:sldId id="359"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DD6C5-268D-4A31-B4A0-65F041FAA536}" type="datetimeFigureOut">
              <a:rPr lang="en-SG" smtClean="0"/>
              <a:t>20/9/2020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5046C-264A-4F6D-8163-AC9E5366A6A2}" type="slidenum">
              <a:rPr lang="en-SG" smtClean="0"/>
              <a:t>‹#›</a:t>
            </a:fld>
            <a:endParaRPr lang="en-SG"/>
          </a:p>
        </p:txBody>
      </p:sp>
    </p:spTree>
    <p:extLst>
      <p:ext uri="{BB962C8B-B14F-4D97-AF65-F5344CB8AC3E}">
        <p14:creationId xmlns:p14="http://schemas.microsoft.com/office/powerpoint/2010/main" val="77801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6AC208E6-C539-45F0-A21D-BB24A121CA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0CA143-698C-4328-98FB-AFA2AA3CACD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362" name="Rectangle 2">
            <a:extLst>
              <a:ext uri="{FF2B5EF4-FFF2-40B4-BE49-F238E27FC236}">
                <a16:creationId xmlns:a16="http://schemas.microsoft.com/office/drawing/2014/main" id="{8F7D70FE-948C-43A3-9024-F83BE24CDEC2}"/>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ABB9A355-B72A-4305-87D6-AA7A7ECB64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2005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1811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3030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22166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43334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89443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30713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0690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47610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3297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01035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62912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88866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62534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58313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67464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0647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9830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3309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37490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8188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4501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46543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2521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CA8B66-9792-433F-9BC4-F5F01CD31535}"/>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18D1A57A-9112-4C2E-8786-21BE896B4B5C}"/>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0E8FD20A-4C64-4AD1-81ED-F33658980450}"/>
              </a:ext>
            </a:extLst>
          </p:cNvPr>
          <p:cNvSpPr>
            <a:spLocks noGrp="1"/>
          </p:cNvSpPr>
          <p:nvPr>
            <p:ph type="dt" sz="half" idx="10"/>
          </p:nvPr>
        </p:nvSpPr>
        <p:spPr/>
        <p:txBody>
          <a:bodyPr/>
          <a:lstStyle>
            <a:lvl1pPr>
              <a:defRPr>
                <a:latin typeface="Times New Roman" charset="0"/>
                <a:ea typeface="ＭＳ Ｐゴシック" charset="0"/>
                <a:cs typeface="ＭＳ Ｐゴシック" charset="0"/>
              </a:defRPr>
            </a:lvl1pPr>
          </a:lstStyle>
          <a:p>
            <a:pPr>
              <a:defRPr/>
            </a:pPr>
            <a:endParaRPr lang="en-US"/>
          </a:p>
        </p:txBody>
      </p:sp>
      <p:sp>
        <p:nvSpPr>
          <p:cNvPr id="7" name="Footer Placeholder 4">
            <a:extLst>
              <a:ext uri="{FF2B5EF4-FFF2-40B4-BE49-F238E27FC236}">
                <a16:creationId xmlns:a16="http://schemas.microsoft.com/office/drawing/2014/main" id="{06E04660-507F-4F41-8641-05984BB35A4F}"/>
              </a:ext>
            </a:extLst>
          </p:cNvPr>
          <p:cNvSpPr>
            <a:spLocks noGrp="1"/>
          </p:cNvSpPr>
          <p:nvPr>
            <p:ph type="ftr" sz="quarter" idx="11"/>
          </p:nvPr>
        </p:nvSpPr>
        <p:spPr/>
        <p:txBody>
          <a:bodyPr/>
          <a:lstStyle>
            <a:lvl1pPr>
              <a:defRPr>
                <a:latin typeface="Arial" charset="0"/>
                <a:ea typeface="ＭＳ Ｐゴシック" charset="0"/>
                <a:cs typeface="ＭＳ Ｐゴシック" charset="0"/>
              </a:defRPr>
            </a:lvl1pPr>
          </a:lstStyle>
          <a:p>
            <a:pPr>
              <a:defRPr/>
            </a:pPr>
            <a:endParaRPr lang="en-US"/>
          </a:p>
        </p:txBody>
      </p:sp>
      <p:sp>
        <p:nvSpPr>
          <p:cNvPr id="8" name="Slide Number Placeholder 5">
            <a:extLst>
              <a:ext uri="{FF2B5EF4-FFF2-40B4-BE49-F238E27FC236}">
                <a16:creationId xmlns:a16="http://schemas.microsoft.com/office/drawing/2014/main" id="{C86E4A02-D079-4047-8FBB-260D7DBF11AC}"/>
              </a:ext>
            </a:extLst>
          </p:cNvPr>
          <p:cNvSpPr>
            <a:spLocks noGrp="1"/>
          </p:cNvSpPr>
          <p:nvPr>
            <p:ph type="sldNum" sz="quarter" idx="12"/>
          </p:nvPr>
        </p:nvSpPr>
        <p:spPr/>
        <p:txBody>
          <a:bodyPr/>
          <a:lstStyle>
            <a:lvl1pPr>
              <a:defRPr/>
            </a:lvl1pPr>
          </a:lstStyle>
          <a:p>
            <a:fld id="{A0F0EC87-C43D-4129-AA49-AB1DE0345B89}" type="slidenum">
              <a:rPr lang="en-US" altLang="en-US"/>
              <a:pPr/>
              <a:t>‹#›</a:t>
            </a:fld>
            <a:endParaRPr lang="en-US" altLang="en-US"/>
          </a:p>
        </p:txBody>
      </p:sp>
    </p:spTree>
    <p:extLst>
      <p:ext uri="{BB962C8B-B14F-4D97-AF65-F5344CB8AC3E}">
        <p14:creationId xmlns:p14="http://schemas.microsoft.com/office/powerpoint/2010/main" val="25619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CF192-6D24-4414-AA65-08D25DECFFF0}"/>
              </a:ext>
            </a:extLst>
          </p:cNvPr>
          <p:cNvSpPr>
            <a:spLocks noGrp="1"/>
          </p:cNvSpPr>
          <p:nvPr>
            <p:ph type="dt" sz="half" idx="10"/>
          </p:nvPr>
        </p:nvSpPr>
        <p:spPr/>
        <p:txBody>
          <a:bodyPr/>
          <a:lstStyle>
            <a:lvl1pPr>
              <a:defRPr/>
            </a:lvl1pPr>
          </a:lstStyle>
          <a:p>
            <a:fld id="{132D6668-7362-4A37-9514-C92209CD83E7}" type="datetimeFigureOut">
              <a:rPr lang="en-US" altLang="en-US"/>
              <a:pPr/>
              <a:t>9/20/2020</a:t>
            </a:fld>
            <a:endParaRPr lang="en-US" altLang="en-US"/>
          </a:p>
        </p:txBody>
      </p:sp>
      <p:sp>
        <p:nvSpPr>
          <p:cNvPr id="5" name="Footer Placeholder 4">
            <a:extLst>
              <a:ext uri="{FF2B5EF4-FFF2-40B4-BE49-F238E27FC236}">
                <a16:creationId xmlns:a16="http://schemas.microsoft.com/office/drawing/2014/main" id="{1B310080-A4CF-444B-BC69-A28B7371C43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EFA986A6-AE05-4B91-9E9E-D33D0BA77FA6}"/>
              </a:ext>
            </a:extLst>
          </p:cNvPr>
          <p:cNvSpPr>
            <a:spLocks noGrp="1"/>
          </p:cNvSpPr>
          <p:nvPr>
            <p:ph type="sldNum" sz="quarter" idx="12"/>
          </p:nvPr>
        </p:nvSpPr>
        <p:spPr/>
        <p:txBody>
          <a:bodyPr/>
          <a:lstStyle>
            <a:lvl1pPr>
              <a:defRPr/>
            </a:lvl1pPr>
          </a:lstStyle>
          <a:p>
            <a:fld id="{F99A0D7A-71BD-455F-90CF-DA902E256A33}" type="slidenum">
              <a:rPr lang="en-US" altLang="en-US"/>
              <a:pPr/>
              <a:t>‹#›</a:t>
            </a:fld>
            <a:endParaRPr lang="en-US" altLang="en-US"/>
          </a:p>
        </p:txBody>
      </p:sp>
    </p:spTree>
    <p:extLst>
      <p:ext uri="{BB962C8B-B14F-4D97-AF65-F5344CB8AC3E}">
        <p14:creationId xmlns:p14="http://schemas.microsoft.com/office/powerpoint/2010/main" val="1153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A7C63-EE7B-478F-B8D3-B485767B90BC}"/>
              </a:ext>
            </a:extLst>
          </p:cNvPr>
          <p:cNvSpPr>
            <a:spLocks noGrp="1"/>
          </p:cNvSpPr>
          <p:nvPr>
            <p:ph type="dt" sz="half" idx="10"/>
          </p:nvPr>
        </p:nvSpPr>
        <p:spPr/>
        <p:txBody>
          <a:bodyPr/>
          <a:lstStyle>
            <a:lvl1pPr>
              <a:defRPr/>
            </a:lvl1pPr>
          </a:lstStyle>
          <a:p>
            <a:fld id="{4B8B0443-CA18-4967-976E-FD5A68A293F1}" type="datetimeFigureOut">
              <a:rPr lang="en-US" altLang="en-US"/>
              <a:pPr/>
              <a:t>9/20/2020</a:t>
            </a:fld>
            <a:endParaRPr lang="en-US" altLang="en-US"/>
          </a:p>
        </p:txBody>
      </p:sp>
      <p:sp>
        <p:nvSpPr>
          <p:cNvPr id="5" name="Footer Placeholder 4">
            <a:extLst>
              <a:ext uri="{FF2B5EF4-FFF2-40B4-BE49-F238E27FC236}">
                <a16:creationId xmlns:a16="http://schemas.microsoft.com/office/drawing/2014/main" id="{A19BBB25-35CC-4A8E-98D9-10772757531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9ACFAB29-7479-4966-A339-2F2AD9334E03}"/>
              </a:ext>
            </a:extLst>
          </p:cNvPr>
          <p:cNvSpPr>
            <a:spLocks noGrp="1"/>
          </p:cNvSpPr>
          <p:nvPr>
            <p:ph type="sldNum" sz="quarter" idx="12"/>
          </p:nvPr>
        </p:nvSpPr>
        <p:spPr/>
        <p:txBody>
          <a:bodyPr/>
          <a:lstStyle>
            <a:lvl1pPr>
              <a:defRPr/>
            </a:lvl1pPr>
          </a:lstStyle>
          <a:p>
            <a:fld id="{0316CE16-3BBE-44F0-9BBE-A73A011BFB05}" type="slidenum">
              <a:rPr lang="en-US" altLang="en-US"/>
              <a:pPr/>
              <a:t>‹#›</a:t>
            </a:fld>
            <a:endParaRPr lang="en-US" altLang="en-US"/>
          </a:p>
        </p:txBody>
      </p:sp>
    </p:spTree>
    <p:extLst>
      <p:ext uri="{BB962C8B-B14F-4D97-AF65-F5344CB8AC3E}">
        <p14:creationId xmlns:p14="http://schemas.microsoft.com/office/powerpoint/2010/main" val="54618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28E38-F54A-4BAA-86FB-3B8F7CB4C95E}"/>
              </a:ext>
            </a:extLst>
          </p:cNvPr>
          <p:cNvSpPr>
            <a:spLocks noGrp="1"/>
          </p:cNvSpPr>
          <p:nvPr>
            <p:ph type="dt" sz="half" idx="10"/>
          </p:nvPr>
        </p:nvSpPr>
        <p:spPr/>
        <p:txBody>
          <a:bodyPr/>
          <a:lstStyle>
            <a:lvl1pPr>
              <a:defRPr/>
            </a:lvl1pPr>
          </a:lstStyle>
          <a:p>
            <a:fld id="{B7942752-C5B3-4762-8CDB-793B776EB771}" type="datetimeFigureOut">
              <a:rPr lang="en-US" altLang="en-US"/>
              <a:pPr/>
              <a:t>9/20/2020</a:t>
            </a:fld>
            <a:endParaRPr lang="en-US" altLang="en-US"/>
          </a:p>
        </p:txBody>
      </p:sp>
      <p:sp>
        <p:nvSpPr>
          <p:cNvPr id="5" name="Footer Placeholder 4">
            <a:extLst>
              <a:ext uri="{FF2B5EF4-FFF2-40B4-BE49-F238E27FC236}">
                <a16:creationId xmlns:a16="http://schemas.microsoft.com/office/drawing/2014/main" id="{4CC910BF-74BE-435A-BE30-BF38A5354C7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0954213A-F2A5-4406-8800-4AB907521E9F}"/>
              </a:ext>
            </a:extLst>
          </p:cNvPr>
          <p:cNvSpPr>
            <a:spLocks noGrp="1"/>
          </p:cNvSpPr>
          <p:nvPr>
            <p:ph type="sldNum" sz="quarter" idx="12"/>
          </p:nvPr>
        </p:nvSpPr>
        <p:spPr/>
        <p:txBody>
          <a:bodyPr/>
          <a:lstStyle>
            <a:lvl1pPr>
              <a:defRPr/>
            </a:lvl1pPr>
          </a:lstStyle>
          <a:p>
            <a:fld id="{49D8A343-F180-4AB4-B916-3CD62707506A}" type="slidenum">
              <a:rPr lang="en-US" altLang="en-US"/>
              <a:pPr/>
              <a:t>‹#›</a:t>
            </a:fld>
            <a:endParaRPr lang="en-US" altLang="en-US"/>
          </a:p>
        </p:txBody>
      </p:sp>
    </p:spTree>
    <p:extLst>
      <p:ext uri="{BB962C8B-B14F-4D97-AF65-F5344CB8AC3E}">
        <p14:creationId xmlns:p14="http://schemas.microsoft.com/office/powerpoint/2010/main" val="178124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0A9DDD-E8CF-49AD-8AB2-5FF884C40983}"/>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EA9A3847-E875-4E58-ABEE-C2775B0A2582}"/>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title"/>
          </p:nvPr>
        </p:nvSpPr>
        <p:spPr>
          <a:xfrm>
            <a:off x="1016000" y="3276600"/>
            <a:ext cx="10058400" cy="1676400"/>
          </a:xfrm>
        </p:spPr>
        <p:txBody>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1DA82A5-4767-4F0B-8EB9-6CEC3CC5EE27}"/>
              </a:ext>
            </a:extLst>
          </p:cNvPr>
          <p:cNvSpPr>
            <a:spLocks noGrp="1"/>
          </p:cNvSpPr>
          <p:nvPr>
            <p:ph type="dt" sz="half" idx="10"/>
          </p:nvPr>
        </p:nvSpPr>
        <p:spPr/>
        <p:txBody>
          <a:bodyPr/>
          <a:lstStyle>
            <a:lvl1pPr>
              <a:defRPr/>
            </a:lvl1pPr>
          </a:lstStyle>
          <a:p>
            <a:fld id="{3407C682-C5D8-4CE7-B87A-B4EC3F459F20}" type="datetimeFigureOut">
              <a:rPr lang="en-US" altLang="en-US"/>
              <a:pPr/>
              <a:t>9/20/2020</a:t>
            </a:fld>
            <a:endParaRPr lang="en-US" altLang="en-US"/>
          </a:p>
        </p:txBody>
      </p:sp>
      <p:sp>
        <p:nvSpPr>
          <p:cNvPr id="7" name="Footer Placeholder 4">
            <a:extLst>
              <a:ext uri="{FF2B5EF4-FFF2-40B4-BE49-F238E27FC236}">
                <a16:creationId xmlns:a16="http://schemas.microsoft.com/office/drawing/2014/main" id="{778C509D-DC3B-457B-935A-BB6157F7E5F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5">
            <a:extLst>
              <a:ext uri="{FF2B5EF4-FFF2-40B4-BE49-F238E27FC236}">
                <a16:creationId xmlns:a16="http://schemas.microsoft.com/office/drawing/2014/main" id="{05C2ABEF-6DDE-4D32-AA70-2DC35FA8D210}"/>
              </a:ext>
            </a:extLst>
          </p:cNvPr>
          <p:cNvSpPr>
            <a:spLocks noGrp="1"/>
          </p:cNvSpPr>
          <p:nvPr>
            <p:ph type="sldNum" sz="quarter" idx="12"/>
          </p:nvPr>
        </p:nvSpPr>
        <p:spPr/>
        <p:txBody>
          <a:bodyPr/>
          <a:lstStyle>
            <a:lvl1pPr>
              <a:defRPr/>
            </a:lvl1pPr>
          </a:lstStyle>
          <a:p>
            <a:fld id="{B7A02336-38E8-459B-94FA-8E7187D538C2}" type="slidenum">
              <a:rPr lang="en-US" altLang="en-US"/>
              <a:pPr/>
              <a:t>‹#›</a:t>
            </a:fld>
            <a:endParaRPr lang="en-US" altLang="en-US"/>
          </a:p>
        </p:txBody>
      </p:sp>
    </p:spTree>
    <p:extLst>
      <p:ext uri="{BB962C8B-B14F-4D97-AF65-F5344CB8AC3E}">
        <p14:creationId xmlns:p14="http://schemas.microsoft.com/office/powerpoint/2010/main" val="424130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F9E257D-667B-4FBC-A5DE-C7DCCA836F90}"/>
              </a:ext>
            </a:extLst>
          </p:cNvPr>
          <p:cNvSpPr>
            <a:spLocks noGrp="1"/>
          </p:cNvSpPr>
          <p:nvPr>
            <p:ph type="dt" sz="half" idx="10"/>
          </p:nvPr>
        </p:nvSpPr>
        <p:spPr/>
        <p:txBody>
          <a:bodyPr/>
          <a:lstStyle>
            <a:lvl1pPr>
              <a:defRPr/>
            </a:lvl1pPr>
          </a:lstStyle>
          <a:p>
            <a:fld id="{DF17CD25-852E-4D5E-B6D1-96FA5AB56353}" type="datetimeFigureOut">
              <a:rPr lang="en-US" altLang="en-US"/>
              <a:pPr/>
              <a:t>9/20/2020</a:t>
            </a:fld>
            <a:endParaRPr lang="en-US" altLang="en-US"/>
          </a:p>
        </p:txBody>
      </p:sp>
      <p:sp>
        <p:nvSpPr>
          <p:cNvPr id="6" name="Footer Placeholder 4">
            <a:extLst>
              <a:ext uri="{FF2B5EF4-FFF2-40B4-BE49-F238E27FC236}">
                <a16:creationId xmlns:a16="http://schemas.microsoft.com/office/drawing/2014/main" id="{1AB40B41-4278-4B97-988E-2400048AFA3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0AA2CD5F-3A26-4897-8009-D59BA0446EE4}"/>
              </a:ext>
            </a:extLst>
          </p:cNvPr>
          <p:cNvSpPr>
            <a:spLocks noGrp="1"/>
          </p:cNvSpPr>
          <p:nvPr>
            <p:ph type="sldNum" sz="quarter" idx="12"/>
          </p:nvPr>
        </p:nvSpPr>
        <p:spPr/>
        <p:txBody>
          <a:bodyPr/>
          <a:lstStyle>
            <a:lvl1pPr>
              <a:defRPr/>
            </a:lvl1pPr>
          </a:lstStyle>
          <a:p>
            <a:fld id="{B9C248FE-FBA4-4D6D-B12D-FE865CB8FCB5}" type="slidenum">
              <a:rPr lang="en-US" altLang="en-US"/>
              <a:pPr/>
              <a:t>‹#›</a:t>
            </a:fld>
            <a:endParaRPr lang="en-US" altLang="en-US"/>
          </a:p>
        </p:txBody>
      </p:sp>
    </p:spTree>
    <p:extLst>
      <p:ext uri="{BB962C8B-B14F-4D97-AF65-F5344CB8AC3E}">
        <p14:creationId xmlns:p14="http://schemas.microsoft.com/office/powerpoint/2010/main" val="113450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30CD682-D616-474E-A24F-E9A8915F9BDE}"/>
              </a:ext>
            </a:extLst>
          </p:cNvPr>
          <p:cNvCxnSpPr/>
          <p:nvPr/>
        </p:nvCxnSpPr>
        <p:spPr>
          <a:xfrm>
            <a:off x="10117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7ECCD28-33A9-4FA5-8A53-C9D995FFA9DC}"/>
              </a:ext>
            </a:extLst>
          </p:cNvPr>
          <p:cNvCxnSpPr/>
          <p:nvPr/>
        </p:nvCxnSpPr>
        <p:spPr>
          <a:xfrm>
            <a:off x="61933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19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D9A6BCB8-F4CC-4B63-9E85-804C5F7E108F}"/>
              </a:ext>
            </a:extLst>
          </p:cNvPr>
          <p:cNvSpPr>
            <a:spLocks noGrp="1"/>
          </p:cNvSpPr>
          <p:nvPr>
            <p:ph type="dt" sz="half" idx="10"/>
          </p:nvPr>
        </p:nvSpPr>
        <p:spPr/>
        <p:txBody>
          <a:bodyPr/>
          <a:lstStyle>
            <a:lvl1pPr>
              <a:defRPr/>
            </a:lvl1pPr>
          </a:lstStyle>
          <a:p>
            <a:fld id="{2C12F12F-C4E6-413F-9CE8-357602247854}" type="datetimeFigureOut">
              <a:rPr lang="en-US" altLang="en-US"/>
              <a:pPr/>
              <a:t>9/20/2020</a:t>
            </a:fld>
            <a:endParaRPr lang="en-US" altLang="en-US"/>
          </a:p>
        </p:txBody>
      </p:sp>
      <p:sp>
        <p:nvSpPr>
          <p:cNvPr id="10" name="Footer Placeholder 7">
            <a:extLst>
              <a:ext uri="{FF2B5EF4-FFF2-40B4-BE49-F238E27FC236}">
                <a16:creationId xmlns:a16="http://schemas.microsoft.com/office/drawing/2014/main" id="{D71DC6E0-2E5A-48FB-83F1-E02DF2DE8171}"/>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11" name="Slide Number Placeholder 8">
            <a:extLst>
              <a:ext uri="{FF2B5EF4-FFF2-40B4-BE49-F238E27FC236}">
                <a16:creationId xmlns:a16="http://schemas.microsoft.com/office/drawing/2014/main" id="{71B99059-1907-4061-AF2A-5C504A53CAE9}"/>
              </a:ext>
            </a:extLst>
          </p:cNvPr>
          <p:cNvSpPr>
            <a:spLocks noGrp="1"/>
          </p:cNvSpPr>
          <p:nvPr>
            <p:ph type="sldNum" sz="quarter" idx="12"/>
          </p:nvPr>
        </p:nvSpPr>
        <p:spPr/>
        <p:txBody>
          <a:bodyPr/>
          <a:lstStyle>
            <a:lvl1pPr>
              <a:defRPr/>
            </a:lvl1pPr>
          </a:lstStyle>
          <a:p>
            <a:fld id="{496BC689-DADA-4A03-941D-98649C6BE78D}" type="slidenum">
              <a:rPr lang="en-US" altLang="en-US"/>
              <a:pPr/>
              <a:t>‹#›</a:t>
            </a:fld>
            <a:endParaRPr lang="en-US" altLang="en-US"/>
          </a:p>
        </p:txBody>
      </p:sp>
    </p:spTree>
    <p:extLst>
      <p:ext uri="{BB962C8B-B14F-4D97-AF65-F5344CB8AC3E}">
        <p14:creationId xmlns:p14="http://schemas.microsoft.com/office/powerpoint/2010/main" val="344140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FF67AE6-9EFA-4EE7-AB11-9263F2B6C07F}"/>
              </a:ext>
            </a:extLst>
          </p:cNvPr>
          <p:cNvSpPr>
            <a:spLocks noGrp="1"/>
          </p:cNvSpPr>
          <p:nvPr>
            <p:ph type="dt" sz="half" idx="10"/>
          </p:nvPr>
        </p:nvSpPr>
        <p:spPr/>
        <p:txBody>
          <a:bodyPr/>
          <a:lstStyle>
            <a:lvl1pPr>
              <a:defRPr/>
            </a:lvl1pPr>
          </a:lstStyle>
          <a:p>
            <a:fld id="{75447C7A-CA14-4041-A0C6-9D8F80946052}" type="datetimeFigureOut">
              <a:rPr lang="en-US" altLang="en-US"/>
              <a:pPr/>
              <a:t>9/20/2020</a:t>
            </a:fld>
            <a:endParaRPr lang="en-US" altLang="en-US"/>
          </a:p>
        </p:txBody>
      </p:sp>
      <p:sp>
        <p:nvSpPr>
          <p:cNvPr id="4" name="Footer Placeholder 4">
            <a:extLst>
              <a:ext uri="{FF2B5EF4-FFF2-40B4-BE49-F238E27FC236}">
                <a16:creationId xmlns:a16="http://schemas.microsoft.com/office/drawing/2014/main" id="{31212498-95E8-4B9B-871D-3EFA7194BB0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5" name="Slide Number Placeholder 5">
            <a:extLst>
              <a:ext uri="{FF2B5EF4-FFF2-40B4-BE49-F238E27FC236}">
                <a16:creationId xmlns:a16="http://schemas.microsoft.com/office/drawing/2014/main" id="{74FF5E72-37C5-43D8-9003-9823AAADD4CF}"/>
              </a:ext>
            </a:extLst>
          </p:cNvPr>
          <p:cNvSpPr>
            <a:spLocks noGrp="1"/>
          </p:cNvSpPr>
          <p:nvPr>
            <p:ph type="sldNum" sz="quarter" idx="12"/>
          </p:nvPr>
        </p:nvSpPr>
        <p:spPr/>
        <p:txBody>
          <a:bodyPr/>
          <a:lstStyle>
            <a:lvl1pPr>
              <a:defRPr/>
            </a:lvl1pPr>
          </a:lstStyle>
          <a:p>
            <a:fld id="{6777F3A9-3C40-4302-883A-8D5F981D8B9D}" type="slidenum">
              <a:rPr lang="en-US" altLang="en-US"/>
              <a:pPr/>
              <a:t>‹#›</a:t>
            </a:fld>
            <a:endParaRPr lang="en-US" altLang="en-US"/>
          </a:p>
        </p:txBody>
      </p:sp>
    </p:spTree>
    <p:extLst>
      <p:ext uri="{BB962C8B-B14F-4D97-AF65-F5344CB8AC3E}">
        <p14:creationId xmlns:p14="http://schemas.microsoft.com/office/powerpoint/2010/main" val="220769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00DCB7A-F8FF-48FA-8538-2A26E6BBBC81}"/>
              </a:ext>
            </a:extLst>
          </p:cNvPr>
          <p:cNvSpPr>
            <a:spLocks noGrp="1"/>
          </p:cNvSpPr>
          <p:nvPr>
            <p:ph type="dt" sz="half" idx="10"/>
          </p:nvPr>
        </p:nvSpPr>
        <p:spPr/>
        <p:txBody>
          <a:bodyPr/>
          <a:lstStyle>
            <a:lvl1pPr>
              <a:defRPr/>
            </a:lvl1pPr>
          </a:lstStyle>
          <a:p>
            <a:fld id="{9DD4A1FD-A11C-4438-BA81-DB72884F63FE}" type="datetimeFigureOut">
              <a:rPr lang="en-US" altLang="en-US"/>
              <a:pPr/>
              <a:t>9/20/2020</a:t>
            </a:fld>
            <a:endParaRPr lang="en-US" altLang="en-US"/>
          </a:p>
        </p:txBody>
      </p:sp>
      <p:sp>
        <p:nvSpPr>
          <p:cNvPr id="3" name="Footer Placeholder 4">
            <a:extLst>
              <a:ext uri="{FF2B5EF4-FFF2-40B4-BE49-F238E27FC236}">
                <a16:creationId xmlns:a16="http://schemas.microsoft.com/office/drawing/2014/main" id="{240558C3-125C-45B5-BB0F-54D30357D26A}"/>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4" name="Slide Number Placeholder 5">
            <a:extLst>
              <a:ext uri="{FF2B5EF4-FFF2-40B4-BE49-F238E27FC236}">
                <a16:creationId xmlns:a16="http://schemas.microsoft.com/office/drawing/2014/main" id="{FE7BA22E-E5A3-4945-9851-46D203A05FDE}"/>
              </a:ext>
            </a:extLst>
          </p:cNvPr>
          <p:cNvSpPr>
            <a:spLocks noGrp="1"/>
          </p:cNvSpPr>
          <p:nvPr>
            <p:ph type="sldNum" sz="quarter" idx="12"/>
          </p:nvPr>
        </p:nvSpPr>
        <p:spPr/>
        <p:txBody>
          <a:bodyPr/>
          <a:lstStyle>
            <a:lvl1pPr>
              <a:defRPr/>
            </a:lvl1pPr>
          </a:lstStyle>
          <a:p>
            <a:fld id="{890654EA-668F-4CBE-AB60-AF0FD8B5E6DB}" type="slidenum">
              <a:rPr lang="en-US" altLang="en-US"/>
              <a:pPr/>
              <a:t>‹#›</a:t>
            </a:fld>
            <a:endParaRPr lang="en-US" altLang="en-US"/>
          </a:p>
        </p:txBody>
      </p:sp>
    </p:spTree>
    <p:extLst>
      <p:ext uri="{BB962C8B-B14F-4D97-AF65-F5344CB8AC3E}">
        <p14:creationId xmlns:p14="http://schemas.microsoft.com/office/powerpoint/2010/main" val="404995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8742D43-9896-49E2-AC92-6E0382805AA5}"/>
              </a:ext>
            </a:extLst>
          </p:cNvPr>
          <p:cNvCxnSpPr/>
          <p:nvPr/>
        </p:nvCxnSpPr>
        <p:spPr>
          <a:xfrm rot="5400000">
            <a:off x="2871259" y="2515130"/>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16000" y="4572000"/>
            <a:ext cx="9046464" cy="1600200"/>
          </a:xfrm>
        </p:spPr>
        <p:txBody>
          <a:bodyPr>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794AFC75-4B3A-453D-AEDD-A0550188BE12}"/>
              </a:ext>
            </a:extLst>
          </p:cNvPr>
          <p:cNvSpPr>
            <a:spLocks noGrp="1"/>
          </p:cNvSpPr>
          <p:nvPr>
            <p:ph type="dt" sz="half" idx="10"/>
          </p:nvPr>
        </p:nvSpPr>
        <p:spPr/>
        <p:txBody>
          <a:bodyPr/>
          <a:lstStyle>
            <a:lvl1pPr>
              <a:defRPr/>
            </a:lvl1pPr>
          </a:lstStyle>
          <a:p>
            <a:fld id="{EB633E2C-8828-434B-A7E7-1145D5851C3F}" type="datetimeFigureOut">
              <a:rPr lang="en-US" altLang="en-US"/>
              <a:pPr/>
              <a:t>9/20/2020</a:t>
            </a:fld>
            <a:endParaRPr lang="en-US" altLang="en-US"/>
          </a:p>
        </p:txBody>
      </p:sp>
      <p:sp>
        <p:nvSpPr>
          <p:cNvPr id="7" name="Footer Placeholder 5">
            <a:extLst>
              <a:ext uri="{FF2B5EF4-FFF2-40B4-BE49-F238E27FC236}">
                <a16:creationId xmlns:a16="http://schemas.microsoft.com/office/drawing/2014/main" id="{2B1C47B5-445D-493B-A711-9878D4F98860}"/>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6">
            <a:extLst>
              <a:ext uri="{FF2B5EF4-FFF2-40B4-BE49-F238E27FC236}">
                <a16:creationId xmlns:a16="http://schemas.microsoft.com/office/drawing/2014/main" id="{D8E65211-2E74-49AF-BE33-221B24AEC51D}"/>
              </a:ext>
            </a:extLst>
          </p:cNvPr>
          <p:cNvSpPr>
            <a:spLocks noGrp="1"/>
          </p:cNvSpPr>
          <p:nvPr>
            <p:ph type="sldNum" sz="quarter" idx="12"/>
          </p:nvPr>
        </p:nvSpPr>
        <p:spPr/>
        <p:txBody>
          <a:bodyPr/>
          <a:lstStyle>
            <a:lvl1pPr>
              <a:defRPr/>
            </a:lvl1pPr>
          </a:lstStyle>
          <a:p>
            <a:fld id="{676B4699-6FC5-44DE-B2FE-890ACBF72BD3}" type="slidenum">
              <a:rPr lang="en-US" altLang="en-US"/>
              <a:pPr/>
              <a:t>‹#›</a:t>
            </a:fld>
            <a:endParaRPr lang="en-US" altLang="en-US"/>
          </a:p>
        </p:txBody>
      </p:sp>
    </p:spTree>
    <p:extLst>
      <p:ext uri="{BB962C8B-B14F-4D97-AF65-F5344CB8AC3E}">
        <p14:creationId xmlns:p14="http://schemas.microsoft.com/office/powerpoint/2010/main" val="299394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33856" y="3505200"/>
            <a:ext cx="98552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CAF5FB4-CC8C-4D4F-9DC1-8ED864797E47}"/>
              </a:ext>
            </a:extLst>
          </p:cNvPr>
          <p:cNvSpPr>
            <a:spLocks noGrp="1"/>
          </p:cNvSpPr>
          <p:nvPr>
            <p:ph type="dt" sz="half" idx="10"/>
          </p:nvPr>
        </p:nvSpPr>
        <p:spPr/>
        <p:txBody>
          <a:bodyPr/>
          <a:lstStyle>
            <a:lvl1pPr>
              <a:defRPr/>
            </a:lvl1pPr>
          </a:lstStyle>
          <a:p>
            <a:fld id="{D727EC3D-9A31-43F3-AF1F-E13D3D32BA3B}" type="datetimeFigureOut">
              <a:rPr lang="en-US" altLang="en-US"/>
              <a:pPr/>
              <a:t>9/20/2020</a:t>
            </a:fld>
            <a:endParaRPr lang="en-US" altLang="en-US"/>
          </a:p>
        </p:txBody>
      </p:sp>
      <p:sp>
        <p:nvSpPr>
          <p:cNvPr id="6" name="Footer Placeholder 4">
            <a:extLst>
              <a:ext uri="{FF2B5EF4-FFF2-40B4-BE49-F238E27FC236}">
                <a16:creationId xmlns:a16="http://schemas.microsoft.com/office/drawing/2014/main" id="{2871C88E-F021-4C8C-B7B4-7A41B4994A4C}"/>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327B2FE5-4AC1-43E7-969F-9DE397E5C40F}"/>
              </a:ext>
            </a:extLst>
          </p:cNvPr>
          <p:cNvSpPr>
            <a:spLocks noGrp="1"/>
          </p:cNvSpPr>
          <p:nvPr>
            <p:ph type="sldNum" sz="quarter" idx="12"/>
          </p:nvPr>
        </p:nvSpPr>
        <p:spPr/>
        <p:txBody>
          <a:bodyPr/>
          <a:lstStyle>
            <a:lvl1pPr>
              <a:defRPr/>
            </a:lvl1pPr>
          </a:lstStyle>
          <a:p>
            <a:fld id="{2F3C09B8-AF75-4A6C-8C99-448D624C5759}" type="slidenum">
              <a:rPr lang="en-US" altLang="en-US"/>
              <a:pPr/>
              <a:t>‹#›</a:t>
            </a:fld>
            <a:endParaRPr lang="en-US" altLang="en-US"/>
          </a:p>
        </p:txBody>
      </p:sp>
    </p:spTree>
    <p:extLst>
      <p:ext uri="{BB962C8B-B14F-4D97-AF65-F5344CB8AC3E}">
        <p14:creationId xmlns:p14="http://schemas.microsoft.com/office/powerpoint/2010/main" val="354459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F6A924F-F905-4C03-AF7F-86A734D8A632}"/>
              </a:ext>
            </a:extLst>
          </p:cNvPr>
          <p:cNvSpPr>
            <a:spLocks noGrp="1"/>
          </p:cNvSpPr>
          <p:nvPr>
            <p:ph type="title"/>
          </p:nvPr>
        </p:nvSpPr>
        <p:spPr bwMode="auto">
          <a:xfrm>
            <a:off x="1016000" y="4572000"/>
            <a:ext cx="904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F6C0DD-AAAE-4BB0-884B-B81511C60B69}"/>
              </a:ext>
            </a:extLst>
          </p:cNvPr>
          <p:cNvSpPr>
            <a:spLocks noGrp="1"/>
          </p:cNvSpPr>
          <p:nvPr>
            <p:ph type="body" idx="1"/>
          </p:nvPr>
        </p:nvSpPr>
        <p:spPr bwMode="auto">
          <a:xfrm>
            <a:off x="1016000" y="685800"/>
            <a:ext cx="1005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B8E807A-A79B-4E4C-8E9F-767657FEE9DF}"/>
              </a:ext>
            </a:extLst>
          </p:cNvPr>
          <p:cNvSpPr>
            <a:spLocks noGrp="1"/>
          </p:cNvSpPr>
          <p:nvPr>
            <p:ph type="dt" sz="half" idx="2"/>
          </p:nvPr>
        </p:nvSpPr>
        <p:spPr>
          <a:xfrm>
            <a:off x="8331200" y="6208714"/>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454545"/>
                </a:solidFill>
                <a:latin typeface="Times New Roman" panose="02020603050405020304" pitchFamily="18" charset="0"/>
              </a:defRPr>
            </a:lvl1pPr>
          </a:lstStyle>
          <a:p>
            <a:fld id="{07995345-BFC7-4377-983B-4AA57C384277}" type="datetimeFigureOut">
              <a:rPr lang="en-US" altLang="en-US"/>
              <a:pPr/>
              <a:t>9/20/2020</a:t>
            </a:fld>
            <a:endParaRPr lang="en-US" altLang="en-US"/>
          </a:p>
        </p:txBody>
      </p:sp>
      <p:sp>
        <p:nvSpPr>
          <p:cNvPr id="5" name="Footer Placeholder 4">
            <a:extLst>
              <a:ext uri="{FF2B5EF4-FFF2-40B4-BE49-F238E27FC236}">
                <a16:creationId xmlns:a16="http://schemas.microsoft.com/office/drawing/2014/main" id="{ED3067C6-8128-4604-BCAB-65EFF521F0F3}"/>
              </a:ext>
            </a:extLst>
          </p:cNvPr>
          <p:cNvSpPr>
            <a:spLocks noGrp="1"/>
          </p:cNvSpPr>
          <p:nvPr>
            <p:ph type="ftr" sz="quarter" idx="3"/>
          </p:nvPr>
        </p:nvSpPr>
        <p:spPr>
          <a:xfrm>
            <a:off x="1016001" y="6208714"/>
            <a:ext cx="6498167"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454545"/>
                </a:solidFill>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12EA1F3E-991C-449A-BB5B-D2E1AB38A544}"/>
              </a:ext>
            </a:extLst>
          </p:cNvPr>
          <p:cNvSpPr>
            <a:spLocks noGrp="1"/>
          </p:cNvSpPr>
          <p:nvPr>
            <p:ph type="sldNum" sz="quarter" idx="4"/>
          </p:nvPr>
        </p:nvSpPr>
        <p:spPr>
          <a:xfrm>
            <a:off x="10160000" y="5688014"/>
            <a:ext cx="10160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262626"/>
                </a:solidFill>
                <a:latin typeface="Impact" panose="020B0806030902050204" pitchFamily="34" charset="0"/>
              </a:defRPr>
            </a:lvl1pPr>
          </a:lstStyle>
          <a:p>
            <a:fld id="{D1A20A21-974C-4DB9-8D65-0018C285529A}" type="slidenum">
              <a:rPr lang="en-US" altLang="en-US"/>
              <a:pPr/>
              <a:t>‹#›</a:t>
            </a:fld>
            <a:endParaRPr lang="en-US" altLang="en-US"/>
          </a:p>
        </p:txBody>
      </p:sp>
      <p:sp>
        <p:nvSpPr>
          <p:cNvPr id="8" name="Rectangle 7">
            <a:extLst>
              <a:ext uri="{FF2B5EF4-FFF2-40B4-BE49-F238E27FC236}">
                <a16:creationId xmlns:a16="http://schemas.microsoft.com/office/drawing/2014/main" id="{7F021C88-0759-40E6-B1B8-1C5BEDEADC65}"/>
              </a:ext>
            </a:extLst>
          </p:cNvPr>
          <p:cNvSpPr/>
          <p:nvPr/>
        </p:nvSpPr>
        <p:spPr>
          <a:xfrm>
            <a:off x="1037167"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9" name="Rectangle 8">
            <a:extLst>
              <a:ext uri="{FF2B5EF4-FFF2-40B4-BE49-F238E27FC236}">
                <a16:creationId xmlns:a16="http://schemas.microsoft.com/office/drawing/2014/main" id="{718FC44C-05F2-45DA-B74C-D1B340740887}"/>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2806822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S PGothic" panose="020B0600070205080204" pitchFamily="34" charset="-128"/>
          <a:cs typeface="ＭＳ Ｐゴシック" charset="0"/>
        </a:defRPr>
      </a:lvl1pPr>
      <a:lvl2pPr marL="593725" indent="-27305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2"/>
          </a:solidFill>
          <a:latin typeface="+mn-lt"/>
          <a:ea typeface="MS PGothic" panose="020B0600070205080204" pitchFamily="34" charset="-128"/>
          <a:cs typeface="+mn-cs"/>
        </a:defRPr>
      </a:lvl2pPr>
      <a:lvl3pPr marL="868363" indent="-228600" algn="l" rtl="0" eaLnBrk="0" fontAlgn="base" hangingPunct="0">
        <a:spcBef>
          <a:spcPct val="20000"/>
        </a:spcBef>
        <a:spcAft>
          <a:spcPct val="0"/>
        </a:spcAft>
        <a:buClr>
          <a:schemeClr val="accent1"/>
        </a:buClr>
        <a:buFont typeface="Arial" panose="020B0604020202020204" pitchFamily="34" charset="0"/>
        <a:buChar char="•"/>
        <a:defRPr sz="2000" kern="1200">
          <a:solidFill>
            <a:schemeClr val="tx2"/>
          </a:solidFill>
          <a:latin typeface="+mn-lt"/>
          <a:ea typeface="MS PGothic" panose="020B0600070205080204" pitchFamily="34" charset="-128"/>
          <a:cs typeface="+mn-cs"/>
        </a:defRPr>
      </a:lvl3pPr>
      <a:lvl4pPr marL="11430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4pPr>
      <a:lvl5pPr marL="13716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43B0E28-1461-4218-B5EE-E3BFF54F17AB}"/>
              </a:ext>
            </a:extLst>
          </p:cNvPr>
          <p:cNvSpPr>
            <a:spLocks noGrp="1" noChangeArrowheads="1"/>
          </p:cNvSpPr>
          <p:nvPr>
            <p:ph type="title"/>
          </p:nvPr>
        </p:nvSpPr>
        <p:spPr/>
        <p:txBody>
          <a:bodyPr/>
          <a:lstStyle/>
          <a:p>
            <a:pPr eaLnBrk="1" hangingPunct="1"/>
            <a:r>
              <a:rPr lang="en-US" altLang="en-US" dirty="0"/>
              <a:t>Lecture 12</a:t>
            </a:r>
          </a:p>
        </p:txBody>
      </p:sp>
      <p:sp>
        <p:nvSpPr>
          <p:cNvPr id="14338" name="Rectangle 3">
            <a:extLst>
              <a:ext uri="{FF2B5EF4-FFF2-40B4-BE49-F238E27FC236}">
                <a16:creationId xmlns:a16="http://schemas.microsoft.com/office/drawing/2014/main" id="{5FEE1615-0750-41BB-84B7-4EE66D52C729}"/>
              </a:ext>
            </a:extLst>
          </p:cNvPr>
          <p:cNvSpPr>
            <a:spLocks noGrp="1" noChangeArrowheads="1"/>
          </p:cNvSpPr>
          <p:nvPr>
            <p:ph idx="1"/>
          </p:nvPr>
        </p:nvSpPr>
        <p:spPr>
          <a:xfrm>
            <a:off x="2324100" y="1982750"/>
            <a:ext cx="7543800" cy="1497917"/>
          </a:xfrm>
        </p:spPr>
        <p:txBody>
          <a:bodyPr/>
          <a:lstStyle/>
          <a:p>
            <a:pPr eaLnBrk="1" hangingPunct="1"/>
            <a:r>
              <a:rPr lang="en-US" altLang="en-US" b="1" dirty="0">
                <a:solidFill>
                  <a:schemeClr val="folHlink"/>
                </a:solidFill>
              </a:rPr>
              <a:t>Software Testing and Quality Assurance</a:t>
            </a:r>
          </a:p>
        </p:txBody>
      </p:sp>
      <p:sp>
        <p:nvSpPr>
          <p:cNvPr id="14339" name="Footer Placeholder 3">
            <a:extLst>
              <a:ext uri="{FF2B5EF4-FFF2-40B4-BE49-F238E27FC236}">
                <a16:creationId xmlns:a16="http://schemas.microsoft.com/office/drawing/2014/main" id="{EB83AD73-6558-492E-A1CD-CE16CC988CED}"/>
              </a:ext>
            </a:extLst>
          </p:cNvPr>
          <p:cNvSpPr>
            <a:spLocks noGrp="1"/>
          </p:cNvSpPr>
          <p:nvPr>
            <p:ph type="ftr" sz="quarter" idx="11"/>
          </p:nvPr>
        </p:nvSpPr>
        <p:spPr bwMode="auto">
          <a:xfrm>
            <a:off x="2438400" y="6303964"/>
            <a:ext cx="7696200"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1000">
                <a:solidFill>
                  <a:prstClr val="black"/>
                </a:solidFill>
                <a:latin typeface="Helvetica" panose="020B0604020202020204" pitchFamily="34" charset="0"/>
              </a:rPr>
              <a:t>These slides are designed and adapted from slides provided by </a:t>
            </a:r>
            <a:r>
              <a:rPr lang="en-US" altLang="en-US" sz="1000" i="1">
                <a:solidFill>
                  <a:prstClr val="black"/>
                </a:solidFill>
                <a:latin typeface="Helvetica" panose="020B0604020202020204" pitchFamily="34" charset="0"/>
              </a:rPr>
              <a:t>Software Engineering: A Practitioner</a:t>
            </a:r>
            <a:r>
              <a:rPr lang="ja-JP" altLang="en-US" sz="1000" i="1">
                <a:solidFill>
                  <a:prstClr val="black"/>
                </a:solidFill>
                <a:latin typeface="Helvetica" panose="020B0604020202020204" pitchFamily="34" charset="0"/>
              </a:rPr>
              <a:t>’</a:t>
            </a:r>
            <a:r>
              <a:rPr lang="en-US" altLang="ja-JP" sz="1000" i="1">
                <a:solidFill>
                  <a:prstClr val="black"/>
                </a:solidFill>
                <a:latin typeface="Helvetica" panose="020B0604020202020204" pitchFamily="34" charset="0"/>
              </a:rPr>
              <a:t>s Approach, 7/e </a:t>
            </a:r>
            <a:r>
              <a:rPr lang="en-US" altLang="ja-JP" sz="1000">
                <a:solidFill>
                  <a:prstClr val="black"/>
                </a:solidFill>
                <a:latin typeface="Helvetica" panose="020B0604020202020204" pitchFamily="34" charset="0"/>
              </a:rPr>
              <a:t>(McGraw-Hill 2009) by Roger Pressman and </a:t>
            </a:r>
            <a:r>
              <a:rPr lang="en-US" altLang="ja-JP" sz="1000" i="1">
                <a:solidFill>
                  <a:prstClr val="black"/>
                </a:solidFill>
                <a:latin typeface="Helvetica" panose="020B0604020202020204" pitchFamily="34" charset="0"/>
              </a:rPr>
              <a:t>Software Engineering 9</a:t>
            </a:r>
            <a:r>
              <a:rPr lang="en-US" altLang="ja-JP" sz="1000" i="1" baseline="30000">
                <a:solidFill>
                  <a:prstClr val="black"/>
                </a:solidFill>
                <a:latin typeface="Helvetica" panose="020B0604020202020204" pitchFamily="34" charset="0"/>
              </a:rPr>
              <a:t>/e</a:t>
            </a:r>
            <a:r>
              <a:rPr lang="en-US" altLang="ja-JP" sz="1000" i="1">
                <a:solidFill>
                  <a:prstClr val="black"/>
                </a:solidFill>
                <a:latin typeface="Helvetica" panose="020B0604020202020204" pitchFamily="34" charset="0"/>
              </a:rPr>
              <a:t> </a:t>
            </a:r>
            <a:r>
              <a:rPr lang="en-US" altLang="ja-JP" sz="1000">
                <a:solidFill>
                  <a:prstClr val="black"/>
                </a:solidFill>
                <a:latin typeface="Helvetica" panose="020B0604020202020204" pitchFamily="34" charset="0"/>
              </a:rPr>
              <a:t>Addison Wesley 2011 by Ian Sommerville</a:t>
            </a:r>
            <a:endParaRPr lang="en-US" altLang="en-US" sz="1000">
              <a:solidFill>
                <a:prstClr val="black"/>
              </a:solidFill>
              <a:latin typeface="Helvetica" panose="020B0604020202020204" pitchFamily="34" charset="0"/>
            </a:endParaRPr>
          </a:p>
        </p:txBody>
      </p:sp>
      <p:sp>
        <p:nvSpPr>
          <p:cNvPr id="14340" name="Slide Number Placeholder 4">
            <a:extLst>
              <a:ext uri="{FF2B5EF4-FFF2-40B4-BE49-F238E27FC236}">
                <a16:creationId xmlns:a16="http://schemas.microsoft.com/office/drawing/2014/main" id="{0F7C0C15-A6EA-4880-93D7-ED956B110B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3171F39B-197A-49EC-8D11-4563A3ECF45B}" type="slidenum">
              <a:rPr lang="en-US" altLang="en-US" sz="1000">
                <a:solidFill>
                  <a:prstClr val="black"/>
                </a:solidFill>
                <a:latin typeface="Helvetica" panose="020B0604020202020204" pitchFamily="34" charset="0"/>
              </a:rPr>
              <a:pPr eaLnBrk="0" fontAlgn="base" hangingPunct="0">
                <a:spcBef>
                  <a:spcPct val="0"/>
                </a:spcBef>
                <a:spcAft>
                  <a:spcPct val="0"/>
                </a:spcAft>
              </a:pPr>
              <a:t>1</a:t>
            </a:fld>
            <a:endParaRPr lang="en-US" altLang="en-US" sz="1000">
              <a:solidFill>
                <a:prstClr val="black"/>
              </a:solidFill>
              <a:latin typeface="Helvetica" panose="020B0604020202020204" pitchFamily="34" charset="0"/>
            </a:endParaRPr>
          </a:p>
        </p:txBody>
      </p:sp>
      <p:sp>
        <p:nvSpPr>
          <p:cNvPr id="14341" name="Text Box 7">
            <a:extLst>
              <a:ext uri="{FF2B5EF4-FFF2-40B4-BE49-F238E27FC236}">
                <a16:creationId xmlns:a16="http://schemas.microsoft.com/office/drawing/2014/main" id="{AFD9C58F-BD73-45ED-A972-0E1F4994832B}"/>
              </a:ext>
            </a:extLst>
          </p:cNvPr>
          <p:cNvSpPr txBox="1">
            <a:spLocks noChangeArrowheads="1"/>
          </p:cNvSpPr>
          <p:nvPr/>
        </p:nvSpPr>
        <p:spPr bwMode="auto">
          <a:xfrm>
            <a:off x="2447925" y="2971800"/>
            <a:ext cx="74676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br>
              <a:rPr lang="en-US" altLang="en-US" sz="3200" i="1" dirty="0">
                <a:solidFill>
                  <a:srgbClr val="303030"/>
                </a:solidFill>
                <a:latin typeface="Helvetica" panose="020B0604020202020204" pitchFamily="34" charset="0"/>
              </a:rPr>
            </a:br>
            <a:r>
              <a:rPr lang="en-US" altLang="en-US" sz="1400" i="1" dirty="0">
                <a:solidFill>
                  <a:srgbClr val="303030"/>
                </a:solidFill>
                <a:latin typeface="Helvetica" panose="020B0604020202020204" pitchFamily="34" charset="0"/>
              </a:rPr>
              <a:t>Software Engineering: A Practitioner</a:t>
            </a:r>
            <a:r>
              <a:rPr lang="ja-JP" altLang="en-US" sz="1400" i="1" dirty="0">
                <a:solidFill>
                  <a:srgbClr val="303030"/>
                </a:solidFill>
                <a:latin typeface="Helvetica" panose="020B0604020202020204" pitchFamily="34" charset="0"/>
              </a:rPr>
              <a:t>’</a:t>
            </a:r>
            <a:r>
              <a:rPr lang="en-US" altLang="ja-JP" sz="1400" i="1" dirty="0">
                <a:solidFill>
                  <a:srgbClr val="303030"/>
                </a:solidFill>
                <a:latin typeface="Helvetica" panose="020B0604020202020204" pitchFamily="34" charset="0"/>
              </a:rPr>
              <a:t>s Approach, 7/e </a:t>
            </a:r>
          </a:p>
          <a:p>
            <a:pPr eaLnBrk="0" fontAlgn="base" hangingPunct="0">
              <a:spcBef>
                <a:spcPct val="0"/>
              </a:spcBef>
              <a:spcAft>
                <a:spcPct val="0"/>
              </a:spcAft>
            </a:pP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b="1" dirty="0">
                <a:solidFill>
                  <a:prstClr val="black"/>
                </a:solidFill>
              </a:rPr>
              <a:t>Slides copyright © 1996, 2001, 2005, 2009</a:t>
            </a:r>
            <a:r>
              <a:rPr lang="en-US" altLang="en-US" sz="1400" dirty="0">
                <a:solidFill>
                  <a:prstClr val="black"/>
                </a:solidFill>
              </a:rPr>
              <a:t> </a:t>
            </a: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i="1" dirty="0">
                <a:solidFill>
                  <a:srgbClr val="303030"/>
                </a:solidFill>
                <a:latin typeface="Helvetica" panose="020B0604020202020204" pitchFamily="34" charset="0"/>
              </a:rPr>
              <a:t>Software Engineering  9/e</a:t>
            </a:r>
          </a:p>
          <a:p>
            <a:pPr eaLnBrk="0" fontAlgn="base" hangingPunct="0">
              <a:spcBef>
                <a:spcPct val="0"/>
              </a:spcBef>
              <a:spcAft>
                <a:spcPct val="0"/>
              </a:spcAft>
            </a:pPr>
            <a:r>
              <a:rPr lang="en-US" altLang="en-US" sz="1400" b="1" dirty="0">
                <a:solidFill>
                  <a:prstClr val="black"/>
                </a:solidFill>
              </a:rPr>
              <a:t>By Ian Sommerville </a:t>
            </a:r>
          </a:p>
          <a:p>
            <a:pPr eaLnBrk="0" fontAlgn="base" hangingPunct="0">
              <a:spcBef>
                <a:spcPct val="0"/>
              </a:spcBef>
              <a:spcAft>
                <a:spcPct val="0"/>
              </a:spcAft>
            </a:pPr>
            <a:endParaRPr lang="en-US" altLang="en-US" sz="1800" b="1" i="1" dirty="0">
              <a:solidFill>
                <a:srgbClr val="303030"/>
              </a:solidFill>
            </a:endParaRPr>
          </a:p>
          <a:p>
            <a:pPr eaLnBrk="0" fontAlgn="base" hangingPunct="0">
              <a:spcBef>
                <a:spcPct val="0"/>
              </a:spcBef>
              <a:spcAft>
                <a:spcPct val="0"/>
              </a:spcAft>
            </a:pPr>
            <a:endParaRPr lang="en-US" altLang="en-US" sz="1400" dirty="0">
              <a:solidFill>
                <a:prstClr val="black"/>
              </a:solidFill>
            </a:endParaRPr>
          </a:p>
          <a:p>
            <a:pPr eaLnBrk="0" fontAlgn="base" hangingPunct="0">
              <a:spcBef>
                <a:spcPct val="0"/>
              </a:spcBef>
              <a:spcAft>
                <a:spcPct val="0"/>
              </a:spcAft>
            </a:pPr>
            <a:endParaRPr lang="en-US" altLang="en-US" sz="1200" dirty="0">
              <a:solidFill>
                <a:prstClr val="black"/>
              </a:solidFill>
            </a:endParaRPr>
          </a:p>
        </p:txBody>
      </p:sp>
      <p:sp>
        <p:nvSpPr>
          <p:cNvPr id="14342" name="Text Box 7">
            <a:extLst>
              <a:ext uri="{FF2B5EF4-FFF2-40B4-BE49-F238E27FC236}">
                <a16:creationId xmlns:a16="http://schemas.microsoft.com/office/drawing/2014/main" id="{9BD85DC3-701C-46D2-B5BC-28D1462EDF84}"/>
              </a:ext>
            </a:extLst>
          </p:cNvPr>
          <p:cNvSpPr txBox="1">
            <a:spLocks noChangeArrowheads="1"/>
          </p:cNvSpPr>
          <p:nvPr/>
        </p:nvSpPr>
        <p:spPr bwMode="auto">
          <a:xfrm>
            <a:off x="2028825" y="1296988"/>
            <a:ext cx="830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3000" b="1" i="1" dirty="0">
                <a:solidFill>
                  <a:srgbClr val="303030"/>
                </a:solidFill>
                <a:latin typeface="Helvetica" panose="020B0604020202020204" pitchFamily="34" charset="0"/>
              </a:rPr>
              <a:t>CS404: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1675226" y="363714"/>
            <a:ext cx="8841546"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ROBUSTNESS TESTING METHOD …</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10</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pic>
        <p:nvPicPr>
          <p:cNvPr id="4" name="Content Placeholder 3">
            <a:extLst>
              <a:ext uri="{FF2B5EF4-FFF2-40B4-BE49-F238E27FC236}">
                <a16:creationId xmlns:a16="http://schemas.microsoft.com/office/drawing/2014/main" id="{2F5A0F5B-7AA4-40E6-AFF5-59532178D544}"/>
              </a:ext>
            </a:extLst>
          </p:cNvPr>
          <p:cNvPicPr>
            <a:picLocks noGrp="1" noChangeAspect="1"/>
          </p:cNvPicPr>
          <p:nvPr>
            <p:ph idx="1"/>
          </p:nvPr>
        </p:nvPicPr>
        <p:blipFill>
          <a:blip r:embed="rId3"/>
          <a:stretch>
            <a:fillRect/>
          </a:stretch>
        </p:blipFill>
        <p:spPr>
          <a:xfrm>
            <a:off x="1323974" y="1854662"/>
            <a:ext cx="9544050" cy="2676525"/>
          </a:xfrm>
        </p:spPr>
      </p:pic>
    </p:spTree>
    <p:extLst>
      <p:ext uri="{BB962C8B-B14F-4D97-AF65-F5344CB8AC3E}">
        <p14:creationId xmlns:p14="http://schemas.microsoft.com/office/powerpoint/2010/main" val="37480710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1932121" y="393955"/>
            <a:ext cx="8327756"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WORST-CASE TESTING METHOD</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11</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pic>
        <p:nvPicPr>
          <p:cNvPr id="5" name="Content Placeholder 4">
            <a:extLst>
              <a:ext uri="{FF2B5EF4-FFF2-40B4-BE49-F238E27FC236}">
                <a16:creationId xmlns:a16="http://schemas.microsoft.com/office/drawing/2014/main" id="{626F5657-83FF-438D-8C09-E6D85BDFF3D9}"/>
              </a:ext>
            </a:extLst>
          </p:cNvPr>
          <p:cNvPicPr>
            <a:picLocks noGrp="1" noChangeAspect="1"/>
          </p:cNvPicPr>
          <p:nvPr>
            <p:ph idx="1"/>
          </p:nvPr>
        </p:nvPicPr>
        <p:blipFill>
          <a:blip r:embed="rId3"/>
          <a:stretch>
            <a:fillRect/>
          </a:stretch>
        </p:blipFill>
        <p:spPr>
          <a:xfrm>
            <a:off x="2305049" y="1276248"/>
            <a:ext cx="7581900" cy="4747260"/>
          </a:xfrm>
        </p:spPr>
      </p:pic>
    </p:spTree>
    <p:extLst>
      <p:ext uri="{BB962C8B-B14F-4D97-AF65-F5344CB8AC3E}">
        <p14:creationId xmlns:p14="http://schemas.microsoft.com/office/powerpoint/2010/main" val="15877778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12</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Dynamic Testing</a:t>
            </a:r>
          </a:p>
          <a:p>
            <a:pPr lvl="1" eaLnBrk="1" hangingPunct="1"/>
            <a:r>
              <a:rPr lang="en-US" altLang="en-US" dirty="0">
                <a:solidFill>
                  <a:schemeClr val="bg1">
                    <a:lumMod val="75000"/>
                  </a:schemeClr>
                </a:solidFill>
              </a:rPr>
              <a:t>Black Box Testing</a:t>
            </a:r>
          </a:p>
          <a:p>
            <a:pPr lvl="1" eaLnBrk="1" hangingPunct="1"/>
            <a:r>
              <a:rPr lang="en-US" altLang="en-US" dirty="0">
                <a:solidFill>
                  <a:schemeClr val="bg1">
                    <a:lumMod val="75000"/>
                  </a:schemeClr>
                </a:solidFill>
              </a:rPr>
              <a:t>BOUNDARY VALUE ANALYSIS (BVA)</a:t>
            </a:r>
          </a:p>
          <a:p>
            <a:pPr lvl="1" eaLnBrk="1" hangingPunct="1"/>
            <a:r>
              <a:rPr lang="en-US" altLang="en-US" dirty="0">
                <a:solidFill>
                  <a:schemeClr val="tx1"/>
                </a:solidFill>
              </a:rPr>
              <a:t>White Box Testing</a:t>
            </a:r>
          </a:p>
          <a:p>
            <a:pPr lvl="2" eaLnBrk="1" hangingPunct="1"/>
            <a:r>
              <a:rPr lang="en-US" altLang="en-US" dirty="0">
                <a:solidFill>
                  <a:schemeClr val="bg1">
                    <a:lumMod val="75000"/>
                  </a:schemeClr>
                </a:solidFill>
              </a:rPr>
              <a:t>LOGIC COVERAGE CRITERIA</a:t>
            </a:r>
          </a:p>
          <a:p>
            <a:pPr lvl="2" eaLnBrk="1" hangingPunct="1"/>
            <a:r>
              <a:rPr lang="en-US" altLang="en-US" dirty="0">
                <a:solidFill>
                  <a:schemeClr val="bg1">
                    <a:lumMod val="75000"/>
                  </a:schemeClr>
                </a:solidFill>
              </a:rPr>
              <a:t>BASIS PATH TESTING</a:t>
            </a: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p:txBody>
      </p:sp>
    </p:spTree>
    <p:extLst>
      <p:ext uri="{BB962C8B-B14F-4D97-AF65-F5344CB8AC3E}">
        <p14:creationId xmlns:p14="http://schemas.microsoft.com/office/powerpoint/2010/main" val="37191264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3498542" y="522602"/>
            <a:ext cx="5194916"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White Box Testing</a:t>
            </a:r>
          </a:p>
        </p:txBody>
      </p:sp>
      <p:sp>
        <p:nvSpPr>
          <p:cNvPr id="10" name="Rectangle 3">
            <a:extLst>
              <a:ext uri="{FF2B5EF4-FFF2-40B4-BE49-F238E27FC236}">
                <a16:creationId xmlns:a16="http://schemas.microsoft.com/office/drawing/2014/main" id="{4358703C-9F05-4B8C-97C6-CA54D56DA779}"/>
              </a:ext>
            </a:extLst>
          </p:cNvPr>
          <p:cNvSpPr>
            <a:spLocks noGrp="1"/>
          </p:cNvSpPr>
          <p:nvPr>
            <p:ph sz="half" idx="1"/>
          </p:nvPr>
        </p:nvSpPr>
        <p:spPr>
          <a:xfrm>
            <a:off x="993311" y="1784412"/>
            <a:ext cx="9508972" cy="4109839"/>
          </a:xfrm>
        </p:spPr>
        <p:txBody>
          <a:bodyPr/>
          <a:lstStyle/>
          <a:p>
            <a:pPr eaLnBrk="1" hangingPunct="1"/>
            <a:r>
              <a:rPr lang="en-US" altLang="en-US" sz="2400" dirty="0">
                <a:solidFill>
                  <a:schemeClr val="tx1"/>
                </a:solidFill>
              </a:rPr>
              <a:t>Tester has access to the codebase</a:t>
            </a:r>
          </a:p>
          <a:p>
            <a:pPr eaLnBrk="1" hangingPunct="1"/>
            <a:r>
              <a:rPr lang="en-US" altLang="en-US" sz="2400" dirty="0">
                <a:solidFill>
                  <a:schemeClr val="tx1"/>
                </a:solidFill>
              </a:rPr>
              <a:t>Must be done prior to Black Box Testing</a:t>
            </a:r>
            <a:endParaRPr lang="en-US" altLang="en-US" sz="1800" dirty="0">
              <a:solidFill>
                <a:schemeClr val="tx1"/>
              </a:solidFill>
            </a:endParaRPr>
          </a:p>
          <a:p>
            <a:pPr eaLnBrk="1" hangingPunct="1"/>
            <a:r>
              <a:rPr lang="en-US" altLang="en-US" sz="2400" dirty="0">
                <a:solidFill>
                  <a:schemeClr val="tx1"/>
                </a:solidFill>
              </a:rPr>
              <a:t>Techniques:</a:t>
            </a:r>
          </a:p>
          <a:p>
            <a:pPr lvl="1" eaLnBrk="1" hangingPunct="1"/>
            <a:r>
              <a:rPr lang="en-US" altLang="en-US" sz="2000" dirty="0">
                <a:solidFill>
                  <a:schemeClr val="tx1"/>
                </a:solidFill>
              </a:rPr>
              <a:t>Logic Coverage Criteria</a:t>
            </a:r>
          </a:p>
          <a:p>
            <a:pPr lvl="1" eaLnBrk="1" hangingPunct="1"/>
            <a:r>
              <a:rPr lang="en-US" altLang="en-US" sz="2000" dirty="0">
                <a:solidFill>
                  <a:schemeClr val="tx1"/>
                </a:solidFill>
              </a:rPr>
              <a:t>Basis Path Testing</a:t>
            </a:r>
          </a:p>
          <a:p>
            <a:pPr lvl="1" eaLnBrk="1" hangingPunct="1"/>
            <a:endParaRPr lang="en-US" altLang="en-US" sz="2000" dirty="0">
              <a:solidFill>
                <a:schemeClr val="tx1"/>
              </a:solidFill>
            </a:endParaRP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13</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Tree>
    <p:extLst>
      <p:ext uri="{BB962C8B-B14F-4D97-AF65-F5344CB8AC3E}">
        <p14:creationId xmlns:p14="http://schemas.microsoft.com/office/powerpoint/2010/main" val="18088760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14</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Dynamic Testing</a:t>
            </a:r>
          </a:p>
          <a:p>
            <a:pPr lvl="1" eaLnBrk="1" hangingPunct="1"/>
            <a:r>
              <a:rPr lang="en-US" altLang="en-US" dirty="0">
                <a:solidFill>
                  <a:schemeClr val="bg1">
                    <a:lumMod val="75000"/>
                  </a:schemeClr>
                </a:solidFill>
              </a:rPr>
              <a:t>Black Box Testing</a:t>
            </a:r>
          </a:p>
          <a:p>
            <a:pPr lvl="1" eaLnBrk="1" hangingPunct="1"/>
            <a:r>
              <a:rPr lang="en-US" altLang="en-US" dirty="0">
                <a:solidFill>
                  <a:schemeClr val="bg1">
                    <a:lumMod val="75000"/>
                  </a:schemeClr>
                </a:solidFill>
              </a:rPr>
              <a:t>BOUNDARY VALUE ANALYSIS (BVA)</a:t>
            </a:r>
          </a:p>
          <a:p>
            <a:pPr lvl="1" eaLnBrk="1" hangingPunct="1"/>
            <a:r>
              <a:rPr lang="en-US" altLang="en-US" dirty="0">
                <a:solidFill>
                  <a:schemeClr val="tx1"/>
                </a:solidFill>
              </a:rPr>
              <a:t>White Box Testing</a:t>
            </a:r>
          </a:p>
          <a:p>
            <a:pPr lvl="2" eaLnBrk="1" hangingPunct="1"/>
            <a:r>
              <a:rPr lang="en-US" altLang="en-US" dirty="0">
                <a:solidFill>
                  <a:schemeClr val="tx1"/>
                </a:solidFill>
              </a:rPr>
              <a:t>LOGIC COVERAGE CRITERIA</a:t>
            </a:r>
          </a:p>
          <a:p>
            <a:pPr lvl="2" eaLnBrk="1" hangingPunct="1"/>
            <a:r>
              <a:rPr lang="en-US" altLang="en-US" dirty="0">
                <a:solidFill>
                  <a:schemeClr val="bg1">
                    <a:lumMod val="75000"/>
                  </a:schemeClr>
                </a:solidFill>
              </a:rPr>
              <a:t>BASIS PATH TESTING</a:t>
            </a: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p:txBody>
      </p:sp>
    </p:spTree>
    <p:extLst>
      <p:ext uri="{BB962C8B-B14F-4D97-AF65-F5344CB8AC3E}">
        <p14:creationId xmlns:p14="http://schemas.microsoft.com/office/powerpoint/2010/main" val="26384858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953178" y="1379443"/>
            <a:ext cx="10058400" cy="4808293"/>
          </a:xfrm>
        </p:spPr>
        <p:txBody>
          <a:bodyPr/>
          <a:lstStyle/>
          <a:p>
            <a:pPr eaLnBrk="1" hangingPunct="1"/>
            <a:r>
              <a:rPr lang="en-US" altLang="en-US" dirty="0">
                <a:solidFill>
                  <a:schemeClr val="tx1"/>
                </a:solidFill>
              </a:rPr>
              <a:t>Test cases are designed based on the logic of the program such that every element of the logic is covered</a:t>
            </a:r>
          </a:p>
          <a:p>
            <a:pPr eaLnBrk="1" hangingPunct="1"/>
            <a:r>
              <a:rPr lang="en-US" altLang="en-US" dirty="0">
                <a:solidFill>
                  <a:schemeClr val="tx1"/>
                </a:solidFill>
              </a:rPr>
              <a:t>Statement Coverage</a:t>
            </a:r>
          </a:p>
          <a:p>
            <a:pPr eaLnBrk="1" hangingPunct="1"/>
            <a:r>
              <a:rPr lang="en-US" altLang="en-US" dirty="0">
                <a:solidFill>
                  <a:schemeClr val="tx1"/>
                </a:solidFill>
              </a:rPr>
              <a:t>Decision/condition Coverage</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15</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2486055" y="301045"/>
            <a:ext cx="7219889"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LOGIC COVERAGE CRITERIA</a:t>
            </a:r>
          </a:p>
        </p:txBody>
      </p:sp>
    </p:spTree>
    <p:extLst>
      <p:ext uri="{BB962C8B-B14F-4D97-AF65-F5344CB8AC3E}">
        <p14:creationId xmlns:p14="http://schemas.microsoft.com/office/powerpoint/2010/main" val="40714847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953178" y="1379444"/>
            <a:ext cx="4835063" cy="1559066"/>
          </a:xfrm>
        </p:spPr>
        <p:txBody>
          <a:bodyPr/>
          <a:lstStyle/>
          <a:p>
            <a:pPr eaLnBrk="1" hangingPunct="1"/>
            <a:r>
              <a:rPr lang="en-US" altLang="en-US" dirty="0">
                <a:solidFill>
                  <a:schemeClr val="tx1"/>
                </a:solidFill>
              </a:rPr>
              <a:t>Consider if all statements are executed once, every bug will be notified</a:t>
            </a:r>
          </a:p>
          <a:p>
            <a:pPr eaLnBrk="1" hangingPunct="1"/>
            <a:r>
              <a:rPr lang="en-US" altLang="en-US" dirty="0">
                <a:solidFill>
                  <a:schemeClr val="tx1"/>
                </a:solidFill>
              </a:rPr>
              <a:t>Not enough to cover logic</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16</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3122134" y="363189"/>
            <a:ext cx="5947731"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Statement Coverage</a:t>
            </a:r>
          </a:p>
        </p:txBody>
      </p:sp>
      <p:sp>
        <p:nvSpPr>
          <p:cNvPr id="2" name="TextBox 1">
            <a:extLst>
              <a:ext uri="{FF2B5EF4-FFF2-40B4-BE49-F238E27FC236}">
                <a16:creationId xmlns:a16="http://schemas.microsoft.com/office/drawing/2014/main" id="{D33733EF-6251-421C-9668-C86DAF1FCCAC}"/>
              </a:ext>
            </a:extLst>
          </p:cNvPr>
          <p:cNvSpPr txBox="1"/>
          <p:nvPr/>
        </p:nvSpPr>
        <p:spPr>
          <a:xfrm>
            <a:off x="7679184" y="2157274"/>
            <a:ext cx="3151573" cy="313932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SG" sz="1800" b="0" i="0" u="none" strike="noStrike" baseline="0" dirty="0" err="1">
                <a:latin typeface="TheSansMonoConNormal"/>
              </a:rPr>
              <a:t>scanf</a:t>
            </a:r>
            <a:r>
              <a:rPr lang="en-SG" sz="1800" b="0" i="0" u="none" strike="noStrike" baseline="0" dirty="0">
                <a:latin typeface="TheSansMonoConNormal"/>
              </a:rPr>
              <a:t> (“%d”, &amp;x);</a:t>
            </a:r>
          </a:p>
          <a:p>
            <a:pPr algn="l"/>
            <a:r>
              <a:rPr lang="en-SG" sz="1800" b="0" i="0" u="none" strike="noStrike" baseline="0" dirty="0" err="1">
                <a:latin typeface="TheSansMonoConNormal"/>
              </a:rPr>
              <a:t>scanf</a:t>
            </a:r>
            <a:r>
              <a:rPr lang="en-SG" sz="1800" b="0" i="0" u="none" strike="noStrike" baseline="0" dirty="0">
                <a:latin typeface="TheSansMonoConNormal"/>
              </a:rPr>
              <a:t> (“%d”, &amp;y);</a:t>
            </a:r>
          </a:p>
          <a:p>
            <a:pPr algn="l"/>
            <a:r>
              <a:rPr lang="en-SG" sz="1800" b="0" i="0" u="none" strike="noStrike" baseline="0" dirty="0">
                <a:latin typeface="TheSansMonoConNormal"/>
              </a:rPr>
              <a:t>while (x != y)</a:t>
            </a:r>
          </a:p>
          <a:p>
            <a:pPr algn="l"/>
            <a:r>
              <a:rPr lang="en-SG" sz="1800" b="0" i="0" u="none" strike="noStrike" baseline="0" dirty="0">
                <a:latin typeface="TheSansMonoConNormal"/>
              </a:rPr>
              <a:t>{</a:t>
            </a:r>
          </a:p>
          <a:p>
            <a:pPr algn="l"/>
            <a:r>
              <a:rPr lang="en-SG" sz="1800" b="0" i="0" u="none" strike="noStrike" baseline="0" dirty="0">
                <a:latin typeface="TheSansMonoConNormal"/>
              </a:rPr>
              <a:t>    if (x &gt; y)</a:t>
            </a:r>
          </a:p>
          <a:p>
            <a:pPr algn="l"/>
            <a:r>
              <a:rPr lang="en-SG" sz="1800" b="0" i="0" u="none" strike="noStrike" baseline="0" dirty="0">
                <a:latin typeface="TheSansMonoConNormal"/>
              </a:rPr>
              <a:t>        x = x – y;</a:t>
            </a:r>
          </a:p>
          <a:p>
            <a:pPr algn="l"/>
            <a:r>
              <a:rPr lang="en-SG" sz="1800" b="0" i="0" u="none" strike="noStrike" baseline="0" dirty="0">
                <a:latin typeface="TheSansMonoConNormal"/>
              </a:rPr>
              <a:t>    else</a:t>
            </a:r>
          </a:p>
          <a:p>
            <a:pPr algn="l"/>
            <a:r>
              <a:rPr lang="en-SG" sz="1800" b="0" i="0" u="none" strike="noStrike" baseline="0" dirty="0">
                <a:latin typeface="TheSansMonoConNormal"/>
              </a:rPr>
              <a:t>        y = y – x;</a:t>
            </a:r>
          </a:p>
          <a:p>
            <a:pPr algn="l"/>
            <a:r>
              <a:rPr lang="en-SG" sz="1800" b="0" i="0" u="none" strike="noStrike" baseline="0" dirty="0">
                <a:latin typeface="TheSansMonoConNormal"/>
              </a:rPr>
              <a:t>}</a:t>
            </a:r>
          </a:p>
          <a:p>
            <a:pPr algn="l"/>
            <a:r>
              <a:rPr lang="en-SG" sz="1800" b="0" i="0" u="none" strike="noStrike" baseline="0" dirty="0" err="1">
                <a:latin typeface="TheSansMonoConNormal"/>
              </a:rPr>
              <a:t>printf</a:t>
            </a:r>
            <a:r>
              <a:rPr lang="en-SG" sz="1800" b="0" i="0" u="none" strike="noStrike" baseline="0" dirty="0">
                <a:latin typeface="TheSansMonoConNormal"/>
              </a:rPr>
              <a:t> (“x = ’’, x);</a:t>
            </a:r>
          </a:p>
          <a:p>
            <a:pPr algn="l"/>
            <a:r>
              <a:rPr lang="en-SG" sz="1800" b="0" i="0" u="none" strike="noStrike" baseline="0" dirty="0" err="1">
                <a:latin typeface="TheSansMonoConNormal"/>
              </a:rPr>
              <a:t>printf</a:t>
            </a:r>
            <a:r>
              <a:rPr lang="en-SG" sz="1800" b="0" i="0" u="none" strike="noStrike" baseline="0" dirty="0">
                <a:latin typeface="TheSansMonoConNormal"/>
              </a:rPr>
              <a:t> (“y = ’’, y);</a:t>
            </a:r>
            <a:endParaRPr lang="en-SG" dirty="0"/>
          </a:p>
        </p:txBody>
      </p:sp>
      <p:sp>
        <p:nvSpPr>
          <p:cNvPr id="4" name="TextBox 3">
            <a:extLst>
              <a:ext uri="{FF2B5EF4-FFF2-40B4-BE49-F238E27FC236}">
                <a16:creationId xmlns:a16="http://schemas.microsoft.com/office/drawing/2014/main" id="{3D45DEF8-8DEA-431E-99A6-CEBDCFD5937C}"/>
              </a:ext>
            </a:extLst>
          </p:cNvPr>
          <p:cNvSpPr txBox="1"/>
          <p:nvPr/>
        </p:nvSpPr>
        <p:spPr>
          <a:xfrm>
            <a:off x="1361243" y="3025597"/>
            <a:ext cx="590365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800" b="1" i="0" u="none" strike="noStrike" baseline="0" dirty="0">
                <a:latin typeface="BaskervilleBE-Regular"/>
              </a:rPr>
              <a:t>Test case 1: </a:t>
            </a:r>
            <a:r>
              <a:rPr lang="en-US" sz="1800" b="0" i="1" u="none" strike="noStrike" baseline="0" dirty="0">
                <a:latin typeface="BaskervilleBE-Italic"/>
              </a:rPr>
              <a:t>x </a:t>
            </a:r>
            <a:r>
              <a:rPr lang="en-US" sz="1800" b="0" i="0" u="none" strike="noStrike" baseline="0" dirty="0">
                <a:latin typeface="BaskervilleBE-Regular"/>
              </a:rPr>
              <a:t>= </a:t>
            </a:r>
            <a:r>
              <a:rPr lang="en-US" sz="1800" b="0" i="1" u="none" strike="noStrike" baseline="0" dirty="0">
                <a:latin typeface="BaskervilleBE-Italic"/>
              </a:rPr>
              <a:t>y </a:t>
            </a:r>
            <a:r>
              <a:rPr lang="en-US" sz="1800" b="0" i="0" u="none" strike="noStrike" baseline="0" dirty="0">
                <a:latin typeface="BaskervilleBE-Regular"/>
              </a:rPr>
              <a:t>= </a:t>
            </a:r>
            <a:r>
              <a:rPr lang="en-US" sz="1800" b="0" i="1" u="none" strike="noStrike" baseline="0" dirty="0">
                <a:latin typeface="BaskervilleBE-Italic"/>
              </a:rPr>
              <a:t>n</a:t>
            </a:r>
            <a:r>
              <a:rPr lang="en-US" sz="1800" b="0" i="0" u="none" strike="noStrike" baseline="0" dirty="0">
                <a:latin typeface="BaskervilleBE-Regular"/>
              </a:rPr>
              <a:t>, where </a:t>
            </a:r>
            <a:r>
              <a:rPr lang="en-US" sz="1800" b="0" i="1" u="none" strike="noStrike" baseline="0" dirty="0">
                <a:latin typeface="BaskervilleBE-Italic"/>
              </a:rPr>
              <a:t>n </a:t>
            </a:r>
            <a:r>
              <a:rPr lang="en-US" sz="1800" b="0" i="0" u="none" strike="noStrike" baseline="0" dirty="0">
                <a:latin typeface="BaskervilleBE-Regular"/>
              </a:rPr>
              <a:t>is any number</a:t>
            </a:r>
          </a:p>
          <a:p>
            <a:pPr algn="l"/>
            <a:r>
              <a:rPr lang="en-US" sz="1800" b="1" i="0" u="none" strike="noStrike" baseline="0" dirty="0">
                <a:latin typeface="BaskervilleBE-Regular"/>
              </a:rPr>
              <a:t>Test case 2: </a:t>
            </a:r>
            <a:r>
              <a:rPr lang="en-US" sz="1800" b="0" i="1" u="none" strike="noStrike" baseline="0" dirty="0">
                <a:latin typeface="BaskervilleBE-Italic"/>
              </a:rPr>
              <a:t>x </a:t>
            </a:r>
            <a:r>
              <a:rPr lang="en-US" sz="1800" b="0" i="0" u="none" strike="noStrike" baseline="0" dirty="0">
                <a:latin typeface="BaskervilleBE-Regular"/>
              </a:rPr>
              <a:t>= </a:t>
            </a:r>
            <a:r>
              <a:rPr lang="en-US" sz="1800" b="0" i="1" u="none" strike="noStrike" baseline="0" dirty="0">
                <a:latin typeface="BaskervilleBE-Italic"/>
              </a:rPr>
              <a:t>n</a:t>
            </a:r>
            <a:r>
              <a:rPr lang="en-US" sz="1800" b="0" i="0" u="none" strike="noStrike" baseline="0" dirty="0">
                <a:latin typeface="BaskervilleBE-Regular"/>
              </a:rPr>
              <a:t>, </a:t>
            </a:r>
            <a:r>
              <a:rPr lang="en-US" sz="1800" b="0" i="1" u="none" strike="noStrike" baseline="0" dirty="0">
                <a:latin typeface="BaskervilleBE-Italic"/>
              </a:rPr>
              <a:t>y </a:t>
            </a:r>
            <a:r>
              <a:rPr lang="en-US" sz="1800" b="0" i="0" u="none" strike="noStrike" baseline="0" dirty="0">
                <a:latin typeface="BaskervilleBE-Regular"/>
              </a:rPr>
              <a:t>= </a:t>
            </a:r>
            <a:r>
              <a:rPr lang="en-US" sz="1800" b="0" i="1" u="none" strike="noStrike" baseline="0" dirty="0">
                <a:latin typeface="BaskervilleBE-Italic"/>
              </a:rPr>
              <a:t>n</a:t>
            </a:r>
            <a:r>
              <a:rPr lang="en-US" dirty="0">
                <a:latin typeface="MT-Symbol"/>
              </a:rPr>
              <a:t>’</a:t>
            </a:r>
            <a:r>
              <a:rPr lang="en-US" sz="1800" b="0" i="0" u="none" strike="noStrike" baseline="0" dirty="0">
                <a:latin typeface="BaskervilleBE-Regular"/>
              </a:rPr>
              <a:t>, where </a:t>
            </a:r>
            <a:r>
              <a:rPr lang="en-US" sz="1800" b="0" i="1" u="none" strike="noStrike" baseline="0" dirty="0">
                <a:latin typeface="BaskervilleBE-Italic"/>
              </a:rPr>
              <a:t>n </a:t>
            </a:r>
            <a:r>
              <a:rPr lang="en-US" sz="1800" b="0" i="0" u="none" strike="noStrike" baseline="0" dirty="0">
                <a:latin typeface="BaskervilleBE-Regular"/>
              </a:rPr>
              <a:t>and </a:t>
            </a:r>
            <a:r>
              <a:rPr lang="en-US" sz="1800" b="0" i="1" u="none" strike="noStrike" baseline="0" dirty="0">
                <a:latin typeface="BaskervilleBE-Italic"/>
              </a:rPr>
              <a:t>n</a:t>
            </a:r>
            <a:r>
              <a:rPr lang="en-US" sz="1800" b="0" i="0" u="none" strike="noStrike" baseline="0" dirty="0">
                <a:latin typeface="MT-Symbol"/>
              </a:rPr>
              <a:t>’ </a:t>
            </a:r>
            <a:r>
              <a:rPr lang="en-US" sz="1800" b="0" i="0" u="none" strike="noStrike" baseline="0" dirty="0">
                <a:latin typeface="BaskervilleBE-Regular"/>
              </a:rPr>
              <a:t>are different numbers.</a:t>
            </a:r>
          </a:p>
          <a:p>
            <a:pPr algn="l"/>
            <a:r>
              <a:rPr lang="en-US" sz="1800" b="1" i="0" u="none" strike="noStrike" baseline="0" dirty="0">
                <a:latin typeface="BaskervilleBE-Regular"/>
              </a:rPr>
              <a:t>Test case 3: </a:t>
            </a:r>
            <a:r>
              <a:rPr lang="en-US" sz="1800" b="0" i="1" u="none" strike="noStrike" baseline="0" dirty="0">
                <a:latin typeface="BaskervilleBE-Italic"/>
              </a:rPr>
              <a:t>x </a:t>
            </a:r>
            <a:r>
              <a:rPr lang="en-US" sz="1800" b="0" i="0" u="none" strike="noStrike" baseline="0" dirty="0">
                <a:latin typeface="Times-Roman"/>
              </a:rPr>
              <a:t>&gt; </a:t>
            </a:r>
            <a:r>
              <a:rPr lang="en-US" sz="1800" b="0" i="1" u="none" strike="noStrike" baseline="0" dirty="0">
                <a:latin typeface="BaskervilleBE-Italic"/>
              </a:rPr>
              <a:t>y</a:t>
            </a:r>
          </a:p>
          <a:p>
            <a:pPr algn="l"/>
            <a:r>
              <a:rPr lang="en-US" sz="1800" b="1" i="0" u="none" strike="noStrike" baseline="0" dirty="0">
                <a:latin typeface="BaskervilleBE-Regular"/>
              </a:rPr>
              <a:t>Test case 4: </a:t>
            </a:r>
            <a:r>
              <a:rPr lang="en-US" sz="1800" b="0" i="1" u="none" strike="noStrike" baseline="0" dirty="0">
                <a:latin typeface="BaskervilleBE-Italic"/>
              </a:rPr>
              <a:t>x </a:t>
            </a:r>
            <a:r>
              <a:rPr lang="en-US" sz="1800" b="0" i="0" u="none" strike="noStrike" baseline="0" dirty="0">
                <a:latin typeface="Times-Roman"/>
              </a:rPr>
              <a:t>&lt; </a:t>
            </a:r>
            <a:r>
              <a:rPr lang="en-US" sz="1800" b="0" i="1" u="none" strike="noStrike" baseline="0" dirty="0">
                <a:latin typeface="BaskervilleBE-Italic"/>
              </a:rPr>
              <a:t>y</a:t>
            </a:r>
            <a:endParaRPr lang="en-SG" dirty="0"/>
          </a:p>
        </p:txBody>
      </p:sp>
    </p:spTree>
    <p:extLst>
      <p:ext uri="{BB962C8B-B14F-4D97-AF65-F5344CB8AC3E}">
        <p14:creationId xmlns:p14="http://schemas.microsoft.com/office/powerpoint/2010/main" val="2414749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953178" y="1379444"/>
            <a:ext cx="4835063" cy="1559066"/>
          </a:xfrm>
        </p:spPr>
        <p:txBody>
          <a:bodyPr/>
          <a:lstStyle/>
          <a:p>
            <a:pPr eaLnBrk="1" hangingPunct="1"/>
            <a:r>
              <a:rPr lang="en-US" altLang="en-US" dirty="0">
                <a:solidFill>
                  <a:schemeClr val="tx1"/>
                </a:solidFill>
              </a:rPr>
              <a:t>Each condition in a decision must take on all possible outcomes at least once</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17</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1507801" y="301046"/>
            <a:ext cx="8560880"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Decision/condition Coverage</a:t>
            </a:r>
          </a:p>
        </p:txBody>
      </p:sp>
      <p:sp>
        <p:nvSpPr>
          <p:cNvPr id="4" name="TextBox 3">
            <a:extLst>
              <a:ext uri="{FF2B5EF4-FFF2-40B4-BE49-F238E27FC236}">
                <a16:creationId xmlns:a16="http://schemas.microsoft.com/office/drawing/2014/main" id="{3D45DEF8-8DEA-431E-99A6-CEBDCFD5937C}"/>
              </a:ext>
            </a:extLst>
          </p:cNvPr>
          <p:cNvSpPr txBox="1"/>
          <p:nvPr/>
        </p:nvSpPr>
        <p:spPr>
          <a:xfrm>
            <a:off x="1263588" y="3698613"/>
            <a:ext cx="590365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SG" dirty="0">
                <a:latin typeface="TheSansMonoConNormal"/>
              </a:rPr>
              <a:t>If (A &amp;&amp; B)</a:t>
            </a:r>
          </a:p>
          <a:p>
            <a:pPr algn="l"/>
            <a:r>
              <a:rPr lang="en-US" sz="1800" b="1" i="0" u="none" strike="noStrike" baseline="0" dirty="0">
                <a:latin typeface="BaskervilleBE-Regular"/>
              </a:rPr>
              <a:t>Test case 1: </a:t>
            </a:r>
            <a:r>
              <a:rPr lang="en-US" sz="1800" b="0" i="1" u="none" strike="noStrike" baseline="0" dirty="0">
                <a:latin typeface="BaskervilleBE-Italic"/>
              </a:rPr>
              <a:t>A </a:t>
            </a:r>
            <a:r>
              <a:rPr lang="en-US" sz="1800" b="0" i="0" u="none" strike="noStrike" baseline="0" dirty="0">
                <a:latin typeface="BaskervilleBE-Regular"/>
              </a:rPr>
              <a:t>= True, </a:t>
            </a:r>
            <a:r>
              <a:rPr lang="en-US" sz="1800" b="0" i="1" u="none" strike="noStrike" baseline="0" dirty="0">
                <a:latin typeface="BaskervilleBE-Italic"/>
              </a:rPr>
              <a:t>B </a:t>
            </a:r>
            <a:r>
              <a:rPr lang="en-US" sz="1800" b="0" i="0" u="none" strike="noStrike" baseline="0" dirty="0">
                <a:latin typeface="BaskervilleBE-Regular"/>
              </a:rPr>
              <a:t>= True</a:t>
            </a:r>
          </a:p>
          <a:p>
            <a:pPr algn="l"/>
            <a:r>
              <a:rPr lang="en-US" sz="1800" b="1" i="0" u="none" strike="noStrike" baseline="0" dirty="0">
                <a:latin typeface="BaskervilleBE-Regular"/>
              </a:rPr>
              <a:t>Test case 2: </a:t>
            </a:r>
            <a:r>
              <a:rPr lang="en-US" sz="1800" b="0" i="1" u="none" strike="noStrike" baseline="0" dirty="0">
                <a:latin typeface="BaskervilleBE-Italic"/>
              </a:rPr>
              <a:t>A </a:t>
            </a:r>
            <a:r>
              <a:rPr lang="en-US" sz="1800" b="0" i="0" u="none" strike="noStrike" baseline="0" dirty="0">
                <a:latin typeface="BaskervilleBE-Regular"/>
              </a:rPr>
              <a:t>= True, </a:t>
            </a:r>
            <a:r>
              <a:rPr lang="en-US" sz="1800" b="0" i="1" u="none" strike="noStrike" baseline="0" dirty="0">
                <a:latin typeface="BaskervilleBE-Italic"/>
              </a:rPr>
              <a:t>B </a:t>
            </a:r>
            <a:r>
              <a:rPr lang="en-US" sz="1800" b="0" i="0" u="none" strike="noStrike" baseline="0" dirty="0">
                <a:latin typeface="BaskervilleBE-Regular"/>
              </a:rPr>
              <a:t>= False</a:t>
            </a:r>
          </a:p>
          <a:p>
            <a:pPr algn="l"/>
            <a:r>
              <a:rPr lang="en-US" sz="1800" b="1" i="0" u="none" strike="noStrike" baseline="0" dirty="0">
                <a:latin typeface="BaskervilleBE-Regular"/>
              </a:rPr>
              <a:t>Test case 3: </a:t>
            </a:r>
            <a:r>
              <a:rPr lang="en-US" sz="1800" b="0" i="1" u="none" strike="noStrike" baseline="0" dirty="0">
                <a:latin typeface="BaskervilleBE-Italic"/>
              </a:rPr>
              <a:t>A </a:t>
            </a:r>
            <a:r>
              <a:rPr lang="en-US" sz="1800" b="0" i="0" u="none" strike="noStrike" baseline="0" dirty="0">
                <a:latin typeface="BaskervilleBE-Regular"/>
              </a:rPr>
              <a:t>= False, </a:t>
            </a:r>
            <a:r>
              <a:rPr lang="en-US" sz="1800" b="0" i="1" u="none" strike="noStrike" baseline="0" dirty="0">
                <a:latin typeface="BaskervilleBE-Italic"/>
              </a:rPr>
              <a:t>B </a:t>
            </a:r>
            <a:r>
              <a:rPr lang="en-US" sz="1800" b="0" i="0" u="none" strike="noStrike" baseline="0" dirty="0">
                <a:latin typeface="BaskervilleBE-Regular"/>
              </a:rPr>
              <a:t>= True</a:t>
            </a:r>
          </a:p>
          <a:p>
            <a:pPr algn="l"/>
            <a:r>
              <a:rPr lang="en-US" sz="1800" b="1" i="0" u="none" strike="noStrike" baseline="0" dirty="0">
                <a:latin typeface="BaskervilleBE-Regular"/>
              </a:rPr>
              <a:t>Test case 4: </a:t>
            </a:r>
            <a:r>
              <a:rPr lang="en-US" sz="1800" b="0" i="1" u="none" strike="noStrike" baseline="0" dirty="0">
                <a:latin typeface="BaskervilleBE-Italic"/>
              </a:rPr>
              <a:t>A </a:t>
            </a:r>
            <a:r>
              <a:rPr lang="en-US" sz="1800" b="0" i="0" u="none" strike="noStrike" baseline="0" dirty="0">
                <a:latin typeface="BaskervilleBE-Regular"/>
              </a:rPr>
              <a:t>= False, </a:t>
            </a:r>
            <a:r>
              <a:rPr lang="en-US" sz="1800" b="0" i="1" u="none" strike="noStrike" baseline="0" dirty="0">
                <a:latin typeface="BaskervilleBE-Italic"/>
              </a:rPr>
              <a:t>B </a:t>
            </a:r>
            <a:r>
              <a:rPr lang="en-US" sz="1800" b="0" i="0" u="none" strike="noStrike" baseline="0" dirty="0">
                <a:latin typeface="BaskervilleBE-Regular"/>
              </a:rPr>
              <a:t>= False</a:t>
            </a:r>
            <a:endParaRPr lang="en-SG" dirty="0"/>
          </a:p>
          <a:p>
            <a:pPr algn="l"/>
            <a:endParaRPr lang="en-SG" dirty="0"/>
          </a:p>
        </p:txBody>
      </p:sp>
      <p:sp>
        <p:nvSpPr>
          <p:cNvPr id="2" name="TextBox 1">
            <a:extLst>
              <a:ext uri="{FF2B5EF4-FFF2-40B4-BE49-F238E27FC236}">
                <a16:creationId xmlns:a16="http://schemas.microsoft.com/office/drawing/2014/main" id="{0CF93FC1-C32A-4DC8-B2EE-03C7E58A992F}"/>
              </a:ext>
            </a:extLst>
          </p:cNvPr>
          <p:cNvSpPr txBox="1"/>
          <p:nvPr/>
        </p:nvSpPr>
        <p:spPr>
          <a:xfrm>
            <a:off x="7634796" y="2128952"/>
            <a:ext cx="3151573" cy="313932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SG" sz="1800" b="0" i="0" u="none" strike="noStrike" baseline="0" dirty="0" err="1">
                <a:latin typeface="TheSansMonoConNormal"/>
              </a:rPr>
              <a:t>scanf</a:t>
            </a:r>
            <a:r>
              <a:rPr lang="en-SG" sz="1800" b="0" i="0" u="none" strike="noStrike" baseline="0" dirty="0">
                <a:latin typeface="TheSansMonoConNormal"/>
              </a:rPr>
              <a:t> (“%d”, &amp;x);</a:t>
            </a:r>
          </a:p>
          <a:p>
            <a:pPr algn="l"/>
            <a:r>
              <a:rPr lang="en-SG" sz="1800" b="0" i="0" u="none" strike="noStrike" baseline="0" dirty="0" err="1">
                <a:latin typeface="TheSansMonoConNormal"/>
              </a:rPr>
              <a:t>scanf</a:t>
            </a:r>
            <a:r>
              <a:rPr lang="en-SG" sz="1800" b="0" i="0" u="none" strike="noStrike" baseline="0" dirty="0">
                <a:latin typeface="TheSansMonoConNormal"/>
              </a:rPr>
              <a:t> (“%d”, &amp;y);</a:t>
            </a:r>
          </a:p>
          <a:p>
            <a:pPr algn="l"/>
            <a:r>
              <a:rPr lang="en-SG" sz="1800" b="0" i="0" u="none" strike="noStrike" baseline="0" dirty="0">
                <a:latin typeface="TheSansMonoConNormal"/>
              </a:rPr>
              <a:t>while (x != y)</a:t>
            </a:r>
          </a:p>
          <a:p>
            <a:pPr algn="l"/>
            <a:r>
              <a:rPr lang="en-SG" sz="1800" b="0" i="0" u="none" strike="noStrike" baseline="0" dirty="0">
                <a:latin typeface="TheSansMonoConNormal"/>
              </a:rPr>
              <a:t>{</a:t>
            </a:r>
          </a:p>
          <a:p>
            <a:pPr algn="l"/>
            <a:r>
              <a:rPr lang="en-SG" sz="1800" b="0" i="0" u="none" strike="noStrike" baseline="0" dirty="0">
                <a:latin typeface="TheSansMonoConNormal"/>
              </a:rPr>
              <a:t>    if (x &gt; y)</a:t>
            </a:r>
          </a:p>
          <a:p>
            <a:pPr algn="l"/>
            <a:r>
              <a:rPr lang="en-SG" sz="1800" b="0" i="0" u="none" strike="noStrike" baseline="0" dirty="0">
                <a:latin typeface="TheSansMonoConNormal"/>
              </a:rPr>
              <a:t>        x = x – y;</a:t>
            </a:r>
          </a:p>
          <a:p>
            <a:pPr algn="l"/>
            <a:r>
              <a:rPr lang="en-SG" sz="1800" b="0" i="0" u="none" strike="noStrike" baseline="0" dirty="0">
                <a:latin typeface="TheSansMonoConNormal"/>
              </a:rPr>
              <a:t>    else</a:t>
            </a:r>
          </a:p>
          <a:p>
            <a:pPr algn="l"/>
            <a:r>
              <a:rPr lang="en-SG" sz="1800" b="0" i="0" u="none" strike="noStrike" baseline="0" dirty="0">
                <a:latin typeface="TheSansMonoConNormal"/>
              </a:rPr>
              <a:t>        y = y – x;</a:t>
            </a:r>
          </a:p>
          <a:p>
            <a:pPr algn="l"/>
            <a:r>
              <a:rPr lang="en-SG" sz="1800" b="0" i="0" u="none" strike="noStrike" baseline="0" dirty="0">
                <a:latin typeface="TheSansMonoConNormal"/>
              </a:rPr>
              <a:t>}</a:t>
            </a:r>
          </a:p>
          <a:p>
            <a:pPr algn="l"/>
            <a:r>
              <a:rPr lang="en-SG" sz="1800" b="0" i="0" u="none" strike="noStrike" baseline="0" dirty="0" err="1">
                <a:latin typeface="TheSansMonoConNormal"/>
              </a:rPr>
              <a:t>printf</a:t>
            </a:r>
            <a:r>
              <a:rPr lang="en-SG" sz="1800" b="0" i="0" u="none" strike="noStrike" baseline="0" dirty="0">
                <a:latin typeface="TheSansMonoConNormal"/>
              </a:rPr>
              <a:t> (“x = ’’, x);</a:t>
            </a:r>
          </a:p>
          <a:p>
            <a:pPr algn="l"/>
            <a:r>
              <a:rPr lang="en-SG" sz="1800" b="0" i="0" u="none" strike="noStrike" baseline="0" dirty="0" err="1">
                <a:latin typeface="TheSansMonoConNormal"/>
              </a:rPr>
              <a:t>printf</a:t>
            </a:r>
            <a:r>
              <a:rPr lang="en-SG" sz="1800" b="0" i="0" u="none" strike="noStrike" baseline="0" dirty="0">
                <a:latin typeface="TheSansMonoConNormal"/>
              </a:rPr>
              <a:t> (“y = ’’, y);</a:t>
            </a:r>
            <a:endParaRPr lang="en-SG" dirty="0"/>
          </a:p>
        </p:txBody>
      </p:sp>
    </p:spTree>
    <p:extLst>
      <p:ext uri="{BB962C8B-B14F-4D97-AF65-F5344CB8AC3E}">
        <p14:creationId xmlns:p14="http://schemas.microsoft.com/office/powerpoint/2010/main" val="28794138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18</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Dynamic Testing</a:t>
            </a:r>
          </a:p>
          <a:p>
            <a:pPr lvl="1" eaLnBrk="1" hangingPunct="1"/>
            <a:r>
              <a:rPr lang="en-US" altLang="en-US" dirty="0">
                <a:solidFill>
                  <a:schemeClr val="bg1">
                    <a:lumMod val="75000"/>
                  </a:schemeClr>
                </a:solidFill>
              </a:rPr>
              <a:t>Black Box Testing</a:t>
            </a:r>
          </a:p>
          <a:p>
            <a:pPr lvl="1" eaLnBrk="1" hangingPunct="1"/>
            <a:r>
              <a:rPr lang="en-US" altLang="en-US" dirty="0">
                <a:solidFill>
                  <a:schemeClr val="bg1">
                    <a:lumMod val="75000"/>
                  </a:schemeClr>
                </a:solidFill>
              </a:rPr>
              <a:t>BOUNDARY VALUE ANALYSIS (BVA)</a:t>
            </a:r>
          </a:p>
          <a:p>
            <a:pPr lvl="1" eaLnBrk="1" hangingPunct="1"/>
            <a:r>
              <a:rPr lang="en-US" altLang="en-US" dirty="0">
                <a:solidFill>
                  <a:schemeClr val="tx1"/>
                </a:solidFill>
              </a:rPr>
              <a:t>White Box Testing</a:t>
            </a:r>
          </a:p>
          <a:p>
            <a:pPr lvl="2" eaLnBrk="1" hangingPunct="1"/>
            <a:r>
              <a:rPr lang="en-US" altLang="en-US" dirty="0">
                <a:solidFill>
                  <a:schemeClr val="tx1"/>
                </a:solidFill>
              </a:rPr>
              <a:t>LOGIC COVERAGE CRITERIA</a:t>
            </a:r>
          </a:p>
          <a:p>
            <a:pPr lvl="2" eaLnBrk="1" hangingPunct="1"/>
            <a:r>
              <a:rPr lang="en-US" altLang="en-US" dirty="0">
                <a:solidFill>
                  <a:schemeClr val="tx1"/>
                </a:solidFill>
              </a:rPr>
              <a:t>BASIS PATH TESTING</a:t>
            </a: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p:txBody>
      </p:sp>
    </p:spTree>
    <p:extLst>
      <p:ext uri="{BB962C8B-B14F-4D97-AF65-F5344CB8AC3E}">
        <p14:creationId xmlns:p14="http://schemas.microsoft.com/office/powerpoint/2010/main" val="28844915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953178" y="1379443"/>
            <a:ext cx="10058400" cy="4808293"/>
          </a:xfrm>
        </p:spPr>
        <p:txBody>
          <a:bodyPr/>
          <a:lstStyle/>
          <a:p>
            <a:pPr algn="l"/>
            <a:r>
              <a:rPr lang="en-US" b="0" i="0" u="none" strike="noStrike" baseline="0" dirty="0">
                <a:latin typeface="BaskervilleBE-Regular"/>
              </a:rPr>
              <a:t>Path testing</a:t>
            </a:r>
          </a:p>
          <a:p>
            <a:pPr lvl="1"/>
            <a:r>
              <a:rPr lang="en-US" b="0" i="0" u="none" strike="noStrike" baseline="0" dirty="0">
                <a:latin typeface="BaskervilleBE-Regular"/>
              </a:rPr>
              <a:t>is based on control structure of the program for which flow </a:t>
            </a:r>
            <a:r>
              <a:rPr lang="en-SG" b="0" i="0" u="none" strike="noStrike" baseline="0" dirty="0">
                <a:latin typeface="BaskervilleBE-Regular"/>
              </a:rPr>
              <a:t>graph is prepared.</a:t>
            </a:r>
          </a:p>
          <a:p>
            <a:pPr lvl="1"/>
            <a:r>
              <a:rPr lang="en-US" b="0" i="0" u="none" strike="noStrike" baseline="0" dirty="0">
                <a:latin typeface="BaskervilleBE-Regular"/>
              </a:rPr>
              <a:t>requires complete knowledge of the program’s structure.</a:t>
            </a:r>
          </a:p>
          <a:p>
            <a:pPr lvl="1"/>
            <a:r>
              <a:rPr lang="en-US" b="0" i="0" u="none" strike="noStrike" baseline="0" dirty="0">
                <a:latin typeface="BaskervilleBE-Regular"/>
              </a:rPr>
              <a:t>is closer to the developer and used by him to test his </a:t>
            </a:r>
            <a:r>
              <a:rPr lang="en-SG" b="0" i="0" u="none" strike="noStrike" baseline="0" dirty="0">
                <a:latin typeface="BaskervilleBE-Regular"/>
              </a:rPr>
              <a:t>module.</a:t>
            </a:r>
          </a:p>
          <a:p>
            <a:pPr algn="l"/>
            <a:r>
              <a:rPr lang="en-US" b="0" i="0" u="none" strike="noStrike" baseline="0" dirty="0">
                <a:latin typeface="BaskervilleBE-Regular"/>
              </a:rPr>
              <a:t>Choose enough paths in a program such that maximum logic coverage </a:t>
            </a:r>
            <a:r>
              <a:rPr lang="en-SG" b="0" i="0" u="none" strike="noStrike" baseline="0" dirty="0">
                <a:latin typeface="BaskervilleBE-Regular"/>
              </a:rPr>
              <a:t>is achieved.</a:t>
            </a:r>
            <a:endParaRPr lang="en-US" altLang="en-US" sz="3200" dirty="0">
              <a:solidFill>
                <a:schemeClr val="tx1"/>
              </a:solidFill>
            </a:endParaRP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19</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3295249" y="497150"/>
            <a:ext cx="5601501"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BASIS PATH TESTING</a:t>
            </a:r>
          </a:p>
        </p:txBody>
      </p:sp>
    </p:spTree>
    <p:extLst>
      <p:ext uri="{BB962C8B-B14F-4D97-AF65-F5344CB8AC3E}">
        <p14:creationId xmlns:p14="http://schemas.microsoft.com/office/powerpoint/2010/main" val="32812173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Dynamic Testing</a:t>
            </a:r>
          </a:p>
          <a:p>
            <a:pPr lvl="1" eaLnBrk="1" hangingPunct="1"/>
            <a:r>
              <a:rPr lang="en-US" altLang="en-US" dirty="0">
                <a:solidFill>
                  <a:schemeClr val="bg1">
                    <a:lumMod val="75000"/>
                  </a:schemeClr>
                </a:solidFill>
              </a:rPr>
              <a:t>Black Box Testing</a:t>
            </a:r>
          </a:p>
          <a:p>
            <a:pPr lvl="2" eaLnBrk="1" hangingPunct="1"/>
            <a:r>
              <a:rPr lang="en-US" altLang="en-US" dirty="0">
                <a:solidFill>
                  <a:schemeClr val="bg1">
                    <a:lumMod val="75000"/>
                  </a:schemeClr>
                </a:solidFill>
              </a:rPr>
              <a:t>BOUNDARY VALUE ANALYSIS (BVA)</a:t>
            </a:r>
          </a:p>
          <a:p>
            <a:pPr lvl="1" eaLnBrk="1" hangingPunct="1"/>
            <a:r>
              <a:rPr lang="en-US" altLang="en-US" dirty="0">
                <a:solidFill>
                  <a:schemeClr val="bg1">
                    <a:lumMod val="75000"/>
                  </a:schemeClr>
                </a:solidFill>
              </a:rPr>
              <a:t>White Box Testing</a:t>
            </a:r>
          </a:p>
          <a:p>
            <a:pPr lvl="2" eaLnBrk="1" hangingPunct="1"/>
            <a:r>
              <a:rPr lang="en-US" altLang="en-US" dirty="0">
                <a:solidFill>
                  <a:schemeClr val="bg1">
                    <a:lumMod val="75000"/>
                  </a:schemeClr>
                </a:solidFill>
              </a:rPr>
              <a:t>LOGIC COVERAGE CRITERIA</a:t>
            </a:r>
          </a:p>
          <a:p>
            <a:pPr lvl="2" eaLnBrk="1" hangingPunct="1"/>
            <a:r>
              <a:rPr lang="en-US" altLang="en-US" dirty="0">
                <a:solidFill>
                  <a:schemeClr val="bg1">
                    <a:lumMod val="75000"/>
                  </a:schemeClr>
                </a:solidFill>
              </a:rPr>
              <a:t>BASIS PATH TESTING</a:t>
            </a: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p:txBody>
      </p:sp>
    </p:spTree>
    <p:extLst>
      <p:ext uri="{BB962C8B-B14F-4D97-AF65-F5344CB8AC3E}">
        <p14:creationId xmlns:p14="http://schemas.microsoft.com/office/powerpoint/2010/main" val="10015474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953178" y="1379443"/>
            <a:ext cx="10058400" cy="4808293"/>
          </a:xfrm>
        </p:spPr>
        <p:txBody>
          <a:bodyPr/>
          <a:lstStyle/>
          <a:p>
            <a:pPr algn="l"/>
            <a:r>
              <a:rPr lang="en-US" sz="2600" b="1" i="1" u="none" strike="noStrike" baseline="0" dirty="0">
                <a:latin typeface="BaskervilleBE-MediumItalic"/>
              </a:rPr>
              <a:t>Node </a:t>
            </a:r>
            <a:r>
              <a:rPr lang="en-US" sz="2600" b="1" i="0" u="none" strike="noStrike" baseline="0" dirty="0">
                <a:latin typeface="BaskervilleBE-Regular"/>
              </a:rPr>
              <a:t>I</a:t>
            </a:r>
            <a:r>
              <a:rPr lang="en-US" sz="2600" b="0" i="0" u="none" strike="noStrike" baseline="0" dirty="0">
                <a:latin typeface="BaskervilleBE-Regular"/>
              </a:rPr>
              <a:t>t represents one or more procedural statements. The nodes are denoted by a circle. These are numbered or labeled.</a:t>
            </a:r>
          </a:p>
          <a:p>
            <a:pPr algn="l"/>
            <a:r>
              <a:rPr lang="en-US" sz="2600" b="1" i="1" u="none" strike="noStrike" baseline="0" dirty="0">
                <a:latin typeface="BaskervilleBE-MediumItalic"/>
              </a:rPr>
              <a:t>Edges or links </a:t>
            </a:r>
            <a:r>
              <a:rPr lang="en-US" sz="2600" b="0" i="0" u="none" strike="noStrike" baseline="0" dirty="0">
                <a:latin typeface="BaskervilleBE-Regular"/>
              </a:rPr>
              <a:t>They represent the flow of control in a program. This is denoted by an arrow on the edge. An edge must terminate at a node.</a:t>
            </a:r>
          </a:p>
          <a:p>
            <a:pPr algn="l"/>
            <a:r>
              <a:rPr lang="en-US" sz="2600" b="1" i="1" u="none" strike="noStrike" baseline="0" dirty="0">
                <a:latin typeface="BaskervilleBE-MediumItalic"/>
              </a:rPr>
              <a:t>Decision node </a:t>
            </a:r>
            <a:r>
              <a:rPr lang="en-US" sz="2600" b="0" i="0" u="none" strike="noStrike" baseline="0" dirty="0">
                <a:latin typeface="BaskervilleBE-Regular"/>
              </a:rPr>
              <a:t>A node with more than one arrow leaving it is called a </a:t>
            </a:r>
            <a:r>
              <a:rPr lang="en-SG" sz="2600" b="0" i="0" u="none" strike="noStrike" baseline="0" dirty="0">
                <a:latin typeface="BaskervilleBE-Regular"/>
              </a:rPr>
              <a:t>decision node.</a:t>
            </a:r>
          </a:p>
          <a:p>
            <a:pPr algn="l"/>
            <a:r>
              <a:rPr lang="en-US" sz="2600" b="1" i="1" u="none" strike="noStrike" baseline="0" dirty="0">
                <a:latin typeface="BaskervilleBE-MediumItalic"/>
              </a:rPr>
              <a:t>Junction node </a:t>
            </a:r>
            <a:r>
              <a:rPr lang="en-US" sz="2600" b="0" i="0" u="none" strike="noStrike" baseline="0" dirty="0">
                <a:latin typeface="BaskervilleBE-Regular"/>
              </a:rPr>
              <a:t>A node with more than one arrow entering it is called a </a:t>
            </a:r>
            <a:r>
              <a:rPr lang="en-SG" sz="2600" b="0" i="0" u="none" strike="noStrike" baseline="0" dirty="0">
                <a:latin typeface="BaskervilleBE-Regular"/>
              </a:rPr>
              <a:t>junction.</a:t>
            </a:r>
          </a:p>
          <a:p>
            <a:pPr algn="l"/>
            <a:r>
              <a:rPr lang="en-US" sz="2600" b="1" i="1" u="none" strike="noStrike" baseline="0" dirty="0">
                <a:latin typeface="BaskervilleBE-MediumItalic"/>
              </a:rPr>
              <a:t>Regions </a:t>
            </a:r>
            <a:r>
              <a:rPr lang="en-US" sz="2600" b="0" i="0" u="none" strike="noStrike" baseline="0" dirty="0">
                <a:latin typeface="BaskervilleBE-Regular"/>
              </a:rPr>
              <a:t>Areas bounded by edges and nodes are called regions. When counting the regions, the area outside the graph is also considered a region.</a:t>
            </a:r>
            <a:endParaRPr lang="en-US" altLang="en-US" sz="2600" dirty="0">
              <a:solidFill>
                <a:schemeClr val="tx1"/>
              </a:solidFill>
            </a:endParaRP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20</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3042898" y="497150"/>
            <a:ext cx="6106203"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CONTROL FLOW GRAPH</a:t>
            </a:r>
          </a:p>
        </p:txBody>
      </p:sp>
    </p:spTree>
    <p:extLst>
      <p:ext uri="{BB962C8B-B14F-4D97-AF65-F5344CB8AC3E}">
        <p14:creationId xmlns:p14="http://schemas.microsoft.com/office/powerpoint/2010/main" val="2397206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1F3E0889-42C3-497E-8069-62047DB6197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961"/>
          <a:stretch/>
        </p:blipFill>
        <p:spPr>
          <a:xfrm>
            <a:off x="1066799" y="1379443"/>
            <a:ext cx="10058400" cy="453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21</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2792435" y="497150"/>
            <a:ext cx="6607129"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FLOW GRAPH NOTATIONS</a:t>
            </a:r>
          </a:p>
        </p:txBody>
      </p:sp>
    </p:spTree>
    <p:extLst>
      <p:ext uri="{BB962C8B-B14F-4D97-AF65-F5344CB8AC3E}">
        <p14:creationId xmlns:p14="http://schemas.microsoft.com/office/powerpoint/2010/main" val="41501151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22</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2792435" y="497150"/>
            <a:ext cx="7771992"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PATH TESTING TERMINOLOGY</a:t>
            </a:r>
          </a:p>
        </p:txBody>
      </p:sp>
      <p:sp>
        <p:nvSpPr>
          <p:cNvPr id="2" name="Content Placeholder 1">
            <a:extLst>
              <a:ext uri="{FF2B5EF4-FFF2-40B4-BE49-F238E27FC236}">
                <a16:creationId xmlns:a16="http://schemas.microsoft.com/office/drawing/2014/main" id="{FD364B1D-AC76-4E57-9A74-DD8B9D1E6C5B}"/>
              </a:ext>
            </a:extLst>
          </p:cNvPr>
          <p:cNvSpPr>
            <a:spLocks noGrp="1"/>
          </p:cNvSpPr>
          <p:nvPr>
            <p:ph idx="1"/>
          </p:nvPr>
        </p:nvSpPr>
        <p:spPr>
          <a:xfrm>
            <a:off x="1016000" y="1379442"/>
            <a:ext cx="10058400" cy="4453187"/>
          </a:xfrm>
        </p:spPr>
        <p:txBody>
          <a:bodyPr/>
          <a:lstStyle/>
          <a:p>
            <a:pPr algn="l"/>
            <a:r>
              <a:rPr lang="en-US" sz="1800" b="1" i="1" u="none" strike="noStrike" baseline="0" dirty="0">
                <a:latin typeface="BaskervilleBE-MediumItalic"/>
              </a:rPr>
              <a:t>Path </a:t>
            </a:r>
            <a:r>
              <a:rPr lang="en-US" sz="1800" b="0" i="0" u="none" strike="noStrike" baseline="0" dirty="0">
                <a:latin typeface="BaskervilleBE-Regular"/>
              </a:rPr>
              <a:t>A path through a program is a </a:t>
            </a:r>
            <a:r>
              <a:rPr lang="en-US" sz="1800" i="0" u="none" strike="noStrike" baseline="0" dirty="0">
                <a:solidFill>
                  <a:srgbClr val="00B050"/>
                </a:solidFill>
                <a:latin typeface="BaskervilleBE-Regular"/>
              </a:rPr>
              <a:t>sequence of instructions</a:t>
            </a:r>
            <a:r>
              <a:rPr lang="en-US" sz="1800" b="0" i="0" u="none" strike="noStrike" baseline="0" dirty="0">
                <a:latin typeface="BaskervilleBE-Regular"/>
              </a:rPr>
              <a:t> or </a:t>
            </a:r>
            <a:r>
              <a:rPr lang="en-US" sz="1800" b="0" i="0" u="none" strike="noStrike" baseline="0" dirty="0">
                <a:solidFill>
                  <a:srgbClr val="00B050"/>
                </a:solidFill>
                <a:latin typeface="BaskervilleBE-Regular"/>
              </a:rPr>
              <a:t>statements</a:t>
            </a:r>
            <a:r>
              <a:rPr lang="en-US" sz="1800" b="0" i="0" u="none" strike="noStrike" baseline="0" dirty="0">
                <a:latin typeface="BaskervilleBE-Regular"/>
              </a:rPr>
              <a:t> that</a:t>
            </a:r>
          </a:p>
          <a:p>
            <a:pPr lvl="1"/>
            <a:r>
              <a:rPr lang="en-US" sz="1600" b="0" i="0" u="none" strike="noStrike" baseline="0" dirty="0">
                <a:latin typeface="BaskervilleBE-Regular"/>
              </a:rPr>
              <a:t>starts at an entry, junction, or decision and</a:t>
            </a:r>
          </a:p>
          <a:p>
            <a:pPr lvl="1"/>
            <a:r>
              <a:rPr lang="en-US" sz="1600" b="0" i="0" u="none" strike="noStrike" baseline="0" dirty="0">
                <a:latin typeface="BaskervilleBE-Regular"/>
              </a:rPr>
              <a:t>ends at another, or possibly the same, junction, decision, or exit.</a:t>
            </a:r>
          </a:p>
          <a:p>
            <a:r>
              <a:rPr lang="en-US" sz="1800" b="0" i="0" u="none" strike="noStrike" baseline="0" dirty="0">
                <a:latin typeface="BaskervilleBE-Regular"/>
              </a:rPr>
              <a:t>A path may go through several junctions, processes, or decisions, one or more times.</a:t>
            </a:r>
          </a:p>
          <a:p>
            <a:pPr algn="l"/>
            <a:r>
              <a:rPr lang="en-US" sz="1800" b="1" i="1" u="none" strike="noStrike" baseline="0" dirty="0">
                <a:latin typeface="BaskervilleBE-MediumItalic"/>
              </a:rPr>
              <a:t>Length of a path </a:t>
            </a:r>
            <a:r>
              <a:rPr lang="en-US" sz="1800" b="0" i="0" u="none" strike="noStrike" baseline="0" dirty="0">
                <a:latin typeface="BaskervilleBE-Regular"/>
              </a:rPr>
              <a:t>The length of a path is measured by the </a:t>
            </a:r>
            <a:r>
              <a:rPr lang="en-US" sz="1800" b="0" i="0" u="none" strike="noStrike" baseline="0" dirty="0">
                <a:solidFill>
                  <a:srgbClr val="00B050"/>
                </a:solidFill>
                <a:latin typeface="BaskervilleBE-Regular"/>
              </a:rPr>
              <a:t>number of links</a:t>
            </a:r>
            <a:r>
              <a:rPr lang="en-US" sz="1800" b="0" i="0" u="none" strike="noStrike" baseline="0" dirty="0">
                <a:latin typeface="BaskervilleBE-Regular"/>
              </a:rPr>
              <a:t> in it and not by the </a:t>
            </a:r>
            <a:r>
              <a:rPr lang="en-US" sz="1800" b="0" i="0" u="none" strike="noStrike" baseline="0" dirty="0">
                <a:solidFill>
                  <a:srgbClr val="FF0000"/>
                </a:solidFill>
                <a:latin typeface="BaskervilleBE-Regular"/>
              </a:rPr>
              <a:t>number of instructions or statements</a:t>
            </a:r>
            <a:r>
              <a:rPr lang="en-US" sz="1800" b="0" i="0" u="none" strike="noStrike" baseline="0" dirty="0">
                <a:latin typeface="BaskervilleBE-Regular"/>
              </a:rPr>
              <a:t> executed along the path.</a:t>
            </a:r>
          </a:p>
          <a:p>
            <a:pPr algn="l"/>
            <a:r>
              <a:rPr lang="en-US" sz="1800" b="0" i="0" u="none" strike="noStrike" baseline="0" dirty="0">
                <a:latin typeface="BaskervilleBE-Regular"/>
              </a:rPr>
              <a:t>An alternative way to measure the length of a path is by the </a:t>
            </a:r>
            <a:r>
              <a:rPr lang="en-US" sz="1800" b="0" i="0" u="none" strike="noStrike" baseline="0" dirty="0">
                <a:solidFill>
                  <a:srgbClr val="00B050"/>
                </a:solidFill>
                <a:latin typeface="BaskervilleBE-Regular"/>
              </a:rPr>
              <a:t>number of nodes traversed</a:t>
            </a:r>
            <a:r>
              <a:rPr lang="en-US" sz="1800" b="0" i="0" u="none" strike="noStrike" baseline="0" dirty="0">
                <a:latin typeface="BaskervilleBE-Regular"/>
              </a:rPr>
              <a:t>. This method has some analytical and theoretical benefits. If programs are assumed to have an entry and an exit node, then the number of links traversed is just one less than the number of nodes traversed.</a:t>
            </a:r>
            <a:endParaRPr lang="en-SG" dirty="0"/>
          </a:p>
        </p:txBody>
      </p:sp>
    </p:spTree>
    <p:extLst>
      <p:ext uri="{BB962C8B-B14F-4D97-AF65-F5344CB8AC3E}">
        <p14:creationId xmlns:p14="http://schemas.microsoft.com/office/powerpoint/2010/main" val="2397894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64B1D-AC76-4E57-9A74-DD8B9D1E6C5B}"/>
              </a:ext>
            </a:extLst>
          </p:cNvPr>
          <p:cNvSpPr>
            <a:spLocks noGrp="1"/>
          </p:cNvSpPr>
          <p:nvPr>
            <p:ph idx="1"/>
          </p:nvPr>
        </p:nvSpPr>
        <p:spPr>
          <a:xfrm>
            <a:off x="1016000" y="2093818"/>
            <a:ext cx="10058400" cy="2478182"/>
          </a:xfrm>
        </p:spPr>
        <p:txBody>
          <a:bodyPr/>
          <a:lstStyle/>
          <a:p>
            <a:pPr algn="l"/>
            <a:r>
              <a:rPr lang="en-US" sz="1800" b="1" i="1" u="none" strike="noStrike" baseline="0" dirty="0">
                <a:latin typeface="BaskervilleBE-MediumItalic"/>
              </a:rPr>
              <a:t>Independent path </a:t>
            </a:r>
            <a:r>
              <a:rPr lang="en-US" sz="1800" b="0" i="0" u="none" strike="noStrike" baseline="0" dirty="0">
                <a:latin typeface="BaskervilleBE-Regular"/>
              </a:rPr>
              <a:t>An independent path is any path through the graph that </a:t>
            </a:r>
            <a:r>
              <a:rPr lang="en-US" sz="1800" b="0" i="0" u="none" strike="noStrike" baseline="0" dirty="0">
                <a:solidFill>
                  <a:srgbClr val="00B050"/>
                </a:solidFill>
                <a:latin typeface="BaskervilleBE-Regular"/>
              </a:rPr>
              <a:t>introduces at least one new set of processing statements or new conditions</a:t>
            </a:r>
            <a:r>
              <a:rPr lang="en-US" sz="1800" b="0" i="0" u="none" strike="noStrike" baseline="0" dirty="0">
                <a:latin typeface="BaskervilleBE-Regular"/>
              </a:rPr>
              <a:t>.</a:t>
            </a:r>
          </a:p>
          <a:p>
            <a:pPr algn="l"/>
            <a:r>
              <a:rPr lang="en-US" sz="1800" b="0" i="0" u="none" strike="noStrike" baseline="0" dirty="0">
                <a:latin typeface="BaskervilleBE-Regular"/>
              </a:rPr>
              <a:t>An independent path must move along at least </a:t>
            </a:r>
            <a:r>
              <a:rPr lang="en-US" sz="1800" b="0" i="0" u="none" strike="noStrike" baseline="0" dirty="0">
                <a:solidFill>
                  <a:srgbClr val="00B050"/>
                </a:solidFill>
                <a:latin typeface="BaskervilleBE-Regular"/>
              </a:rPr>
              <a:t>one edge that has not been traversed before</a:t>
            </a:r>
            <a:r>
              <a:rPr lang="en-US" sz="1800" b="0" i="0" u="none" strike="noStrike" baseline="0" dirty="0">
                <a:latin typeface="BaskervilleBE-Regular"/>
              </a:rPr>
              <a:t> the path is defined</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23</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2792435" y="497150"/>
            <a:ext cx="7771992"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PATH TESTING TERMINOLOGY</a:t>
            </a:r>
          </a:p>
        </p:txBody>
      </p:sp>
    </p:spTree>
    <p:extLst>
      <p:ext uri="{BB962C8B-B14F-4D97-AF65-F5344CB8AC3E}">
        <p14:creationId xmlns:p14="http://schemas.microsoft.com/office/powerpoint/2010/main" val="98566912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64B1D-AC76-4E57-9A74-DD8B9D1E6C5B}"/>
              </a:ext>
            </a:extLst>
          </p:cNvPr>
          <p:cNvSpPr>
            <a:spLocks noGrp="1"/>
          </p:cNvSpPr>
          <p:nvPr>
            <p:ph sz="half" idx="1"/>
          </p:nvPr>
        </p:nvSpPr>
        <p:spPr>
          <a:xfrm>
            <a:off x="918345" y="1545336"/>
            <a:ext cx="4876800" cy="3767328"/>
          </a:xfrm>
        </p:spPr>
        <p:txBody>
          <a:bodyPr/>
          <a:lstStyle/>
          <a:p>
            <a:pPr algn="l"/>
            <a:r>
              <a:rPr lang="en-US" sz="1800" b="1" i="1" u="none" strike="noStrike" baseline="0" dirty="0">
                <a:latin typeface="BaskervilleBE-MediumItalic"/>
              </a:rPr>
              <a:t>Cyclomatic complexity </a:t>
            </a:r>
            <a:r>
              <a:rPr lang="en-US" sz="1800" i="1" u="none" strike="noStrike" baseline="0" dirty="0">
                <a:latin typeface="BaskervilleBE-MediumItalic"/>
              </a:rPr>
              <a:t>is expressed using a Cyclomatic number</a:t>
            </a:r>
          </a:p>
          <a:p>
            <a:pPr algn="l"/>
            <a:r>
              <a:rPr lang="en-US" sz="1800" b="1" i="1" u="none" strike="noStrike" baseline="0" dirty="0">
                <a:latin typeface="BaskervilleBE-MediumItalic"/>
              </a:rPr>
              <a:t>Cyclomatic number</a:t>
            </a:r>
            <a:r>
              <a:rPr lang="en-US" sz="1800" i="1" dirty="0">
                <a:latin typeface="BaskervilleBE-MediumItalic"/>
              </a:rPr>
              <a:t> is the number of independent paths in the control flow graph</a:t>
            </a:r>
          </a:p>
          <a:p>
            <a:pPr algn="l"/>
            <a:r>
              <a:rPr lang="en-US" sz="1800" u="none" strike="noStrike" baseline="0" dirty="0">
                <a:latin typeface="BaskervilleBE-MediumItalic"/>
              </a:rPr>
              <a:t>The given flow graph has 6 possible paths:</a:t>
            </a:r>
          </a:p>
          <a:p>
            <a:pPr marL="663575" lvl="1" indent="-342900">
              <a:buFont typeface="+mj-lt"/>
              <a:buAutoNum type="arabicPeriod"/>
            </a:pPr>
            <a:r>
              <a:rPr lang="en-US" sz="1600" dirty="0" err="1">
                <a:latin typeface="BaskervilleBE-MediumItalic"/>
              </a:rPr>
              <a:t>acei</a:t>
            </a:r>
            <a:endParaRPr lang="en-US" sz="1600" dirty="0">
              <a:latin typeface="BaskervilleBE-MediumItalic"/>
            </a:endParaRPr>
          </a:p>
          <a:p>
            <a:pPr marL="663575" lvl="1" indent="-342900">
              <a:buFont typeface="+mj-lt"/>
              <a:buAutoNum type="arabicPeriod"/>
            </a:pPr>
            <a:r>
              <a:rPr lang="en-US" sz="1600" u="none" strike="noStrike" baseline="0" dirty="0" err="1">
                <a:latin typeface="BaskervilleBE-Regular"/>
              </a:rPr>
              <a:t>acgh</a:t>
            </a:r>
            <a:endParaRPr lang="en-US" sz="1600" u="none" strike="noStrike" baseline="0" dirty="0">
              <a:latin typeface="BaskervilleBE-Regular"/>
            </a:endParaRPr>
          </a:p>
          <a:p>
            <a:pPr marL="663575" lvl="1" indent="-342900">
              <a:buFont typeface="+mj-lt"/>
              <a:buAutoNum type="arabicPeriod"/>
            </a:pPr>
            <a:r>
              <a:rPr lang="en-US" sz="1600" u="none" strike="noStrike" baseline="0" dirty="0" err="1">
                <a:latin typeface="BaskervilleBE-Regular"/>
              </a:rPr>
              <a:t>acfj</a:t>
            </a:r>
            <a:endParaRPr lang="en-US" sz="1600" u="none" strike="noStrike" baseline="0" dirty="0">
              <a:latin typeface="BaskervilleBE-Regular"/>
            </a:endParaRPr>
          </a:p>
          <a:p>
            <a:pPr marL="663575" lvl="1" indent="-342900">
              <a:buFont typeface="+mj-lt"/>
              <a:buAutoNum type="arabicPeriod"/>
            </a:pPr>
            <a:r>
              <a:rPr lang="en-US" sz="1600" u="none" strike="noStrike" baseline="0" dirty="0" err="1">
                <a:latin typeface="BaskervilleBE-Regular"/>
              </a:rPr>
              <a:t>bdei</a:t>
            </a:r>
            <a:endParaRPr lang="en-US" sz="1600" u="none" strike="noStrike" baseline="0" dirty="0">
              <a:latin typeface="BaskervilleBE-Regular"/>
            </a:endParaRPr>
          </a:p>
          <a:p>
            <a:pPr marL="663575" lvl="1" indent="-342900">
              <a:buFont typeface="+mj-lt"/>
              <a:buAutoNum type="arabicPeriod"/>
            </a:pPr>
            <a:r>
              <a:rPr lang="en-US" sz="1600" u="none" strike="noStrike" baseline="0" dirty="0" err="1">
                <a:latin typeface="BaskervilleBE-Regular"/>
              </a:rPr>
              <a:t>bdgh</a:t>
            </a:r>
            <a:endParaRPr lang="en-US" sz="1600" u="none" strike="noStrike" baseline="0" dirty="0">
              <a:latin typeface="BaskervilleBE-Regular"/>
            </a:endParaRPr>
          </a:p>
          <a:p>
            <a:pPr marL="663575" lvl="1" indent="-342900">
              <a:buFont typeface="+mj-lt"/>
              <a:buAutoNum type="arabicPeriod"/>
            </a:pPr>
            <a:r>
              <a:rPr lang="en-US" sz="1600" dirty="0" err="1">
                <a:latin typeface="BaskervilleBE-Regular"/>
              </a:rPr>
              <a:t>b</a:t>
            </a:r>
            <a:r>
              <a:rPr lang="en-US" sz="1600" u="none" strike="noStrike" baseline="0" dirty="0" err="1">
                <a:latin typeface="BaskervilleBE-Regular"/>
              </a:rPr>
              <a:t>dfj</a:t>
            </a:r>
            <a:endParaRPr lang="en-US" sz="1600" u="none" strike="noStrike" baseline="0" dirty="0">
              <a:latin typeface="BaskervilleBE-Regular"/>
            </a:endParaRPr>
          </a:p>
          <a:p>
            <a:r>
              <a:rPr lang="en-US" sz="2000" dirty="0">
                <a:latin typeface="BaskervilleBE-Regular"/>
              </a:rPr>
              <a:t>Only 4 of them independent</a:t>
            </a:r>
            <a:endParaRPr lang="en-US" sz="2000" u="none" strike="noStrike" baseline="0" dirty="0">
              <a:latin typeface="BaskervilleBE-Regular"/>
            </a:endParaRPr>
          </a:p>
          <a:p>
            <a:pPr algn="l"/>
            <a:endParaRPr lang="en-SG" dirty="0"/>
          </a:p>
        </p:txBody>
      </p:sp>
      <p:pic>
        <p:nvPicPr>
          <p:cNvPr id="6" name="Content Placeholder 5">
            <a:extLst>
              <a:ext uri="{FF2B5EF4-FFF2-40B4-BE49-F238E27FC236}">
                <a16:creationId xmlns:a16="http://schemas.microsoft.com/office/drawing/2014/main" id="{30E9540B-B9B0-41DC-B010-AD493A009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1063" t="36" r="10582" b="2798"/>
          <a:stretch/>
        </p:blipFill>
        <p:spPr>
          <a:xfrm>
            <a:off x="7617041" y="1650810"/>
            <a:ext cx="2254928" cy="3661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24</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2556233" y="473278"/>
            <a:ext cx="7079534"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CYCLOMATIC COMPLEXITY</a:t>
            </a:r>
          </a:p>
        </p:txBody>
      </p:sp>
    </p:spTree>
    <p:extLst>
      <p:ext uri="{BB962C8B-B14F-4D97-AF65-F5344CB8AC3E}">
        <p14:creationId xmlns:p14="http://schemas.microsoft.com/office/powerpoint/2010/main" val="39687079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64B1D-AC76-4E57-9A74-DD8B9D1E6C5B}"/>
              </a:ext>
            </a:extLst>
          </p:cNvPr>
          <p:cNvSpPr>
            <a:spLocks noGrp="1"/>
          </p:cNvSpPr>
          <p:nvPr>
            <p:ph sz="half" idx="1"/>
          </p:nvPr>
        </p:nvSpPr>
        <p:spPr>
          <a:xfrm>
            <a:off x="918345" y="1545336"/>
            <a:ext cx="4876800" cy="3767328"/>
          </a:xfrm>
        </p:spPr>
        <p:txBody>
          <a:bodyPr/>
          <a:lstStyle/>
          <a:p>
            <a:pPr algn="l"/>
            <a:r>
              <a:rPr lang="en-US" sz="1800" i="1" u="none" strike="noStrike" baseline="0" dirty="0">
                <a:latin typeface="BaskervilleBE-MediumItalic"/>
              </a:rPr>
              <a:t>Assuming that graph has </a:t>
            </a:r>
            <a:r>
              <a:rPr lang="en-US" sz="1800" b="1" i="1" u="none" strike="noStrike" baseline="0" dirty="0">
                <a:latin typeface="BaskervilleBE-MediumItalic"/>
              </a:rPr>
              <a:t>one component</a:t>
            </a:r>
            <a:endParaRPr lang="en-SG" sz="1800" b="1" i="1" u="none" strike="noStrike" baseline="0" dirty="0">
              <a:latin typeface="BaskervilleBE-MediumItalic"/>
            </a:endParaRPr>
          </a:p>
          <a:p>
            <a:pPr algn="l"/>
            <a:r>
              <a:rPr lang="en-SG" sz="1800" b="1" i="1" dirty="0">
                <a:latin typeface="BaskervilleBE-MediumItalic"/>
              </a:rPr>
              <a:t>Cyclomatic Complexity:</a:t>
            </a:r>
          </a:p>
          <a:p>
            <a:pPr lvl="1"/>
            <a:r>
              <a:rPr lang="pt-BR" sz="1800" b="0" i="1" u="none" strike="noStrike" baseline="0" dirty="0">
                <a:latin typeface="BaskervilleBE-Italic"/>
              </a:rPr>
              <a:t>V</a:t>
            </a:r>
            <a:r>
              <a:rPr lang="pt-BR" sz="1800" b="0" i="0" u="none" strike="noStrike" baseline="0" dirty="0">
                <a:latin typeface="BaskervilleBE-Regular"/>
              </a:rPr>
              <a:t>(</a:t>
            </a:r>
            <a:r>
              <a:rPr lang="pt-BR" sz="1800" b="0" i="1" u="none" strike="noStrike" baseline="0" dirty="0">
                <a:latin typeface="BaskervilleBE-Italic"/>
              </a:rPr>
              <a:t>G</a:t>
            </a:r>
            <a:r>
              <a:rPr lang="pt-BR" sz="1800" b="0" i="0" u="none" strike="noStrike" baseline="0" dirty="0">
                <a:latin typeface="BaskervilleBE-Regular"/>
              </a:rPr>
              <a:t>) = </a:t>
            </a:r>
            <a:r>
              <a:rPr lang="pt-BR" sz="1800" b="0" i="1" u="none" strike="noStrike" baseline="0" dirty="0">
                <a:latin typeface="BaskervilleBE-Italic"/>
              </a:rPr>
              <a:t>e </a:t>
            </a:r>
            <a:r>
              <a:rPr lang="pt-BR" sz="1800" b="0" i="0" u="none" strike="noStrike" baseline="0" dirty="0">
                <a:latin typeface="BaskervilleBE-Regular"/>
              </a:rPr>
              <a:t>– </a:t>
            </a:r>
            <a:r>
              <a:rPr lang="pt-BR" sz="1800" b="0" i="1" u="none" strike="noStrike" baseline="0" dirty="0">
                <a:latin typeface="BaskervilleBE-Italic"/>
              </a:rPr>
              <a:t>n </a:t>
            </a:r>
            <a:r>
              <a:rPr lang="pt-BR" sz="1800" b="0" i="0" u="none" strike="noStrike" baseline="0" dirty="0">
                <a:latin typeface="BaskervilleBE-Regular"/>
              </a:rPr>
              <a:t>+ 2</a:t>
            </a:r>
            <a:endParaRPr lang="en-SG" sz="1800" b="1" i="1" dirty="0">
              <a:latin typeface="BaskervilleBE-MediumItalic"/>
            </a:endParaRPr>
          </a:p>
          <a:p>
            <a:pPr lvl="1"/>
            <a:r>
              <a:rPr lang="en-SG" sz="1800" b="0" i="1" u="none" strike="noStrike" baseline="0" dirty="0">
                <a:latin typeface="BaskervilleBE-Italic"/>
              </a:rPr>
              <a:t>V</a:t>
            </a:r>
            <a:r>
              <a:rPr lang="en-SG" sz="1800" b="0" i="0" u="none" strike="noStrike" baseline="0" dirty="0">
                <a:latin typeface="BaskervilleBE-Regular"/>
              </a:rPr>
              <a:t>(</a:t>
            </a:r>
            <a:r>
              <a:rPr lang="en-SG" sz="1800" b="0" i="1" u="none" strike="noStrike" baseline="0" dirty="0">
                <a:latin typeface="BaskervilleBE-Italic"/>
              </a:rPr>
              <a:t>G</a:t>
            </a:r>
            <a:r>
              <a:rPr lang="en-SG" sz="1800" b="0" i="0" u="none" strike="noStrike" baseline="0" dirty="0">
                <a:latin typeface="BaskervilleBE-Regular"/>
              </a:rPr>
              <a:t>) = </a:t>
            </a:r>
            <a:r>
              <a:rPr lang="en-SG" sz="1800" b="0" i="1" u="none" strike="noStrike" baseline="0" dirty="0">
                <a:latin typeface="BaskervilleBE-Italic"/>
              </a:rPr>
              <a:t>d </a:t>
            </a:r>
            <a:r>
              <a:rPr lang="en-SG" sz="1800" b="0" i="0" u="none" strike="noStrike" baseline="0" dirty="0">
                <a:latin typeface="BaskervilleBE-Regular"/>
              </a:rPr>
              <a:t>+ 1</a:t>
            </a:r>
            <a:endParaRPr lang="en-SG" sz="1800" b="1" i="1" u="none" strike="noStrike" baseline="0" dirty="0">
              <a:latin typeface="BaskervilleBE-MediumItalic"/>
            </a:endParaRPr>
          </a:p>
          <a:p>
            <a:pPr lvl="1"/>
            <a:r>
              <a:rPr lang="en-US" sz="1800" b="0" i="1" u="none" strike="noStrike" baseline="0" dirty="0">
                <a:latin typeface="BaskervilleBE-Italic"/>
              </a:rPr>
              <a:t>V</a:t>
            </a:r>
            <a:r>
              <a:rPr lang="en-US" sz="1800" b="0" i="0" u="none" strike="noStrike" baseline="0" dirty="0">
                <a:latin typeface="BaskervilleBE-Regular"/>
              </a:rPr>
              <a:t>(</a:t>
            </a:r>
            <a:r>
              <a:rPr lang="en-US" sz="1800" b="0" i="1" u="none" strike="noStrike" baseline="0" dirty="0">
                <a:latin typeface="BaskervilleBE-Italic"/>
              </a:rPr>
              <a:t>G</a:t>
            </a:r>
            <a:r>
              <a:rPr lang="en-US" sz="1800" b="0" i="0" u="none" strike="noStrike" baseline="0" dirty="0">
                <a:latin typeface="BaskervilleBE-Regular"/>
              </a:rPr>
              <a:t>) = number of regions in the graph</a:t>
            </a:r>
          </a:p>
          <a:p>
            <a:r>
              <a:rPr lang="en-US" sz="2200" dirty="0">
                <a:latin typeface="BaskervilleBE-Regular"/>
              </a:rPr>
              <a:t>assume that a </a:t>
            </a:r>
            <a:r>
              <a:rPr lang="en-US" sz="2200" i="1" dirty="0">
                <a:latin typeface="BaskervilleBE-Regular"/>
              </a:rPr>
              <a:t>k</a:t>
            </a:r>
            <a:r>
              <a:rPr lang="en-US" sz="2200" dirty="0">
                <a:latin typeface="BaskervilleBE-Regular"/>
              </a:rPr>
              <a:t>-way decision point contributes for </a:t>
            </a:r>
            <a:r>
              <a:rPr lang="en-US" sz="2200" i="1" dirty="0">
                <a:latin typeface="BaskervilleBE-Regular"/>
              </a:rPr>
              <a:t>k − </a:t>
            </a:r>
            <a:r>
              <a:rPr lang="en-US" sz="2200" dirty="0">
                <a:latin typeface="BaskervilleBE-Regular"/>
              </a:rPr>
              <a:t>1 choice points</a:t>
            </a:r>
          </a:p>
        </p:txBody>
      </p:sp>
      <p:pic>
        <p:nvPicPr>
          <p:cNvPr id="6" name="Content Placeholder 5">
            <a:extLst>
              <a:ext uri="{FF2B5EF4-FFF2-40B4-BE49-F238E27FC236}">
                <a16:creationId xmlns:a16="http://schemas.microsoft.com/office/drawing/2014/main" id="{30E9540B-B9B0-41DC-B010-AD493A009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1063" t="36" r="10582" b="2798"/>
          <a:stretch/>
        </p:blipFill>
        <p:spPr>
          <a:xfrm>
            <a:off x="7617041" y="1650810"/>
            <a:ext cx="2254928" cy="3661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25</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2556233" y="473278"/>
            <a:ext cx="7079534"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CYCLOMATIC COMPLEXITY</a:t>
            </a:r>
          </a:p>
        </p:txBody>
      </p:sp>
    </p:spTree>
    <p:extLst>
      <p:ext uri="{BB962C8B-B14F-4D97-AF65-F5344CB8AC3E}">
        <p14:creationId xmlns:p14="http://schemas.microsoft.com/office/powerpoint/2010/main" val="10356898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F27DBB-0EC6-4220-8889-57FE112E0198}"/>
              </a:ext>
            </a:extLst>
          </p:cNvPr>
          <p:cNvSpPr>
            <a:spLocks noGrp="1"/>
          </p:cNvSpPr>
          <p:nvPr>
            <p:ph type="title"/>
          </p:nvPr>
        </p:nvSpPr>
        <p:spPr>
          <a:xfrm>
            <a:off x="1574800" y="2628900"/>
            <a:ext cx="9042400" cy="1600200"/>
          </a:xfrm>
        </p:spPr>
        <p:txBody>
          <a:bodyPr/>
          <a:lstStyle/>
          <a:p>
            <a:pPr algn="ctr"/>
            <a:r>
              <a:rPr lang="en-SG" dirty="0"/>
              <a:t>End of lecture 12</a:t>
            </a:r>
          </a:p>
        </p:txBody>
      </p:sp>
      <p:sp>
        <p:nvSpPr>
          <p:cNvPr id="2" name="Footer Placeholder 1">
            <a:extLst>
              <a:ext uri="{FF2B5EF4-FFF2-40B4-BE49-F238E27FC236}">
                <a16:creationId xmlns:a16="http://schemas.microsoft.com/office/drawing/2014/main" id="{5012D418-6382-45ED-AA4B-04336F05C03C}"/>
              </a:ext>
            </a:extLst>
          </p:cNvPr>
          <p:cNvSpPr>
            <a:spLocks noGrp="1"/>
          </p:cNvSpPr>
          <p:nvPr>
            <p:ph type="ftr" sz="quarter" idx="11"/>
          </p:nvPr>
        </p:nvSpPr>
        <p:spPr/>
        <p:txBody>
          <a:body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3" name="Slide Number Placeholder 2">
            <a:extLst>
              <a:ext uri="{FF2B5EF4-FFF2-40B4-BE49-F238E27FC236}">
                <a16:creationId xmlns:a16="http://schemas.microsoft.com/office/drawing/2014/main" id="{B4E98FA7-62E4-44A9-A9E8-B393FE2484CB}"/>
              </a:ext>
            </a:extLst>
          </p:cNvPr>
          <p:cNvSpPr>
            <a:spLocks noGrp="1"/>
          </p:cNvSpPr>
          <p:nvPr>
            <p:ph type="sldNum" sz="quarter" idx="12"/>
          </p:nvPr>
        </p:nvSpPr>
        <p:spPr/>
        <p:txBody>
          <a:bodyPr/>
          <a:lstStyle/>
          <a:p>
            <a:fld id="{890654EA-668F-4CBE-AB60-AF0FD8B5E6DB}" type="slidenum">
              <a:rPr lang="en-US" altLang="en-US" smtClean="0"/>
              <a:pPr/>
              <a:t>26</a:t>
            </a:fld>
            <a:endParaRPr lang="en-US" altLang="en-US"/>
          </a:p>
        </p:txBody>
      </p:sp>
    </p:spTree>
    <p:extLst>
      <p:ext uri="{BB962C8B-B14F-4D97-AF65-F5344CB8AC3E}">
        <p14:creationId xmlns:p14="http://schemas.microsoft.com/office/powerpoint/2010/main" val="66086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3700397" y="522602"/>
            <a:ext cx="4791206"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Dynamic Testing</a:t>
            </a:r>
          </a:p>
        </p:txBody>
      </p:sp>
      <p:sp>
        <p:nvSpPr>
          <p:cNvPr id="10" name="Rectangle 3">
            <a:extLst>
              <a:ext uri="{FF2B5EF4-FFF2-40B4-BE49-F238E27FC236}">
                <a16:creationId xmlns:a16="http://schemas.microsoft.com/office/drawing/2014/main" id="{4358703C-9F05-4B8C-97C6-CA54D56DA779}"/>
              </a:ext>
            </a:extLst>
          </p:cNvPr>
          <p:cNvSpPr>
            <a:spLocks noGrp="1"/>
          </p:cNvSpPr>
          <p:nvPr>
            <p:ph sz="half" idx="1"/>
          </p:nvPr>
        </p:nvSpPr>
        <p:spPr>
          <a:xfrm>
            <a:off x="993311" y="1784412"/>
            <a:ext cx="9508972" cy="4109839"/>
          </a:xfrm>
        </p:spPr>
        <p:txBody>
          <a:bodyPr/>
          <a:lstStyle/>
          <a:p>
            <a:pPr eaLnBrk="1" hangingPunct="1"/>
            <a:r>
              <a:rPr lang="en-US" altLang="en-US" sz="2400" dirty="0">
                <a:solidFill>
                  <a:schemeClr val="tx1"/>
                </a:solidFill>
              </a:rPr>
              <a:t>Program must be run during testing phase</a:t>
            </a:r>
          </a:p>
          <a:p>
            <a:pPr eaLnBrk="1" hangingPunct="1"/>
            <a:r>
              <a:rPr lang="en-US" altLang="en-US" sz="2400" dirty="0">
                <a:solidFill>
                  <a:schemeClr val="tx1"/>
                </a:solidFill>
              </a:rPr>
              <a:t>Tester may or may not have access to codebase while testing</a:t>
            </a:r>
          </a:p>
          <a:p>
            <a:pPr eaLnBrk="1" hangingPunct="1"/>
            <a:r>
              <a:rPr lang="en-US" altLang="en-US" sz="2400" dirty="0">
                <a:solidFill>
                  <a:schemeClr val="tx1"/>
                </a:solidFill>
              </a:rPr>
              <a:t>Black-Box Testing techniques are used when tester does not have access to source code</a:t>
            </a:r>
          </a:p>
          <a:p>
            <a:pPr eaLnBrk="1" hangingPunct="1"/>
            <a:r>
              <a:rPr kumimoji="0" lang="en-US" altLang="en-US" sz="2400" b="0" i="0" u="none" strike="noStrike" kern="1200" cap="none" spc="0" normalizeH="0" baseline="0" noProof="0" dirty="0">
                <a:ln>
                  <a:noFill/>
                </a:ln>
                <a:solidFill>
                  <a:prstClr val="black"/>
                </a:solidFill>
                <a:effectLst/>
                <a:uLnTx/>
                <a:uFillTx/>
                <a:latin typeface="Times New Roman"/>
                <a:ea typeface="MS PGothic" panose="020B0600070205080204" pitchFamily="34" charset="-128"/>
              </a:rPr>
              <a:t>White-Box Testing techniques are used when tester has access to source code</a:t>
            </a:r>
            <a:endParaRPr lang="en-US" altLang="en-US" sz="2000" dirty="0">
              <a:solidFill>
                <a:schemeClr val="tx1"/>
              </a:solidFill>
            </a:endParaRP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3</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Tree>
    <p:extLst>
      <p:ext uri="{BB962C8B-B14F-4D97-AF65-F5344CB8AC3E}">
        <p14:creationId xmlns:p14="http://schemas.microsoft.com/office/powerpoint/2010/main" val="31693129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4</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Dynamic Testing</a:t>
            </a:r>
          </a:p>
          <a:p>
            <a:pPr lvl="1" eaLnBrk="1" hangingPunct="1"/>
            <a:r>
              <a:rPr lang="en-US" altLang="en-US" dirty="0">
                <a:solidFill>
                  <a:schemeClr val="tx1"/>
                </a:solidFill>
              </a:rPr>
              <a:t>Black Box Testing</a:t>
            </a:r>
          </a:p>
          <a:p>
            <a:pPr lvl="2" eaLnBrk="1" hangingPunct="1"/>
            <a:r>
              <a:rPr lang="en-US" altLang="en-US" dirty="0">
                <a:solidFill>
                  <a:schemeClr val="bg1">
                    <a:lumMod val="75000"/>
                  </a:schemeClr>
                </a:solidFill>
              </a:rPr>
              <a:t>BOUNDARY VALUE ANALYSIS (BVA)</a:t>
            </a:r>
          </a:p>
          <a:p>
            <a:pPr lvl="1" eaLnBrk="1" hangingPunct="1"/>
            <a:r>
              <a:rPr lang="en-US" altLang="en-US" dirty="0">
                <a:solidFill>
                  <a:schemeClr val="bg1">
                    <a:lumMod val="75000"/>
                  </a:schemeClr>
                </a:solidFill>
              </a:rPr>
              <a:t>White Box Testing</a:t>
            </a:r>
          </a:p>
          <a:p>
            <a:pPr lvl="2" eaLnBrk="1" hangingPunct="1"/>
            <a:r>
              <a:rPr lang="en-US" altLang="en-US" dirty="0">
                <a:solidFill>
                  <a:schemeClr val="bg1">
                    <a:lumMod val="75000"/>
                  </a:schemeClr>
                </a:solidFill>
              </a:rPr>
              <a:t>LOGIC COVERAGE CRITERIA</a:t>
            </a:r>
          </a:p>
          <a:p>
            <a:pPr lvl="2" eaLnBrk="1" hangingPunct="1"/>
            <a:r>
              <a:rPr lang="en-US" altLang="en-US" dirty="0">
                <a:solidFill>
                  <a:schemeClr val="bg1">
                    <a:lumMod val="75000"/>
                  </a:schemeClr>
                </a:solidFill>
              </a:rPr>
              <a:t>BASIS PATH TESTING</a:t>
            </a: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p:txBody>
      </p:sp>
    </p:spTree>
    <p:extLst>
      <p:ext uri="{BB962C8B-B14F-4D97-AF65-F5344CB8AC3E}">
        <p14:creationId xmlns:p14="http://schemas.microsoft.com/office/powerpoint/2010/main" val="41699448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3558467" y="522602"/>
            <a:ext cx="5075066"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Black Box Testing</a:t>
            </a:r>
          </a:p>
        </p:txBody>
      </p:sp>
      <p:sp>
        <p:nvSpPr>
          <p:cNvPr id="10" name="Rectangle 3">
            <a:extLst>
              <a:ext uri="{FF2B5EF4-FFF2-40B4-BE49-F238E27FC236}">
                <a16:creationId xmlns:a16="http://schemas.microsoft.com/office/drawing/2014/main" id="{4358703C-9F05-4B8C-97C6-CA54D56DA779}"/>
              </a:ext>
            </a:extLst>
          </p:cNvPr>
          <p:cNvSpPr>
            <a:spLocks noGrp="1"/>
          </p:cNvSpPr>
          <p:nvPr>
            <p:ph sz="half" idx="1"/>
          </p:nvPr>
        </p:nvSpPr>
        <p:spPr>
          <a:xfrm>
            <a:off x="993311" y="1784412"/>
            <a:ext cx="9508972" cy="4109839"/>
          </a:xfrm>
        </p:spPr>
        <p:txBody>
          <a:bodyPr/>
          <a:lstStyle/>
          <a:p>
            <a:pPr eaLnBrk="1" hangingPunct="1"/>
            <a:r>
              <a:rPr lang="en-US" altLang="en-US" sz="2400" dirty="0">
                <a:solidFill>
                  <a:schemeClr val="tx1"/>
                </a:solidFill>
              </a:rPr>
              <a:t>Tester</a:t>
            </a:r>
          </a:p>
          <a:p>
            <a:pPr lvl="1" eaLnBrk="1" hangingPunct="1"/>
            <a:r>
              <a:rPr lang="en-US" altLang="en-US" sz="1800" dirty="0">
                <a:solidFill>
                  <a:schemeClr val="tx1"/>
                </a:solidFill>
              </a:rPr>
              <a:t>Does not have access to the codebase</a:t>
            </a:r>
          </a:p>
          <a:p>
            <a:pPr lvl="1" eaLnBrk="1" hangingPunct="1"/>
            <a:r>
              <a:rPr lang="en-US" altLang="en-US" sz="1800" dirty="0">
                <a:solidFill>
                  <a:schemeClr val="tx1"/>
                </a:solidFill>
              </a:rPr>
              <a:t>Has access to requirements and the problem to be solved</a:t>
            </a:r>
          </a:p>
          <a:p>
            <a:pPr eaLnBrk="1" hangingPunct="1"/>
            <a:r>
              <a:rPr lang="en-US" altLang="en-US" sz="2400" dirty="0">
                <a:solidFill>
                  <a:schemeClr val="tx1"/>
                </a:solidFill>
              </a:rPr>
              <a:t>We need to:</a:t>
            </a:r>
          </a:p>
          <a:p>
            <a:pPr lvl="1" eaLnBrk="1" hangingPunct="1"/>
            <a:r>
              <a:rPr lang="en-US" altLang="en-US" sz="1800" dirty="0">
                <a:solidFill>
                  <a:schemeClr val="tx1"/>
                </a:solidFill>
              </a:rPr>
              <a:t>To test the functional validity of the software so that incorrect or missing functions can be recognized</a:t>
            </a:r>
          </a:p>
          <a:p>
            <a:pPr lvl="1" eaLnBrk="1" hangingPunct="1"/>
            <a:r>
              <a:rPr lang="en-US" altLang="en-US" sz="1800" dirty="0">
                <a:solidFill>
                  <a:schemeClr val="tx1"/>
                </a:solidFill>
              </a:rPr>
              <a:t>To test the modules independently</a:t>
            </a:r>
          </a:p>
          <a:p>
            <a:pPr eaLnBrk="1" hangingPunct="1"/>
            <a:r>
              <a:rPr lang="en-US" altLang="en-US" sz="2400" dirty="0">
                <a:solidFill>
                  <a:schemeClr val="tx1"/>
                </a:solidFill>
              </a:rPr>
              <a:t>Techniques:</a:t>
            </a:r>
          </a:p>
          <a:p>
            <a:pPr lvl="1" eaLnBrk="1" hangingPunct="1"/>
            <a:r>
              <a:rPr lang="en-US" altLang="en-US" sz="2000" dirty="0">
                <a:solidFill>
                  <a:schemeClr val="tx1"/>
                </a:solidFill>
              </a:rPr>
              <a:t>BOUNDARY VALUE ANALYSIS (BVA)</a:t>
            </a:r>
          </a:p>
          <a:p>
            <a:pPr lvl="1" eaLnBrk="1" hangingPunct="1"/>
            <a:r>
              <a:rPr lang="en-US" altLang="en-US" sz="2000" dirty="0">
                <a:solidFill>
                  <a:schemeClr val="tx1"/>
                </a:solidFill>
              </a:rPr>
              <a:t>Others (e.g., Cause-effect graphing technique, State table-based testing, Decision table-based testing etc.)</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5</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Tree>
    <p:extLst>
      <p:ext uri="{BB962C8B-B14F-4D97-AF65-F5344CB8AC3E}">
        <p14:creationId xmlns:p14="http://schemas.microsoft.com/office/powerpoint/2010/main" val="25926815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6</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Dynamic Testing</a:t>
            </a:r>
          </a:p>
          <a:p>
            <a:pPr lvl="1" eaLnBrk="1" hangingPunct="1"/>
            <a:r>
              <a:rPr lang="en-US" altLang="en-US" dirty="0">
                <a:solidFill>
                  <a:schemeClr val="tx1"/>
                </a:solidFill>
              </a:rPr>
              <a:t>Black Box Testing</a:t>
            </a:r>
          </a:p>
          <a:p>
            <a:pPr lvl="2" eaLnBrk="1" hangingPunct="1"/>
            <a:r>
              <a:rPr lang="en-US" altLang="en-US" dirty="0">
                <a:solidFill>
                  <a:schemeClr val="tx1"/>
                </a:solidFill>
              </a:rPr>
              <a:t>BOUNDARY VALUE ANALYSIS (BVA)</a:t>
            </a:r>
          </a:p>
          <a:p>
            <a:pPr lvl="1" eaLnBrk="1" hangingPunct="1"/>
            <a:r>
              <a:rPr lang="en-US" altLang="en-US" dirty="0">
                <a:solidFill>
                  <a:schemeClr val="bg1">
                    <a:lumMod val="75000"/>
                  </a:schemeClr>
                </a:solidFill>
              </a:rPr>
              <a:t>White Box Testing</a:t>
            </a:r>
          </a:p>
          <a:p>
            <a:pPr lvl="2" eaLnBrk="1" hangingPunct="1"/>
            <a:r>
              <a:rPr lang="en-US" altLang="en-US" dirty="0">
                <a:solidFill>
                  <a:schemeClr val="bg1">
                    <a:lumMod val="75000"/>
                  </a:schemeClr>
                </a:solidFill>
              </a:rPr>
              <a:t>LOGIC COVERAGE CRITERIA</a:t>
            </a:r>
          </a:p>
          <a:p>
            <a:pPr lvl="2" eaLnBrk="1" hangingPunct="1"/>
            <a:r>
              <a:rPr lang="en-US" altLang="en-US" dirty="0">
                <a:solidFill>
                  <a:schemeClr val="bg1">
                    <a:lumMod val="75000"/>
                  </a:schemeClr>
                </a:solidFill>
              </a:rPr>
              <a:t>BASIS PATH TESTING</a:t>
            </a: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a:p>
            <a:pPr lvl="2" eaLnBrk="1" hangingPunct="1"/>
            <a:endParaRPr lang="en-US" altLang="en-US" dirty="0">
              <a:solidFill>
                <a:schemeClr val="bg1">
                  <a:lumMod val="75000"/>
                </a:schemeClr>
              </a:solidFill>
            </a:endParaRPr>
          </a:p>
        </p:txBody>
      </p:sp>
    </p:spTree>
    <p:extLst>
      <p:ext uri="{BB962C8B-B14F-4D97-AF65-F5344CB8AC3E}">
        <p14:creationId xmlns:p14="http://schemas.microsoft.com/office/powerpoint/2010/main" val="11658595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953178" y="1379443"/>
            <a:ext cx="10058400" cy="4808293"/>
          </a:xfrm>
        </p:spPr>
        <p:txBody>
          <a:bodyPr/>
          <a:lstStyle/>
          <a:p>
            <a:pPr eaLnBrk="1" hangingPunct="1"/>
            <a:r>
              <a:rPr lang="en-US" altLang="en-US" dirty="0">
                <a:solidFill>
                  <a:schemeClr val="tx1"/>
                </a:solidFill>
              </a:rPr>
              <a:t>Uncovers the bugs at the boundary of input values</a:t>
            </a:r>
          </a:p>
          <a:p>
            <a:pPr eaLnBrk="1" hangingPunct="1"/>
            <a:r>
              <a:rPr lang="en-US" altLang="en-US" dirty="0">
                <a:solidFill>
                  <a:schemeClr val="tx1"/>
                </a:solidFill>
              </a:rPr>
              <a:t>BOUNDARY VALUE CHECKING (BVC)</a:t>
            </a:r>
          </a:p>
          <a:p>
            <a:pPr eaLnBrk="1" hangingPunct="1"/>
            <a:r>
              <a:rPr lang="en-US" altLang="en-US" dirty="0">
                <a:solidFill>
                  <a:schemeClr val="tx1"/>
                </a:solidFill>
              </a:rPr>
              <a:t>ROBUSTNESS TESTING METHOD</a:t>
            </a:r>
          </a:p>
          <a:p>
            <a:pPr eaLnBrk="1" hangingPunct="1"/>
            <a:r>
              <a:rPr lang="en-US" altLang="en-US" dirty="0">
                <a:solidFill>
                  <a:schemeClr val="tx1"/>
                </a:solidFill>
              </a:rPr>
              <a:t>WORST-CASE TESTING METHOD</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7</a:t>
            </a:fld>
            <a:endParaRPr lang="en-US" altLang="en-US" sz="1000">
              <a:solidFill>
                <a:prstClr val="black"/>
              </a:solidFill>
              <a:latin typeface="Helvetica" panose="020B0604020202020204" pitchFamily="34"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Rectangle 2">
            <a:extLst>
              <a:ext uri="{FF2B5EF4-FFF2-40B4-BE49-F238E27FC236}">
                <a16:creationId xmlns:a16="http://schemas.microsoft.com/office/drawing/2014/main" id="{B74B23A1-369F-4AF6-ABCB-3B3FFFCDF239}"/>
              </a:ext>
            </a:extLst>
          </p:cNvPr>
          <p:cNvSpPr txBox="1">
            <a:spLocks noChangeArrowheads="1"/>
          </p:cNvSpPr>
          <p:nvPr/>
        </p:nvSpPr>
        <p:spPr bwMode="auto">
          <a:xfrm>
            <a:off x="1444717" y="362553"/>
            <a:ext cx="9075322"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en-US" dirty="0"/>
              <a:t>BOUNDARY VALUE ANALYSIS (BVA)</a:t>
            </a:r>
          </a:p>
        </p:txBody>
      </p:sp>
    </p:spTree>
    <p:extLst>
      <p:ext uri="{BB962C8B-B14F-4D97-AF65-F5344CB8AC3E}">
        <p14:creationId xmlns:p14="http://schemas.microsoft.com/office/powerpoint/2010/main" val="3333140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1390002" y="398020"/>
            <a:ext cx="9411995"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BOUNDARY VALUE CHECKING (BVC)</a:t>
            </a:r>
          </a:p>
        </p:txBody>
      </p:sp>
      <p:pic>
        <p:nvPicPr>
          <p:cNvPr id="3" name="Content Placeholder 2">
            <a:extLst>
              <a:ext uri="{FF2B5EF4-FFF2-40B4-BE49-F238E27FC236}">
                <a16:creationId xmlns:a16="http://schemas.microsoft.com/office/drawing/2014/main" id="{E0FF3A59-6C18-45BE-96D5-FAD414CAB7E4}"/>
              </a:ext>
            </a:extLst>
          </p:cNvPr>
          <p:cNvPicPr>
            <a:picLocks noGrp="1" noChangeAspect="1"/>
          </p:cNvPicPr>
          <p:nvPr>
            <p:ph idx="1"/>
          </p:nvPr>
        </p:nvPicPr>
        <p:blipFill>
          <a:blip r:embed="rId3"/>
          <a:stretch>
            <a:fillRect/>
          </a:stretch>
        </p:blipFill>
        <p:spPr>
          <a:xfrm>
            <a:off x="2164079" y="1280313"/>
            <a:ext cx="7863840" cy="4739640"/>
          </a:xfrm>
        </p:spPr>
      </p:pic>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8</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Tree>
    <p:extLst>
      <p:ext uri="{BB962C8B-B14F-4D97-AF65-F5344CB8AC3E}">
        <p14:creationId xmlns:p14="http://schemas.microsoft.com/office/powerpoint/2010/main" val="13195515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1918818" y="396900"/>
            <a:ext cx="8354362"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ROBUSTNESS TESTING METHOD</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9</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pic>
        <p:nvPicPr>
          <p:cNvPr id="9" name="Content Placeholder 8">
            <a:extLst>
              <a:ext uri="{FF2B5EF4-FFF2-40B4-BE49-F238E27FC236}">
                <a16:creationId xmlns:a16="http://schemas.microsoft.com/office/drawing/2014/main" id="{F5ADFEAE-FBCA-4F7C-B83C-BCEE344E8786}"/>
              </a:ext>
            </a:extLst>
          </p:cNvPr>
          <p:cNvPicPr>
            <a:picLocks noGrp="1" noChangeAspect="1"/>
          </p:cNvPicPr>
          <p:nvPr>
            <p:ph idx="1"/>
          </p:nvPr>
        </p:nvPicPr>
        <p:blipFill>
          <a:blip r:embed="rId3"/>
          <a:stretch>
            <a:fillRect/>
          </a:stretch>
        </p:blipFill>
        <p:spPr>
          <a:xfrm>
            <a:off x="1166812" y="2260600"/>
            <a:ext cx="9858375" cy="2657475"/>
          </a:xfrm>
        </p:spPr>
      </p:pic>
    </p:spTree>
    <p:extLst>
      <p:ext uri="{BB962C8B-B14F-4D97-AF65-F5344CB8AC3E}">
        <p14:creationId xmlns:p14="http://schemas.microsoft.com/office/powerpoint/2010/main" val="1631236864"/>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1246</Words>
  <Application>Microsoft Office PowerPoint</Application>
  <PresentationFormat>Widescreen</PresentationFormat>
  <Paragraphs>224</Paragraphs>
  <Slides>26</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BaskervilleBE-Italic</vt:lpstr>
      <vt:lpstr>BaskervilleBE-MediumItalic</vt:lpstr>
      <vt:lpstr>BaskervilleBE-Regular</vt:lpstr>
      <vt:lpstr>Calibri</vt:lpstr>
      <vt:lpstr>Helvetica</vt:lpstr>
      <vt:lpstr>Impact</vt:lpstr>
      <vt:lpstr>MT-Symbol</vt:lpstr>
      <vt:lpstr>Palatino</vt:lpstr>
      <vt:lpstr>TheSansMonoConNormal</vt:lpstr>
      <vt:lpstr>Times New Roman</vt:lpstr>
      <vt:lpstr>Times-Roman</vt:lpstr>
      <vt:lpstr>NewsPrint</vt:lpstr>
      <vt:lpstr>Lecture 12</vt:lpstr>
      <vt:lpstr>Contents</vt:lpstr>
      <vt:lpstr>Dynamic Testing</vt:lpstr>
      <vt:lpstr>Contents</vt:lpstr>
      <vt:lpstr>Black Box Testing</vt:lpstr>
      <vt:lpstr>Contents</vt:lpstr>
      <vt:lpstr>PowerPoint Presentation</vt:lpstr>
      <vt:lpstr>BOUNDARY VALUE CHECKING (BVC)</vt:lpstr>
      <vt:lpstr>ROBUSTNESS TESTING METHOD</vt:lpstr>
      <vt:lpstr>ROBUSTNESS TESTING METHOD …</vt:lpstr>
      <vt:lpstr>WORST-CASE TESTING METHOD</vt:lpstr>
      <vt:lpstr>Contents</vt:lpstr>
      <vt:lpstr>White Box Testing</vt:lpstr>
      <vt:lpstr>Contents</vt:lpstr>
      <vt:lpstr>PowerPoint Presentation</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lecture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HP</dc:creator>
  <cp:lastModifiedBy>HP</cp:lastModifiedBy>
  <cp:revision>384</cp:revision>
  <dcterms:created xsi:type="dcterms:W3CDTF">2020-07-12T08:07:44Z</dcterms:created>
  <dcterms:modified xsi:type="dcterms:W3CDTF">2020-09-20T10:26:07Z</dcterms:modified>
</cp:coreProperties>
</file>