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2" r:id="rId2"/>
    <p:sldId id="260" r:id="rId3"/>
    <p:sldId id="290" r:id="rId4"/>
    <p:sldId id="282" r:id="rId5"/>
    <p:sldId id="289" r:id="rId6"/>
    <p:sldId id="268" r:id="rId7"/>
    <p:sldId id="296" r:id="rId8"/>
    <p:sldId id="297" r:id="rId9"/>
    <p:sldId id="298" r:id="rId10"/>
    <p:sldId id="299" r:id="rId11"/>
    <p:sldId id="300" r:id="rId12"/>
    <p:sldId id="302"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DD6C5-268D-4A31-B4A0-65F041FAA536}" type="datetimeFigureOut">
              <a:rPr lang="en-SG" smtClean="0"/>
              <a:t>14/7/2020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5046C-264A-4F6D-8163-AC9E5366A6A2}" type="slidenum">
              <a:rPr lang="en-SG" smtClean="0"/>
              <a:t>‹#›</a:t>
            </a:fld>
            <a:endParaRPr lang="en-SG"/>
          </a:p>
        </p:txBody>
      </p:sp>
    </p:spTree>
    <p:extLst>
      <p:ext uri="{BB962C8B-B14F-4D97-AF65-F5344CB8AC3E}">
        <p14:creationId xmlns:p14="http://schemas.microsoft.com/office/powerpoint/2010/main" val="77801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6AC208E6-C539-45F0-A21D-BB24A121CA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0CA143-698C-4328-98FB-AFA2AA3CACD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362" name="Rectangle 2">
            <a:extLst>
              <a:ext uri="{FF2B5EF4-FFF2-40B4-BE49-F238E27FC236}">
                <a16:creationId xmlns:a16="http://schemas.microsoft.com/office/drawing/2014/main" id="{8F7D70FE-948C-43A3-9024-F83BE24CDEC2}"/>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ABB9A355-B72A-4305-87D6-AA7A7ECB6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CA8B66-9792-433F-9BC4-F5F01CD31535}"/>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18D1A57A-9112-4C2E-8786-21BE896B4B5C}"/>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0E8FD20A-4C64-4AD1-81ED-F33658980450}"/>
              </a:ext>
            </a:extLst>
          </p:cNvPr>
          <p:cNvSpPr>
            <a:spLocks noGrp="1"/>
          </p:cNvSpPr>
          <p:nvPr>
            <p:ph type="dt" sz="half" idx="10"/>
          </p:nvPr>
        </p:nvSpPr>
        <p:spPr/>
        <p:txBody>
          <a:bodyPr/>
          <a:lstStyle>
            <a:lvl1pPr>
              <a:defRPr>
                <a:latin typeface="Times New Roman" charset="0"/>
                <a:ea typeface="ＭＳ Ｐゴシック" charset="0"/>
                <a:cs typeface="ＭＳ Ｐゴシック" charset="0"/>
              </a:defRPr>
            </a:lvl1pPr>
          </a:lstStyle>
          <a:p>
            <a:pPr>
              <a:defRPr/>
            </a:pPr>
            <a:endParaRPr lang="en-US"/>
          </a:p>
        </p:txBody>
      </p:sp>
      <p:sp>
        <p:nvSpPr>
          <p:cNvPr id="7" name="Footer Placeholder 4">
            <a:extLst>
              <a:ext uri="{FF2B5EF4-FFF2-40B4-BE49-F238E27FC236}">
                <a16:creationId xmlns:a16="http://schemas.microsoft.com/office/drawing/2014/main" id="{06E04660-507F-4F41-8641-05984BB35A4F}"/>
              </a:ext>
            </a:extLst>
          </p:cNvPr>
          <p:cNvSpPr>
            <a:spLocks noGrp="1"/>
          </p:cNvSpPr>
          <p:nvPr>
            <p:ph type="ftr" sz="quarter" idx="11"/>
          </p:nvPr>
        </p:nvSpPr>
        <p:spPr/>
        <p:txBody>
          <a:bodyPr/>
          <a:lstStyle>
            <a:lvl1pPr>
              <a:defRPr>
                <a:latin typeface="Arial" charset="0"/>
                <a:ea typeface="ＭＳ Ｐゴシック" charset="0"/>
                <a:cs typeface="ＭＳ Ｐゴシック" charset="0"/>
              </a:defRPr>
            </a:lvl1pPr>
          </a:lstStyle>
          <a:p>
            <a:pPr>
              <a:defRPr/>
            </a:pPr>
            <a:endParaRPr lang="en-US"/>
          </a:p>
        </p:txBody>
      </p:sp>
      <p:sp>
        <p:nvSpPr>
          <p:cNvPr id="8" name="Slide Number Placeholder 5">
            <a:extLst>
              <a:ext uri="{FF2B5EF4-FFF2-40B4-BE49-F238E27FC236}">
                <a16:creationId xmlns:a16="http://schemas.microsoft.com/office/drawing/2014/main" id="{C86E4A02-D079-4047-8FBB-260D7DBF11AC}"/>
              </a:ext>
            </a:extLst>
          </p:cNvPr>
          <p:cNvSpPr>
            <a:spLocks noGrp="1"/>
          </p:cNvSpPr>
          <p:nvPr>
            <p:ph type="sldNum" sz="quarter" idx="12"/>
          </p:nvPr>
        </p:nvSpPr>
        <p:spPr/>
        <p:txBody>
          <a:bodyPr/>
          <a:lstStyle>
            <a:lvl1pPr>
              <a:defRPr/>
            </a:lvl1pPr>
          </a:lstStyle>
          <a:p>
            <a:fld id="{A0F0EC87-C43D-4129-AA49-AB1DE0345B89}" type="slidenum">
              <a:rPr lang="en-US" altLang="en-US"/>
              <a:pPr/>
              <a:t>‹#›</a:t>
            </a:fld>
            <a:endParaRPr lang="en-US" altLang="en-US"/>
          </a:p>
        </p:txBody>
      </p:sp>
    </p:spTree>
    <p:extLst>
      <p:ext uri="{BB962C8B-B14F-4D97-AF65-F5344CB8AC3E}">
        <p14:creationId xmlns:p14="http://schemas.microsoft.com/office/powerpoint/2010/main" val="25619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CF192-6D24-4414-AA65-08D25DECFFF0}"/>
              </a:ext>
            </a:extLst>
          </p:cNvPr>
          <p:cNvSpPr>
            <a:spLocks noGrp="1"/>
          </p:cNvSpPr>
          <p:nvPr>
            <p:ph type="dt" sz="half" idx="10"/>
          </p:nvPr>
        </p:nvSpPr>
        <p:spPr/>
        <p:txBody>
          <a:bodyPr/>
          <a:lstStyle>
            <a:lvl1pPr>
              <a:defRPr/>
            </a:lvl1pPr>
          </a:lstStyle>
          <a:p>
            <a:fld id="{132D6668-7362-4A37-9514-C92209CD83E7}" type="datetimeFigureOut">
              <a:rPr lang="en-US" altLang="en-US"/>
              <a:pPr/>
              <a:t>7/14/2020</a:t>
            </a:fld>
            <a:endParaRPr lang="en-US" altLang="en-US"/>
          </a:p>
        </p:txBody>
      </p:sp>
      <p:sp>
        <p:nvSpPr>
          <p:cNvPr id="5" name="Footer Placeholder 4">
            <a:extLst>
              <a:ext uri="{FF2B5EF4-FFF2-40B4-BE49-F238E27FC236}">
                <a16:creationId xmlns:a16="http://schemas.microsoft.com/office/drawing/2014/main" id="{1B310080-A4CF-444B-BC69-A28B7371C43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EFA986A6-AE05-4B91-9E9E-D33D0BA77FA6}"/>
              </a:ext>
            </a:extLst>
          </p:cNvPr>
          <p:cNvSpPr>
            <a:spLocks noGrp="1"/>
          </p:cNvSpPr>
          <p:nvPr>
            <p:ph type="sldNum" sz="quarter" idx="12"/>
          </p:nvPr>
        </p:nvSpPr>
        <p:spPr/>
        <p:txBody>
          <a:bodyPr/>
          <a:lstStyle>
            <a:lvl1pPr>
              <a:defRPr/>
            </a:lvl1pPr>
          </a:lstStyle>
          <a:p>
            <a:fld id="{F99A0D7A-71BD-455F-90CF-DA902E256A33}" type="slidenum">
              <a:rPr lang="en-US" altLang="en-US"/>
              <a:pPr/>
              <a:t>‹#›</a:t>
            </a:fld>
            <a:endParaRPr lang="en-US" altLang="en-US"/>
          </a:p>
        </p:txBody>
      </p:sp>
    </p:spTree>
    <p:extLst>
      <p:ext uri="{BB962C8B-B14F-4D97-AF65-F5344CB8AC3E}">
        <p14:creationId xmlns:p14="http://schemas.microsoft.com/office/powerpoint/2010/main" val="1153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A7C63-EE7B-478F-B8D3-B485767B90BC}"/>
              </a:ext>
            </a:extLst>
          </p:cNvPr>
          <p:cNvSpPr>
            <a:spLocks noGrp="1"/>
          </p:cNvSpPr>
          <p:nvPr>
            <p:ph type="dt" sz="half" idx="10"/>
          </p:nvPr>
        </p:nvSpPr>
        <p:spPr/>
        <p:txBody>
          <a:bodyPr/>
          <a:lstStyle>
            <a:lvl1pPr>
              <a:defRPr/>
            </a:lvl1pPr>
          </a:lstStyle>
          <a:p>
            <a:fld id="{4B8B0443-CA18-4967-976E-FD5A68A293F1}" type="datetimeFigureOut">
              <a:rPr lang="en-US" altLang="en-US"/>
              <a:pPr/>
              <a:t>7/14/2020</a:t>
            </a:fld>
            <a:endParaRPr lang="en-US" altLang="en-US"/>
          </a:p>
        </p:txBody>
      </p:sp>
      <p:sp>
        <p:nvSpPr>
          <p:cNvPr id="5" name="Footer Placeholder 4">
            <a:extLst>
              <a:ext uri="{FF2B5EF4-FFF2-40B4-BE49-F238E27FC236}">
                <a16:creationId xmlns:a16="http://schemas.microsoft.com/office/drawing/2014/main" id="{A19BBB25-35CC-4A8E-98D9-10772757531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9ACFAB29-7479-4966-A339-2F2AD9334E03}"/>
              </a:ext>
            </a:extLst>
          </p:cNvPr>
          <p:cNvSpPr>
            <a:spLocks noGrp="1"/>
          </p:cNvSpPr>
          <p:nvPr>
            <p:ph type="sldNum" sz="quarter" idx="12"/>
          </p:nvPr>
        </p:nvSpPr>
        <p:spPr/>
        <p:txBody>
          <a:bodyPr/>
          <a:lstStyle>
            <a:lvl1pPr>
              <a:defRPr/>
            </a:lvl1pPr>
          </a:lstStyle>
          <a:p>
            <a:fld id="{0316CE16-3BBE-44F0-9BBE-A73A011BFB05}" type="slidenum">
              <a:rPr lang="en-US" altLang="en-US"/>
              <a:pPr/>
              <a:t>‹#›</a:t>
            </a:fld>
            <a:endParaRPr lang="en-US" altLang="en-US"/>
          </a:p>
        </p:txBody>
      </p:sp>
    </p:spTree>
    <p:extLst>
      <p:ext uri="{BB962C8B-B14F-4D97-AF65-F5344CB8AC3E}">
        <p14:creationId xmlns:p14="http://schemas.microsoft.com/office/powerpoint/2010/main" val="54618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28E38-F54A-4BAA-86FB-3B8F7CB4C95E}"/>
              </a:ext>
            </a:extLst>
          </p:cNvPr>
          <p:cNvSpPr>
            <a:spLocks noGrp="1"/>
          </p:cNvSpPr>
          <p:nvPr>
            <p:ph type="dt" sz="half" idx="10"/>
          </p:nvPr>
        </p:nvSpPr>
        <p:spPr/>
        <p:txBody>
          <a:bodyPr/>
          <a:lstStyle>
            <a:lvl1pPr>
              <a:defRPr/>
            </a:lvl1pPr>
          </a:lstStyle>
          <a:p>
            <a:fld id="{B7942752-C5B3-4762-8CDB-793B776EB771}" type="datetimeFigureOut">
              <a:rPr lang="en-US" altLang="en-US"/>
              <a:pPr/>
              <a:t>7/14/2020</a:t>
            </a:fld>
            <a:endParaRPr lang="en-US" altLang="en-US"/>
          </a:p>
        </p:txBody>
      </p:sp>
      <p:sp>
        <p:nvSpPr>
          <p:cNvPr id="5" name="Footer Placeholder 4">
            <a:extLst>
              <a:ext uri="{FF2B5EF4-FFF2-40B4-BE49-F238E27FC236}">
                <a16:creationId xmlns:a16="http://schemas.microsoft.com/office/drawing/2014/main" id="{4CC910BF-74BE-435A-BE30-BF38A5354C7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0954213A-F2A5-4406-8800-4AB907521E9F}"/>
              </a:ext>
            </a:extLst>
          </p:cNvPr>
          <p:cNvSpPr>
            <a:spLocks noGrp="1"/>
          </p:cNvSpPr>
          <p:nvPr>
            <p:ph type="sldNum" sz="quarter" idx="12"/>
          </p:nvPr>
        </p:nvSpPr>
        <p:spPr/>
        <p:txBody>
          <a:bodyPr/>
          <a:lstStyle>
            <a:lvl1pPr>
              <a:defRPr/>
            </a:lvl1pPr>
          </a:lstStyle>
          <a:p>
            <a:fld id="{49D8A343-F180-4AB4-B916-3CD62707506A}" type="slidenum">
              <a:rPr lang="en-US" altLang="en-US"/>
              <a:pPr/>
              <a:t>‹#›</a:t>
            </a:fld>
            <a:endParaRPr lang="en-US" altLang="en-US"/>
          </a:p>
        </p:txBody>
      </p:sp>
    </p:spTree>
    <p:extLst>
      <p:ext uri="{BB962C8B-B14F-4D97-AF65-F5344CB8AC3E}">
        <p14:creationId xmlns:p14="http://schemas.microsoft.com/office/powerpoint/2010/main" val="178124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0A9DDD-E8CF-49AD-8AB2-5FF884C40983}"/>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EA9A3847-E875-4E58-ABEE-C2775B0A2582}"/>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title"/>
          </p:nvPr>
        </p:nvSpPr>
        <p:spPr>
          <a:xfrm>
            <a:off x="1016000" y="3276600"/>
            <a:ext cx="10058400" cy="1676400"/>
          </a:xfrm>
        </p:spPr>
        <p:txBody>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1DA82A5-4767-4F0B-8EB9-6CEC3CC5EE27}"/>
              </a:ext>
            </a:extLst>
          </p:cNvPr>
          <p:cNvSpPr>
            <a:spLocks noGrp="1"/>
          </p:cNvSpPr>
          <p:nvPr>
            <p:ph type="dt" sz="half" idx="10"/>
          </p:nvPr>
        </p:nvSpPr>
        <p:spPr/>
        <p:txBody>
          <a:bodyPr/>
          <a:lstStyle>
            <a:lvl1pPr>
              <a:defRPr/>
            </a:lvl1pPr>
          </a:lstStyle>
          <a:p>
            <a:fld id="{3407C682-C5D8-4CE7-B87A-B4EC3F459F20}" type="datetimeFigureOut">
              <a:rPr lang="en-US" altLang="en-US"/>
              <a:pPr/>
              <a:t>7/14/2020</a:t>
            </a:fld>
            <a:endParaRPr lang="en-US" altLang="en-US"/>
          </a:p>
        </p:txBody>
      </p:sp>
      <p:sp>
        <p:nvSpPr>
          <p:cNvPr id="7" name="Footer Placeholder 4">
            <a:extLst>
              <a:ext uri="{FF2B5EF4-FFF2-40B4-BE49-F238E27FC236}">
                <a16:creationId xmlns:a16="http://schemas.microsoft.com/office/drawing/2014/main" id="{778C509D-DC3B-457B-935A-BB6157F7E5F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5">
            <a:extLst>
              <a:ext uri="{FF2B5EF4-FFF2-40B4-BE49-F238E27FC236}">
                <a16:creationId xmlns:a16="http://schemas.microsoft.com/office/drawing/2014/main" id="{05C2ABEF-6DDE-4D32-AA70-2DC35FA8D210}"/>
              </a:ext>
            </a:extLst>
          </p:cNvPr>
          <p:cNvSpPr>
            <a:spLocks noGrp="1"/>
          </p:cNvSpPr>
          <p:nvPr>
            <p:ph type="sldNum" sz="quarter" idx="12"/>
          </p:nvPr>
        </p:nvSpPr>
        <p:spPr/>
        <p:txBody>
          <a:bodyPr/>
          <a:lstStyle>
            <a:lvl1pPr>
              <a:defRPr/>
            </a:lvl1pPr>
          </a:lstStyle>
          <a:p>
            <a:fld id="{B7A02336-38E8-459B-94FA-8E7187D538C2}" type="slidenum">
              <a:rPr lang="en-US" altLang="en-US"/>
              <a:pPr/>
              <a:t>‹#›</a:t>
            </a:fld>
            <a:endParaRPr lang="en-US" altLang="en-US"/>
          </a:p>
        </p:txBody>
      </p:sp>
    </p:spTree>
    <p:extLst>
      <p:ext uri="{BB962C8B-B14F-4D97-AF65-F5344CB8AC3E}">
        <p14:creationId xmlns:p14="http://schemas.microsoft.com/office/powerpoint/2010/main" val="424130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F9E257D-667B-4FBC-A5DE-C7DCCA836F90}"/>
              </a:ext>
            </a:extLst>
          </p:cNvPr>
          <p:cNvSpPr>
            <a:spLocks noGrp="1"/>
          </p:cNvSpPr>
          <p:nvPr>
            <p:ph type="dt" sz="half" idx="10"/>
          </p:nvPr>
        </p:nvSpPr>
        <p:spPr/>
        <p:txBody>
          <a:bodyPr/>
          <a:lstStyle>
            <a:lvl1pPr>
              <a:defRPr/>
            </a:lvl1pPr>
          </a:lstStyle>
          <a:p>
            <a:fld id="{DF17CD25-852E-4D5E-B6D1-96FA5AB56353}" type="datetimeFigureOut">
              <a:rPr lang="en-US" altLang="en-US"/>
              <a:pPr/>
              <a:t>7/14/2020</a:t>
            </a:fld>
            <a:endParaRPr lang="en-US" altLang="en-US"/>
          </a:p>
        </p:txBody>
      </p:sp>
      <p:sp>
        <p:nvSpPr>
          <p:cNvPr id="6" name="Footer Placeholder 4">
            <a:extLst>
              <a:ext uri="{FF2B5EF4-FFF2-40B4-BE49-F238E27FC236}">
                <a16:creationId xmlns:a16="http://schemas.microsoft.com/office/drawing/2014/main" id="{1AB40B41-4278-4B97-988E-2400048AFA3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0AA2CD5F-3A26-4897-8009-D59BA0446EE4}"/>
              </a:ext>
            </a:extLst>
          </p:cNvPr>
          <p:cNvSpPr>
            <a:spLocks noGrp="1"/>
          </p:cNvSpPr>
          <p:nvPr>
            <p:ph type="sldNum" sz="quarter" idx="12"/>
          </p:nvPr>
        </p:nvSpPr>
        <p:spPr/>
        <p:txBody>
          <a:bodyPr/>
          <a:lstStyle>
            <a:lvl1pPr>
              <a:defRPr/>
            </a:lvl1pPr>
          </a:lstStyle>
          <a:p>
            <a:fld id="{B9C248FE-FBA4-4D6D-B12D-FE865CB8FCB5}" type="slidenum">
              <a:rPr lang="en-US" altLang="en-US"/>
              <a:pPr/>
              <a:t>‹#›</a:t>
            </a:fld>
            <a:endParaRPr lang="en-US" altLang="en-US"/>
          </a:p>
        </p:txBody>
      </p:sp>
    </p:spTree>
    <p:extLst>
      <p:ext uri="{BB962C8B-B14F-4D97-AF65-F5344CB8AC3E}">
        <p14:creationId xmlns:p14="http://schemas.microsoft.com/office/powerpoint/2010/main" val="113450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30CD682-D616-474E-A24F-E9A8915F9BDE}"/>
              </a:ext>
            </a:extLst>
          </p:cNvPr>
          <p:cNvCxnSpPr/>
          <p:nvPr/>
        </p:nvCxnSpPr>
        <p:spPr>
          <a:xfrm>
            <a:off x="10117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7ECCD28-33A9-4FA5-8A53-C9D995FFA9DC}"/>
              </a:ext>
            </a:extLst>
          </p:cNvPr>
          <p:cNvCxnSpPr/>
          <p:nvPr/>
        </p:nvCxnSpPr>
        <p:spPr>
          <a:xfrm>
            <a:off x="61933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D9A6BCB8-F4CC-4B63-9E85-804C5F7E108F}"/>
              </a:ext>
            </a:extLst>
          </p:cNvPr>
          <p:cNvSpPr>
            <a:spLocks noGrp="1"/>
          </p:cNvSpPr>
          <p:nvPr>
            <p:ph type="dt" sz="half" idx="10"/>
          </p:nvPr>
        </p:nvSpPr>
        <p:spPr/>
        <p:txBody>
          <a:bodyPr/>
          <a:lstStyle>
            <a:lvl1pPr>
              <a:defRPr/>
            </a:lvl1pPr>
          </a:lstStyle>
          <a:p>
            <a:fld id="{2C12F12F-C4E6-413F-9CE8-357602247854}" type="datetimeFigureOut">
              <a:rPr lang="en-US" altLang="en-US"/>
              <a:pPr/>
              <a:t>7/14/2020</a:t>
            </a:fld>
            <a:endParaRPr lang="en-US" altLang="en-US"/>
          </a:p>
        </p:txBody>
      </p:sp>
      <p:sp>
        <p:nvSpPr>
          <p:cNvPr id="10" name="Footer Placeholder 7">
            <a:extLst>
              <a:ext uri="{FF2B5EF4-FFF2-40B4-BE49-F238E27FC236}">
                <a16:creationId xmlns:a16="http://schemas.microsoft.com/office/drawing/2014/main" id="{D71DC6E0-2E5A-48FB-83F1-E02DF2DE8171}"/>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11" name="Slide Number Placeholder 8">
            <a:extLst>
              <a:ext uri="{FF2B5EF4-FFF2-40B4-BE49-F238E27FC236}">
                <a16:creationId xmlns:a16="http://schemas.microsoft.com/office/drawing/2014/main" id="{71B99059-1907-4061-AF2A-5C504A53CAE9}"/>
              </a:ext>
            </a:extLst>
          </p:cNvPr>
          <p:cNvSpPr>
            <a:spLocks noGrp="1"/>
          </p:cNvSpPr>
          <p:nvPr>
            <p:ph type="sldNum" sz="quarter" idx="12"/>
          </p:nvPr>
        </p:nvSpPr>
        <p:spPr/>
        <p:txBody>
          <a:bodyPr/>
          <a:lstStyle>
            <a:lvl1pPr>
              <a:defRPr/>
            </a:lvl1pPr>
          </a:lstStyle>
          <a:p>
            <a:fld id="{496BC689-DADA-4A03-941D-98649C6BE78D}" type="slidenum">
              <a:rPr lang="en-US" altLang="en-US"/>
              <a:pPr/>
              <a:t>‹#›</a:t>
            </a:fld>
            <a:endParaRPr lang="en-US" altLang="en-US"/>
          </a:p>
        </p:txBody>
      </p:sp>
    </p:spTree>
    <p:extLst>
      <p:ext uri="{BB962C8B-B14F-4D97-AF65-F5344CB8AC3E}">
        <p14:creationId xmlns:p14="http://schemas.microsoft.com/office/powerpoint/2010/main" val="34414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FF67AE6-9EFA-4EE7-AB11-9263F2B6C07F}"/>
              </a:ext>
            </a:extLst>
          </p:cNvPr>
          <p:cNvSpPr>
            <a:spLocks noGrp="1"/>
          </p:cNvSpPr>
          <p:nvPr>
            <p:ph type="dt" sz="half" idx="10"/>
          </p:nvPr>
        </p:nvSpPr>
        <p:spPr/>
        <p:txBody>
          <a:bodyPr/>
          <a:lstStyle>
            <a:lvl1pPr>
              <a:defRPr/>
            </a:lvl1pPr>
          </a:lstStyle>
          <a:p>
            <a:fld id="{75447C7A-CA14-4041-A0C6-9D8F80946052}" type="datetimeFigureOut">
              <a:rPr lang="en-US" altLang="en-US"/>
              <a:pPr/>
              <a:t>7/14/2020</a:t>
            </a:fld>
            <a:endParaRPr lang="en-US" altLang="en-US"/>
          </a:p>
        </p:txBody>
      </p:sp>
      <p:sp>
        <p:nvSpPr>
          <p:cNvPr id="4" name="Footer Placeholder 4">
            <a:extLst>
              <a:ext uri="{FF2B5EF4-FFF2-40B4-BE49-F238E27FC236}">
                <a16:creationId xmlns:a16="http://schemas.microsoft.com/office/drawing/2014/main" id="{31212498-95E8-4B9B-871D-3EFA7194BB0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5" name="Slide Number Placeholder 5">
            <a:extLst>
              <a:ext uri="{FF2B5EF4-FFF2-40B4-BE49-F238E27FC236}">
                <a16:creationId xmlns:a16="http://schemas.microsoft.com/office/drawing/2014/main" id="{74FF5E72-37C5-43D8-9003-9823AAADD4CF}"/>
              </a:ext>
            </a:extLst>
          </p:cNvPr>
          <p:cNvSpPr>
            <a:spLocks noGrp="1"/>
          </p:cNvSpPr>
          <p:nvPr>
            <p:ph type="sldNum" sz="quarter" idx="12"/>
          </p:nvPr>
        </p:nvSpPr>
        <p:spPr/>
        <p:txBody>
          <a:bodyPr/>
          <a:lstStyle>
            <a:lvl1pPr>
              <a:defRPr/>
            </a:lvl1pPr>
          </a:lstStyle>
          <a:p>
            <a:fld id="{6777F3A9-3C40-4302-883A-8D5F981D8B9D}" type="slidenum">
              <a:rPr lang="en-US" altLang="en-US"/>
              <a:pPr/>
              <a:t>‹#›</a:t>
            </a:fld>
            <a:endParaRPr lang="en-US" altLang="en-US"/>
          </a:p>
        </p:txBody>
      </p:sp>
    </p:spTree>
    <p:extLst>
      <p:ext uri="{BB962C8B-B14F-4D97-AF65-F5344CB8AC3E}">
        <p14:creationId xmlns:p14="http://schemas.microsoft.com/office/powerpoint/2010/main" val="220769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00DCB7A-F8FF-48FA-8538-2A26E6BBBC81}"/>
              </a:ext>
            </a:extLst>
          </p:cNvPr>
          <p:cNvSpPr>
            <a:spLocks noGrp="1"/>
          </p:cNvSpPr>
          <p:nvPr>
            <p:ph type="dt" sz="half" idx="10"/>
          </p:nvPr>
        </p:nvSpPr>
        <p:spPr/>
        <p:txBody>
          <a:bodyPr/>
          <a:lstStyle>
            <a:lvl1pPr>
              <a:defRPr/>
            </a:lvl1pPr>
          </a:lstStyle>
          <a:p>
            <a:fld id="{9DD4A1FD-A11C-4438-BA81-DB72884F63FE}" type="datetimeFigureOut">
              <a:rPr lang="en-US" altLang="en-US"/>
              <a:pPr/>
              <a:t>7/14/2020</a:t>
            </a:fld>
            <a:endParaRPr lang="en-US" altLang="en-US"/>
          </a:p>
        </p:txBody>
      </p:sp>
      <p:sp>
        <p:nvSpPr>
          <p:cNvPr id="3" name="Footer Placeholder 4">
            <a:extLst>
              <a:ext uri="{FF2B5EF4-FFF2-40B4-BE49-F238E27FC236}">
                <a16:creationId xmlns:a16="http://schemas.microsoft.com/office/drawing/2014/main" id="{240558C3-125C-45B5-BB0F-54D30357D26A}"/>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4" name="Slide Number Placeholder 5">
            <a:extLst>
              <a:ext uri="{FF2B5EF4-FFF2-40B4-BE49-F238E27FC236}">
                <a16:creationId xmlns:a16="http://schemas.microsoft.com/office/drawing/2014/main" id="{FE7BA22E-E5A3-4945-9851-46D203A05FDE}"/>
              </a:ext>
            </a:extLst>
          </p:cNvPr>
          <p:cNvSpPr>
            <a:spLocks noGrp="1"/>
          </p:cNvSpPr>
          <p:nvPr>
            <p:ph type="sldNum" sz="quarter" idx="12"/>
          </p:nvPr>
        </p:nvSpPr>
        <p:spPr/>
        <p:txBody>
          <a:bodyPr/>
          <a:lstStyle>
            <a:lvl1pPr>
              <a:defRPr/>
            </a:lvl1pPr>
          </a:lstStyle>
          <a:p>
            <a:fld id="{890654EA-668F-4CBE-AB60-AF0FD8B5E6DB}" type="slidenum">
              <a:rPr lang="en-US" altLang="en-US"/>
              <a:pPr/>
              <a:t>‹#›</a:t>
            </a:fld>
            <a:endParaRPr lang="en-US" altLang="en-US"/>
          </a:p>
        </p:txBody>
      </p:sp>
    </p:spTree>
    <p:extLst>
      <p:ext uri="{BB962C8B-B14F-4D97-AF65-F5344CB8AC3E}">
        <p14:creationId xmlns:p14="http://schemas.microsoft.com/office/powerpoint/2010/main" val="404995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8742D43-9896-49E2-AC92-6E0382805AA5}"/>
              </a:ext>
            </a:extLst>
          </p:cNvPr>
          <p:cNvCxnSpPr/>
          <p:nvPr/>
        </p:nvCxnSpPr>
        <p:spPr>
          <a:xfrm rot="5400000">
            <a:off x="2871259" y="2515130"/>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16000" y="4572000"/>
            <a:ext cx="9046464" cy="1600200"/>
          </a:xfrm>
        </p:spPr>
        <p:txBody>
          <a:bodyPr>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794AFC75-4B3A-453D-AEDD-A0550188BE12}"/>
              </a:ext>
            </a:extLst>
          </p:cNvPr>
          <p:cNvSpPr>
            <a:spLocks noGrp="1"/>
          </p:cNvSpPr>
          <p:nvPr>
            <p:ph type="dt" sz="half" idx="10"/>
          </p:nvPr>
        </p:nvSpPr>
        <p:spPr/>
        <p:txBody>
          <a:bodyPr/>
          <a:lstStyle>
            <a:lvl1pPr>
              <a:defRPr/>
            </a:lvl1pPr>
          </a:lstStyle>
          <a:p>
            <a:fld id="{EB633E2C-8828-434B-A7E7-1145D5851C3F}" type="datetimeFigureOut">
              <a:rPr lang="en-US" altLang="en-US"/>
              <a:pPr/>
              <a:t>7/14/2020</a:t>
            </a:fld>
            <a:endParaRPr lang="en-US" altLang="en-US"/>
          </a:p>
        </p:txBody>
      </p:sp>
      <p:sp>
        <p:nvSpPr>
          <p:cNvPr id="7" name="Footer Placeholder 5">
            <a:extLst>
              <a:ext uri="{FF2B5EF4-FFF2-40B4-BE49-F238E27FC236}">
                <a16:creationId xmlns:a16="http://schemas.microsoft.com/office/drawing/2014/main" id="{2B1C47B5-445D-493B-A711-9878D4F98860}"/>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6">
            <a:extLst>
              <a:ext uri="{FF2B5EF4-FFF2-40B4-BE49-F238E27FC236}">
                <a16:creationId xmlns:a16="http://schemas.microsoft.com/office/drawing/2014/main" id="{D8E65211-2E74-49AF-BE33-221B24AEC51D}"/>
              </a:ext>
            </a:extLst>
          </p:cNvPr>
          <p:cNvSpPr>
            <a:spLocks noGrp="1"/>
          </p:cNvSpPr>
          <p:nvPr>
            <p:ph type="sldNum" sz="quarter" idx="12"/>
          </p:nvPr>
        </p:nvSpPr>
        <p:spPr/>
        <p:txBody>
          <a:bodyPr/>
          <a:lstStyle>
            <a:lvl1pPr>
              <a:defRPr/>
            </a:lvl1pPr>
          </a:lstStyle>
          <a:p>
            <a:fld id="{676B4699-6FC5-44DE-B2FE-890ACBF72BD3}" type="slidenum">
              <a:rPr lang="en-US" altLang="en-US"/>
              <a:pPr/>
              <a:t>‹#›</a:t>
            </a:fld>
            <a:endParaRPr lang="en-US" altLang="en-US"/>
          </a:p>
        </p:txBody>
      </p:sp>
    </p:spTree>
    <p:extLst>
      <p:ext uri="{BB962C8B-B14F-4D97-AF65-F5344CB8AC3E}">
        <p14:creationId xmlns:p14="http://schemas.microsoft.com/office/powerpoint/2010/main" val="299394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33856" y="3505200"/>
            <a:ext cx="98552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CAF5FB4-CC8C-4D4F-9DC1-8ED864797E47}"/>
              </a:ext>
            </a:extLst>
          </p:cNvPr>
          <p:cNvSpPr>
            <a:spLocks noGrp="1"/>
          </p:cNvSpPr>
          <p:nvPr>
            <p:ph type="dt" sz="half" idx="10"/>
          </p:nvPr>
        </p:nvSpPr>
        <p:spPr/>
        <p:txBody>
          <a:bodyPr/>
          <a:lstStyle>
            <a:lvl1pPr>
              <a:defRPr/>
            </a:lvl1pPr>
          </a:lstStyle>
          <a:p>
            <a:fld id="{D727EC3D-9A31-43F3-AF1F-E13D3D32BA3B}" type="datetimeFigureOut">
              <a:rPr lang="en-US" altLang="en-US"/>
              <a:pPr/>
              <a:t>7/14/2020</a:t>
            </a:fld>
            <a:endParaRPr lang="en-US" altLang="en-US"/>
          </a:p>
        </p:txBody>
      </p:sp>
      <p:sp>
        <p:nvSpPr>
          <p:cNvPr id="6" name="Footer Placeholder 4">
            <a:extLst>
              <a:ext uri="{FF2B5EF4-FFF2-40B4-BE49-F238E27FC236}">
                <a16:creationId xmlns:a16="http://schemas.microsoft.com/office/drawing/2014/main" id="{2871C88E-F021-4C8C-B7B4-7A41B4994A4C}"/>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327B2FE5-4AC1-43E7-969F-9DE397E5C40F}"/>
              </a:ext>
            </a:extLst>
          </p:cNvPr>
          <p:cNvSpPr>
            <a:spLocks noGrp="1"/>
          </p:cNvSpPr>
          <p:nvPr>
            <p:ph type="sldNum" sz="quarter" idx="12"/>
          </p:nvPr>
        </p:nvSpPr>
        <p:spPr/>
        <p:txBody>
          <a:bodyPr/>
          <a:lstStyle>
            <a:lvl1pPr>
              <a:defRPr/>
            </a:lvl1pPr>
          </a:lstStyle>
          <a:p>
            <a:fld id="{2F3C09B8-AF75-4A6C-8C99-448D624C5759}" type="slidenum">
              <a:rPr lang="en-US" altLang="en-US"/>
              <a:pPr/>
              <a:t>‹#›</a:t>
            </a:fld>
            <a:endParaRPr lang="en-US" altLang="en-US"/>
          </a:p>
        </p:txBody>
      </p:sp>
    </p:spTree>
    <p:extLst>
      <p:ext uri="{BB962C8B-B14F-4D97-AF65-F5344CB8AC3E}">
        <p14:creationId xmlns:p14="http://schemas.microsoft.com/office/powerpoint/2010/main" val="354459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6A924F-F905-4C03-AF7F-86A734D8A632}"/>
              </a:ext>
            </a:extLst>
          </p:cNvPr>
          <p:cNvSpPr>
            <a:spLocks noGrp="1"/>
          </p:cNvSpPr>
          <p:nvPr>
            <p:ph type="title"/>
          </p:nvPr>
        </p:nvSpPr>
        <p:spPr bwMode="auto">
          <a:xfrm>
            <a:off x="1016000" y="4572000"/>
            <a:ext cx="904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F6C0DD-AAAE-4BB0-884B-B81511C60B69}"/>
              </a:ext>
            </a:extLst>
          </p:cNvPr>
          <p:cNvSpPr>
            <a:spLocks noGrp="1"/>
          </p:cNvSpPr>
          <p:nvPr>
            <p:ph type="body" idx="1"/>
          </p:nvPr>
        </p:nvSpPr>
        <p:spPr bwMode="auto">
          <a:xfrm>
            <a:off x="1016000" y="685800"/>
            <a:ext cx="1005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8E807A-A79B-4E4C-8E9F-767657FEE9DF}"/>
              </a:ext>
            </a:extLst>
          </p:cNvPr>
          <p:cNvSpPr>
            <a:spLocks noGrp="1"/>
          </p:cNvSpPr>
          <p:nvPr>
            <p:ph type="dt" sz="half" idx="2"/>
          </p:nvPr>
        </p:nvSpPr>
        <p:spPr>
          <a:xfrm>
            <a:off x="8331200" y="6208714"/>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454545"/>
                </a:solidFill>
                <a:latin typeface="Times New Roman" panose="02020603050405020304" pitchFamily="18" charset="0"/>
              </a:defRPr>
            </a:lvl1pPr>
          </a:lstStyle>
          <a:p>
            <a:fld id="{07995345-BFC7-4377-983B-4AA57C384277}" type="datetimeFigureOut">
              <a:rPr lang="en-US" altLang="en-US"/>
              <a:pPr/>
              <a:t>7/14/2020</a:t>
            </a:fld>
            <a:endParaRPr lang="en-US" altLang="en-US"/>
          </a:p>
        </p:txBody>
      </p:sp>
      <p:sp>
        <p:nvSpPr>
          <p:cNvPr id="5" name="Footer Placeholder 4">
            <a:extLst>
              <a:ext uri="{FF2B5EF4-FFF2-40B4-BE49-F238E27FC236}">
                <a16:creationId xmlns:a16="http://schemas.microsoft.com/office/drawing/2014/main" id="{ED3067C6-8128-4604-BCAB-65EFF521F0F3}"/>
              </a:ext>
            </a:extLst>
          </p:cNvPr>
          <p:cNvSpPr>
            <a:spLocks noGrp="1"/>
          </p:cNvSpPr>
          <p:nvPr>
            <p:ph type="ftr" sz="quarter" idx="3"/>
          </p:nvPr>
        </p:nvSpPr>
        <p:spPr>
          <a:xfrm>
            <a:off x="1016001" y="6208714"/>
            <a:ext cx="6498167"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454545"/>
                </a:solidFill>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12EA1F3E-991C-449A-BB5B-D2E1AB38A544}"/>
              </a:ext>
            </a:extLst>
          </p:cNvPr>
          <p:cNvSpPr>
            <a:spLocks noGrp="1"/>
          </p:cNvSpPr>
          <p:nvPr>
            <p:ph type="sldNum" sz="quarter" idx="4"/>
          </p:nvPr>
        </p:nvSpPr>
        <p:spPr>
          <a:xfrm>
            <a:off x="10160000" y="5688014"/>
            <a:ext cx="10160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262626"/>
                </a:solidFill>
                <a:latin typeface="Impact" panose="020B0806030902050204" pitchFamily="34" charset="0"/>
              </a:defRPr>
            </a:lvl1pPr>
          </a:lstStyle>
          <a:p>
            <a:fld id="{D1A20A21-974C-4DB9-8D65-0018C285529A}" type="slidenum">
              <a:rPr lang="en-US" altLang="en-US"/>
              <a:pPr/>
              <a:t>‹#›</a:t>
            </a:fld>
            <a:endParaRPr lang="en-US" altLang="en-US"/>
          </a:p>
        </p:txBody>
      </p:sp>
      <p:sp>
        <p:nvSpPr>
          <p:cNvPr id="8" name="Rectangle 7">
            <a:extLst>
              <a:ext uri="{FF2B5EF4-FFF2-40B4-BE49-F238E27FC236}">
                <a16:creationId xmlns:a16="http://schemas.microsoft.com/office/drawing/2014/main" id="{7F021C88-0759-40E6-B1B8-1C5BEDEADC65}"/>
              </a:ext>
            </a:extLst>
          </p:cNvPr>
          <p:cNvSpPr/>
          <p:nvPr/>
        </p:nvSpPr>
        <p:spPr>
          <a:xfrm>
            <a:off x="1037167"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9" name="Rectangle 8">
            <a:extLst>
              <a:ext uri="{FF2B5EF4-FFF2-40B4-BE49-F238E27FC236}">
                <a16:creationId xmlns:a16="http://schemas.microsoft.com/office/drawing/2014/main" id="{718FC44C-05F2-45DA-B74C-D1B340740887}"/>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2806822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S PGothic" panose="020B0600070205080204" pitchFamily="34" charset="-128"/>
          <a:cs typeface="ＭＳ Ｐゴシック" charset="0"/>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MS PGothic" panose="020B0600070205080204" pitchFamily="34" charset="-128"/>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MS PGothic" panose="020B0600070205080204" pitchFamily="34" charset="-128"/>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43B0E28-1461-4218-B5EE-E3BFF54F17AB}"/>
              </a:ext>
            </a:extLst>
          </p:cNvPr>
          <p:cNvSpPr>
            <a:spLocks noGrp="1" noChangeArrowheads="1"/>
          </p:cNvSpPr>
          <p:nvPr>
            <p:ph type="title"/>
          </p:nvPr>
        </p:nvSpPr>
        <p:spPr/>
        <p:txBody>
          <a:bodyPr/>
          <a:lstStyle/>
          <a:p>
            <a:pPr eaLnBrk="1" hangingPunct="1"/>
            <a:r>
              <a:rPr lang="en-US" altLang="en-US" dirty="0"/>
              <a:t>Lecture 2</a:t>
            </a:r>
          </a:p>
        </p:txBody>
      </p:sp>
      <p:sp>
        <p:nvSpPr>
          <p:cNvPr id="14338" name="Rectangle 3">
            <a:extLst>
              <a:ext uri="{FF2B5EF4-FFF2-40B4-BE49-F238E27FC236}">
                <a16:creationId xmlns:a16="http://schemas.microsoft.com/office/drawing/2014/main" id="{5FEE1615-0750-41BB-84B7-4EE66D52C729}"/>
              </a:ext>
            </a:extLst>
          </p:cNvPr>
          <p:cNvSpPr>
            <a:spLocks noGrp="1" noChangeArrowheads="1"/>
          </p:cNvSpPr>
          <p:nvPr>
            <p:ph idx="1"/>
          </p:nvPr>
        </p:nvSpPr>
        <p:spPr>
          <a:xfrm>
            <a:off x="2362200" y="2033588"/>
            <a:ext cx="7543800" cy="2133600"/>
          </a:xfrm>
        </p:spPr>
        <p:txBody>
          <a:bodyPr/>
          <a:lstStyle/>
          <a:p>
            <a:pPr eaLnBrk="1" hangingPunct="1"/>
            <a:r>
              <a:rPr lang="en-US" altLang="en-US" b="1">
                <a:solidFill>
                  <a:schemeClr val="folHlink"/>
                </a:solidFill>
              </a:rPr>
              <a:t>Software &amp; Software Engineering</a:t>
            </a:r>
          </a:p>
        </p:txBody>
      </p:sp>
      <p:sp>
        <p:nvSpPr>
          <p:cNvPr id="14339" name="Footer Placeholder 3">
            <a:extLst>
              <a:ext uri="{FF2B5EF4-FFF2-40B4-BE49-F238E27FC236}">
                <a16:creationId xmlns:a16="http://schemas.microsoft.com/office/drawing/2014/main" id="{EB83AD73-6558-492E-A1CD-CE16CC988CED}"/>
              </a:ext>
            </a:extLst>
          </p:cNvPr>
          <p:cNvSpPr>
            <a:spLocks noGrp="1"/>
          </p:cNvSpPr>
          <p:nvPr>
            <p:ph type="ftr" sz="quarter" idx="11"/>
          </p:nvPr>
        </p:nvSpPr>
        <p:spPr bwMode="auto">
          <a:xfrm>
            <a:off x="2438400" y="6303964"/>
            <a:ext cx="7696200"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1000">
                <a:solidFill>
                  <a:prstClr val="black"/>
                </a:solidFill>
                <a:latin typeface="Helvetica" panose="020B0604020202020204" pitchFamily="34" charset="0"/>
              </a:rPr>
              <a:t>These slides are designed and adapted from slides provided by </a:t>
            </a:r>
            <a:r>
              <a:rPr lang="en-US" altLang="en-US" sz="1000" i="1">
                <a:solidFill>
                  <a:prstClr val="black"/>
                </a:solidFill>
                <a:latin typeface="Helvetica" panose="020B0604020202020204" pitchFamily="34" charset="0"/>
              </a:rPr>
              <a:t>Software Engineering: A Practitioner</a:t>
            </a:r>
            <a:r>
              <a:rPr lang="ja-JP" altLang="en-US" sz="1000" i="1">
                <a:solidFill>
                  <a:prstClr val="black"/>
                </a:solidFill>
                <a:latin typeface="Helvetica" panose="020B0604020202020204" pitchFamily="34" charset="0"/>
              </a:rPr>
              <a:t>’</a:t>
            </a:r>
            <a:r>
              <a:rPr lang="en-US" altLang="ja-JP" sz="1000" i="1">
                <a:solidFill>
                  <a:prstClr val="black"/>
                </a:solidFill>
                <a:latin typeface="Helvetica" panose="020B0604020202020204" pitchFamily="34" charset="0"/>
              </a:rPr>
              <a:t>s Approach, 7/e </a:t>
            </a:r>
            <a:r>
              <a:rPr lang="en-US" altLang="ja-JP" sz="1000">
                <a:solidFill>
                  <a:prstClr val="black"/>
                </a:solidFill>
                <a:latin typeface="Helvetica" panose="020B0604020202020204" pitchFamily="34" charset="0"/>
              </a:rPr>
              <a:t>(McGraw-Hill 2009) by Roger Pressman and </a:t>
            </a:r>
            <a:r>
              <a:rPr lang="en-US" altLang="ja-JP" sz="1000" i="1">
                <a:solidFill>
                  <a:prstClr val="black"/>
                </a:solidFill>
                <a:latin typeface="Helvetica" panose="020B0604020202020204" pitchFamily="34" charset="0"/>
              </a:rPr>
              <a:t>Software Engineering 9</a:t>
            </a:r>
            <a:r>
              <a:rPr lang="en-US" altLang="ja-JP" sz="1000" i="1" baseline="30000">
                <a:solidFill>
                  <a:prstClr val="black"/>
                </a:solidFill>
                <a:latin typeface="Helvetica" panose="020B0604020202020204" pitchFamily="34" charset="0"/>
              </a:rPr>
              <a:t>/e</a:t>
            </a:r>
            <a:r>
              <a:rPr lang="en-US" altLang="ja-JP" sz="1000" i="1">
                <a:solidFill>
                  <a:prstClr val="black"/>
                </a:solidFill>
                <a:latin typeface="Helvetica" panose="020B0604020202020204" pitchFamily="34" charset="0"/>
              </a:rPr>
              <a:t> </a:t>
            </a:r>
            <a:r>
              <a:rPr lang="en-US" altLang="ja-JP" sz="1000">
                <a:solidFill>
                  <a:prstClr val="black"/>
                </a:solidFill>
                <a:latin typeface="Helvetica" panose="020B0604020202020204" pitchFamily="34" charset="0"/>
              </a:rPr>
              <a:t>Addison Wesley 2011 by Ian Sommerville</a:t>
            </a:r>
            <a:endParaRPr lang="en-US" altLang="en-US" sz="1000">
              <a:solidFill>
                <a:prstClr val="black"/>
              </a:solidFill>
              <a:latin typeface="Helvetica" panose="020B0604020202020204" pitchFamily="34" charset="0"/>
            </a:endParaRPr>
          </a:p>
        </p:txBody>
      </p:sp>
      <p:sp>
        <p:nvSpPr>
          <p:cNvPr id="14340" name="Slide Number Placeholder 4">
            <a:extLst>
              <a:ext uri="{FF2B5EF4-FFF2-40B4-BE49-F238E27FC236}">
                <a16:creationId xmlns:a16="http://schemas.microsoft.com/office/drawing/2014/main" id="{0F7C0C15-A6EA-4880-93D7-ED956B110B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3171F39B-197A-49EC-8D11-4563A3ECF45B}" type="slidenum">
              <a:rPr lang="en-US" altLang="en-US" sz="1000">
                <a:solidFill>
                  <a:prstClr val="black"/>
                </a:solidFill>
                <a:latin typeface="Helvetica" panose="020B0604020202020204" pitchFamily="34" charset="0"/>
              </a:rPr>
              <a:pPr eaLnBrk="0" fontAlgn="base" hangingPunct="0">
                <a:spcBef>
                  <a:spcPct val="0"/>
                </a:spcBef>
                <a:spcAft>
                  <a:spcPct val="0"/>
                </a:spcAft>
              </a:pPr>
              <a:t>1</a:t>
            </a:fld>
            <a:endParaRPr lang="en-US" altLang="en-US" sz="1000">
              <a:solidFill>
                <a:prstClr val="black"/>
              </a:solidFill>
              <a:latin typeface="Helvetica" panose="020B0604020202020204" pitchFamily="34" charset="0"/>
            </a:endParaRPr>
          </a:p>
        </p:txBody>
      </p:sp>
      <p:sp>
        <p:nvSpPr>
          <p:cNvPr id="14341" name="Text Box 7">
            <a:extLst>
              <a:ext uri="{FF2B5EF4-FFF2-40B4-BE49-F238E27FC236}">
                <a16:creationId xmlns:a16="http://schemas.microsoft.com/office/drawing/2014/main" id="{AFD9C58F-BD73-45ED-A972-0E1F4994832B}"/>
              </a:ext>
            </a:extLst>
          </p:cNvPr>
          <p:cNvSpPr txBox="1">
            <a:spLocks noChangeArrowheads="1"/>
          </p:cNvSpPr>
          <p:nvPr/>
        </p:nvSpPr>
        <p:spPr bwMode="auto">
          <a:xfrm>
            <a:off x="2447925" y="2971800"/>
            <a:ext cx="7467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br>
              <a:rPr lang="en-US" altLang="en-US" sz="3200" i="1" dirty="0">
                <a:solidFill>
                  <a:srgbClr val="303030"/>
                </a:solidFill>
                <a:latin typeface="Helvetica" panose="020B0604020202020204" pitchFamily="34" charset="0"/>
              </a:rPr>
            </a:br>
            <a:r>
              <a:rPr lang="en-US" altLang="en-US" sz="1400" i="1" dirty="0">
                <a:solidFill>
                  <a:srgbClr val="303030"/>
                </a:solidFill>
                <a:latin typeface="Helvetica" panose="020B0604020202020204" pitchFamily="34" charset="0"/>
              </a:rPr>
              <a:t>Software Engineering: A Practitioner</a:t>
            </a:r>
            <a:r>
              <a:rPr lang="ja-JP" altLang="en-US" sz="1400" i="1" dirty="0">
                <a:solidFill>
                  <a:srgbClr val="303030"/>
                </a:solidFill>
                <a:latin typeface="Helvetica" panose="020B0604020202020204" pitchFamily="34" charset="0"/>
              </a:rPr>
              <a:t>’</a:t>
            </a:r>
            <a:r>
              <a:rPr lang="en-US" altLang="ja-JP" sz="1400" i="1" dirty="0">
                <a:solidFill>
                  <a:srgbClr val="303030"/>
                </a:solidFill>
                <a:latin typeface="Helvetica" panose="020B0604020202020204" pitchFamily="34" charset="0"/>
              </a:rPr>
              <a:t>s Approach, 7/e </a:t>
            </a:r>
          </a:p>
          <a:p>
            <a:pPr eaLnBrk="0" fontAlgn="base" hangingPunct="0">
              <a:spcBef>
                <a:spcPct val="0"/>
              </a:spcBef>
              <a:spcAft>
                <a:spcPct val="0"/>
              </a:spcAft>
            </a:pP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b="1" dirty="0">
                <a:solidFill>
                  <a:prstClr val="black"/>
                </a:solidFill>
              </a:rPr>
              <a:t>Slides copyright © 1996, 2001, 2005, 2009</a:t>
            </a:r>
            <a:r>
              <a:rPr lang="en-US" altLang="en-US" sz="1400" dirty="0">
                <a:solidFill>
                  <a:prstClr val="black"/>
                </a:solidFill>
              </a:rPr>
              <a:t> </a:t>
            </a: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i="1" dirty="0">
                <a:solidFill>
                  <a:srgbClr val="303030"/>
                </a:solidFill>
                <a:latin typeface="Helvetica" panose="020B0604020202020204" pitchFamily="34" charset="0"/>
              </a:rPr>
              <a:t>Software Engineering  9/e</a:t>
            </a:r>
          </a:p>
          <a:p>
            <a:pPr eaLnBrk="0" fontAlgn="base" hangingPunct="0">
              <a:spcBef>
                <a:spcPct val="0"/>
              </a:spcBef>
              <a:spcAft>
                <a:spcPct val="0"/>
              </a:spcAft>
            </a:pPr>
            <a:r>
              <a:rPr lang="en-US" altLang="en-US" sz="1400" b="1" dirty="0">
                <a:solidFill>
                  <a:prstClr val="black"/>
                </a:solidFill>
              </a:rPr>
              <a:t>By Ian Sommerville </a:t>
            </a:r>
          </a:p>
          <a:p>
            <a:pPr eaLnBrk="0" fontAlgn="base" hangingPunct="0">
              <a:spcBef>
                <a:spcPct val="0"/>
              </a:spcBef>
              <a:spcAft>
                <a:spcPct val="0"/>
              </a:spcAft>
            </a:pPr>
            <a:endParaRPr lang="en-US" altLang="en-US" sz="1800" b="1" i="1" dirty="0">
              <a:solidFill>
                <a:srgbClr val="303030"/>
              </a:solidFill>
            </a:endParaRPr>
          </a:p>
          <a:p>
            <a:pPr eaLnBrk="0" fontAlgn="base" hangingPunct="0">
              <a:spcBef>
                <a:spcPct val="0"/>
              </a:spcBef>
              <a:spcAft>
                <a:spcPct val="0"/>
              </a:spcAft>
            </a:pPr>
            <a:endParaRPr lang="en-US" altLang="en-US" sz="1400" dirty="0">
              <a:solidFill>
                <a:prstClr val="black"/>
              </a:solidFill>
            </a:endParaRPr>
          </a:p>
          <a:p>
            <a:pPr eaLnBrk="0" fontAlgn="base" hangingPunct="0">
              <a:spcBef>
                <a:spcPct val="0"/>
              </a:spcBef>
              <a:spcAft>
                <a:spcPct val="0"/>
              </a:spcAft>
            </a:pPr>
            <a:endParaRPr lang="en-US" altLang="en-US" sz="1200" dirty="0">
              <a:solidFill>
                <a:prstClr val="black"/>
              </a:solidFill>
            </a:endParaRPr>
          </a:p>
        </p:txBody>
      </p:sp>
      <p:sp>
        <p:nvSpPr>
          <p:cNvPr id="14342" name="Text Box 7">
            <a:extLst>
              <a:ext uri="{FF2B5EF4-FFF2-40B4-BE49-F238E27FC236}">
                <a16:creationId xmlns:a16="http://schemas.microsoft.com/office/drawing/2014/main" id="{9BD85DC3-701C-46D2-B5BC-28D1462EDF84}"/>
              </a:ext>
            </a:extLst>
          </p:cNvPr>
          <p:cNvSpPr txBox="1">
            <a:spLocks noChangeArrowheads="1"/>
          </p:cNvSpPr>
          <p:nvPr/>
        </p:nvSpPr>
        <p:spPr bwMode="auto">
          <a:xfrm>
            <a:off x="2028825" y="1296988"/>
            <a:ext cx="830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3000" b="1" i="1" dirty="0">
                <a:solidFill>
                  <a:srgbClr val="303030"/>
                </a:solidFill>
                <a:latin typeface="Helvetica" panose="020B0604020202020204" pitchFamily="34" charset="0"/>
              </a:rPr>
              <a:t>CS404: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81201" y="274638"/>
            <a:ext cx="7571172" cy="1143000"/>
          </a:xfrm>
        </p:spPr>
        <p:txBody>
          <a:bodyPr/>
          <a:lstStyle/>
          <a:p>
            <a:pPr eaLnBrk="1" hangingPunct="1"/>
            <a:r>
              <a:rPr lang="en-GB" altLang="en-US" dirty="0"/>
              <a:t>Carry Out the Plan</a:t>
            </a:r>
          </a:p>
        </p:txBody>
      </p:sp>
      <p:sp>
        <p:nvSpPr>
          <p:cNvPr id="5" name="Rectangle 3">
            <a:extLst>
              <a:ext uri="{FF2B5EF4-FFF2-40B4-BE49-F238E27FC236}">
                <a16:creationId xmlns:a16="http://schemas.microsoft.com/office/drawing/2014/main" id="{184EC71E-6662-40CC-AADA-3D379CFE8D11}"/>
              </a:ext>
            </a:extLst>
          </p:cNvPr>
          <p:cNvSpPr>
            <a:spLocks noGrp="1"/>
          </p:cNvSpPr>
          <p:nvPr>
            <p:ph idx="1"/>
          </p:nvPr>
        </p:nvSpPr>
        <p:spPr>
          <a:xfrm>
            <a:off x="1066800" y="1777753"/>
            <a:ext cx="10058400" cy="3886200"/>
          </a:xfrm>
        </p:spPr>
        <p:txBody>
          <a:bodyPr/>
          <a:lstStyle/>
          <a:p>
            <a:pPr eaLnBrk="1" hangingPunct="1">
              <a:spcBef>
                <a:spcPts val="600"/>
              </a:spcBef>
            </a:pPr>
            <a:r>
              <a:rPr lang="en-US" altLang="en-US" i="1" dirty="0">
                <a:solidFill>
                  <a:schemeClr val="folHlink"/>
                </a:solidFill>
                <a:latin typeface="Palatino" charset="0"/>
              </a:rPr>
              <a:t>Does the solutions conform to the plan?</a:t>
            </a:r>
            <a:r>
              <a:rPr lang="en-US" altLang="en-US" dirty="0">
                <a:latin typeface="Palatino" charset="0"/>
              </a:rPr>
              <a:t> Is source code traceable to the design model?</a:t>
            </a:r>
            <a:endParaRPr lang="en-US" altLang="en-US" i="1" dirty="0">
              <a:latin typeface="Palatino" charset="0"/>
            </a:endParaRPr>
          </a:p>
          <a:p>
            <a:pPr eaLnBrk="1" hangingPunct="1"/>
            <a:r>
              <a:rPr lang="en-US" altLang="en-US" i="1" dirty="0">
                <a:solidFill>
                  <a:schemeClr val="folHlink"/>
                </a:solidFill>
                <a:latin typeface="Palatino" charset="0"/>
              </a:rPr>
              <a:t>Is each component part of the solution probably correct?</a:t>
            </a:r>
            <a:r>
              <a:rPr lang="en-US" altLang="en-US" dirty="0">
                <a:latin typeface="Palatino" charset="0"/>
              </a:rPr>
              <a:t> Has the design and code been reviewed, or better, have correctness proofs been applied to algorithm?</a:t>
            </a:r>
          </a:p>
          <a:p>
            <a:pPr eaLnBrk="1" hangingPunct="1"/>
            <a:endParaRPr lang="en-US" altLang="en-US" dirty="0"/>
          </a:p>
        </p:txBody>
      </p:sp>
    </p:spTree>
    <p:extLst>
      <p:ext uri="{BB962C8B-B14F-4D97-AF65-F5344CB8AC3E}">
        <p14:creationId xmlns:p14="http://schemas.microsoft.com/office/powerpoint/2010/main" val="171110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81201" y="274638"/>
            <a:ext cx="7571172" cy="1143000"/>
          </a:xfrm>
        </p:spPr>
        <p:txBody>
          <a:bodyPr/>
          <a:lstStyle/>
          <a:p>
            <a:pPr eaLnBrk="1" hangingPunct="1"/>
            <a:r>
              <a:rPr lang="en-GB" altLang="en-US" dirty="0"/>
              <a:t>Examine the Result</a:t>
            </a:r>
          </a:p>
        </p:txBody>
      </p:sp>
      <p:sp>
        <p:nvSpPr>
          <p:cNvPr id="6" name="Rectangle 3">
            <a:extLst>
              <a:ext uri="{FF2B5EF4-FFF2-40B4-BE49-F238E27FC236}">
                <a16:creationId xmlns:a16="http://schemas.microsoft.com/office/drawing/2014/main" id="{A65B0A0D-E9A9-4E5C-BF9E-25EE96FBB904}"/>
              </a:ext>
            </a:extLst>
          </p:cNvPr>
          <p:cNvSpPr>
            <a:spLocks noGrp="1"/>
          </p:cNvSpPr>
          <p:nvPr>
            <p:ph idx="1"/>
          </p:nvPr>
        </p:nvSpPr>
        <p:spPr>
          <a:xfrm>
            <a:off x="1066800" y="1671222"/>
            <a:ext cx="10058400" cy="3886200"/>
          </a:xfrm>
        </p:spPr>
        <p:txBody>
          <a:bodyPr/>
          <a:lstStyle/>
          <a:p>
            <a:pPr eaLnBrk="1" hangingPunct="1">
              <a:spcBef>
                <a:spcPts val="600"/>
              </a:spcBef>
            </a:pPr>
            <a:r>
              <a:rPr lang="en-US" altLang="en-US" i="1" dirty="0">
                <a:solidFill>
                  <a:schemeClr val="folHlink"/>
                </a:solidFill>
                <a:latin typeface="Palatino" charset="0"/>
              </a:rPr>
              <a:t>Is it possible to test each component part of the solution?</a:t>
            </a:r>
            <a:r>
              <a:rPr lang="en-US" altLang="en-US" i="1" dirty="0">
                <a:latin typeface="Palatino" charset="0"/>
              </a:rPr>
              <a:t> </a:t>
            </a:r>
            <a:r>
              <a:rPr lang="en-US" altLang="en-US" dirty="0">
                <a:latin typeface="Palatino" charset="0"/>
              </a:rPr>
              <a:t>Has a reasonable testing strategy been implemented?</a:t>
            </a:r>
            <a:endParaRPr lang="en-US" altLang="en-US" i="1" dirty="0">
              <a:latin typeface="Palatino" charset="0"/>
            </a:endParaRPr>
          </a:p>
          <a:p>
            <a:pPr eaLnBrk="1" hangingPunct="1"/>
            <a:r>
              <a:rPr lang="en-US" altLang="en-US" i="1" dirty="0">
                <a:solidFill>
                  <a:schemeClr val="folHlink"/>
                </a:solidFill>
                <a:latin typeface="Palatino" charset="0"/>
              </a:rPr>
              <a:t>Does the solution produce results that conform to the data, functions, and features that are required?</a:t>
            </a:r>
            <a:r>
              <a:rPr lang="en-US" altLang="en-US" i="1" dirty="0">
                <a:latin typeface="Palatino" charset="0"/>
              </a:rPr>
              <a:t> </a:t>
            </a:r>
            <a:r>
              <a:rPr lang="en-US" altLang="en-US" dirty="0">
                <a:latin typeface="Palatino" charset="0"/>
              </a:rPr>
              <a:t>Has the software been validated against all stakeholder requirements?</a:t>
            </a:r>
            <a:endParaRPr lang="en-US" altLang="en-US" i="1" dirty="0">
              <a:latin typeface="Palatino" charset="0"/>
            </a:endParaRPr>
          </a:p>
          <a:p>
            <a:pPr eaLnBrk="1" hangingPunct="1"/>
            <a:endParaRPr lang="en-US" altLang="en-US" dirty="0"/>
          </a:p>
        </p:txBody>
      </p:sp>
    </p:spTree>
    <p:extLst>
      <p:ext uri="{BB962C8B-B14F-4D97-AF65-F5344CB8AC3E}">
        <p14:creationId xmlns:p14="http://schemas.microsoft.com/office/powerpoint/2010/main" val="279506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72324" y="363985"/>
            <a:ext cx="7571172" cy="1586314"/>
          </a:xfrm>
        </p:spPr>
        <p:txBody>
          <a:bodyPr/>
          <a:lstStyle/>
          <a:p>
            <a:pPr eaLnBrk="1" hangingPunct="1"/>
            <a:r>
              <a:rPr lang="en-US" altLang="en-US" sz="3200" dirty="0"/>
              <a:t>Hooker</a:t>
            </a:r>
            <a:r>
              <a:rPr lang="ja-JP" altLang="en-US" sz="3200" dirty="0"/>
              <a:t>’</a:t>
            </a:r>
            <a:r>
              <a:rPr lang="en-US" altLang="ja-JP" sz="3200" dirty="0"/>
              <a:t>s General Principles for Software Engineering Practice: important underlying law</a:t>
            </a:r>
            <a:endParaRPr lang="en-GB" altLang="en-US" dirty="0"/>
          </a:p>
        </p:txBody>
      </p:sp>
      <p:sp>
        <p:nvSpPr>
          <p:cNvPr id="5" name="Rectangle 3">
            <a:extLst>
              <a:ext uri="{FF2B5EF4-FFF2-40B4-BE49-F238E27FC236}">
                <a16:creationId xmlns:a16="http://schemas.microsoft.com/office/drawing/2014/main" id="{A11DEAF2-031F-4D38-90E8-DDB6F62E2087}"/>
              </a:ext>
            </a:extLst>
          </p:cNvPr>
          <p:cNvSpPr>
            <a:spLocks noGrp="1"/>
          </p:cNvSpPr>
          <p:nvPr>
            <p:ph idx="1"/>
          </p:nvPr>
        </p:nvSpPr>
        <p:spPr>
          <a:xfrm>
            <a:off x="1066800" y="1950299"/>
            <a:ext cx="10058400" cy="3886200"/>
          </a:xfrm>
        </p:spPr>
        <p:txBody>
          <a:bodyPr/>
          <a:lstStyle/>
          <a:p>
            <a:pPr marL="0" indent="0" eaLnBrk="1" hangingPunct="1">
              <a:spcBef>
                <a:spcPts val="600"/>
              </a:spcBef>
              <a:buFont typeface="Arial" panose="020B0604020202020204" pitchFamily="34" charset="0"/>
              <a:buNone/>
            </a:pPr>
            <a:r>
              <a:rPr lang="en-US" altLang="en-US" dirty="0">
                <a:latin typeface="Palatino" charset="0"/>
              </a:rPr>
              <a:t>Help you establish mind-set for solid software engineering practice (David Hooker 96). </a:t>
            </a:r>
          </a:p>
          <a:p>
            <a:pPr marL="0" indent="0" eaLnBrk="1" hangingPunct="1">
              <a:spcBef>
                <a:spcPts val="600"/>
              </a:spcBef>
            </a:pPr>
            <a:r>
              <a:rPr lang="en-US" altLang="en-US" sz="2000" dirty="0">
                <a:latin typeface="Palatino" charset="0"/>
              </a:rPr>
              <a:t>1: </a:t>
            </a:r>
            <a:r>
              <a:rPr lang="en-US" altLang="en-US" sz="2000" i="1" dirty="0">
                <a:latin typeface="Palatino" charset="0"/>
              </a:rPr>
              <a:t>The Reason It All Exists: provide values to users </a:t>
            </a:r>
          </a:p>
          <a:p>
            <a:pPr marL="0" indent="0" eaLnBrk="1" hangingPunct="1">
              <a:spcBef>
                <a:spcPts val="600"/>
              </a:spcBef>
            </a:pPr>
            <a:r>
              <a:rPr lang="en-US" altLang="en-US" sz="2000" dirty="0">
                <a:solidFill>
                  <a:srgbClr val="000000"/>
                </a:solidFill>
                <a:latin typeface="Palatino" charset="0"/>
              </a:rPr>
              <a:t>2: </a:t>
            </a:r>
            <a:r>
              <a:rPr lang="en-US" altLang="en-US" sz="2000" i="1" dirty="0">
                <a:solidFill>
                  <a:srgbClr val="000000"/>
                </a:solidFill>
                <a:latin typeface="Palatino" charset="0"/>
              </a:rPr>
              <a:t>KISS (Keep It Simple, Stupid! As simple as possible)</a:t>
            </a:r>
          </a:p>
          <a:p>
            <a:pPr marL="0" indent="0" eaLnBrk="1" hangingPunct="1">
              <a:spcBef>
                <a:spcPts val="600"/>
              </a:spcBef>
            </a:pPr>
            <a:r>
              <a:rPr lang="en-US" altLang="en-US" sz="2000" dirty="0">
                <a:solidFill>
                  <a:srgbClr val="000000"/>
                </a:solidFill>
                <a:latin typeface="Palatino" charset="0"/>
              </a:rPr>
              <a:t>3: </a:t>
            </a:r>
            <a:r>
              <a:rPr lang="en-US" altLang="en-US" sz="2000" i="1" dirty="0">
                <a:solidFill>
                  <a:srgbClr val="000000"/>
                </a:solidFill>
                <a:latin typeface="Palatino" charset="0"/>
              </a:rPr>
              <a:t>Maintain the Vision (otherwise, incompatible design)</a:t>
            </a:r>
            <a:endParaRPr lang="en-US" altLang="en-US" sz="2000" dirty="0">
              <a:solidFill>
                <a:srgbClr val="000000"/>
              </a:solidFill>
              <a:latin typeface="Palatino" charset="0"/>
            </a:endParaRPr>
          </a:p>
          <a:p>
            <a:pPr marL="0" indent="0" eaLnBrk="1" hangingPunct="1">
              <a:spcBef>
                <a:spcPts val="600"/>
              </a:spcBef>
            </a:pPr>
            <a:r>
              <a:rPr lang="en-US" altLang="en-US" sz="2000" dirty="0">
                <a:solidFill>
                  <a:srgbClr val="000000"/>
                </a:solidFill>
                <a:latin typeface="Palatino" charset="0"/>
              </a:rPr>
              <a:t>4: </a:t>
            </a:r>
            <a:r>
              <a:rPr lang="en-US" altLang="en-US" sz="2000" i="1" dirty="0">
                <a:solidFill>
                  <a:srgbClr val="000000"/>
                </a:solidFill>
                <a:latin typeface="Palatino" charset="0"/>
              </a:rPr>
              <a:t>What You Produce, Others Will Consume</a:t>
            </a:r>
            <a:r>
              <a:rPr lang="en-US" altLang="en-US" sz="2000" dirty="0">
                <a:solidFill>
                  <a:srgbClr val="000000"/>
                </a:solidFill>
                <a:latin typeface="Palatino" charset="0"/>
              </a:rPr>
              <a:t> (code with concern for those that must maintain and extend the system)</a:t>
            </a:r>
          </a:p>
          <a:p>
            <a:pPr marL="0" indent="0" eaLnBrk="1" hangingPunct="1">
              <a:spcBef>
                <a:spcPts val="600"/>
              </a:spcBef>
            </a:pPr>
            <a:r>
              <a:rPr lang="en-US" altLang="en-US" sz="2000" dirty="0">
                <a:solidFill>
                  <a:srgbClr val="000000"/>
                </a:solidFill>
                <a:latin typeface="Palatino" charset="0"/>
              </a:rPr>
              <a:t>5: </a:t>
            </a:r>
            <a:r>
              <a:rPr lang="en-US" altLang="en-US" sz="2000" i="1" dirty="0">
                <a:solidFill>
                  <a:srgbClr val="000000"/>
                </a:solidFill>
                <a:latin typeface="Palatino" charset="0"/>
              </a:rPr>
              <a:t>Be Open to the Future </a:t>
            </a:r>
            <a:r>
              <a:rPr lang="en-US" altLang="en-US" sz="2000" dirty="0">
                <a:solidFill>
                  <a:srgbClr val="000000"/>
                </a:solidFill>
                <a:latin typeface="Palatino" charset="0"/>
              </a:rPr>
              <a:t> (never design yourself into a corner as specification and hardware changes)</a:t>
            </a:r>
          </a:p>
          <a:p>
            <a:pPr marL="0" indent="0" eaLnBrk="1" hangingPunct="1">
              <a:spcBef>
                <a:spcPts val="600"/>
              </a:spcBef>
            </a:pPr>
            <a:r>
              <a:rPr lang="en-US" altLang="en-US" sz="2000" dirty="0">
                <a:latin typeface="Palatino" charset="0"/>
              </a:rPr>
              <a:t>6: </a:t>
            </a:r>
            <a:r>
              <a:rPr lang="en-US" altLang="en-US" sz="2000" i="1" dirty="0">
                <a:solidFill>
                  <a:srgbClr val="000000"/>
                </a:solidFill>
                <a:latin typeface="Palatino" charset="0"/>
              </a:rPr>
              <a:t>Plan Ahead for Reuse</a:t>
            </a:r>
          </a:p>
          <a:p>
            <a:pPr marL="0" indent="0" eaLnBrk="1" hangingPunct="1">
              <a:spcBef>
                <a:spcPts val="600"/>
              </a:spcBef>
            </a:pPr>
            <a:r>
              <a:rPr lang="en-US" altLang="en-US" sz="2000" dirty="0">
                <a:solidFill>
                  <a:srgbClr val="000000"/>
                </a:solidFill>
                <a:latin typeface="Palatino" charset="0"/>
              </a:rPr>
              <a:t>7</a:t>
            </a:r>
            <a:r>
              <a:rPr lang="en-US" altLang="en-US" sz="2000" i="1" dirty="0">
                <a:solidFill>
                  <a:srgbClr val="000000"/>
                </a:solidFill>
                <a:latin typeface="Palatino" charset="0"/>
              </a:rPr>
              <a:t>: Think! Placing clear complete thought before action produces better results.</a:t>
            </a:r>
            <a:endParaRPr lang="en-US" altLang="en-US" sz="2000" b="1" i="1" dirty="0">
              <a:solidFill>
                <a:srgbClr val="000000"/>
              </a:solidFill>
              <a:latin typeface="Palatino" charset="0"/>
            </a:endParaRPr>
          </a:p>
        </p:txBody>
      </p:sp>
    </p:spTree>
    <p:extLst>
      <p:ext uri="{BB962C8B-B14F-4D97-AF65-F5344CB8AC3E}">
        <p14:creationId xmlns:p14="http://schemas.microsoft.com/office/powerpoint/2010/main" val="382630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F27DBB-0EC6-4220-8889-57FE112E0198}"/>
              </a:ext>
            </a:extLst>
          </p:cNvPr>
          <p:cNvSpPr>
            <a:spLocks noGrp="1"/>
          </p:cNvSpPr>
          <p:nvPr>
            <p:ph type="title"/>
          </p:nvPr>
        </p:nvSpPr>
        <p:spPr>
          <a:xfrm>
            <a:off x="1574800" y="2628900"/>
            <a:ext cx="9042400" cy="1600200"/>
          </a:xfrm>
        </p:spPr>
        <p:txBody>
          <a:bodyPr/>
          <a:lstStyle/>
          <a:p>
            <a:pPr algn="ctr"/>
            <a:r>
              <a:rPr lang="en-SG" dirty="0"/>
              <a:t>End of lecture 2</a:t>
            </a:r>
          </a:p>
        </p:txBody>
      </p:sp>
      <p:sp>
        <p:nvSpPr>
          <p:cNvPr id="2" name="Footer Placeholder 1">
            <a:extLst>
              <a:ext uri="{FF2B5EF4-FFF2-40B4-BE49-F238E27FC236}">
                <a16:creationId xmlns:a16="http://schemas.microsoft.com/office/drawing/2014/main" id="{5012D418-6382-45ED-AA4B-04336F05C03C}"/>
              </a:ext>
            </a:extLst>
          </p:cNvPr>
          <p:cNvSpPr>
            <a:spLocks noGrp="1"/>
          </p:cNvSpPr>
          <p:nvPr>
            <p:ph type="ftr" sz="quarter" idx="11"/>
          </p:nvPr>
        </p:nvSpPr>
        <p:spPr/>
        <p:txBody>
          <a:body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3" name="Slide Number Placeholder 2">
            <a:extLst>
              <a:ext uri="{FF2B5EF4-FFF2-40B4-BE49-F238E27FC236}">
                <a16:creationId xmlns:a16="http://schemas.microsoft.com/office/drawing/2014/main" id="{B4E98FA7-62E4-44A9-A9E8-B393FE2484CB}"/>
              </a:ext>
            </a:extLst>
          </p:cNvPr>
          <p:cNvSpPr>
            <a:spLocks noGrp="1"/>
          </p:cNvSpPr>
          <p:nvPr>
            <p:ph type="sldNum" sz="quarter" idx="12"/>
          </p:nvPr>
        </p:nvSpPr>
        <p:spPr/>
        <p:txBody>
          <a:bodyPr/>
          <a:lstStyle/>
          <a:p>
            <a:fld id="{890654EA-668F-4CBE-AB60-AF0FD8B5E6DB}" type="slidenum">
              <a:rPr lang="en-US" altLang="en-US" smtClean="0"/>
              <a:pPr/>
              <a:t>13</a:t>
            </a:fld>
            <a:endParaRPr lang="en-US" altLang="en-US"/>
          </a:p>
        </p:txBody>
      </p:sp>
    </p:spTree>
    <p:extLst>
      <p:ext uri="{BB962C8B-B14F-4D97-AF65-F5344CB8AC3E}">
        <p14:creationId xmlns:p14="http://schemas.microsoft.com/office/powerpoint/2010/main" val="6608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2819400" y="990600"/>
            <a:ext cx="5277086"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Software Process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9" name="Content Placeholder 2">
            <a:extLst>
              <a:ext uri="{FF2B5EF4-FFF2-40B4-BE49-F238E27FC236}">
                <a16:creationId xmlns:a16="http://schemas.microsoft.com/office/drawing/2014/main" id="{CD470EA9-A8C4-4B8A-8127-5F21ED204F89}"/>
              </a:ext>
            </a:extLst>
          </p:cNvPr>
          <p:cNvSpPr>
            <a:spLocks noGrp="1"/>
          </p:cNvSpPr>
          <p:nvPr>
            <p:ph idx="1"/>
          </p:nvPr>
        </p:nvSpPr>
        <p:spPr>
          <a:xfrm>
            <a:off x="1686043" y="1888000"/>
            <a:ext cx="7543800" cy="4038600"/>
          </a:xfrm>
        </p:spPr>
        <p:txBody>
          <a:bodyPr/>
          <a:lstStyle/>
          <a:p>
            <a:pPr eaLnBrk="1" hangingPunct="1"/>
            <a:r>
              <a:rPr lang="en-US" altLang="en-US" dirty="0"/>
              <a:t>A process is a collection of activities, actions and tasks that are performed when some work product is to be created. It is </a:t>
            </a:r>
            <a:r>
              <a:rPr lang="en-US" altLang="en-US" b="1" dirty="0">
                <a:solidFill>
                  <a:srgbClr val="AD0101"/>
                </a:solidFill>
              </a:rPr>
              <a:t>not a rigid prescription </a:t>
            </a:r>
            <a:r>
              <a:rPr lang="en-US" altLang="en-US" dirty="0"/>
              <a:t>for how to build computer software. Rather, it is an adaptable approach that enables the people doing the work to pick and choose the </a:t>
            </a:r>
            <a:r>
              <a:rPr lang="en-US" altLang="en-US" b="1" dirty="0">
                <a:solidFill>
                  <a:srgbClr val="AD0101"/>
                </a:solidFill>
              </a:rPr>
              <a:t>appropriate</a:t>
            </a:r>
            <a:r>
              <a:rPr lang="en-US" altLang="en-US" b="1" dirty="0"/>
              <a:t> set of work actions </a:t>
            </a:r>
            <a:r>
              <a:rPr lang="en-US" altLang="en-US" dirty="0"/>
              <a:t>and tasks. </a:t>
            </a:r>
          </a:p>
          <a:p>
            <a:pPr eaLnBrk="1" hangingPunct="1"/>
            <a:r>
              <a:rPr lang="en-US" altLang="en-US" dirty="0"/>
              <a:t>Purpose of process is to deliver software in a timely manner and with sufficient quality to satisfy those who have sponsored its creation and those who will use it.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41858A88-D507-4DC4-8C4F-05C41C40E196}"/>
              </a:ext>
            </a:extLst>
          </p:cNvPr>
          <p:cNvSpPr>
            <a:spLocks noGrp="1"/>
          </p:cNvSpPr>
          <p:nvPr>
            <p:ph type="title"/>
          </p:nvPr>
        </p:nvSpPr>
        <p:spPr>
          <a:xfrm>
            <a:off x="1981200" y="457201"/>
            <a:ext cx="7292975" cy="1143000"/>
          </a:xfrm>
        </p:spPr>
        <p:txBody>
          <a:bodyPr/>
          <a:lstStyle/>
          <a:p>
            <a:pPr eaLnBrk="1" hangingPunct="1"/>
            <a:r>
              <a:rPr lang="en-US" altLang="en-US" sz="4000" dirty="0"/>
              <a:t>Five Activities of a Generic Process framework</a:t>
            </a:r>
            <a:endParaRPr lang="en-US" altLang="en-US" dirty="0"/>
          </a:p>
        </p:txBody>
      </p:sp>
      <p:sp>
        <p:nvSpPr>
          <p:cNvPr id="18435" name="Slide Number Placeholder 4">
            <a:extLst>
              <a:ext uri="{FF2B5EF4-FFF2-40B4-BE49-F238E27FC236}">
                <a16:creationId xmlns:a16="http://schemas.microsoft.com/office/drawing/2014/main" id="{6C754178-F191-48F8-AA3F-18D9A3FC3224}"/>
              </a:ext>
            </a:extLst>
          </p:cNvPr>
          <p:cNvSpPr>
            <a:spLocks noGrp="1"/>
          </p:cNvSpPr>
          <p:nvPr>
            <p:ph type="sldNum" sz="quarter" idx="12"/>
          </p:nvPr>
        </p:nvSpPr>
        <p:spPr bwMode="auto">
          <a:xfrm>
            <a:off x="8077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81FCE45E-C391-45F8-A92B-9C2132678ED1}" type="slidenum">
              <a:rPr lang="en-US" altLang="en-US">
                <a:solidFill>
                  <a:srgbClr val="262626"/>
                </a:solidFill>
                <a:latin typeface="Impact" panose="020B0806030902050204" pitchFamily="34" charset="0"/>
              </a:rPr>
              <a:pPr eaLnBrk="0" fontAlgn="base" hangingPunct="0">
                <a:spcBef>
                  <a:spcPct val="0"/>
                </a:spcBef>
                <a:spcAft>
                  <a:spcPct val="0"/>
                </a:spcAft>
              </a:pPr>
              <a:t>3</a:t>
            </a:fld>
            <a:endParaRPr lang="en-US" altLang="en-US">
              <a:solidFill>
                <a:srgbClr val="262626"/>
              </a:solidFill>
              <a:latin typeface="Impact" panose="020B0806030902050204" pitchFamily="34" charset="0"/>
            </a:endParaRPr>
          </a:p>
        </p:txBody>
      </p:sp>
      <p:sp>
        <p:nvSpPr>
          <p:cNvPr id="7" name="Content Placeholder 2">
            <a:extLst>
              <a:ext uri="{FF2B5EF4-FFF2-40B4-BE49-F238E27FC236}">
                <a16:creationId xmlns:a16="http://schemas.microsoft.com/office/drawing/2014/main" id="{D4D3D2F4-BA84-46B3-BDAB-4C6916C0D9C0}"/>
              </a:ext>
            </a:extLst>
          </p:cNvPr>
          <p:cNvSpPr>
            <a:spLocks noGrp="1"/>
          </p:cNvSpPr>
          <p:nvPr>
            <p:ph idx="1"/>
          </p:nvPr>
        </p:nvSpPr>
        <p:spPr>
          <a:xfrm>
            <a:off x="1066800" y="1600201"/>
            <a:ext cx="10058400" cy="3886200"/>
          </a:xfrm>
        </p:spPr>
        <p:txBody>
          <a:bodyPr/>
          <a:lstStyle/>
          <a:p>
            <a:pPr eaLnBrk="1" hangingPunct="1">
              <a:lnSpc>
                <a:spcPct val="80000"/>
              </a:lnSpc>
            </a:pPr>
            <a:r>
              <a:rPr lang="en-US" altLang="en-US" sz="1700" dirty="0">
                <a:solidFill>
                  <a:srgbClr val="AD0101"/>
                </a:solidFill>
              </a:rPr>
              <a:t>Communication</a:t>
            </a:r>
            <a:r>
              <a:rPr lang="en-US" altLang="en-US" sz="1700" dirty="0"/>
              <a:t>: communicate with customer to understand objectives and gather requirements</a:t>
            </a:r>
          </a:p>
          <a:p>
            <a:pPr eaLnBrk="1" hangingPunct="1">
              <a:lnSpc>
                <a:spcPct val="80000"/>
              </a:lnSpc>
            </a:pPr>
            <a:r>
              <a:rPr lang="en-US" altLang="en-US" sz="1700" dirty="0">
                <a:solidFill>
                  <a:srgbClr val="AD0101"/>
                </a:solidFill>
              </a:rPr>
              <a:t>Planning</a:t>
            </a:r>
            <a:r>
              <a:rPr lang="en-US" altLang="en-US" sz="1700" dirty="0"/>
              <a:t>: creates a </a:t>
            </a:r>
            <a:r>
              <a:rPr lang="ja-JP" altLang="en-US" sz="1700" dirty="0"/>
              <a:t>“</a:t>
            </a:r>
            <a:r>
              <a:rPr lang="en-US" altLang="ja-JP" sz="1700" dirty="0"/>
              <a:t>map</a:t>
            </a:r>
            <a:r>
              <a:rPr lang="ja-JP" altLang="en-US" sz="1700" dirty="0"/>
              <a:t>”</a:t>
            </a:r>
            <a:r>
              <a:rPr lang="en-US" altLang="ja-JP" sz="1700" dirty="0"/>
              <a:t> defines the work by describing the tasks, risks and resources, work products and work schedule. </a:t>
            </a:r>
          </a:p>
          <a:p>
            <a:pPr eaLnBrk="1" hangingPunct="1">
              <a:lnSpc>
                <a:spcPct val="80000"/>
              </a:lnSpc>
            </a:pPr>
            <a:r>
              <a:rPr lang="en-US" altLang="en-US" sz="1700" dirty="0">
                <a:solidFill>
                  <a:srgbClr val="AD0101"/>
                </a:solidFill>
              </a:rPr>
              <a:t>Modeling</a:t>
            </a:r>
            <a:r>
              <a:rPr lang="en-US" altLang="en-US" sz="1700" dirty="0"/>
              <a:t>: Create a </a:t>
            </a:r>
            <a:r>
              <a:rPr lang="ja-JP" altLang="en-US" sz="1700" dirty="0"/>
              <a:t>“</a:t>
            </a:r>
            <a:r>
              <a:rPr lang="en-US" altLang="ja-JP" sz="1700" dirty="0"/>
              <a:t>sketch</a:t>
            </a:r>
            <a:r>
              <a:rPr lang="ja-JP" altLang="en-US" sz="1700" dirty="0"/>
              <a:t>”</a:t>
            </a:r>
            <a:r>
              <a:rPr lang="en-US" altLang="ja-JP" sz="1700" dirty="0"/>
              <a:t>, what it looks like architecturally, how the constituent parts fit together and other characteristics. </a:t>
            </a:r>
          </a:p>
          <a:p>
            <a:pPr eaLnBrk="1" hangingPunct="1">
              <a:lnSpc>
                <a:spcPct val="80000"/>
              </a:lnSpc>
            </a:pPr>
            <a:r>
              <a:rPr lang="en-US" altLang="en-US" sz="1700" dirty="0">
                <a:solidFill>
                  <a:srgbClr val="AD0101"/>
                </a:solidFill>
              </a:rPr>
              <a:t>Construction</a:t>
            </a:r>
            <a:r>
              <a:rPr lang="en-US" altLang="en-US" sz="1700" dirty="0"/>
              <a:t>: code generation and the testing. </a:t>
            </a:r>
          </a:p>
          <a:p>
            <a:pPr eaLnBrk="1" hangingPunct="1">
              <a:lnSpc>
                <a:spcPct val="80000"/>
              </a:lnSpc>
            </a:pPr>
            <a:r>
              <a:rPr lang="en-US" altLang="en-US" sz="1700" dirty="0">
                <a:solidFill>
                  <a:srgbClr val="AD0101"/>
                </a:solidFill>
              </a:rPr>
              <a:t>Deployment</a:t>
            </a:r>
            <a:r>
              <a:rPr lang="en-US" altLang="en-US" sz="1700" dirty="0"/>
              <a:t>: Delivered to the customer who evaluates the products and provides feedback based on the evaluation. </a:t>
            </a:r>
          </a:p>
          <a:p>
            <a:pPr eaLnBrk="1" hangingPunct="1">
              <a:lnSpc>
                <a:spcPct val="80000"/>
              </a:lnSpc>
            </a:pPr>
            <a:endParaRPr lang="en-US" altLang="en-US" sz="1700" dirty="0"/>
          </a:p>
          <a:p>
            <a:pPr eaLnBrk="1" hangingPunct="1">
              <a:lnSpc>
                <a:spcPct val="80000"/>
              </a:lnSpc>
            </a:pPr>
            <a:r>
              <a:rPr lang="en-US" altLang="en-US" sz="1700" dirty="0"/>
              <a:t>These five framework activities can be used to all software development regardless of the application domain, size of the project, complexity of the efforts </a:t>
            </a:r>
            <a:r>
              <a:rPr lang="en-US" altLang="en-US" sz="1700" dirty="0" err="1"/>
              <a:t>etc</a:t>
            </a:r>
            <a:r>
              <a:rPr lang="en-US" altLang="en-US" sz="1700" dirty="0"/>
              <a:t>, though the details will be different in each case. </a:t>
            </a:r>
          </a:p>
          <a:p>
            <a:pPr eaLnBrk="1" hangingPunct="1">
              <a:lnSpc>
                <a:spcPct val="80000"/>
              </a:lnSpc>
            </a:pPr>
            <a:endParaRPr lang="en-US" altLang="en-US" sz="1700" dirty="0"/>
          </a:p>
          <a:p>
            <a:pPr eaLnBrk="1" hangingPunct="1">
              <a:lnSpc>
                <a:spcPct val="80000"/>
              </a:lnSpc>
            </a:pPr>
            <a:r>
              <a:rPr lang="en-US" altLang="en-US" sz="1700" dirty="0"/>
              <a:t>For many software projects, these framework activities are applied </a:t>
            </a:r>
            <a:r>
              <a:rPr lang="en-US" altLang="en-US" sz="1700" b="1" dirty="0">
                <a:solidFill>
                  <a:srgbClr val="AD0101"/>
                </a:solidFill>
              </a:rPr>
              <a:t>iteratively</a:t>
            </a:r>
            <a:r>
              <a:rPr lang="en-US" altLang="en-US" sz="1700" dirty="0">
                <a:solidFill>
                  <a:srgbClr val="AD0101"/>
                </a:solidFill>
              </a:rPr>
              <a:t> </a:t>
            </a:r>
            <a:r>
              <a:rPr lang="en-US" altLang="en-US" sz="1700" dirty="0"/>
              <a:t>as a project progresses. Each iteration produces a software increment that provides a subset of overall software features and functionality. </a:t>
            </a:r>
          </a:p>
          <a:p>
            <a:pPr eaLnBrk="1" hangingPunct="1">
              <a:lnSpc>
                <a:spcPct val="80000"/>
              </a:lnSpc>
            </a:pPr>
            <a:endParaRPr lang="en-US" alt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a:extLst>
              <a:ext uri="{FF2B5EF4-FFF2-40B4-BE49-F238E27FC236}">
                <a16:creationId xmlns:a16="http://schemas.microsoft.com/office/drawing/2014/main" id="{1072EA01-30E8-4ECF-9C6E-11C4033AE945}"/>
              </a:ext>
            </a:extLst>
          </p:cNvPr>
          <p:cNvSpPr>
            <a:spLocks noGrp="1" noChangeArrowheads="1"/>
          </p:cNvSpPr>
          <p:nvPr>
            <p:ph type="title"/>
          </p:nvPr>
        </p:nvSpPr>
        <p:spPr>
          <a:xfrm>
            <a:off x="2590800" y="838201"/>
            <a:ext cx="6324600" cy="633413"/>
          </a:xfrm>
        </p:spPr>
        <p:txBody>
          <a:bodyPr rtlCol="0">
            <a:normAutofit fontScale="90000"/>
          </a:bodyPr>
          <a:lstStyle/>
          <a:p>
            <a:pPr eaLnBrk="1" fontAlgn="auto" hangingPunct="1">
              <a:spcAft>
                <a:spcPts val="0"/>
              </a:spcAft>
              <a:defRPr/>
            </a:pPr>
            <a:r>
              <a:rPr lang="en-US" dirty="0">
                <a:solidFill>
                  <a:schemeClr val="tx1">
                    <a:lumMod val="85000"/>
                    <a:lumOff val="15000"/>
                  </a:schemeClr>
                </a:solidFill>
                <a:ea typeface="+mj-ea"/>
                <a:cs typeface="+mj-cs"/>
              </a:rPr>
              <a:t>Umbrella Activities</a:t>
            </a:r>
          </a:p>
        </p:txBody>
      </p:sp>
      <p:sp>
        <p:nvSpPr>
          <p:cNvPr id="28675" name="Rectangle 4">
            <a:extLst>
              <a:ext uri="{FF2B5EF4-FFF2-40B4-BE49-F238E27FC236}">
                <a16:creationId xmlns:a16="http://schemas.microsoft.com/office/drawing/2014/main" id="{E9196210-8EA2-4AC7-A628-1E179D87F14B}"/>
              </a:ext>
            </a:extLst>
          </p:cNvPr>
          <p:cNvSpPr>
            <a:spLocks noGrp="1"/>
          </p:cNvSpPr>
          <p:nvPr>
            <p:ph idx="1"/>
          </p:nvPr>
        </p:nvSpPr>
        <p:spPr>
          <a:xfrm>
            <a:off x="2057400" y="1828801"/>
            <a:ext cx="7727950" cy="4075113"/>
          </a:xfrm>
        </p:spPr>
        <p:txBody>
          <a:bodyPr vert="horz" wrap="square" lIns="90487" tIns="44450" rIns="90487" bIns="44450" numCol="1" anchor="ctr" anchorCtr="0" compatLnSpc="1">
            <a:prstTxWarp prst="textNoShape">
              <a:avLst/>
            </a:prstTxWarp>
          </a:bodyPr>
          <a:lstStyle/>
          <a:p>
            <a:pPr marL="285750" indent="-285750" eaLnBrk="1" hangingPunct="1">
              <a:lnSpc>
                <a:spcPct val="80000"/>
              </a:lnSpc>
              <a:buNone/>
            </a:pPr>
            <a:r>
              <a:rPr lang="en-US" altLang="en-US" sz="1700" dirty="0"/>
              <a:t>Complement the five process framework activities and help team </a:t>
            </a:r>
            <a:r>
              <a:rPr lang="en-US" altLang="en-US" sz="1700" dirty="0">
                <a:solidFill>
                  <a:srgbClr val="3366FF"/>
                </a:solidFill>
              </a:rPr>
              <a:t>manage and control </a:t>
            </a:r>
            <a:r>
              <a:rPr lang="en-US" altLang="en-US" sz="1700" dirty="0"/>
              <a:t>progress, quality, change, and risk. </a:t>
            </a:r>
          </a:p>
          <a:p>
            <a:pPr marL="285750" indent="-285750" eaLnBrk="1" hangingPunct="1">
              <a:lnSpc>
                <a:spcPct val="80000"/>
              </a:lnSpc>
            </a:pPr>
            <a:r>
              <a:rPr lang="en-US" altLang="en-US" sz="1700" dirty="0">
                <a:solidFill>
                  <a:srgbClr val="AD0101"/>
                </a:solidFill>
              </a:rPr>
              <a:t>Software project tracking and control:</a:t>
            </a:r>
            <a:r>
              <a:rPr lang="en-US" altLang="en-US" sz="1700" dirty="0"/>
              <a:t> assess progress against the plan and take actions to maintain the schedule. </a:t>
            </a:r>
          </a:p>
          <a:p>
            <a:pPr marL="285750" indent="-285750" eaLnBrk="1" hangingPunct="1">
              <a:lnSpc>
                <a:spcPct val="80000"/>
              </a:lnSpc>
            </a:pPr>
            <a:r>
              <a:rPr lang="en-US" altLang="en-US" sz="1700" dirty="0">
                <a:solidFill>
                  <a:srgbClr val="AD0101"/>
                </a:solidFill>
              </a:rPr>
              <a:t>Risk management</a:t>
            </a:r>
            <a:r>
              <a:rPr lang="en-US" altLang="en-US" sz="1700" dirty="0"/>
              <a:t>: assesses risks that may affect the outcome and quality. </a:t>
            </a:r>
          </a:p>
          <a:p>
            <a:pPr marL="285750" indent="-285750" eaLnBrk="1" hangingPunct="1">
              <a:lnSpc>
                <a:spcPct val="80000"/>
              </a:lnSpc>
            </a:pPr>
            <a:r>
              <a:rPr lang="en-US" altLang="en-US" sz="1700" dirty="0">
                <a:solidFill>
                  <a:srgbClr val="AD0101"/>
                </a:solidFill>
              </a:rPr>
              <a:t>Software quality assurance</a:t>
            </a:r>
            <a:r>
              <a:rPr lang="en-US" altLang="en-US" sz="1700" dirty="0"/>
              <a:t>: defines and conduct activities to ensure quality. </a:t>
            </a:r>
          </a:p>
          <a:p>
            <a:pPr marL="285750" indent="-285750" eaLnBrk="1" hangingPunct="1">
              <a:lnSpc>
                <a:spcPct val="80000"/>
              </a:lnSpc>
            </a:pPr>
            <a:r>
              <a:rPr lang="en-US" altLang="en-US" sz="1700" dirty="0">
                <a:solidFill>
                  <a:srgbClr val="AD0101"/>
                </a:solidFill>
              </a:rPr>
              <a:t>Technical reviews</a:t>
            </a:r>
            <a:r>
              <a:rPr lang="en-US" altLang="en-US" sz="1700" dirty="0"/>
              <a:t>: assesses work products to uncover and remove errors before going to the next activity. </a:t>
            </a:r>
          </a:p>
          <a:p>
            <a:pPr marL="285750" indent="-285750" eaLnBrk="1" hangingPunct="1">
              <a:lnSpc>
                <a:spcPct val="80000"/>
              </a:lnSpc>
            </a:pPr>
            <a:r>
              <a:rPr lang="en-US" altLang="en-US" sz="1700" dirty="0">
                <a:solidFill>
                  <a:srgbClr val="AD0101"/>
                </a:solidFill>
              </a:rPr>
              <a:t>Measurement:</a:t>
            </a:r>
            <a:r>
              <a:rPr lang="en-US" altLang="en-US" sz="1700" dirty="0"/>
              <a:t> define and collects process, project, and product measures to ensure stakeholder</a:t>
            </a:r>
            <a:r>
              <a:rPr lang="ja-JP" altLang="en-US" sz="1700" dirty="0"/>
              <a:t>’</a:t>
            </a:r>
            <a:r>
              <a:rPr lang="en-US" altLang="ja-JP" sz="1700" dirty="0"/>
              <a:t>s needs are met. </a:t>
            </a:r>
          </a:p>
          <a:p>
            <a:pPr marL="285750" indent="-285750" eaLnBrk="1" hangingPunct="1">
              <a:lnSpc>
                <a:spcPct val="80000"/>
              </a:lnSpc>
            </a:pPr>
            <a:r>
              <a:rPr lang="en-US" altLang="en-US" sz="1700" dirty="0">
                <a:solidFill>
                  <a:srgbClr val="AD0101"/>
                </a:solidFill>
              </a:rPr>
              <a:t>Software configuration management</a:t>
            </a:r>
            <a:r>
              <a:rPr lang="en-US" altLang="en-US" sz="1700" dirty="0"/>
              <a:t>: manage the effects of change throughout the software process. </a:t>
            </a:r>
          </a:p>
          <a:p>
            <a:pPr marL="285750" indent="-285750" eaLnBrk="1" hangingPunct="1">
              <a:lnSpc>
                <a:spcPct val="80000"/>
              </a:lnSpc>
            </a:pPr>
            <a:r>
              <a:rPr lang="en-US" altLang="en-US" sz="1700" dirty="0">
                <a:solidFill>
                  <a:srgbClr val="AD0101"/>
                </a:solidFill>
              </a:rPr>
              <a:t>Reusability management</a:t>
            </a:r>
            <a:r>
              <a:rPr lang="en-US" altLang="en-US" sz="1700" dirty="0"/>
              <a:t>: defines criteria for work product reuse and establishes mechanism to achieve reusable components. </a:t>
            </a:r>
          </a:p>
          <a:p>
            <a:pPr marL="285750" indent="-285750" eaLnBrk="1" hangingPunct="1">
              <a:lnSpc>
                <a:spcPct val="80000"/>
              </a:lnSpc>
            </a:pPr>
            <a:r>
              <a:rPr lang="en-US" altLang="en-US" sz="1700" dirty="0">
                <a:solidFill>
                  <a:srgbClr val="AD0101"/>
                </a:solidFill>
              </a:rPr>
              <a:t>Work product preparation and production</a:t>
            </a:r>
            <a:r>
              <a:rPr lang="en-US" altLang="en-US" sz="1700" dirty="0"/>
              <a:t>: create work products such as models, documents, logs, forms and lists. </a:t>
            </a:r>
          </a:p>
        </p:txBody>
      </p:sp>
      <p:sp>
        <p:nvSpPr>
          <p:cNvPr id="28676" name="Slide Number Placeholder 4">
            <a:extLst>
              <a:ext uri="{FF2B5EF4-FFF2-40B4-BE49-F238E27FC236}">
                <a16:creationId xmlns:a16="http://schemas.microsoft.com/office/drawing/2014/main" id="{3E0D2CAD-DCA4-4E8F-8474-D2D591346D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B04870-0822-4543-A71A-9EBD48BC6869}" type="slidenum">
              <a:rPr lang="en-US" altLang="en-US" sz="1000">
                <a:latin typeface="Helvetica" panose="020B0604020202020204" pitchFamily="34" charset="0"/>
              </a:rPr>
              <a:pPr/>
              <a:t>4</a:t>
            </a:fld>
            <a:endParaRPr lang="en-US" altLang="en-US" sz="1000">
              <a:latin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81201" y="274638"/>
            <a:ext cx="7571172" cy="1143000"/>
          </a:xfrm>
        </p:spPr>
        <p:txBody>
          <a:bodyPr/>
          <a:lstStyle/>
          <a:p>
            <a:pPr eaLnBrk="1" hangingPunct="1"/>
            <a:r>
              <a:rPr lang="en-GB" altLang="en-US" dirty="0"/>
              <a:t>Adapting a Process Model</a:t>
            </a:r>
          </a:p>
        </p:txBody>
      </p:sp>
      <p:sp>
        <p:nvSpPr>
          <p:cNvPr id="5" name="Rectangle 3">
            <a:extLst>
              <a:ext uri="{FF2B5EF4-FFF2-40B4-BE49-F238E27FC236}">
                <a16:creationId xmlns:a16="http://schemas.microsoft.com/office/drawing/2014/main" id="{35DEA655-BA1D-4064-B490-F2A4090CCC84}"/>
              </a:ext>
            </a:extLst>
          </p:cNvPr>
          <p:cNvSpPr>
            <a:spLocks noGrp="1"/>
          </p:cNvSpPr>
          <p:nvPr>
            <p:ph idx="1"/>
          </p:nvPr>
        </p:nvSpPr>
        <p:spPr>
          <a:xfrm>
            <a:off x="1066800" y="1586313"/>
            <a:ext cx="10058400" cy="4397236"/>
          </a:xfrm>
        </p:spPr>
        <p:txBody>
          <a:bodyPr/>
          <a:lstStyle/>
          <a:p>
            <a:pPr marL="319088" lvl="1" indent="0" eaLnBrk="1" hangingPunct="1">
              <a:lnSpc>
                <a:spcPct val="90000"/>
              </a:lnSpc>
              <a:spcBef>
                <a:spcPts val="600"/>
              </a:spcBef>
              <a:buFont typeface="Arial" panose="020B0604020202020204" pitchFamily="34" charset="0"/>
              <a:buNone/>
            </a:pPr>
            <a:r>
              <a:rPr lang="en-US" altLang="en-US" sz="1800" dirty="0">
                <a:latin typeface="Palatino" charset="0"/>
              </a:rPr>
              <a:t>The process should be </a:t>
            </a:r>
            <a:r>
              <a:rPr lang="en-US" altLang="en-US" sz="1800" b="1" dirty="0">
                <a:solidFill>
                  <a:srgbClr val="800000"/>
                </a:solidFill>
                <a:latin typeface="Palatino" charset="0"/>
              </a:rPr>
              <a:t>agile and adaptable</a:t>
            </a:r>
            <a:r>
              <a:rPr lang="en-US" altLang="en-US" sz="1800" dirty="0">
                <a:solidFill>
                  <a:srgbClr val="FFC000"/>
                </a:solidFill>
                <a:latin typeface="Palatino" charset="0"/>
              </a:rPr>
              <a:t> </a:t>
            </a:r>
            <a:r>
              <a:rPr lang="en-US" altLang="en-US" sz="1800" dirty="0">
                <a:latin typeface="Palatino" charset="0"/>
              </a:rPr>
              <a:t>to problems. Process adopted for one project might be significantly different than a process adopted from another project. (to the problem, the project, the team, organizational culture). Among the differences are:</a:t>
            </a:r>
          </a:p>
          <a:p>
            <a:pPr marL="319088" lvl="1" indent="0" eaLnBrk="1" hangingPunct="1">
              <a:lnSpc>
                <a:spcPct val="90000"/>
              </a:lnSpc>
              <a:spcBef>
                <a:spcPts val="600"/>
              </a:spcBef>
              <a:buFont typeface="Arial" panose="020B0604020202020204" pitchFamily="34" charset="0"/>
              <a:buNone/>
            </a:pPr>
            <a:endParaRPr lang="en-US" altLang="en-US" sz="1800" dirty="0">
              <a:latin typeface="Palatino" charset="0"/>
            </a:endParaRPr>
          </a:p>
          <a:p>
            <a:pPr marL="319088" lvl="1" indent="0" eaLnBrk="1" hangingPunct="1">
              <a:lnSpc>
                <a:spcPct val="90000"/>
              </a:lnSpc>
              <a:spcBef>
                <a:spcPts val="600"/>
              </a:spcBef>
            </a:pPr>
            <a:r>
              <a:rPr lang="en-US" altLang="en-US" sz="1800" dirty="0">
                <a:latin typeface="Palatino" charset="0"/>
              </a:rPr>
              <a:t>the </a:t>
            </a:r>
            <a:r>
              <a:rPr lang="en-US" altLang="en-US" sz="1800" dirty="0">
                <a:solidFill>
                  <a:srgbClr val="800000"/>
                </a:solidFill>
                <a:latin typeface="Palatino" charset="0"/>
              </a:rPr>
              <a:t>overall flow </a:t>
            </a:r>
            <a:r>
              <a:rPr lang="en-US" altLang="en-US" sz="1800" dirty="0">
                <a:latin typeface="Palatino" charset="0"/>
              </a:rPr>
              <a:t>of activities, actions, and tasks and the interdependencies among them</a:t>
            </a:r>
          </a:p>
          <a:p>
            <a:pPr marL="319088" lvl="1" indent="0" eaLnBrk="1" hangingPunct="1">
              <a:lnSpc>
                <a:spcPct val="90000"/>
              </a:lnSpc>
              <a:spcBef>
                <a:spcPts val="300"/>
              </a:spcBef>
            </a:pPr>
            <a:r>
              <a:rPr lang="en-US" altLang="en-US" sz="1800" dirty="0">
                <a:latin typeface="Palatino" charset="0"/>
              </a:rPr>
              <a:t>the </a:t>
            </a:r>
            <a:r>
              <a:rPr lang="en-US" altLang="en-US" sz="1800" dirty="0">
                <a:solidFill>
                  <a:srgbClr val="800000"/>
                </a:solidFill>
                <a:latin typeface="Palatino" charset="0"/>
              </a:rPr>
              <a:t>degree</a:t>
            </a:r>
            <a:r>
              <a:rPr lang="en-US" altLang="en-US" sz="1800" dirty="0">
                <a:latin typeface="Palatino" charset="0"/>
              </a:rPr>
              <a:t> to which actions and tasks are defined within each framework activity</a:t>
            </a:r>
          </a:p>
          <a:p>
            <a:pPr marL="319088" lvl="1" indent="0" eaLnBrk="1" hangingPunct="1">
              <a:lnSpc>
                <a:spcPct val="90000"/>
              </a:lnSpc>
            </a:pPr>
            <a:r>
              <a:rPr lang="en-US" altLang="en-US" sz="1800" dirty="0">
                <a:latin typeface="Palatino" charset="0"/>
              </a:rPr>
              <a:t>the degree to which work products are identified and required</a:t>
            </a:r>
          </a:p>
          <a:p>
            <a:pPr marL="319088" lvl="1" indent="0" eaLnBrk="1" hangingPunct="1">
              <a:lnSpc>
                <a:spcPct val="90000"/>
              </a:lnSpc>
            </a:pPr>
            <a:r>
              <a:rPr lang="en-US" altLang="en-US" sz="1800" dirty="0">
                <a:latin typeface="Palatino" charset="0"/>
              </a:rPr>
              <a:t>the manner which quality assurance activities are applied</a:t>
            </a:r>
          </a:p>
          <a:p>
            <a:pPr marL="319088" lvl="1" indent="0" eaLnBrk="1" hangingPunct="1">
              <a:lnSpc>
                <a:spcPct val="90000"/>
              </a:lnSpc>
            </a:pPr>
            <a:r>
              <a:rPr lang="en-US" altLang="en-US" sz="1800" dirty="0">
                <a:latin typeface="Palatino" charset="0"/>
              </a:rPr>
              <a:t>the manner in which project tracking and control activities are applied</a:t>
            </a:r>
          </a:p>
          <a:p>
            <a:pPr marL="319088" lvl="1" indent="0" eaLnBrk="1" hangingPunct="1">
              <a:lnSpc>
                <a:spcPct val="90000"/>
              </a:lnSpc>
            </a:pPr>
            <a:r>
              <a:rPr lang="en-US" altLang="en-US" sz="1800" dirty="0">
                <a:latin typeface="Palatino" charset="0"/>
              </a:rPr>
              <a:t>the overall degree of detail and rigor with which the process is described</a:t>
            </a:r>
          </a:p>
          <a:p>
            <a:pPr marL="319088" lvl="1" indent="0" eaLnBrk="1" hangingPunct="1">
              <a:lnSpc>
                <a:spcPct val="90000"/>
              </a:lnSpc>
            </a:pPr>
            <a:r>
              <a:rPr lang="en-US" altLang="en-US" sz="1800" dirty="0">
                <a:latin typeface="Palatino" charset="0"/>
              </a:rPr>
              <a:t>the degree to which the customer and other stakeholders are involved with the project</a:t>
            </a:r>
          </a:p>
          <a:p>
            <a:pPr marL="319088" lvl="1" indent="0" eaLnBrk="1" hangingPunct="1">
              <a:lnSpc>
                <a:spcPct val="90000"/>
              </a:lnSpc>
            </a:pPr>
            <a:r>
              <a:rPr lang="en-US" altLang="en-US" sz="1800" dirty="0">
                <a:latin typeface="Palatino" charset="0"/>
              </a:rPr>
              <a:t>the level of autonomy given to the software team</a:t>
            </a:r>
          </a:p>
          <a:p>
            <a:pPr marL="319088" lvl="1" indent="0" eaLnBrk="1" hangingPunct="1">
              <a:lnSpc>
                <a:spcPct val="90000"/>
              </a:lnSpc>
            </a:pPr>
            <a:r>
              <a:rPr lang="en-US" altLang="en-US" sz="1800" dirty="0">
                <a:latin typeface="Palatino" charset="0"/>
              </a:rPr>
              <a:t>the degree to which team organization and roles are prescribed</a:t>
            </a:r>
          </a:p>
          <a:p>
            <a:pPr eaLnBrk="1" hangingPunct="1">
              <a:lnSpc>
                <a:spcPct val="90000"/>
              </a:lnSpc>
            </a:pP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106833C-DF83-40E7-A9EC-B89808ECB8DB}"/>
              </a:ext>
            </a:extLst>
          </p:cNvPr>
          <p:cNvSpPr>
            <a:spLocks noGrp="1" noChangeArrowheads="1"/>
          </p:cNvSpPr>
          <p:nvPr>
            <p:ph type="title"/>
          </p:nvPr>
        </p:nvSpPr>
        <p:spPr>
          <a:xfrm>
            <a:off x="2362200" y="0"/>
            <a:ext cx="7527524" cy="2139518"/>
          </a:xfrm>
        </p:spPr>
        <p:txBody>
          <a:bodyPr rtlCol="0">
            <a:normAutofit/>
          </a:bodyPr>
          <a:lstStyle/>
          <a:p>
            <a:pPr eaLnBrk="1" fontAlgn="auto" hangingPunct="1">
              <a:spcAft>
                <a:spcPts val="0"/>
              </a:spcAft>
              <a:defRPr/>
            </a:pPr>
            <a:r>
              <a:rPr lang="en-US" dirty="0">
                <a:solidFill>
                  <a:prstClr val="black">
                    <a:lumMod val="85000"/>
                    <a:lumOff val="15000"/>
                  </a:prstClr>
                </a:solidFill>
                <a:cs typeface="+mj-cs"/>
              </a:rPr>
              <a:t>Prescriptive and Agile Process Models</a:t>
            </a:r>
            <a:endParaRPr lang="en-US" dirty="0">
              <a:solidFill>
                <a:schemeClr val="tx1">
                  <a:lumMod val="85000"/>
                  <a:lumOff val="15000"/>
                </a:schemeClr>
              </a:solidFill>
              <a:ea typeface="+mj-ea"/>
              <a:cs typeface="+mj-cs"/>
            </a:endParaRPr>
          </a:p>
        </p:txBody>
      </p:sp>
      <p:sp>
        <p:nvSpPr>
          <p:cNvPr id="21507" name="Slide Number Placeholder 4">
            <a:extLst>
              <a:ext uri="{FF2B5EF4-FFF2-40B4-BE49-F238E27FC236}">
                <a16:creationId xmlns:a16="http://schemas.microsoft.com/office/drawing/2014/main" id="{02A32FED-212F-4F2F-AEA9-90BA687434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0980A6DE-20F9-4DF1-B993-CD07FEBAF526}" type="slidenum">
              <a:rPr lang="en-US" altLang="en-US" sz="1000">
                <a:solidFill>
                  <a:prstClr val="black"/>
                </a:solidFill>
                <a:latin typeface="Helvetica" panose="020B0604020202020204" pitchFamily="34" charset="0"/>
              </a:rPr>
              <a:pPr eaLnBrk="0" fontAlgn="base" hangingPunct="0">
                <a:spcBef>
                  <a:spcPct val="0"/>
                </a:spcBef>
                <a:spcAft>
                  <a:spcPct val="0"/>
                </a:spcAft>
              </a:pPr>
              <a:t>6</a:t>
            </a:fld>
            <a:endParaRPr lang="en-US" altLang="en-US" sz="1000">
              <a:solidFill>
                <a:prstClr val="black"/>
              </a:solidFill>
              <a:latin typeface="Helvetica" panose="020B0604020202020204" pitchFamily="34" charset="0"/>
            </a:endParaRPr>
          </a:p>
        </p:txBody>
      </p:sp>
      <p:sp>
        <p:nvSpPr>
          <p:cNvPr id="6" name="Rectangle 3">
            <a:extLst>
              <a:ext uri="{FF2B5EF4-FFF2-40B4-BE49-F238E27FC236}">
                <a16:creationId xmlns:a16="http://schemas.microsoft.com/office/drawing/2014/main" id="{23BDE4B0-3A11-48C9-8147-98DFB8199E52}"/>
              </a:ext>
            </a:extLst>
          </p:cNvPr>
          <p:cNvSpPr>
            <a:spLocks noGrp="1"/>
          </p:cNvSpPr>
          <p:nvPr>
            <p:ph idx="1"/>
          </p:nvPr>
        </p:nvSpPr>
        <p:spPr>
          <a:xfrm>
            <a:off x="1096762" y="2139518"/>
            <a:ext cx="10058400" cy="4341181"/>
          </a:xfrm>
        </p:spPr>
        <p:txBody>
          <a:bodyPr/>
          <a:lstStyle/>
          <a:p>
            <a:pPr marL="319088" lvl="1" indent="0" eaLnBrk="1" hangingPunct="1">
              <a:lnSpc>
                <a:spcPct val="90000"/>
              </a:lnSpc>
              <a:spcBef>
                <a:spcPts val="600"/>
              </a:spcBef>
              <a:buFont typeface="Arial" panose="020B0604020202020204" pitchFamily="34" charset="0"/>
              <a:buNone/>
            </a:pPr>
            <a:endParaRPr lang="en-US" altLang="en-US" sz="1800" dirty="0">
              <a:latin typeface="Palatino" charset="0"/>
            </a:endParaRPr>
          </a:p>
          <a:p>
            <a:pPr marL="319088" lvl="1" indent="0" eaLnBrk="1" hangingPunct="1">
              <a:lnSpc>
                <a:spcPct val="90000"/>
              </a:lnSpc>
              <a:spcBef>
                <a:spcPts val="600"/>
              </a:spcBef>
            </a:pPr>
            <a:r>
              <a:rPr lang="en-US" altLang="en-US" sz="2000" dirty="0">
                <a:latin typeface="Palatino" charset="0"/>
              </a:rPr>
              <a:t>The </a:t>
            </a:r>
            <a:r>
              <a:rPr lang="en-US" altLang="en-US" sz="2000" b="1" dirty="0">
                <a:solidFill>
                  <a:srgbClr val="800000"/>
                </a:solidFill>
                <a:latin typeface="Palatino" charset="0"/>
              </a:rPr>
              <a:t>prescriptive process </a:t>
            </a:r>
            <a:r>
              <a:rPr lang="en-US" altLang="en-US" sz="2000" dirty="0">
                <a:latin typeface="Palatino" charset="0"/>
              </a:rPr>
              <a:t>models stress detailed definition, identification, and application of process activities and tasks. Intent is to improve system quality, make projects more manageable, make delivery dates and costs more predictable, and guide teams of software engineers as they perform the work required to build a system. </a:t>
            </a:r>
          </a:p>
          <a:p>
            <a:pPr marL="319088" lvl="1" indent="0" eaLnBrk="1" hangingPunct="1">
              <a:lnSpc>
                <a:spcPct val="90000"/>
              </a:lnSpc>
              <a:spcBef>
                <a:spcPts val="600"/>
              </a:spcBef>
            </a:pPr>
            <a:r>
              <a:rPr lang="en-US" altLang="en-US" sz="2000" dirty="0">
                <a:latin typeface="Palatino" charset="0"/>
              </a:rPr>
              <a:t>Unfortunately, there have been times when these objectives were not achieved. If prescriptive models are applied dogmatically and without adaptation, they can increase the level of bureaucracy.</a:t>
            </a:r>
          </a:p>
          <a:p>
            <a:pPr marL="319088" lvl="1" indent="0" eaLnBrk="1" hangingPunct="1">
              <a:lnSpc>
                <a:spcPct val="90000"/>
              </a:lnSpc>
              <a:spcBef>
                <a:spcPts val="600"/>
              </a:spcBef>
            </a:pPr>
            <a:endParaRPr lang="en-US" altLang="en-US" sz="2000" dirty="0">
              <a:latin typeface="Palatino" charset="0"/>
            </a:endParaRPr>
          </a:p>
          <a:p>
            <a:pPr marL="319088" lvl="1" indent="0" eaLnBrk="1" hangingPunct="1">
              <a:lnSpc>
                <a:spcPct val="90000"/>
              </a:lnSpc>
              <a:spcBef>
                <a:spcPts val="600"/>
              </a:spcBef>
            </a:pPr>
            <a:r>
              <a:rPr lang="en-US" altLang="en-US" sz="2000" b="1" dirty="0">
                <a:solidFill>
                  <a:srgbClr val="800000"/>
                </a:solidFill>
                <a:latin typeface="Palatino" charset="0"/>
              </a:rPr>
              <a:t>Agile process models </a:t>
            </a:r>
            <a:r>
              <a:rPr lang="en-US" altLang="en-US" sz="2000" dirty="0">
                <a:latin typeface="Palatino" charset="0"/>
              </a:rPr>
              <a:t>emphasize project “agility” and follow a set of principles that lead to a more informal approach to software process. It emphasizes maneuverability and adaptability. It is particularly useful when Web applications are engineered. </a:t>
            </a:r>
          </a:p>
          <a:p>
            <a:pPr marL="319088" lvl="1" indent="0" eaLnBrk="1" hangingPunct="1">
              <a:lnSpc>
                <a:spcPct val="90000"/>
              </a:lnSpc>
              <a:spcBef>
                <a:spcPts val="600"/>
              </a:spcBef>
            </a:pPr>
            <a:endParaRPr lang="en-US" altLang="en-US" sz="1800" dirty="0">
              <a:latin typeface="Palatino" charset="0"/>
            </a:endParaRPr>
          </a:p>
          <a:p>
            <a:pPr eaLnBrk="1" hangingPunct="1">
              <a:lnSpc>
                <a:spcPct val="90000"/>
              </a:lnSpc>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81201" y="274638"/>
            <a:ext cx="7571172" cy="1143000"/>
          </a:xfrm>
        </p:spPr>
        <p:txBody>
          <a:bodyPr/>
          <a:lstStyle/>
          <a:p>
            <a:pPr eaLnBrk="1" hangingPunct="1"/>
            <a:r>
              <a:rPr lang="en-GB" altLang="en-US" dirty="0"/>
              <a:t>The Essence of Practice</a:t>
            </a:r>
          </a:p>
        </p:txBody>
      </p:sp>
      <p:sp>
        <p:nvSpPr>
          <p:cNvPr id="6" name="Rectangle 3">
            <a:extLst>
              <a:ext uri="{FF2B5EF4-FFF2-40B4-BE49-F238E27FC236}">
                <a16:creationId xmlns:a16="http://schemas.microsoft.com/office/drawing/2014/main" id="{F1524743-BE92-4E1E-BBA0-F6BD942B1B93}"/>
              </a:ext>
            </a:extLst>
          </p:cNvPr>
          <p:cNvSpPr>
            <a:spLocks noGrp="1"/>
          </p:cNvSpPr>
          <p:nvPr>
            <p:ph idx="1"/>
          </p:nvPr>
        </p:nvSpPr>
        <p:spPr>
          <a:xfrm>
            <a:off x="1066800" y="1688976"/>
            <a:ext cx="10058400" cy="3886200"/>
          </a:xfrm>
        </p:spPr>
        <p:txBody>
          <a:bodyPr/>
          <a:lstStyle/>
          <a:p>
            <a:pPr eaLnBrk="1" hangingPunct="1"/>
            <a:r>
              <a:rPr lang="en-US" altLang="en-US" dirty="0"/>
              <a:t>How does the practice of software engineering fit in the process activities mentioned above? Namely, communication, planning, modeling, construction and deployment. </a:t>
            </a:r>
          </a:p>
          <a:p>
            <a:pPr eaLnBrk="1" hangingPunct="1"/>
            <a:r>
              <a:rPr lang="en-US" altLang="en-US" dirty="0"/>
              <a:t>George </a:t>
            </a:r>
            <a:r>
              <a:rPr lang="en-US" altLang="en-US" dirty="0" err="1"/>
              <a:t>Polya</a:t>
            </a:r>
            <a:r>
              <a:rPr lang="en-US" altLang="en-US" dirty="0"/>
              <a:t> outlines the essence of problem solving, suggests:</a:t>
            </a:r>
          </a:p>
          <a:p>
            <a:pPr lvl="2" eaLnBrk="1" hangingPunct="1">
              <a:spcBef>
                <a:spcPts val="600"/>
              </a:spcBef>
              <a:buFontTx/>
              <a:buNone/>
            </a:pPr>
            <a:r>
              <a:rPr lang="en-US" altLang="en-US" i="1" dirty="0">
                <a:latin typeface="Palatino" charset="0"/>
              </a:rPr>
              <a:t>1.	Understand the problem</a:t>
            </a:r>
            <a:r>
              <a:rPr lang="en-US" altLang="en-US" dirty="0">
                <a:latin typeface="Palatino" charset="0"/>
              </a:rPr>
              <a:t> (communication and analysis).</a:t>
            </a:r>
          </a:p>
          <a:p>
            <a:pPr lvl="2" eaLnBrk="1" hangingPunct="1">
              <a:buFontTx/>
              <a:buNone/>
            </a:pPr>
            <a:r>
              <a:rPr lang="en-US" altLang="en-US" i="1" dirty="0">
                <a:latin typeface="Palatino" charset="0"/>
              </a:rPr>
              <a:t>2.	Plan a solution</a:t>
            </a:r>
            <a:r>
              <a:rPr lang="en-US" altLang="en-US" dirty="0">
                <a:latin typeface="Palatino" charset="0"/>
              </a:rPr>
              <a:t> (modeling and software design).</a:t>
            </a:r>
          </a:p>
          <a:p>
            <a:pPr lvl="2" eaLnBrk="1" hangingPunct="1">
              <a:buFontTx/>
              <a:buNone/>
            </a:pPr>
            <a:r>
              <a:rPr lang="en-US" altLang="en-US" i="1" dirty="0">
                <a:latin typeface="Palatino" charset="0"/>
              </a:rPr>
              <a:t>3.	Carry out the plan</a:t>
            </a:r>
            <a:r>
              <a:rPr lang="en-US" altLang="en-US" dirty="0">
                <a:latin typeface="Palatino" charset="0"/>
              </a:rPr>
              <a:t> (code generation).</a:t>
            </a:r>
          </a:p>
          <a:p>
            <a:pPr lvl="2" eaLnBrk="1" hangingPunct="1">
              <a:buFontTx/>
              <a:buNone/>
            </a:pPr>
            <a:r>
              <a:rPr lang="en-US" altLang="en-US" i="1" dirty="0">
                <a:latin typeface="Palatino" charset="0"/>
              </a:rPr>
              <a:t>4.	Examine the result for accuracy</a:t>
            </a:r>
            <a:r>
              <a:rPr lang="en-US" altLang="en-US" dirty="0">
                <a:latin typeface="Palatino" charset="0"/>
              </a:rPr>
              <a:t> (testing and quality assurance).</a:t>
            </a:r>
          </a:p>
          <a:p>
            <a:pPr eaLnBrk="1" hangingPunct="1"/>
            <a:endParaRPr lang="en-US" altLang="en-US" dirty="0"/>
          </a:p>
        </p:txBody>
      </p:sp>
    </p:spTree>
    <p:extLst>
      <p:ext uri="{BB962C8B-B14F-4D97-AF65-F5344CB8AC3E}">
        <p14:creationId xmlns:p14="http://schemas.microsoft.com/office/powerpoint/2010/main" val="98216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81201" y="274638"/>
            <a:ext cx="7571172" cy="1143000"/>
          </a:xfrm>
        </p:spPr>
        <p:txBody>
          <a:bodyPr/>
          <a:lstStyle/>
          <a:p>
            <a:pPr eaLnBrk="1" hangingPunct="1"/>
            <a:r>
              <a:rPr lang="en-GB" altLang="en-US" dirty="0"/>
              <a:t>Understand the Problem</a:t>
            </a:r>
          </a:p>
        </p:txBody>
      </p:sp>
      <p:sp>
        <p:nvSpPr>
          <p:cNvPr id="5" name="Rectangle 3">
            <a:extLst>
              <a:ext uri="{FF2B5EF4-FFF2-40B4-BE49-F238E27FC236}">
                <a16:creationId xmlns:a16="http://schemas.microsoft.com/office/drawing/2014/main" id="{449FB049-6591-4328-B05F-F444E5D7CA1E}"/>
              </a:ext>
            </a:extLst>
          </p:cNvPr>
          <p:cNvSpPr>
            <a:spLocks noGrp="1"/>
          </p:cNvSpPr>
          <p:nvPr>
            <p:ph idx="1"/>
          </p:nvPr>
        </p:nvSpPr>
        <p:spPr>
          <a:xfrm>
            <a:off x="1066800" y="1902040"/>
            <a:ext cx="10058400" cy="3886200"/>
          </a:xfrm>
        </p:spPr>
        <p:txBody>
          <a:bodyPr/>
          <a:lstStyle/>
          <a:p>
            <a:pPr eaLnBrk="1" hangingPunct="1">
              <a:lnSpc>
                <a:spcPct val="90000"/>
              </a:lnSpc>
              <a:spcBef>
                <a:spcPts val="600"/>
              </a:spcBef>
            </a:pPr>
            <a:r>
              <a:rPr lang="en-US" altLang="en-US" i="1" dirty="0">
                <a:solidFill>
                  <a:schemeClr val="folHlink"/>
                </a:solidFill>
                <a:latin typeface="Palatino" charset="0"/>
              </a:rPr>
              <a:t>Who has a stake in the solution to the problem?</a:t>
            </a:r>
            <a:r>
              <a:rPr lang="en-US" altLang="en-US" dirty="0">
                <a:latin typeface="Palatino" charset="0"/>
              </a:rPr>
              <a:t> That is, who are the stakeholders?</a:t>
            </a:r>
          </a:p>
          <a:p>
            <a:pPr eaLnBrk="1" hangingPunct="1">
              <a:lnSpc>
                <a:spcPct val="90000"/>
              </a:lnSpc>
            </a:pPr>
            <a:r>
              <a:rPr lang="en-US" altLang="en-US" i="1" dirty="0">
                <a:solidFill>
                  <a:schemeClr val="folHlink"/>
                </a:solidFill>
                <a:latin typeface="Palatino" charset="0"/>
              </a:rPr>
              <a:t>What are the unknowns?</a:t>
            </a:r>
            <a:r>
              <a:rPr lang="en-US" altLang="en-US" i="1" dirty="0">
                <a:latin typeface="Palatino" charset="0"/>
              </a:rPr>
              <a:t> </a:t>
            </a:r>
            <a:r>
              <a:rPr lang="en-US" altLang="en-US" dirty="0">
                <a:latin typeface="Palatino" charset="0"/>
              </a:rPr>
              <a:t>What data, functions, and features are required to properly solve the problem?</a:t>
            </a:r>
          </a:p>
          <a:p>
            <a:pPr eaLnBrk="1" hangingPunct="1">
              <a:lnSpc>
                <a:spcPct val="90000"/>
              </a:lnSpc>
            </a:pPr>
            <a:r>
              <a:rPr lang="en-US" altLang="en-US" i="1" dirty="0">
                <a:solidFill>
                  <a:schemeClr val="folHlink"/>
                </a:solidFill>
                <a:latin typeface="Palatino" charset="0"/>
              </a:rPr>
              <a:t>Can the problem be compartmentalized?</a:t>
            </a:r>
            <a:r>
              <a:rPr lang="en-US" altLang="en-US" dirty="0">
                <a:latin typeface="Palatino" charset="0"/>
              </a:rPr>
              <a:t> Is it possible to represent smaller problems that may be easier to understand?</a:t>
            </a:r>
          </a:p>
          <a:p>
            <a:pPr eaLnBrk="1" hangingPunct="1">
              <a:lnSpc>
                <a:spcPct val="90000"/>
              </a:lnSpc>
            </a:pPr>
            <a:r>
              <a:rPr lang="en-US" altLang="en-US" i="1" dirty="0">
                <a:solidFill>
                  <a:schemeClr val="folHlink"/>
                </a:solidFill>
                <a:latin typeface="Palatino" charset="0"/>
              </a:rPr>
              <a:t>Can the problem be represented graphically?</a:t>
            </a:r>
            <a:r>
              <a:rPr lang="en-US" altLang="en-US" dirty="0">
                <a:latin typeface="Palatino" charset="0"/>
              </a:rPr>
              <a:t> Can an analysis model be created?</a:t>
            </a:r>
          </a:p>
          <a:p>
            <a:pPr eaLnBrk="1" hangingPunct="1">
              <a:lnSpc>
                <a:spcPct val="90000"/>
              </a:lnSpc>
            </a:pPr>
            <a:endParaRPr lang="en-US" altLang="en-US" dirty="0"/>
          </a:p>
        </p:txBody>
      </p:sp>
    </p:spTree>
    <p:extLst>
      <p:ext uri="{BB962C8B-B14F-4D97-AF65-F5344CB8AC3E}">
        <p14:creationId xmlns:p14="http://schemas.microsoft.com/office/powerpoint/2010/main" val="231481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141930CC-7380-4E54-88DF-A397E8E204CB}"/>
              </a:ext>
            </a:extLst>
          </p:cNvPr>
          <p:cNvSpPr>
            <a:spLocks noGrp="1" noChangeArrowheads="1"/>
          </p:cNvSpPr>
          <p:nvPr>
            <p:ph type="title"/>
          </p:nvPr>
        </p:nvSpPr>
        <p:spPr>
          <a:xfrm>
            <a:off x="1981201" y="274638"/>
            <a:ext cx="7571172" cy="1143000"/>
          </a:xfrm>
        </p:spPr>
        <p:txBody>
          <a:bodyPr/>
          <a:lstStyle/>
          <a:p>
            <a:pPr eaLnBrk="1" hangingPunct="1"/>
            <a:r>
              <a:rPr lang="en-GB" altLang="en-US" dirty="0"/>
              <a:t>Plan the Solution</a:t>
            </a:r>
          </a:p>
        </p:txBody>
      </p:sp>
      <p:sp>
        <p:nvSpPr>
          <p:cNvPr id="6" name="Rectangle 3">
            <a:extLst>
              <a:ext uri="{FF2B5EF4-FFF2-40B4-BE49-F238E27FC236}">
                <a16:creationId xmlns:a16="http://schemas.microsoft.com/office/drawing/2014/main" id="{2DC7F023-35E1-41E6-8AD0-861B7399401E}"/>
              </a:ext>
            </a:extLst>
          </p:cNvPr>
          <p:cNvSpPr>
            <a:spLocks noGrp="1"/>
          </p:cNvSpPr>
          <p:nvPr>
            <p:ph idx="1"/>
          </p:nvPr>
        </p:nvSpPr>
        <p:spPr>
          <a:xfrm>
            <a:off x="1066800" y="1875408"/>
            <a:ext cx="10058400" cy="3886200"/>
          </a:xfrm>
        </p:spPr>
        <p:txBody>
          <a:bodyPr/>
          <a:lstStyle/>
          <a:p>
            <a:pPr eaLnBrk="1" hangingPunct="1">
              <a:spcBef>
                <a:spcPts val="600"/>
              </a:spcBef>
            </a:pPr>
            <a:r>
              <a:rPr lang="en-US" altLang="en-US" sz="2000" i="1" dirty="0">
                <a:solidFill>
                  <a:schemeClr val="folHlink"/>
                </a:solidFill>
                <a:latin typeface="Palatino" charset="0"/>
              </a:rPr>
              <a:t>Have you seen similar problems before?</a:t>
            </a:r>
            <a:r>
              <a:rPr lang="en-US" altLang="en-US" sz="2000" i="1" dirty="0">
                <a:latin typeface="Palatino" charset="0"/>
              </a:rPr>
              <a:t> </a:t>
            </a:r>
            <a:r>
              <a:rPr lang="en-US" altLang="en-US" sz="2000" dirty="0">
                <a:latin typeface="Palatino" charset="0"/>
              </a:rPr>
              <a:t>Are there patterns that are recognizable in a potential solution? Is there existing software that implements the data, functions, and features that are required? </a:t>
            </a:r>
          </a:p>
          <a:p>
            <a:pPr eaLnBrk="1" hangingPunct="1"/>
            <a:r>
              <a:rPr lang="en-US" altLang="en-US" sz="2000" i="1" dirty="0">
                <a:solidFill>
                  <a:schemeClr val="folHlink"/>
                </a:solidFill>
                <a:latin typeface="Palatino" charset="0"/>
              </a:rPr>
              <a:t>Has a similar problem been solved?</a:t>
            </a:r>
            <a:r>
              <a:rPr lang="en-US" altLang="en-US" sz="2000" dirty="0">
                <a:latin typeface="Palatino" charset="0"/>
              </a:rPr>
              <a:t> If so, are elements of the solution reusable?</a:t>
            </a:r>
          </a:p>
          <a:p>
            <a:pPr eaLnBrk="1" hangingPunct="1"/>
            <a:r>
              <a:rPr lang="en-US" altLang="en-US" sz="2000" i="1" dirty="0">
                <a:solidFill>
                  <a:schemeClr val="folHlink"/>
                </a:solidFill>
                <a:latin typeface="Palatino" charset="0"/>
              </a:rPr>
              <a:t>Can subproblems be defined?</a:t>
            </a:r>
            <a:r>
              <a:rPr lang="en-US" altLang="en-US" sz="2000" dirty="0">
                <a:latin typeface="Palatino" charset="0"/>
              </a:rPr>
              <a:t> If so, are solutions readily apparent for the subproblems?</a:t>
            </a:r>
          </a:p>
          <a:p>
            <a:pPr eaLnBrk="1" hangingPunct="1"/>
            <a:r>
              <a:rPr lang="en-US" altLang="en-US" sz="2000" i="1" dirty="0">
                <a:solidFill>
                  <a:schemeClr val="folHlink"/>
                </a:solidFill>
                <a:latin typeface="Palatino" charset="0"/>
              </a:rPr>
              <a:t>Can you represent a solution in a manner that leads to effective implementation? </a:t>
            </a:r>
            <a:r>
              <a:rPr lang="en-US" altLang="en-US" sz="2000" dirty="0">
                <a:latin typeface="Palatino" charset="0"/>
              </a:rPr>
              <a:t>Can a design model be created?</a:t>
            </a:r>
          </a:p>
          <a:p>
            <a:pPr eaLnBrk="1" hangingPunct="1"/>
            <a:endParaRPr lang="en-US" altLang="en-US" sz="2000" dirty="0"/>
          </a:p>
        </p:txBody>
      </p:sp>
    </p:spTree>
    <p:extLst>
      <p:ext uri="{BB962C8B-B14F-4D97-AF65-F5344CB8AC3E}">
        <p14:creationId xmlns:p14="http://schemas.microsoft.com/office/powerpoint/2010/main" val="407666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1323</Words>
  <Application>Microsoft Office PowerPoint</Application>
  <PresentationFormat>Widescreen</PresentationFormat>
  <Paragraphs>95</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Helvetica</vt:lpstr>
      <vt:lpstr>Impact</vt:lpstr>
      <vt:lpstr>Palatino</vt:lpstr>
      <vt:lpstr>Times New Roman</vt:lpstr>
      <vt:lpstr>NewsPrint</vt:lpstr>
      <vt:lpstr>Lecture 2</vt:lpstr>
      <vt:lpstr>Software Process</vt:lpstr>
      <vt:lpstr>Five Activities of a Generic Process framework</vt:lpstr>
      <vt:lpstr>Umbrella Activities</vt:lpstr>
      <vt:lpstr>Adapting a Process Model</vt:lpstr>
      <vt:lpstr>Prescriptive and Agile Process Models</vt:lpstr>
      <vt:lpstr>The Essence of Practice</vt:lpstr>
      <vt:lpstr>Understand the Problem</vt:lpstr>
      <vt:lpstr>Plan the Solution</vt:lpstr>
      <vt:lpstr>Carry Out the Plan</vt:lpstr>
      <vt:lpstr>Examine the Result</vt:lpstr>
      <vt:lpstr>Hooker’s General Principles for Software Engineering Practice: important underlying law</vt:lpstr>
      <vt:lpstr>End of lecture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HP</dc:creator>
  <cp:lastModifiedBy>HP</cp:lastModifiedBy>
  <cp:revision>51</cp:revision>
  <dcterms:created xsi:type="dcterms:W3CDTF">2020-07-12T08:07:44Z</dcterms:created>
  <dcterms:modified xsi:type="dcterms:W3CDTF">2020-07-14T07:55:43Z</dcterms:modified>
</cp:coreProperties>
</file>