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2" r:id="rId2"/>
    <p:sldId id="260" r:id="rId3"/>
    <p:sldId id="300" r:id="rId4"/>
    <p:sldId id="307" r:id="rId5"/>
    <p:sldId id="309" r:id="rId6"/>
    <p:sldId id="308" r:id="rId7"/>
    <p:sldId id="310" r:id="rId8"/>
    <p:sldId id="311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DD6C5-268D-4A31-B4A0-65F041FAA536}" type="datetimeFigureOut">
              <a:rPr lang="en-SG" smtClean="0"/>
              <a:t>9/8/2020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046C-264A-4F6D-8163-AC9E5366A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01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6AC208E6-C539-45F0-A21D-BB24A121C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0CA143-698C-4328-98FB-AFA2AA3CAC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F7D70FE-948C-43A3-9024-F83BE24CD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B9A355-B72A-4305-87D6-AA7A7ECB6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5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6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2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4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2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2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A8B66-9792-433F-9BC4-F5F01CD31535}"/>
              </a:ext>
            </a:extLst>
          </p:cNvPr>
          <p:cNvSpPr/>
          <p:nvPr/>
        </p:nvSpPr>
        <p:spPr>
          <a:xfrm>
            <a:off x="1037167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1A57A-9112-4C2E-8786-21BE896B4B5C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E8FD20A-4C64-4AD1-81ED-F3365898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E04660-507F-4F41-8641-05984BB3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6E4A02-D079-4047-8FBB-260D7DBF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0EC87-C43D-4129-AA49-AB1DE0345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92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F192-6D24-4414-AA65-08D25DE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2D6668-7362-4A37-9514-C92209CD83E7}" type="datetimeFigureOut">
              <a:rPr lang="en-US" altLang="en-US"/>
              <a:pPr/>
              <a:t>8/9/2020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0080-A4CF-444B-BC69-A28B7371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86A6-AE05-4B91-9E9E-D33D0BA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A0D7A-71BD-455F-90CF-DA902E25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6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7C63-EE7B-478F-B8D3-B485767B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8B0443-CA18-4967-976E-FD5A68A293F1}" type="datetimeFigureOut">
              <a:rPr lang="en-US" altLang="en-US"/>
              <a:pPr/>
              <a:t>8/9/2020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BB25-35CC-4A8E-98D9-10772757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AB29-7479-4966-A339-2F2AD933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6CE16-3BBE-44F0-9BBE-A73A011BF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1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8E38-F54A-4BAA-86FB-3B8F7CB4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42752-C5B3-4762-8CDB-793B776EB771}" type="datetimeFigureOut">
              <a:rPr lang="en-US" altLang="en-US"/>
              <a:pPr/>
              <a:t>8/9/2020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10BF-74BE-435A-BE30-BF38A535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213A-F2A5-4406-8800-4AB90752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A343-F180-4AB4-B916-3CD627075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24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A9DDD-E8CF-49AD-8AB2-5FF884C40983}"/>
              </a:ext>
            </a:extLst>
          </p:cNvPr>
          <p:cNvSpPr/>
          <p:nvPr/>
        </p:nvSpPr>
        <p:spPr>
          <a:xfrm>
            <a:off x="1037167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A3847-E875-4E58-ABEE-C2775B0A2582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1DA82A5-4767-4F0B-8EB9-6CEC3CC5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7C682-C5D8-4CE7-B87A-B4EC3F459F20}" type="datetimeFigureOut">
              <a:rPr lang="en-US" altLang="en-US"/>
              <a:pPr/>
              <a:t>8/9/2020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8C509D-DC3B-457B-935A-BB6157F7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C2ABEF-6DDE-4D32-AA70-2DC35FA8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02336-38E8-459B-94FA-8E7187D53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0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9E257D-667B-4FBC-A5DE-C7DCCA83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17CD25-852E-4D5E-B6D1-96FA5AB56353}" type="datetimeFigureOut">
              <a:rPr lang="en-US" altLang="en-US"/>
              <a:pPr/>
              <a:t>8/9/2020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B40B41-4278-4B97-988E-2400048A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A2CD5F-3A26-4897-8009-D59BA04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248FE-FBA4-4D6D-B12D-FE865CB8FC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50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CD682-D616-474E-A24F-E9A8915F9BDE}"/>
              </a:ext>
            </a:extLst>
          </p:cNvPr>
          <p:cNvCxnSpPr/>
          <p:nvPr/>
        </p:nvCxnSpPr>
        <p:spPr>
          <a:xfrm>
            <a:off x="1011767" y="1249364"/>
            <a:ext cx="4876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ECCD28-33A9-4FA5-8A53-C9D995FFA9DC}"/>
              </a:ext>
            </a:extLst>
          </p:cNvPr>
          <p:cNvCxnSpPr/>
          <p:nvPr/>
        </p:nvCxnSpPr>
        <p:spPr>
          <a:xfrm>
            <a:off x="6193367" y="1249364"/>
            <a:ext cx="4876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9A6BCB8-F4CC-4B63-9E85-804C5F7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2F12F-C4E6-413F-9CE8-357602247854}" type="datetimeFigureOut">
              <a:rPr lang="en-US" altLang="en-US"/>
              <a:pPr/>
              <a:t>8/9/2020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D71DC6E0-2E5A-48FB-83F1-E02DF2DE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1B99059-1907-4061-AF2A-5C504A53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BC689-DADA-4A03-941D-98649C6BE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40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F67AE6-9EFA-4EE7-AB11-9263F2B6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47C7A-CA14-4041-A0C6-9D8F80946052}" type="datetimeFigureOut">
              <a:rPr lang="en-US" altLang="en-US"/>
              <a:pPr/>
              <a:t>8/9/2020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212498-95E8-4B9B-871D-3EFA7194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FF5E72-37C5-43D8-9003-9823AAAD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7F3A9-3C40-4302-883A-8D5F981D8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6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0DCB7A-F8FF-48FA-8538-2A26E6BB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D4A1FD-A11C-4438-BA81-DB72884F63FE}" type="datetimeFigureOut">
              <a:rPr lang="en-US" altLang="en-US"/>
              <a:pPr/>
              <a:t>8/9/2020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0558C3-125C-45B5-BB0F-54D30357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7BA22E-E5A3-4945-9851-46D203A0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654EA-668F-4CBE-AB60-AF0FD8B5E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9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742D43-9896-49E2-AC92-6E0382805AA5}"/>
              </a:ext>
            </a:extLst>
          </p:cNvPr>
          <p:cNvCxnSpPr/>
          <p:nvPr/>
        </p:nvCxnSpPr>
        <p:spPr>
          <a:xfrm rot="5400000">
            <a:off x="2871259" y="2515130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94AFC75-4B3A-453D-AEDD-A0550188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33E2C-8828-434B-A7E7-1145D5851C3F}" type="datetimeFigureOut">
              <a:rPr lang="en-US" altLang="en-US"/>
              <a:pPr/>
              <a:t>8/9/2020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B1C47B5-445D-493B-A711-9878D4F9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8E65211-2E74-49AF-BE33-221B24AE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4699-6FC5-44DE-B2FE-890ACBF72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4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AF5FB4-CC8C-4D4F-9DC1-8ED86479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27EC3D-9A31-43F3-AF1F-E13D3D32BA3B}" type="datetimeFigureOut">
              <a:rPr lang="en-US" altLang="en-US"/>
              <a:pPr/>
              <a:t>8/9/2020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71C88E-F021-4C8C-B7B4-7A41B499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7B2FE5-4AC1-43E7-969F-9DE397E5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C09B8-AF75-4A6C-8C99-448D624C5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5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6A924F-F905-4C03-AF7F-86A734D8A6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16000" y="4572000"/>
            <a:ext cx="904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9F6C0DD-AAAE-4BB0-884B-B81511C60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16000" y="685800"/>
            <a:ext cx="10058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807A-A79B-4E4C-8E9F-767657FEE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31200" y="620871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454545"/>
                </a:solidFill>
                <a:latin typeface="Times New Roman" panose="02020603050405020304" pitchFamily="18" charset="0"/>
              </a:defRPr>
            </a:lvl1pPr>
          </a:lstStyle>
          <a:p>
            <a:fld id="{07995345-BFC7-4377-983B-4AA57C384277}" type="datetimeFigureOut">
              <a:rPr lang="en-US" altLang="en-US"/>
              <a:pPr/>
              <a:t>8/9/2020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67C6-8128-4604-BCAB-65EFF521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6001" y="6208714"/>
            <a:ext cx="64981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454545"/>
                </a:solidFill>
              </a:defRPr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F3E-991C-449A-BB5B-D2E1AB38A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5688014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262626"/>
                </a:solidFill>
                <a:latin typeface="Impact" panose="020B0806030902050204" pitchFamily="34" charset="0"/>
              </a:defRPr>
            </a:lvl1pPr>
          </a:lstStyle>
          <a:p>
            <a:fld id="{D1A20A21-974C-4DB9-8D65-0018C28552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21C88-0759-40E6-B1B8-1C5BEDEADC65}"/>
              </a:ext>
            </a:extLst>
          </p:cNvPr>
          <p:cNvSpPr/>
          <p:nvPr/>
        </p:nvSpPr>
        <p:spPr>
          <a:xfrm>
            <a:off x="1037167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FC44C-05F2-45DA-B74C-D1B340740887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2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9372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683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43B0E28-1461-4218-B5EE-E3BFF54F1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7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5FEE1615-0750-41BB-84B7-4EE66D52C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24100" y="1982750"/>
            <a:ext cx="7543800" cy="149791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folHlink"/>
                </a:solidFill>
              </a:rPr>
              <a:t>Software Requirement Specification and Analysis</a:t>
            </a:r>
          </a:p>
        </p:txBody>
      </p:sp>
      <p:sp>
        <p:nvSpPr>
          <p:cNvPr id="14339" name="Footer Placeholder 3">
            <a:extLst>
              <a:ext uri="{FF2B5EF4-FFF2-40B4-BE49-F238E27FC236}">
                <a16:creationId xmlns:a16="http://schemas.microsoft.com/office/drawing/2014/main" id="{EB83AD73-6558-492E-A1CD-CE16CC9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38400" y="6303964"/>
            <a:ext cx="7696200" cy="554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t>These slides are designed and adapted from slides provided by </a:t>
            </a:r>
            <a:r>
              <a:rPr lang="en-US" altLang="en-US" sz="1000" i="1">
                <a:solidFill>
                  <a:prstClr val="black"/>
                </a:solidFill>
                <a:latin typeface="Helvetica" panose="020B0604020202020204" pitchFamily="34" charset="0"/>
              </a:rPr>
              <a:t>Software Engineering: A Practitioner</a:t>
            </a:r>
            <a:r>
              <a:rPr lang="ja-JP" altLang="en-US" sz="1000" i="1">
                <a:solidFill>
                  <a:prstClr val="black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s Approach, 7/e </a:t>
            </a:r>
            <a:r>
              <a:rPr lang="en-US" altLang="ja-JP" sz="1000">
                <a:solidFill>
                  <a:prstClr val="black"/>
                </a:solidFill>
                <a:latin typeface="Helvetica" panose="020B0604020202020204" pitchFamily="34" charset="0"/>
              </a:rPr>
              <a:t>(McGraw-Hill 2009) by Roger Pressman and 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Software Engineering 9</a:t>
            </a:r>
            <a:r>
              <a:rPr lang="en-US" altLang="ja-JP" sz="1000" i="1" baseline="30000">
                <a:solidFill>
                  <a:prstClr val="black"/>
                </a:solidFill>
                <a:latin typeface="Helvetica" panose="020B0604020202020204" pitchFamily="34" charset="0"/>
              </a:rPr>
              <a:t>/e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 </a:t>
            </a:r>
            <a:r>
              <a:rPr lang="en-US" altLang="ja-JP" sz="1000">
                <a:solidFill>
                  <a:prstClr val="black"/>
                </a:solidFill>
                <a:latin typeface="Helvetica" panose="020B0604020202020204" pitchFamily="34" charset="0"/>
              </a:rPr>
              <a:t>Addison Wesley 2011 by Ian Sommerville</a:t>
            </a:r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0F7C0C15-A6EA-4880-93D7-ED956B11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171F39B-197A-49EC-8D11-4563A3ECF45B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AFD9C58F-BD73-45ED-A972-0E1F4994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971800"/>
            <a:ext cx="74676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200" i="1" dirty="0">
                <a:solidFill>
                  <a:srgbClr val="303030"/>
                </a:solidFill>
                <a:latin typeface="Helvetica" panose="020B0604020202020204" pitchFamily="34" charset="0"/>
              </a:rPr>
            </a:br>
            <a:r>
              <a:rPr lang="en-US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Software Engineering: A Practitioner</a:t>
            </a:r>
            <a:r>
              <a:rPr lang="ja-JP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 Approach, 7/e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by Roger S. Pressman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Slides copyright © 1996, 2001, 2005, 2009</a:t>
            </a:r>
            <a:r>
              <a:rPr lang="en-US" altLang="en-US" sz="1400" dirty="0">
                <a:solidFill>
                  <a:prstClr val="black"/>
                </a:solidFill>
              </a:rPr>
              <a:t> </a:t>
            </a:r>
            <a:r>
              <a:rPr lang="en-US" altLang="en-US" sz="1400" b="1" dirty="0">
                <a:solidFill>
                  <a:prstClr val="black"/>
                </a:solidFill>
              </a:rPr>
              <a:t>by Roger S. Pressman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Software Engineering  9/e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By Ian Sommerville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i="1" dirty="0">
              <a:solidFill>
                <a:srgbClr val="30303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14342" name="Text Box 7">
            <a:extLst>
              <a:ext uri="{FF2B5EF4-FFF2-40B4-BE49-F238E27FC236}">
                <a16:creationId xmlns:a16="http://schemas.microsoft.com/office/drawing/2014/main" id="{9BD85DC3-701C-46D2-B5BC-28D1462E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296988"/>
            <a:ext cx="8305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 i="1" dirty="0">
                <a:solidFill>
                  <a:srgbClr val="303030"/>
                </a:solidFill>
                <a:latin typeface="Helvetica" panose="020B0604020202020204" pitchFamily="34" charset="0"/>
              </a:rPr>
              <a:t>CS404: Software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Data Based Models</a:t>
            </a:r>
          </a:p>
          <a:p>
            <a:pPr lvl="1" eaLnBrk="1" hangingPunct="1"/>
            <a:r>
              <a:rPr lang="en-US" altLang="en-US" dirty="0"/>
              <a:t>Noun Identification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Data Object Relation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ER Diagram &amp; Schema Tables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6775" y="455285"/>
            <a:ext cx="5578450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Noun Identification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Identify all the nouns and noun phrases from the “Usage Scenario”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Mark all the nouns with an ID (usually starting from 1)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Specify whether the noun is in problem domain or solution domain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Identify and specify which nouns have attributes that are in the “Noun List”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Mark these attributes with their IDs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Nouns with more than 1 attribute can be considered a potential data object (i.e., table)</a:t>
            </a:r>
          </a:p>
        </p:txBody>
      </p:sp>
    </p:spTree>
    <p:extLst>
      <p:ext uri="{BB962C8B-B14F-4D97-AF65-F5344CB8AC3E}">
        <p14:creationId xmlns:p14="http://schemas.microsoft.com/office/powerpoint/2010/main" val="13086513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Data Based Models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Noun Identification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Data Object Relation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ER Diagram &amp; Schema Tables</a:t>
            </a:r>
          </a:p>
        </p:txBody>
      </p:sp>
    </p:spTree>
    <p:extLst>
      <p:ext uri="{BB962C8B-B14F-4D97-AF65-F5344CB8AC3E}">
        <p14:creationId xmlns:p14="http://schemas.microsoft.com/office/powerpoint/2010/main" val="3177815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1283" y="500682"/>
            <a:ext cx="5889433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Data Object Relation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If there are more than one potential data objects (i.e., with more than one attribute), specify the relations between these tables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This helps identify the relational tables</a:t>
            </a:r>
          </a:p>
        </p:txBody>
      </p:sp>
    </p:spTree>
    <p:extLst>
      <p:ext uri="{BB962C8B-B14F-4D97-AF65-F5344CB8AC3E}">
        <p14:creationId xmlns:p14="http://schemas.microsoft.com/office/powerpoint/2010/main" val="6415904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Data Based Models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Noun Identification</a:t>
            </a:r>
          </a:p>
          <a:p>
            <a:pPr lvl="1"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Data Object Relation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ER Diagram &amp; Schema Tables</a:t>
            </a:r>
          </a:p>
        </p:txBody>
      </p:sp>
    </p:spTree>
    <p:extLst>
      <p:ext uri="{BB962C8B-B14F-4D97-AF65-F5344CB8AC3E}">
        <p14:creationId xmlns:p14="http://schemas.microsoft.com/office/powerpoint/2010/main" val="3032834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4955" y="577806"/>
            <a:ext cx="8256812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ER Diagram &amp; Schema Tables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Draw the ER Diagram (You already know how)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Determine the Relational Tables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Prepare schema tables for each data object</a:t>
            </a:r>
          </a:p>
        </p:txBody>
      </p:sp>
    </p:spTree>
    <p:extLst>
      <p:ext uri="{BB962C8B-B14F-4D97-AF65-F5344CB8AC3E}">
        <p14:creationId xmlns:p14="http://schemas.microsoft.com/office/powerpoint/2010/main" val="40351959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957" y="577806"/>
            <a:ext cx="6588086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Schema Table Example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56C3F3-85D5-4E80-9DAE-29935DDBD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179669"/>
              </p:ext>
            </p:extLst>
          </p:nvPr>
        </p:nvGraphicFramePr>
        <p:xfrm>
          <a:off x="1066801" y="2767476"/>
          <a:ext cx="10058397" cy="259588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14709390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93317820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42319594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7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98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varchar2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44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varchar2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81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varchar2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70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Birthdate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68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RewardPoints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29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1358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F27DBB-0EC6-4220-8889-57FE112E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628900"/>
            <a:ext cx="9042400" cy="1600200"/>
          </a:xfrm>
        </p:spPr>
        <p:txBody>
          <a:bodyPr/>
          <a:lstStyle/>
          <a:p>
            <a:pPr algn="ctr"/>
            <a:r>
              <a:rPr lang="en-SG" dirty="0"/>
              <a:t>End of lecture 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12D418-6382-45ED-AA4B-04336F05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98FA7-62E4-44A9-A9E8-B393FE2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54EA-668F-4CBE-AB60-AF0FD8B5E6D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867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347</Words>
  <Application>Microsoft Office PowerPoint</Application>
  <PresentationFormat>Widescreen</PresentationFormat>
  <Paragraphs>79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</vt:lpstr>
      <vt:lpstr>Impact</vt:lpstr>
      <vt:lpstr>Palatino</vt:lpstr>
      <vt:lpstr>Times New Roman</vt:lpstr>
      <vt:lpstr>NewsPrint</vt:lpstr>
      <vt:lpstr>Lecture 7</vt:lpstr>
      <vt:lpstr>Contents</vt:lpstr>
      <vt:lpstr>Noun Identification</vt:lpstr>
      <vt:lpstr>Contents</vt:lpstr>
      <vt:lpstr>Data Object Relation</vt:lpstr>
      <vt:lpstr>Contents</vt:lpstr>
      <vt:lpstr>ER Diagram &amp; Schema Tables</vt:lpstr>
      <vt:lpstr>Schema Table Example</vt:lpstr>
      <vt:lpstr>End of lecture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HP</dc:creator>
  <cp:lastModifiedBy>HP</cp:lastModifiedBy>
  <cp:revision>179</cp:revision>
  <dcterms:created xsi:type="dcterms:W3CDTF">2020-07-12T08:07:44Z</dcterms:created>
  <dcterms:modified xsi:type="dcterms:W3CDTF">2020-08-09T09:48:25Z</dcterms:modified>
</cp:coreProperties>
</file>