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86" r:id="rId15"/>
    <p:sldId id="287" r:id="rId16"/>
    <p:sldId id="28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37B-890D-4EDC-9951-C0A649D1C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85A44-1FAC-49E4-A05D-B0507749F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6C04-E733-43EA-AE61-FA5CB2DF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A3D9-1D4E-4C66-B54F-601CE38D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CC49-9F4A-4E74-8932-DB5CF4D0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3371-89B1-4216-A410-F120D20A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F84AA-8AFF-4E4E-964B-BEB0EEEE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CABE-5116-4669-A2CC-B4E34589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7C6C-3608-4E22-82DA-21E7B7EE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BB1E-8BEE-46A3-9C1A-1298D518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5516D-E15E-4E2F-BD4A-E752045EF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B1151-C408-4007-8DB9-96EB18BC6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1BE4-B3A1-4AA2-807F-234A7003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030D-3007-4F5B-B696-712D06AC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89A5-D77C-4B66-A931-227CA12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8ADC-E839-40B5-A9B0-D1CA571B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C273-AE9A-45A2-9625-9B6F1E0D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7CE5-F64B-41DD-BC77-32A43D4B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8D0A-8D8C-44F4-A374-1EBEAFC2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4408-58B0-4D76-B926-F1EF95A3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C7DF-8961-4C95-8036-1CB32558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C510-A2E0-453A-BD3C-60CBAD1C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C0AF-7B73-49A8-A4CE-0C1D7FF0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ABC9-5F40-46D7-B58B-2445DC0F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55F6-025F-4BCA-8CE3-013D7B1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75E6-1D25-4595-BB7A-F617CE85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2BBC-203B-4892-BA0D-8F3BE447B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3392F-E67E-452B-B05D-78FAE0104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8AAB-756F-41C3-A672-C65A2C0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79994-CCB2-4CD5-91FB-AAF2B0AF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A1D0-3000-4DD8-89D2-191051DB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3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053E-1ABF-448B-88BF-A5D62A1D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72AB3-B680-40C3-ACEC-2966093A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39CE0-2DF8-47E3-A9A4-77C75976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59870-CFD8-4594-816E-1C9561A82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3EC4D-194C-4FDD-8497-7DF5737C6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63D61-5C34-49F6-80D1-9322D92E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4719-8B0A-4B4D-8E27-C38A969E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D2ED2-AC6A-4D64-BC5E-66CC4756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F5CF-0CA4-4E90-A372-A460EE46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9AF92-B759-4202-ABCE-2A357DA5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AFE7D-BE3C-4B52-A68D-B542512E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D93B4-B44F-4995-9A52-5AE6AC6F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16C3E-6486-4F02-8AAE-49CEE4B5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BCB45-DAF6-494C-A959-5909E652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A3E09-2108-4AD7-B679-E3E29173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4259-B126-40C4-8896-BFE2C90C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161E-7270-4630-91C7-57B17CE4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1F3D3-BD64-4E77-9213-F53558EFB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44EFD-E76D-4D69-B9E6-3BF171D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C7D5-89F7-4676-B13C-9B598733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DA485-A655-4545-B9DF-6AB1091E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D516-7282-4759-9632-483F6B0B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3F56C-E601-4A01-9257-53C38009D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C56B-B011-45DE-83C6-3DFE28F8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147A3-E11C-4610-A2A7-642C9F69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AAEC-3870-4E59-A47A-180143C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B8A7-DF5B-4166-93BA-D4FBF3DE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61B2E-4067-4410-8767-9D2906ED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1AAC0-25D8-4F2E-9ED1-C22CE607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3F8C8-AE73-4519-8DDB-73B5A7A64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C37D2-63A2-4609-A966-A19F63D06667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CADF-03C1-4B9D-B75B-A0E854EF6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A984-C58D-4521-8639-A7B49B90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E37BF-9BBA-407C-81B2-FB7A73977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1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137F-53A3-4062-B30B-BD3CD6F5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Input and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400805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Allows the computer to see input</a:t>
            </a:r>
          </a:p>
          <a:p>
            <a:r>
              <a:rPr lang="en-US" dirty="0"/>
              <a:t>Bar code readers</a:t>
            </a:r>
          </a:p>
          <a:p>
            <a:pPr lvl="1"/>
            <a:r>
              <a:rPr lang="en-GB" dirty="0"/>
              <a:t>Converts bar codes to numbers</a:t>
            </a:r>
          </a:p>
          <a:p>
            <a:pPr lvl="1"/>
            <a:r>
              <a:rPr lang="en-GB" dirty="0"/>
              <a:t>Computer find number in a database</a:t>
            </a:r>
          </a:p>
          <a:p>
            <a:pPr lvl="1"/>
            <a:r>
              <a:rPr lang="en-US" dirty="0"/>
              <a:t>Works by reflecting light</a:t>
            </a:r>
          </a:p>
          <a:p>
            <a:r>
              <a:rPr lang="en-US" dirty="0"/>
              <a:t>Image scanners</a:t>
            </a:r>
          </a:p>
          <a:p>
            <a:pPr lvl="1"/>
            <a:r>
              <a:rPr lang="en-GB" dirty="0"/>
              <a:t>Converts printed media into electronic</a:t>
            </a:r>
          </a:p>
          <a:p>
            <a:pPr lvl="1"/>
            <a:r>
              <a:rPr lang="en-GB" dirty="0"/>
              <a:t>Reflects light off of the image</a:t>
            </a:r>
          </a:p>
          <a:p>
            <a:pPr lvl="1"/>
            <a:r>
              <a:rPr lang="en-US" dirty="0"/>
              <a:t>Sensors read the intensity</a:t>
            </a:r>
          </a:p>
          <a:p>
            <a:pPr lvl="1"/>
            <a:r>
              <a:rPr lang="en-US" dirty="0"/>
              <a:t>Filters determine color depths</a:t>
            </a:r>
          </a:p>
        </p:txBody>
      </p:sp>
      <p:pic>
        <p:nvPicPr>
          <p:cNvPr id="6146" name="Picture 2" descr="Image result for bar code readers">
            <a:extLst>
              <a:ext uri="{FF2B5EF4-FFF2-40B4-BE49-F238E27FC236}">
                <a16:creationId xmlns:a16="http://schemas.microsoft.com/office/drawing/2014/main" id="{9A6B268F-8116-4742-9759-4575ADE0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79" y="365124"/>
            <a:ext cx="3068402" cy="306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mage scanner">
            <a:extLst>
              <a:ext uri="{FF2B5EF4-FFF2-40B4-BE49-F238E27FC236}">
                <a16:creationId xmlns:a16="http://schemas.microsoft.com/office/drawing/2014/main" id="{67B19CFF-7F92-4558-9184-AF2C2210E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79" y="4207975"/>
            <a:ext cx="3917818" cy="213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8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Allows the computer to see input</a:t>
            </a:r>
          </a:p>
          <a:p>
            <a:r>
              <a:rPr lang="en-US" dirty="0"/>
              <a:t>Optical character recognition (OCR)</a:t>
            </a:r>
          </a:p>
          <a:p>
            <a:pPr lvl="1"/>
            <a:r>
              <a:rPr lang="en-GB" dirty="0"/>
              <a:t>Converts scanned text into editable text</a:t>
            </a:r>
          </a:p>
          <a:p>
            <a:pPr lvl="1"/>
            <a:r>
              <a:rPr lang="en-US" dirty="0"/>
              <a:t>Each letter is scanned</a:t>
            </a:r>
          </a:p>
          <a:p>
            <a:pPr lvl="1"/>
            <a:r>
              <a:rPr lang="en-GB" dirty="0"/>
              <a:t>Letters are compared to known letters</a:t>
            </a:r>
          </a:p>
          <a:p>
            <a:pPr lvl="1"/>
            <a:r>
              <a:rPr lang="en-GB" dirty="0"/>
              <a:t>Best match is entered into document</a:t>
            </a:r>
          </a:p>
          <a:p>
            <a:pPr lvl="1"/>
            <a:r>
              <a:rPr lang="en-US" dirty="0"/>
              <a:t>Rarely 100% accurate</a:t>
            </a:r>
            <a:endParaRPr lang="en-GB" dirty="0"/>
          </a:p>
        </p:txBody>
      </p:sp>
      <p:pic>
        <p:nvPicPr>
          <p:cNvPr id="7170" name="Picture 2" descr="Image result for optical character recognition">
            <a:extLst>
              <a:ext uri="{FF2B5EF4-FFF2-40B4-BE49-F238E27FC236}">
                <a16:creationId xmlns:a16="http://schemas.microsoft.com/office/drawing/2014/main" id="{69C9A21E-8B2D-48FE-BFDA-AA0942B9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19" y="1403990"/>
            <a:ext cx="4562274" cy="34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1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Audiovisual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Microphones</a:t>
            </a:r>
          </a:p>
          <a:p>
            <a:pPr lvl="1"/>
            <a:r>
              <a:rPr lang="en-US" dirty="0"/>
              <a:t>Used to record speech</a:t>
            </a:r>
          </a:p>
          <a:p>
            <a:pPr lvl="1"/>
            <a:r>
              <a:rPr lang="en-US" dirty="0"/>
              <a:t>Speech recognition</a:t>
            </a:r>
          </a:p>
          <a:p>
            <a:pPr lvl="2"/>
            <a:r>
              <a:rPr lang="en-US" dirty="0"/>
              <a:t>Understands human speech</a:t>
            </a:r>
          </a:p>
          <a:p>
            <a:pPr lvl="2"/>
            <a:r>
              <a:rPr lang="en-GB" dirty="0"/>
              <a:t>Allows dictation or control of computer</a:t>
            </a:r>
          </a:p>
          <a:p>
            <a:pPr lvl="2"/>
            <a:r>
              <a:rPr lang="en-GB" dirty="0"/>
              <a:t>Matches spoken sound to known phonemes</a:t>
            </a:r>
          </a:p>
          <a:p>
            <a:pPr lvl="2"/>
            <a:r>
              <a:rPr lang="en-GB" dirty="0"/>
              <a:t>Enters best match into document</a:t>
            </a:r>
          </a:p>
        </p:txBody>
      </p:sp>
      <p:pic>
        <p:nvPicPr>
          <p:cNvPr id="9218" name="Picture 2" descr="Image result for microphone">
            <a:extLst>
              <a:ext uri="{FF2B5EF4-FFF2-40B4-BE49-F238E27FC236}">
                <a16:creationId xmlns:a16="http://schemas.microsoft.com/office/drawing/2014/main" id="{82B27A27-8C69-4266-AE50-294321D3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720" y="1905307"/>
            <a:ext cx="3433609" cy="343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9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Audiovisual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Musical Instrument Digital Interface</a:t>
            </a:r>
          </a:p>
          <a:p>
            <a:pPr lvl="1"/>
            <a:r>
              <a:rPr lang="en-US" dirty="0"/>
              <a:t>MIDI</a:t>
            </a:r>
          </a:p>
          <a:p>
            <a:pPr lvl="1"/>
            <a:r>
              <a:rPr lang="en-GB" dirty="0"/>
              <a:t>Connects musical instruments to computer</a:t>
            </a:r>
          </a:p>
          <a:p>
            <a:pPr lvl="1"/>
            <a:r>
              <a:rPr lang="en-GB" dirty="0"/>
              <a:t>Digital recording or playback of music</a:t>
            </a:r>
          </a:p>
          <a:p>
            <a:pPr lvl="1"/>
            <a:r>
              <a:rPr lang="en-GB" dirty="0"/>
              <a:t>Musicians can produce professional results</a:t>
            </a:r>
          </a:p>
          <a:p>
            <a:r>
              <a:rPr lang="en-US" dirty="0"/>
              <a:t>Digital cameras</a:t>
            </a:r>
          </a:p>
          <a:p>
            <a:pPr lvl="1"/>
            <a:r>
              <a:rPr lang="en-US" dirty="0"/>
              <a:t>Captures images electronically</a:t>
            </a:r>
          </a:p>
          <a:p>
            <a:pPr lvl="1"/>
            <a:r>
              <a:rPr lang="en-US" dirty="0"/>
              <a:t>No film is needed</a:t>
            </a:r>
          </a:p>
          <a:p>
            <a:pPr lvl="1"/>
            <a:r>
              <a:rPr lang="en-GB" dirty="0"/>
              <a:t>Image is stored as a JPG file</a:t>
            </a:r>
          </a:p>
          <a:p>
            <a:pPr lvl="1"/>
            <a:r>
              <a:rPr lang="en-GB" dirty="0"/>
              <a:t>Memory cards store the images</a:t>
            </a:r>
          </a:p>
          <a:p>
            <a:pPr lvl="1"/>
            <a:r>
              <a:rPr lang="en-GB" dirty="0"/>
              <a:t>Used in a variety of professions</a:t>
            </a:r>
          </a:p>
        </p:txBody>
      </p:sp>
      <p:pic>
        <p:nvPicPr>
          <p:cNvPr id="8194" name="Picture 2" descr="Image result for Musical Instrument Digital Interface">
            <a:extLst>
              <a:ext uri="{FF2B5EF4-FFF2-40B4-BE49-F238E27FC236}">
                <a16:creationId xmlns:a16="http://schemas.microsoft.com/office/drawing/2014/main" id="{362ACA3C-2A58-48D0-8D81-1022FB6EE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77" y="1567743"/>
            <a:ext cx="3783477" cy="197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digital camera">
            <a:extLst>
              <a:ext uri="{FF2B5EF4-FFF2-40B4-BE49-F238E27FC236}">
                <a16:creationId xmlns:a16="http://schemas.microsoft.com/office/drawing/2014/main" id="{AD9636BA-0BAB-451E-A198-8CA34A2A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639" y="3950109"/>
            <a:ext cx="2775155" cy="277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Ergonomics</a:t>
            </a:r>
          </a:p>
          <a:p>
            <a:pPr lvl="1"/>
            <a:r>
              <a:rPr lang="en-US" dirty="0"/>
              <a:t>Study of human and tool interaction</a:t>
            </a:r>
          </a:p>
          <a:p>
            <a:pPr lvl="1"/>
            <a:r>
              <a:rPr lang="en-US" dirty="0"/>
              <a:t>Concerned with physical interaction</a:t>
            </a:r>
          </a:p>
          <a:p>
            <a:pPr lvl="1"/>
            <a:r>
              <a:rPr lang="en-US" dirty="0"/>
              <a:t>Attempts to improve safety and comfort</a:t>
            </a:r>
          </a:p>
          <a:p>
            <a:pPr lvl="1"/>
            <a:r>
              <a:rPr lang="en-US" dirty="0"/>
              <a:t>Ergonomics is the process of designing or arranging workplaces', products and systems so that they fit the people who use them.</a:t>
            </a:r>
          </a:p>
        </p:txBody>
      </p:sp>
    </p:spTree>
    <p:extLst>
      <p:ext uri="{BB962C8B-B14F-4D97-AF65-F5344CB8AC3E}">
        <p14:creationId xmlns:p14="http://schemas.microsoft.com/office/powerpoint/2010/main" val="13966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Repetitive Strain Injury (RSI) </a:t>
            </a:r>
          </a:p>
          <a:p>
            <a:pPr marL="0" indent="0">
              <a:buNone/>
            </a:pPr>
            <a:r>
              <a:rPr lang="en-GB" dirty="0"/>
              <a:t>– Caused by continuous misuse of the body </a:t>
            </a:r>
          </a:p>
          <a:p>
            <a:pPr marL="0" indent="0">
              <a:buNone/>
            </a:pPr>
            <a:r>
              <a:rPr lang="en-GB" dirty="0"/>
              <a:t>– Many professions suffer from RSI </a:t>
            </a:r>
          </a:p>
          <a:p>
            <a:pPr marL="0" indent="0">
              <a:buNone/>
            </a:pPr>
            <a:r>
              <a:rPr lang="en-GB" dirty="0"/>
              <a:t>– a painful medical condition that can cause damage to the hands, wrists, upper arms,  and backs, especially of </a:t>
            </a:r>
          </a:p>
          <a:p>
            <a:pPr marL="0" indent="0">
              <a:buNone/>
            </a:pPr>
            <a:r>
              <a:rPr lang="en-GB" dirty="0"/>
              <a:t>people who use  computers and other forms of keyboard </a:t>
            </a:r>
          </a:p>
          <a:p>
            <a:pPr marL="0" indent="0">
              <a:buNone/>
            </a:pPr>
            <a:r>
              <a:rPr lang="en-GB" dirty="0"/>
              <a:t>Carpal Tunnel Syndrome </a:t>
            </a:r>
          </a:p>
          <a:p>
            <a:pPr marL="0" indent="0">
              <a:buNone/>
            </a:pPr>
            <a:r>
              <a:rPr lang="en-GB" dirty="0"/>
              <a:t>– Carpal tunnel is a passage in the wrist </a:t>
            </a:r>
          </a:p>
          <a:p>
            <a:pPr marL="0" indent="0">
              <a:buNone/>
            </a:pPr>
            <a:r>
              <a:rPr lang="en-GB" dirty="0"/>
              <a:t>– Holds nerves and tendons </a:t>
            </a:r>
          </a:p>
          <a:p>
            <a:pPr marL="0" indent="0">
              <a:buNone/>
            </a:pPr>
            <a:r>
              <a:rPr lang="en-GB" dirty="0"/>
              <a:t>– Prolonged keyboarding swells tendons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Input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• Office hardware suggestions </a:t>
            </a:r>
          </a:p>
          <a:p>
            <a:pPr lvl="1"/>
            <a:r>
              <a:rPr lang="en-GB" sz="3600" dirty="0"/>
              <a:t>Office chairs should have </a:t>
            </a:r>
          </a:p>
          <a:p>
            <a:pPr lvl="2"/>
            <a:r>
              <a:rPr lang="en-GB" sz="3200" dirty="0"/>
              <a:t>Adjustable armrests and height </a:t>
            </a:r>
          </a:p>
          <a:p>
            <a:pPr lvl="2"/>
            <a:r>
              <a:rPr lang="en-GB" sz="3200" dirty="0"/>
              <a:t>Armrests </a:t>
            </a:r>
          </a:p>
          <a:p>
            <a:pPr lvl="2"/>
            <a:r>
              <a:rPr lang="en-GB" sz="3200" dirty="0"/>
              <a:t>Lower back support </a:t>
            </a:r>
          </a:p>
          <a:p>
            <a:pPr lvl="1"/>
            <a:r>
              <a:rPr lang="en-GB" sz="3600" dirty="0"/>
              <a:t>Desks should have </a:t>
            </a:r>
          </a:p>
          <a:p>
            <a:pPr lvl="2"/>
            <a:r>
              <a:rPr lang="en-GB" sz="3200" dirty="0"/>
              <a:t>Have a keyboard tray </a:t>
            </a:r>
          </a:p>
          <a:p>
            <a:pPr lvl="2"/>
            <a:r>
              <a:rPr lang="en-GB" sz="3200" dirty="0"/>
              <a:t>Keep hands at keyboard height </a:t>
            </a:r>
          </a:p>
          <a:p>
            <a:pPr lvl="2"/>
            <a:r>
              <a:rPr lang="en-GB" sz="3200" dirty="0"/>
              <a:t>Place the monitor at eye level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295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137F-53A3-4062-B30B-BD3CD6F51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Output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E30CF-0FD9-4D4B-ADE8-3439D5B21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8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Most common output device</a:t>
            </a:r>
          </a:p>
          <a:p>
            <a:r>
              <a:rPr lang="en-GB" dirty="0"/>
              <a:t>Connects to the video card</a:t>
            </a:r>
          </a:p>
          <a:p>
            <a:r>
              <a:rPr lang="en-US" dirty="0"/>
              <a:t>Categorized by color output</a:t>
            </a:r>
          </a:p>
          <a:p>
            <a:r>
              <a:rPr lang="en-US" dirty="0"/>
              <a:t>Monochrome</a:t>
            </a:r>
          </a:p>
          <a:p>
            <a:pPr lvl="1"/>
            <a:r>
              <a:rPr lang="en-GB" dirty="0"/>
              <a:t>One </a:t>
            </a:r>
            <a:r>
              <a:rPr lang="en-GB" dirty="0" err="1"/>
              <a:t>color</a:t>
            </a:r>
            <a:r>
              <a:rPr lang="en-GB" dirty="0"/>
              <a:t> with black background</a:t>
            </a:r>
          </a:p>
          <a:p>
            <a:r>
              <a:rPr lang="en-US" dirty="0"/>
              <a:t>Grayscale</a:t>
            </a:r>
          </a:p>
          <a:p>
            <a:pPr lvl="1"/>
            <a:r>
              <a:rPr lang="en-US" dirty="0"/>
              <a:t>Varying degrees of gray</a:t>
            </a:r>
          </a:p>
          <a:p>
            <a:r>
              <a:rPr lang="en-US" dirty="0"/>
              <a:t>Color</a:t>
            </a:r>
          </a:p>
          <a:p>
            <a:pPr lvl="1"/>
            <a:r>
              <a:rPr lang="en-GB" dirty="0"/>
              <a:t>Display 4 to 16 million </a:t>
            </a:r>
            <a:r>
              <a:rPr lang="en-GB" dirty="0" err="1"/>
              <a:t>colors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84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Cathode Ray Tube (CRT)</a:t>
            </a:r>
          </a:p>
          <a:p>
            <a:pPr lvl="1"/>
            <a:r>
              <a:rPr lang="en-GB" dirty="0"/>
              <a:t>Most common type of monitor</a:t>
            </a:r>
          </a:p>
          <a:p>
            <a:pPr lvl="1"/>
            <a:r>
              <a:rPr lang="en-GB" dirty="0"/>
              <a:t>Electrons fired from the back</a:t>
            </a:r>
          </a:p>
          <a:p>
            <a:pPr lvl="1"/>
            <a:r>
              <a:rPr lang="en-GB" dirty="0"/>
              <a:t>Electrons excite phosphor to glow</a:t>
            </a:r>
          </a:p>
          <a:p>
            <a:pPr lvl="1"/>
            <a:r>
              <a:rPr lang="en-GB" dirty="0"/>
              <a:t>Phosphor is arranged in dots called pixels</a:t>
            </a:r>
          </a:p>
          <a:p>
            <a:pPr lvl="1"/>
            <a:r>
              <a:rPr lang="en-GB" dirty="0"/>
              <a:t>Dot mask ensures proper pixel is lit</a:t>
            </a:r>
          </a:p>
          <a:p>
            <a:r>
              <a:rPr lang="en-US" dirty="0"/>
              <a:t>CRT color</a:t>
            </a:r>
          </a:p>
          <a:p>
            <a:pPr lvl="1"/>
            <a:r>
              <a:rPr lang="en-GB" dirty="0"/>
              <a:t>Phosphor dots arranged in triads</a:t>
            </a:r>
          </a:p>
          <a:p>
            <a:pPr lvl="1"/>
            <a:r>
              <a:rPr lang="en-GB" dirty="0"/>
              <a:t>Red, green, and blue dots</a:t>
            </a:r>
          </a:p>
          <a:p>
            <a:pPr lvl="1"/>
            <a:r>
              <a:rPr lang="en-GB" dirty="0"/>
              <a:t>Three </a:t>
            </a:r>
            <a:r>
              <a:rPr lang="en-GB" dirty="0" err="1"/>
              <a:t>colors</a:t>
            </a:r>
            <a:r>
              <a:rPr lang="en-GB" dirty="0"/>
              <a:t> blend to make </a:t>
            </a:r>
            <a:r>
              <a:rPr lang="en-GB" dirty="0" err="1"/>
              <a:t>colors</a:t>
            </a:r>
            <a:endParaRPr lang="en-GB" dirty="0"/>
          </a:p>
          <a:p>
            <a:pPr lvl="1"/>
            <a:r>
              <a:rPr lang="en-GB" dirty="0"/>
              <a:t>Varying the intensity creates new </a:t>
            </a:r>
            <a:r>
              <a:rPr lang="en-GB" dirty="0" err="1"/>
              <a:t>colors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7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the most common Input and output devices</a:t>
            </a:r>
          </a:p>
          <a:p>
            <a:r>
              <a:rPr lang="en-US" dirty="0"/>
              <a:t>Introducing the devices for the hand</a:t>
            </a:r>
          </a:p>
          <a:p>
            <a:r>
              <a:rPr lang="en-US" dirty="0"/>
              <a:t>Introducing audiovisual input devices</a:t>
            </a:r>
          </a:p>
          <a:p>
            <a:r>
              <a:rPr lang="en-US" dirty="0"/>
              <a:t>Details about Monitors</a:t>
            </a:r>
          </a:p>
          <a:p>
            <a:r>
              <a:rPr lang="en-US" dirty="0"/>
              <a:t>Details about Printers</a:t>
            </a:r>
          </a:p>
          <a:p>
            <a:r>
              <a:rPr lang="en-US" dirty="0"/>
              <a:t>Ergonomics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Liquid Crystal Display (LCD)</a:t>
            </a:r>
          </a:p>
          <a:p>
            <a:pPr lvl="1"/>
            <a:r>
              <a:rPr lang="en-US" dirty="0"/>
              <a:t>Commonly found on laptops</a:t>
            </a:r>
          </a:p>
          <a:p>
            <a:pPr lvl="1"/>
            <a:r>
              <a:rPr lang="en-US" dirty="0"/>
              <a:t>Desktop versions exist</a:t>
            </a:r>
          </a:p>
          <a:p>
            <a:pPr lvl="1"/>
            <a:r>
              <a:rPr lang="en-GB" dirty="0"/>
              <a:t>Solve the problems of CRT</a:t>
            </a:r>
          </a:p>
          <a:p>
            <a:pPr lvl="1"/>
            <a:r>
              <a:rPr lang="en-US" dirty="0"/>
              <a:t>Fluorescent lights provide illumination</a:t>
            </a:r>
          </a:p>
          <a:p>
            <a:r>
              <a:rPr lang="en-US" dirty="0"/>
              <a:t>Passive matrix LCD</a:t>
            </a:r>
          </a:p>
          <a:p>
            <a:pPr lvl="1"/>
            <a:r>
              <a:rPr lang="en-GB" dirty="0"/>
              <a:t>Pixels arranged in a grid</a:t>
            </a:r>
          </a:p>
          <a:p>
            <a:pPr lvl="1"/>
            <a:r>
              <a:rPr lang="en-US" dirty="0"/>
              <a:t>Pixels are activated indirectly</a:t>
            </a:r>
          </a:p>
          <a:p>
            <a:pPr lvl="1"/>
            <a:r>
              <a:rPr lang="en-US" dirty="0"/>
              <a:t>Animation can be blurry</a:t>
            </a:r>
          </a:p>
          <a:p>
            <a:r>
              <a:rPr lang="en-US" dirty="0"/>
              <a:t>Active matrix LCD</a:t>
            </a:r>
          </a:p>
          <a:p>
            <a:pPr lvl="1"/>
            <a:r>
              <a:rPr lang="en-GB" dirty="0"/>
              <a:t>Each pixel is activated directly</a:t>
            </a:r>
          </a:p>
          <a:p>
            <a:pPr lvl="1"/>
            <a:r>
              <a:rPr lang="en-US" dirty="0"/>
              <a:t>Pixels have 4 transistors</a:t>
            </a:r>
          </a:p>
          <a:p>
            <a:pPr lvl="1"/>
            <a:r>
              <a:rPr lang="en-GB" dirty="0"/>
              <a:t>One each for red, green, blue and one for opaqueness</a:t>
            </a:r>
          </a:p>
          <a:p>
            <a:pPr lvl="1"/>
            <a:r>
              <a:rPr lang="en-GB" dirty="0"/>
              <a:t>Animation is crisp and clean</a:t>
            </a:r>
          </a:p>
        </p:txBody>
      </p:sp>
    </p:spTree>
    <p:extLst>
      <p:ext uri="{BB962C8B-B14F-4D97-AF65-F5344CB8AC3E}">
        <p14:creationId xmlns:p14="http://schemas.microsoft.com/office/powerpoint/2010/main" val="214389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CRT drawbacks</a:t>
            </a:r>
          </a:p>
          <a:p>
            <a:pPr lvl="1"/>
            <a:r>
              <a:rPr lang="en-US" dirty="0"/>
              <a:t>Very large</a:t>
            </a:r>
          </a:p>
          <a:p>
            <a:pPr lvl="1"/>
            <a:r>
              <a:rPr lang="en-US" dirty="0"/>
              <a:t>Very heavy</a:t>
            </a:r>
          </a:p>
          <a:p>
            <a:pPr lvl="1"/>
            <a:r>
              <a:rPr lang="en-GB" dirty="0"/>
              <a:t>Use a lot of electricity</a:t>
            </a:r>
          </a:p>
          <a:p>
            <a:r>
              <a:rPr lang="en-US" dirty="0"/>
              <a:t>Drawbacks to LCD</a:t>
            </a:r>
          </a:p>
          <a:p>
            <a:pPr lvl="1"/>
            <a:r>
              <a:rPr lang="en-US" dirty="0"/>
              <a:t>More expensive than CRT</a:t>
            </a:r>
          </a:p>
          <a:p>
            <a:pPr lvl="1"/>
            <a:r>
              <a:rPr lang="en-GB" dirty="0"/>
              <a:t>Must sit directly in front of screen</a:t>
            </a:r>
          </a:p>
          <a:p>
            <a:pPr lvl="1"/>
            <a:r>
              <a:rPr lang="en-GB" dirty="0"/>
              <a:t>Can be more fragile than CRT</a:t>
            </a:r>
          </a:p>
        </p:txBody>
      </p:sp>
    </p:spTree>
    <p:extLst>
      <p:ext uri="{BB962C8B-B14F-4D97-AF65-F5344CB8AC3E}">
        <p14:creationId xmlns:p14="http://schemas.microsoft.com/office/powerpoint/2010/main" val="305608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and Video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Monitors impacts user effectiveness</a:t>
            </a:r>
          </a:p>
          <a:p>
            <a:r>
              <a:rPr lang="en-US" dirty="0"/>
              <a:t>Monitors should have</a:t>
            </a:r>
          </a:p>
          <a:p>
            <a:pPr lvl="1"/>
            <a:r>
              <a:rPr lang="en-US" dirty="0"/>
              <a:t>Crisp text</a:t>
            </a:r>
          </a:p>
          <a:p>
            <a:pPr lvl="1"/>
            <a:r>
              <a:rPr lang="en-US" dirty="0"/>
              <a:t>Clear graphics</a:t>
            </a:r>
          </a:p>
          <a:p>
            <a:pPr lvl="1"/>
            <a:r>
              <a:rPr lang="en-US" dirty="0"/>
              <a:t>Adjustable controls</a:t>
            </a:r>
          </a:p>
          <a:p>
            <a:pPr lvl="1"/>
            <a:r>
              <a:rPr lang="en-US" dirty="0"/>
              <a:t>Clear edges</a:t>
            </a:r>
          </a:p>
          <a:p>
            <a:r>
              <a:rPr lang="en-US" dirty="0"/>
              <a:t>Size of monitor</a:t>
            </a:r>
          </a:p>
          <a:p>
            <a:pPr lvl="1"/>
            <a:r>
              <a:rPr lang="en-US" dirty="0"/>
              <a:t>Measured in inches</a:t>
            </a:r>
          </a:p>
          <a:p>
            <a:pPr lvl="1"/>
            <a:r>
              <a:rPr lang="en-US" dirty="0"/>
              <a:t>Measured diagonally</a:t>
            </a:r>
          </a:p>
          <a:p>
            <a:pPr lvl="1"/>
            <a:r>
              <a:rPr lang="en-US" dirty="0"/>
              <a:t>Actual size</a:t>
            </a:r>
          </a:p>
          <a:p>
            <a:pPr lvl="2"/>
            <a:r>
              <a:rPr lang="en-GB" dirty="0"/>
              <a:t>Distance from corner to corner</a:t>
            </a:r>
          </a:p>
          <a:p>
            <a:pPr lvl="1"/>
            <a:r>
              <a:rPr lang="en-US" dirty="0"/>
              <a:t>Viewable size</a:t>
            </a:r>
          </a:p>
          <a:p>
            <a:pPr lvl="2"/>
            <a:r>
              <a:rPr lang="en-GB" dirty="0"/>
              <a:t>Useable portion of the screen</a:t>
            </a:r>
          </a:p>
        </p:txBody>
      </p:sp>
    </p:spTree>
    <p:extLst>
      <p:ext uri="{BB962C8B-B14F-4D97-AF65-F5344CB8AC3E}">
        <p14:creationId xmlns:p14="http://schemas.microsoft.com/office/powerpoint/2010/main" val="350240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and Video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Resolution</a:t>
            </a:r>
          </a:p>
          <a:p>
            <a:pPr lvl="1"/>
            <a:r>
              <a:rPr lang="en-GB" dirty="0"/>
              <a:t>Number of pixels on the screen</a:t>
            </a:r>
          </a:p>
          <a:p>
            <a:pPr lvl="1"/>
            <a:r>
              <a:rPr lang="en-GB" dirty="0"/>
              <a:t>Higher number creates sharper images</a:t>
            </a:r>
          </a:p>
          <a:p>
            <a:pPr lvl="1"/>
            <a:r>
              <a:rPr lang="en-GB" dirty="0"/>
              <a:t>Higher number creates smaller images</a:t>
            </a:r>
          </a:p>
          <a:p>
            <a:r>
              <a:rPr lang="en-US" dirty="0"/>
              <a:t>Refresh rate</a:t>
            </a:r>
          </a:p>
          <a:p>
            <a:pPr lvl="1"/>
            <a:r>
              <a:rPr lang="en-GB" dirty="0"/>
              <a:t>Number of time the screen is redrawn</a:t>
            </a:r>
          </a:p>
          <a:p>
            <a:pPr lvl="1"/>
            <a:r>
              <a:rPr lang="en-GB" dirty="0"/>
              <a:t>Modern equipment sets this automatically</a:t>
            </a:r>
          </a:p>
          <a:p>
            <a:pPr lvl="1"/>
            <a:r>
              <a:rPr lang="en-GB" dirty="0"/>
              <a:t>Improper settings can cause eyestrain</a:t>
            </a:r>
          </a:p>
          <a:p>
            <a:r>
              <a:rPr lang="en-US" dirty="0"/>
              <a:t>Dot pitch</a:t>
            </a:r>
          </a:p>
          <a:p>
            <a:pPr lvl="1"/>
            <a:r>
              <a:rPr lang="en-GB" dirty="0"/>
              <a:t>Distance between the same </a:t>
            </a:r>
            <a:r>
              <a:rPr lang="en-GB" dirty="0" err="1"/>
              <a:t>color</a:t>
            </a:r>
            <a:r>
              <a:rPr lang="en-GB" dirty="0"/>
              <a:t> dots</a:t>
            </a:r>
          </a:p>
          <a:p>
            <a:pPr lvl="1"/>
            <a:r>
              <a:rPr lang="en-GB" dirty="0"/>
              <a:t>Ranges between .15 mm and .40 mm</a:t>
            </a:r>
          </a:p>
          <a:p>
            <a:pPr lvl="1"/>
            <a:r>
              <a:rPr lang="en-GB" dirty="0"/>
              <a:t>Smaller creates a finer picture</a:t>
            </a:r>
          </a:p>
        </p:txBody>
      </p:sp>
    </p:spTree>
    <p:extLst>
      <p:ext uri="{BB962C8B-B14F-4D97-AF65-F5344CB8AC3E}">
        <p14:creationId xmlns:p14="http://schemas.microsoft.com/office/powerpoint/2010/main" val="344297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Device between the CPU and monitor</a:t>
            </a:r>
          </a:p>
          <a:p>
            <a:r>
              <a:rPr lang="en-GB" dirty="0"/>
              <a:t>Better cards result in better output</a:t>
            </a:r>
          </a:p>
          <a:p>
            <a:r>
              <a:rPr lang="en-GB" dirty="0"/>
              <a:t>Removes burden of drawing from CPU</a:t>
            </a:r>
          </a:p>
          <a:p>
            <a:r>
              <a:rPr lang="en-GB" dirty="0"/>
              <a:t>Have their own processor and RAM</a:t>
            </a:r>
          </a:p>
          <a:p>
            <a:r>
              <a:rPr lang="en-GB" dirty="0"/>
              <a:t>Modern cards have up to 11 GB RAM</a:t>
            </a:r>
          </a:p>
          <a:p>
            <a:r>
              <a:rPr lang="en-GB" dirty="0"/>
              <a:t>Capable of rendering 3D images</a:t>
            </a:r>
          </a:p>
        </p:txBody>
      </p:sp>
    </p:spTree>
    <p:extLst>
      <p:ext uri="{BB962C8B-B14F-4D97-AF65-F5344CB8AC3E}">
        <p14:creationId xmlns:p14="http://schemas.microsoft.com/office/powerpoint/2010/main" val="30664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Eyestrain</a:t>
            </a:r>
          </a:p>
          <a:p>
            <a:pPr lvl="1"/>
            <a:r>
              <a:rPr lang="en-US" dirty="0"/>
              <a:t>Fatigue of the eyes</a:t>
            </a:r>
          </a:p>
          <a:p>
            <a:pPr lvl="1"/>
            <a:r>
              <a:rPr lang="en-US" dirty="0"/>
              <a:t>Steps to avoid</a:t>
            </a:r>
          </a:p>
          <a:p>
            <a:pPr lvl="2"/>
            <a:r>
              <a:rPr lang="en-US" dirty="0"/>
              <a:t>Choose a good monitor</a:t>
            </a:r>
          </a:p>
          <a:p>
            <a:pPr lvl="2"/>
            <a:r>
              <a:rPr lang="en-GB" dirty="0"/>
              <a:t>Place the monitor 2 3 feet away</a:t>
            </a:r>
          </a:p>
          <a:p>
            <a:pPr lvl="2"/>
            <a:r>
              <a:rPr lang="en-GB" dirty="0" err="1"/>
              <a:t>Center</a:t>
            </a:r>
            <a:r>
              <a:rPr lang="en-GB" dirty="0"/>
              <a:t> of screen below eye level</a:t>
            </a:r>
          </a:p>
          <a:p>
            <a:pPr lvl="2"/>
            <a:r>
              <a:rPr lang="en-US" dirty="0"/>
              <a:t>Avoid reflected light</a:t>
            </a:r>
          </a:p>
          <a:p>
            <a:r>
              <a:rPr lang="en-US" dirty="0"/>
              <a:t>Electronic magnetic fields (EMF)</a:t>
            </a:r>
          </a:p>
          <a:p>
            <a:pPr lvl="1"/>
            <a:r>
              <a:rPr lang="en-GB" dirty="0"/>
              <a:t>Generated by all electronic devices</a:t>
            </a:r>
          </a:p>
          <a:p>
            <a:pPr lvl="1"/>
            <a:r>
              <a:rPr lang="en-GB" dirty="0"/>
              <a:t>EMF may be detrimental to health</a:t>
            </a:r>
          </a:p>
          <a:p>
            <a:pPr lvl="1"/>
            <a:r>
              <a:rPr lang="en-US" dirty="0"/>
              <a:t>Steps to avoid</a:t>
            </a:r>
          </a:p>
          <a:p>
            <a:pPr lvl="2"/>
            <a:r>
              <a:rPr lang="en-GB" dirty="0"/>
              <a:t>Keep the computer at arms length</a:t>
            </a:r>
          </a:p>
          <a:p>
            <a:pPr lvl="2"/>
            <a:r>
              <a:rPr lang="en-US" dirty="0"/>
              <a:t>Take frequent breaks</a:t>
            </a:r>
          </a:p>
          <a:p>
            <a:pPr lvl="2"/>
            <a:r>
              <a:rPr lang="en-US" dirty="0"/>
              <a:t>Use an LCD monitor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150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Projector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Replaced overhead and slide projectors</a:t>
            </a:r>
          </a:p>
          <a:p>
            <a:r>
              <a:rPr lang="en-GB" dirty="0"/>
              <a:t>Project image onto wall or screen</a:t>
            </a:r>
          </a:p>
          <a:p>
            <a:r>
              <a:rPr lang="en-US" dirty="0"/>
              <a:t>LCD projectors</a:t>
            </a:r>
          </a:p>
          <a:p>
            <a:pPr lvl="1"/>
            <a:r>
              <a:rPr lang="en-GB" dirty="0"/>
              <a:t>Most common type of projector</a:t>
            </a:r>
          </a:p>
          <a:p>
            <a:pPr lvl="1"/>
            <a:r>
              <a:rPr lang="en-US" dirty="0"/>
              <a:t>Small LCD screen</a:t>
            </a:r>
          </a:p>
          <a:p>
            <a:pPr lvl="1"/>
            <a:r>
              <a:rPr lang="en-US" dirty="0"/>
              <a:t>Very bright light</a:t>
            </a:r>
          </a:p>
          <a:p>
            <a:pPr lvl="1"/>
            <a:r>
              <a:rPr lang="en-US" dirty="0"/>
              <a:t>Require a darkened room</a:t>
            </a:r>
          </a:p>
          <a:p>
            <a:r>
              <a:rPr lang="en-US" dirty="0"/>
              <a:t>Digital Light Projectors</a:t>
            </a:r>
          </a:p>
          <a:p>
            <a:pPr lvl="1"/>
            <a:r>
              <a:rPr lang="en-GB" dirty="0"/>
              <a:t>A series of mirrors control the display</a:t>
            </a:r>
          </a:p>
          <a:p>
            <a:pPr lvl="1"/>
            <a:r>
              <a:rPr lang="en-GB" dirty="0"/>
              <a:t>May be used in a lighted room</a:t>
            </a:r>
          </a:p>
        </p:txBody>
      </p:sp>
    </p:spTree>
    <p:extLst>
      <p:ext uri="{BB962C8B-B14F-4D97-AF65-F5344CB8AC3E}">
        <p14:creationId xmlns:p14="http://schemas.microsoft.com/office/powerpoint/2010/main" val="1384888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Integral part of the computer experience</a:t>
            </a:r>
          </a:p>
          <a:p>
            <a:r>
              <a:rPr lang="en-GB" dirty="0"/>
              <a:t>Capable of recording and playback</a:t>
            </a:r>
          </a:p>
          <a:p>
            <a:r>
              <a:rPr lang="en-US" dirty="0"/>
              <a:t>Sound card</a:t>
            </a:r>
          </a:p>
          <a:p>
            <a:pPr lvl="1"/>
            <a:r>
              <a:rPr lang="en-GB" dirty="0"/>
              <a:t>Device between the CPU and speakers</a:t>
            </a:r>
          </a:p>
          <a:p>
            <a:pPr lvl="1"/>
            <a:r>
              <a:rPr lang="en-GB" dirty="0"/>
              <a:t>Converts digital sounds to </a:t>
            </a:r>
            <a:r>
              <a:rPr lang="en-GB" dirty="0" err="1"/>
              <a:t>analog</a:t>
            </a:r>
            <a:endParaRPr lang="en-GB" dirty="0"/>
          </a:p>
          <a:p>
            <a:pPr lvl="1"/>
            <a:r>
              <a:rPr lang="en-GB" dirty="0"/>
              <a:t>Can be connected to several devices</a:t>
            </a:r>
          </a:p>
          <a:p>
            <a:pPr lvl="1"/>
            <a:r>
              <a:rPr lang="en-GB" dirty="0"/>
              <a:t>Modern cards support Dolby Surround Sound</a:t>
            </a:r>
          </a:p>
          <a:p>
            <a:r>
              <a:rPr lang="en-US" dirty="0"/>
              <a:t>Headphones and headsets</a:t>
            </a:r>
          </a:p>
          <a:p>
            <a:pPr lvl="1"/>
            <a:r>
              <a:rPr lang="en-GB" dirty="0"/>
              <a:t>Replacement for speakers and microphones</a:t>
            </a:r>
          </a:p>
          <a:p>
            <a:pPr lvl="1"/>
            <a:r>
              <a:rPr lang="en-US" dirty="0"/>
              <a:t>Offer privacy</a:t>
            </a:r>
          </a:p>
          <a:p>
            <a:pPr lvl="1"/>
            <a:r>
              <a:rPr lang="en-GB" dirty="0"/>
              <a:t>Does not annoy other people</a:t>
            </a:r>
          </a:p>
          <a:p>
            <a:pPr lvl="1"/>
            <a:r>
              <a:rPr lang="en-GB" dirty="0"/>
              <a:t>Outside noise is not a factor</a:t>
            </a:r>
          </a:p>
          <a:p>
            <a:pPr lvl="1"/>
            <a:r>
              <a:rPr lang="en-GB" dirty="0"/>
              <a:t>Headsets have speakers and a microphone</a:t>
            </a:r>
          </a:p>
        </p:txBody>
      </p:sp>
    </p:spTree>
    <p:extLst>
      <p:ext uri="{BB962C8B-B14F-4D97-AF65-F5344CB8AC3E}">
        <p14:creationId xmlns:p14="http://schemas.microsoft.com/office/powerpoint/2010/main" val="156547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Impact printers</a:t>
            </a:r>
          </a:p>
          <a:p>
            <a:pPr lvl="1"/>
            <a:r>
              <a:rPr lang="en-GB" dirty="0"/>
              <a:t>Generate output by striking the paper</a:t>
            </a:r>
          </a:p>
          <a:p>
            <a:pPr lvl="1"/>
            <a:r>
              <a:rPr lang="en-US" dirty="0"/>
              <a:t>Uses an inked ribbon	</a:t>
            </a:r>
          </a:p>
          <a:p>
            <a:r>
              <a:rPr lang="en-US" dirty="0"/>
              <a:t>Non-impact printers</a:t>
            </a:r>
          </a:p>
          <a:p>
            <a:pPr lvl="1"/>
            <a:r>
              <a:rPr lang="en-GB" dirty="0"/>
              <a:t>Use methods other than force</a:t>
            </a:r>
          </a:p>
          <a:p>
            <a:pPr lvl="1"/>
            <a:r>
              <a:rPr lang="en-GB" dirty="0"/>
              <a:t>Tend to be quiet and fast</a:t>
            </a:r>
          </a:p>
          <a:p>
            <a:r>
              <a:rPr lang="en-US" dirty="0"/>
              <a:t>Dot matrix printers</a:t>
            </a:r>
          </a:p>
          <a:p>
            <a:pPr lvl="1"/>
            <a:r>
              <a:rPr lang="en-US" dirty="0"/>
              <a:t>Impact printer</a:t>
            </a:r>
          </a:p>
          <a:p>
            <a:pPr lvl="1"/>
            <a:r>
              <a:rPr lang="en-GB" dirty="0"/>
              <a:t>Used to print to multi-sheet pages</a:t>
            </a:r>
          </a:p>
          <a:p>
            <a:pPr lvl="1"/>
            <a:r>
              <a:rPr lang="en-GB" dirty="0"/>
              <a:t>Print head strikes inked ribbon</a:t>
            </a:r>
          </a:p>
          <a:p>
            <a:pPr lvl="1"/>
            <a:r>
              <a:rPr lang="en-US" dirty="0"/>
              <a:t>Line printers</a:t>
            </a:r>
          </a:p>
          <a:p>
            <a:pPr lvl="1"/>
            <a:r>
              <a:rPr lang="en-US" dirty="0"/>
              <a:t>Band printers</a:t>
            </a:r>
          </a:p>
          <a:p>
            <a:pPr lvl="1"/>
            <a:r>
              <a:rPr lang="en-GB" dirty="0"/>
              <a:t>Speed measured in characters per second</a:t>
            </a:r>
          </a:p>
        </p:txBody>
      </p:sp>
    </p:spTree>
    <p:extLst>
      <p:ext uri="{BB962C8B-B14F-4D97-AF65-F5344CB8AC3E}">
        <p14:creationId xmlns:p14="http://schemas.microsoft.com/office/powerpoint/2010/main" val="284258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Matrix Print Head</a:t>
            </a:r>
          </a:p>
        </p:txBody>
      </p:sp>
      <p:pic>
        <p:nvPicPr>
          <p:cNvPr id="10242" name="Picture 2" descr="Image result for dot matrix printer">
            <a:extLst>
              <a:ext uri="{FF2B5EF4-FFF2-40B4-BE49-F238E27FC236}">
                <a16:creationId xmlns:a16="http://schemas.microsoft.com/office/drawing/2014/main" id="{D2728776-6F51-4133-B18F-B239BB31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0" y="1690688"/>
            <a:ext cx="5196840" cy="51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31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input device</a:t>
            </a:r>
          </a:p>
          <a:p>
            <a:r>
              <a:rPr lang="en-US" dirty="0"/>
              <a:t>Also called primary input device for entering text and numbers.</a:t>
            </a:r>
          </a:p>
          <a:p>
            <a:r>
              <a:rPr lang="en-US" dirty="0"/>
              <a:t>A standard keyboard includes about 100 keys, each key sends a different signal to the CPU.</a:t>
            </a:r>
          </a:p>
          <a:p>
            <a:pPr lvl="1"/>
            <a:r>
              <a:rPr lang="en-US" dirty="0"/>
              <a:t>Most be proficient with keyboard</a:t>
            </a:r>
          </a:p>
          <a:p>
            <a:pPr lvl="1"/>
            <a:r>
              <a:rPr lang="en-US" dirty="0"/>
              <a:t>The Skill of typing is called keyboarding</a:t>
            </a:r>
            <a:br>
              <a:rPr lang="en-US" dirty="0"/>
            </a:br>
            <a:r>
              <a:rPr lang="en-US" dirty="0"/>
              <a:t>means the ability to enter text and number with skill and accuracy.</a:t>
            </a:r>
          </a:p>
        </p:txBody>
      </p:sp>
    </p:spTree>
    <p:extLst>
      <p:ext uri="{BB962C8B-B14F-4D97-AF65-F5344CB8AC3E}">
        <p14:creationId xmlns:p14="http://schemas.microsoft.com/office/powerpoint/2010/main" val="2839566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Printers (Inkjet printer)</a:t>
            </a:r>
          </a:p>
        </p:txBody>
      </p:sp>
      <p:pic>
        <p:nvPicPr>
          <p:cNvPr id="23554" name="Picture 2" descr="Image result for dots per inch">
            <a:extLst>
              <a:ext uri="{FF2B5EF4-FFF2-40B4-BE49-F238E27FC236}">
                <a16:creationId xmlns:a16="http://schemas.microsoft.com/office/drawing/2014/main" id="{DFCB94D2-1D6B-45B8-B653-BF362246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12" y="4037423"/>
            <a:ext cx="8823375" cy="25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inkjet printer">
            <a:extLst>
              <a:ext uri="{FF2B5EF4-FFF2-40B4-BE49-F238E27FC236}">
                <a16:creationId xmlns:a16="http://schemas.microsoft.com/office/drawing/2014/main" id="{41AB743E-48AE-4F3B-BADB-B4D5EA807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06" y="1690688"/>
            <a:ext cx="5566949" cy="18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9D427B-6E19-4F29-AEEB-6E893C2688F6}"/>
              </a:ext>
            </a:extLst>
          </p:cNvPr>
          <p:cNvSpPr/>
          <p:nvPr/>
        </p:nvSpPr>
        <p:spPr>
          <a:xfrm>
            <a:off x="434616" y="1777727"/>
            <a:ext cx="4421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Inkjet printing</a:t>
            </a:r>
            <a:r>
              <a:rPr lang="en-GB" dirty="0">
                <a:latin typeface="Arial" panose="020B0604020202020204" pitchFamily="34" charset="0"/>
              </a:rPr>
              <a:t> is a type of computer printing that recreates a digital image by propelling droplets of ink onto paper and plastic substrates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Laser printer</a:t>
            </a:r>
          </a:p>
          <a:p>
            <a:pPr lvl="1"/>
            <a:r>
              <a:rPr lang="en-US" dirty="0"/>
              <a:t>Non-impact printer</a:t>
            </a:r>
          </a:p>
          <a:p>
            <a:pPr lvl="1"/>
            <a:r>
              <a:rPr lang="en-US" dirty="0"/>
              <a:t>Produces high quality documents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or black and white</a:t>
            </a:r>
          </a:p>
          <a:p>
            <a:r>
              <a:rPr lang="en-US" dirty="0"/>
              <a:t>Print process</a:t>
            </a:r>
          </a:p>
          <a:p>
            <a:pPr lvl="1"/>
            <a:r>
              <a:rPr lang="en-GB" dirty="0"/>
              <a:t>Laser draws text on page</a:t>
            </a:r>
          </a:p>
          <a:p>
            <a:pPr lvl="1"/>
            <a:r>
              <a:rPr lang="en-US" dirty="0"/>
              <a:t>Toner sticks to text</a:t>
            </a:r>
          </a:p>
          <a:p>
            <a:pPr lvl="1"/>
            <a:r>
              <a:rPr lang="en-US" dirty="0"/>
              <a:t>Toner melted to page</a:t>
            </a:r>
          </a:p>
          <a:p>
            <a:r>
              <a:rPr lang="en-GB" dirty="0"/>
              <a:t>Speed measured in pages per minute</a:t>
            </a:r>
          </a:p>
          <a:p>
            <a:r>
              <a:rPr lang="en-GB" dirty="0"/>
              <a:t>Quality expressed as dots per inch</a:t>
            </a:r>
          </a:p>
        </p:txBody>
      </p:sp>
    </p:spTree>
    <p:extLst>
      <p:ext uri="{BB962C8B-B14F-4D97-AF65-F5344CB8AC3E}">
        <p14:creationId xmlns:p14="http://schemas.microsoft.com/office/powerpoint/2010/main" val="51105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685311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Determine what you need</a:t>
            </a:r>
          </a:p>
          <a:p>
            <a:r>
              <a:rPr lang="en-GB" dirty="0"/>
              <a:t>Determine what you can spend</a:t>
            </a:r>
          </a:p>
          <a:p>
            <a:r>
              <a:rPr lang="en-US" dirty="0"/>
              <a:t>Initial cost</a:t>
            </a:r>
          </a:p>
          <a:p>
            <a:r>
              <a:rPr lang="en-US" dirty="0"/>
              <a:t>Cost of operating</a:t>
            </a:r>
          </a:p>
          <a:p>
            <a:r>
              <a:rPr lang="en-US" dirty="0"/>
              <a:t>Image quality</a:t>
            </a:r>
          </a:p>
          <a:p>
            <a:r>
              <a:rPr lang="en-US" dirty="0"/>
              <a:t>Speed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7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keyboard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869870"/>
            <a:ext cx="10515600" cy="4351338"/>
          </a:xfrm>
        </p:spPr>
        <p:txBody>
          <a:bodyPr/>
          <a:lstStyle/>
          <a:p>
            <a:r>
              <a:rPr lang="en-GB" dirty="0"/>
              <a:t>Keyboard controller detects a key press</a:t>
            </a:r>
          </a:p>
          <a:p>
            <a:r>
              <a:rPr lang="en-GB" dirty="0"/>
              <a:t>Controller sends a code to the CPU</a:t>
            </a:r>
          </a:p>
          <a:p>
            <a:r>
              <a:rPr lang="en-GB" dirty="0"/>
              <a:t>Code represents the key pressed</a:t>
            </a:r>
          </a:p>
          <a:p>
            <a:r>
              <a:rPr lang="en-GB" dirty="0"/>
              <a:t>Controller notifies the operating system</a:t>
            </a:r>
          </a:p>
          <a:p>
            <a:r>
              <a:rPr lang="en-US" dirty="0"/>
              <a:t>Operating system responds</a:t>
            </a:r>
          </a:p>
          <a:p>
            <a:r>
              <a:rPr lang="en-GB" dirty="0"/>
              <a:t>Controller repeats the letter </a:t>
            </a:r>
            <a:r>
              <a:rPr lang="en-GB"/>
              <a:t>if held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GB" dirty="0"/>
              <a:t>All modern computers have a variant</a:t>
            </a:r>
          </a:p>
          <a:p>
            <a:r>
              <a:rPr lang="en-GB" dirty="0"/>
              <a:t>Allows users to select objects</a:t>
            </a:r>
          </a:p>
          <a:p>
            <a:pPr lvl="1"/>
            <a:r>
              <a:rPr lang="en-GB" dirty="0"/>
              <a:t>Pointer moved by the mouse</a:t>
            </a:r>
          </a:p>
          <a:p>
            <a:r>
              <a:rPr lang="en-US" dirty="0"/>
              <a:t>Mechanical mouse</a:t>
            </a:r>
          </a:p>
          <a:p>
            <a:pPr lvl="1"/>
            <a:r>
              <a:rPr lang="en-GB" dirty="0"/>
              <a:t>Rubber ball determines direction and speed</a:t>
            </a:r>
          </a:p>
          <a:p>
            <a:pPr lvl="1"/>
            <a:r>
              <a:rPr lang="en-GB" dirty="0"/>
              <a:t>The ball often requires cleaning</a:t>
            </a:r>
          </a:p>
          <a:p>
            <a:pPr lvl="1"/>
            <a:r>
              <a:rPr lang="en-GB" dirty="0"/>
              <a:t>Allows users to select objects</a:t>
            </a:r>
          </a:p>
          <a:p>
            <a:r>
              <a:rPr lang="en-US" dirty="0"/>
              <a:t>Optical mouse</a:t>
            </a:r>
          </a:p>
          <a:p>
            <a:pPr lvl="1"/>
            <a:r>
              <a:rPr lang="en-GB" dirty="0"/>
              <a:t>Light shown onto mouse pad</a:t>
            </a:r>
          </a:p>
          <a:p>
            <a:pPr lvl="1"/>
            <a:r>
              <a:rPr lang="en-GB" dirty="0"/>
              <a:t>Reflection determines speed and direction</a:t>
            </a:r>
          </a:p>
          <a:p>
            <a:pPr lvl="1"/>
            <a:r>
              <a:rPr lang="en-US" dirty="0"/>
              <a:t>Requires little maintenance</a:t>
            </a:r>
          </a:p>
        </p:txBody>
      </p:sp>
      <p:pic>
        <p:nvPicPr>
          <p:cNvPr id="1026" name="Picture 2" descr="Image result for optical mouse">
            <a:extLst>
              <a:ext uri="{FF2B5EF4-FFF2-40B4-BE49-F238E27FC236}">
                <a16:creationId xmlns:a16="http://schemas.microsoft.com/office/drawing/2014/main" id="{167E96C1-0011-4F41-B507-F25C4094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93" y="4193688"/>
            <a:ext cx="3232867" cy="266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chanical mouse">
            <a:extLst>
              <a:ext uri="{FF2B5EF4-FFF2-40B4-BE49-F238E27FC236}">
                <a16:creationId xmlns:a16="http://schemas.microsoft.com/office/drawing/2014/main" id="{C332EA33-6679-4FF5-836D-D2F63E2C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54" y="1323975"/>
            <a:ext cx="3000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sz="4000" dirty="0"/>
              <a:t>Interacting with a mouse</a:t>
            </a:r>
          </a:p>
          <a:p>
            <a:pPr lvl="1"/>
            <a:r>
              <a:rPr lang="en-GB" sz="3600" dirty="0"/>
              <a:t>Actions involve pointing to an object</a:t>
            </a:r>
          </a:p>
          <a:p>
            <a:pPr lvl="1"/>
            <a:r>
              <a:rPr lang="en-US" sz="3600" dirty="0"/>
              <a:t>Clicking selects the object</a:t>
            </a:r>
          </a:p>
          <a:p>
            <a:pPr lvl="1"/>
            <a:r>
              <a:rPr lang="en-GB" sz="3600" dirty="0"/>
              <a:t>Clicking and holding drags the object</a:t>
            </a:r>
          </a:p>
          <a:p>
            <a:pPr lvl="1"/>
            <a:r>
              <a:rPr lang="en-GB" sz="3600" dirty="0"/>
              <a:t>Releasing an object is a drop</a:t>
            </a:r>
          </a:p>
          <a:p>
            <a:pPr lvl="1"/>
            <a:r>
              <a:rPr lang="en-GB" sz="3600" dirty="0"/>
              <a:t>Right clicking activates the shortcut menu</a:t>
            </a:r>
          </a:p>
          <a:p>
            <a:pPr lvl="1"/>
            <a:r>
              <a:rPr lang="en-GB" sz="3600" dirty="0"/>
              <a:t>Modern mice include a scroll wheel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794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Interacting with a mouse</a:t>
            </a:r>
          </a:p>
          <a:p>
            <a:pPr lvl="1"/>
            <a:r>
              <a:rPr lang="en-GB" sz="3000" dirty="0"/>
              <a:t>Actions involve pointing to an object</a:t>
            </a:r>
          </a:p>
          <a:p>
            <a:pPr lvl="1"/>
            <a:r>
              <a:rPr lang="en-US" sz="3000" dirty="0"/>
              <a:t>Clicking selects the object</a:t>
            </a:r>
          </a:p>
          <a:p>
            <a:pPr lvl="1"/>
            <a:r>
              <a:rPr lang="en-GB" sz="3000" dirty="0"/>
              <a:t>Clicking and holding drags the object</a:t>
            </a:r>
          </a:p>
          <a:p>
            <a:pPr lvl="1"/>
            <a:r>
              <a:rPr lang="en-GB" sz="3000" dirty="0"/>
              <a:t>Releasing an object is a drop</a:t>
            </a:r>
          </a:p>
          <a:p>
            <a:pPr lvl="1"/>
            <a:r>
              <a:rPr lang="en-GB" sz="3000" dirty="0"/>
              <a:t>Right clicking activates the shortcut menu</a:t>
            </a:r>
          </a:p>
          <a:p>
            <a:pPr lvl="1"/>
            <a:r>
              <a:rPr lang="en-GB" sz="3000" dirty="0"/>
              <a:t>Modern mice include a scroll wheel</a:t>
            </a:r>
            <a:endParaRPr lang="en-US" sz="3000" dirty="0"/>
          </a:p>
          <a:p>
            <a:r>
              <a:rPr lang="en-US" sz="3000" b="0" i="0" u="none" strike="noStrike" baseline="0" dirty="0">
                <a:latin typeface="NimbusSanL-Regu"/>
              </a:rPr>
              <a:t>Benefits</a:t>
            </a:r>
          </a:p>
          <a:p>
            <a:pPr lvl="1"/>
            <a:r>
              <a:rPr lang="en-US" sz="3000" dirty="0">
                <a:latin typeface="NimbusSanL-Regu"/>
              </a:rPr>
              <a:t>Pointer positioning is fast</a:t>
            </a:r>
          </a:p>
          <a:p>
            <a:pPr lvl="1"/>
            <a:r>
              <a:rPr lang="en-US" sz="3000" dirty="0">
                <a:latin typeface="NimbusSanL-Regu"/>
              </a:rPr>
              <a:t>Menu interaction is easy</a:t>
            </a:r>
          </a:p>
          <a:p>
            <a:pPr lvl="1"/>
            <a:r>
              <a:rPr lang="en-US" sz="3000" dirty="0">
                <a:latin typeface="NimbusSanL-Regu"/>
              </a:rPr>
              <a:t>Users can draw electronically</a:t>
            </a:r>
            <a:endParaRPr lang="en-US" sz="3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5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for the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Pen based input</a:t>
            </a:r>
          </a:p>
          <a:p>
            <a:pPr lvl="1"/>
            <a:r>
              <a:rPr lang="en-US" dirty="0"/>
              <a:t>Tablet PCs, PDA</a:t>
            </a:r>
          </a:p>
          <a:p>
            <a:pPr lvl="1"/>
            <a:r>
              <a:rPr lang="en-GB" dirty="0"/>
              <a:t>Pen used to write data</a:t>
            </a:r>
          </a:p>
          <a:p>
            <a:pPr lvl="1"/>
            <a:r>
              <a:rPr lang="en-GB" dirty="0"/>
              <a:t>Pen used as a pointer</a:t>
            </a:r>
          </a:p>
          <a:p>
            <a:pPr lvl="1"/>
            <a:r>
              <a:rPr lang="en-US" dirty="0"/>
              <a:t>Handwriting recognition</a:t>
            </a:r>
          </a:p>
          <a:p>
            <a:pPr lvl="1"/>
            <a:r>
              <a:rPr lang="en-US" dirty="0"/>
              <a:t>On screen keyboard</a:t>
            </a:r>
          </a:p>
          <a:p>
            <a:r>
              <a:rPr lang="en-US" dirty="0"/>
              <a:t>Touch screens</a:t>
            </a:r>
          </a:p>
          <a:p>
            <a:pPr lvl="1"/>
            <a:r>
              <a:rPr lang="en-GB" dirty="0"/>
              <a:t>Sensors determine where finger points</a:t>
            </a:r>
          </a:p>
          <a:p>
            <a:pPr lvl="1"/>
            <a:r>
              <a:rPr lang="en-GB" dirty="0"/>
              <a:t>Sensors create an X,Y coordinate</a:t>
            </a:r>
          </a:p>
        </p:txBody>
      </p:sp>
      <p:pic>
        <p:nvPicPr>
          <p:cNvPr id="3074" name="Picture 2" descr="Image result for pen based input">
            <a:extLst>
              <a:ext uri="{FF2B5EF4-FFF2-40B4-BE49-F238E27FC236}">
                <a16:creationId xmlns:a16="http://schemas.microsoft.com/office/drawing/2014/main" id="{8BBB78A9-0E4E-4BAC-BACC-AE8B6E379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21" y="1219199"/>
            <a:ext cx="4644644" cy="34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8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1852-BB14-4C3C-B5EC-02A34D7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for the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021-0A9A-4CAE-8E29-63F6F3A8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29" y="1690687"/>
            <a:ext cx="10515600" cy="5034577"/>
          </a:xfrm>
        </p:spPr>
        <p:txBody>
          <a:bodyPr>
            <a:normAutofit/>
          </a:bodyPr>
          <a:lstStyle/>
          <a:p>
            <a:r>
              <a:rPr lang="en-US" dirty="0"/>
              <a:t>Game controllers</a:t>
            </a:r>
          </a:p>
          <a:p>
            <a:pPr lvl="1"/>
            <a:r>
              <a:rPr lang="en-US" dirty="0"/>
              <a:t>Enhances gaming experience</a:t>
            </a:r>
          </a:p>
          <a:p>
            <a:pPr lvl="1"/>
            <a:r>
              <a:rPr lang="en-GB" dirty="0"/>
              <a:t>Provide custom input to the game</a:t>
            </a:r>
          </a:p>
          <a:p>
            <a:pPr lvl="1"/>
            <a:r>
              <a:rPr lang="en-US" dirty="0"/>
              <a:t>Joystick</a:t>
            </a:r>
          </a:p>
          <a:p>
            <a:pPr lvl="1"/>
            <a:r>
              <a:rPr lang="en-US" dirty="0"/>
              <a:t>Game pad</a:t>
            </a:r>
            <a:endParaRPr lang="en-GB" dirty="0"/>
          </a:p>
        </p:txBody>
      </p:sp>
      <p:pic>
        <p:nvPicPr>
          <p:cNvPr id="2050" name="Picture 2" descr="Image result for game controller">
            <a:extLst>
              <a:ext uri="{FF2B5EF4-FFF2-40B4-BE49-F238E27FC236}">
                <a16:creationId xmlns:a16="http://schemas.microsoft.com/office/drawing/2014/main" id="{C99CB830-2B38-4671-B5C0-BF5AB308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11" y="3429000"/>
            <a:ext cx="3734356" cy="261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0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1326</Words>
  <Application>Microsoft Office PowerPoint</Application>
  <PresentationFormat>Widescreen</PresentationFormat>
  <Paragraphs>290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NimbusSanL-Regu</vt:lpstr>
      <vt:lpstr>Office Theme</vt:lpstr>
      <vt:lpstr>Using the Input and Output Devices</vt:lpstr>
      <vt:lpstr>Objectives</vt:lpstr>
      <vt:lpstr>The Keyboard</vt:lpstr>
      <vt:lpstr>How keyboard works</vt:lpstr>
      <vt:lpstr>The Mouse</vt:lpstr>
      <vt:lpstr>The Mouse</vt:lpstr>
      <vt:lpstr>The Mouse</vt:lpstr>
      <vt:lpstr>Devices for the Hand</vt:lpstr>
      <vt:lpstr>Devices for the Hand</vt:lpstr>
      <vt:lpstr>Optical Input Devices</vt:lpstr>
      <vt:lpstr>Optical Input Devices</vt:lpstr>
      <vt:lpstr>Audiovisual Input Devices</vt:lpstr>
      <vt:lpstr>Audiovisual Input Devices</vt:lpstr>
      <vt:lpstr>Ergonomics and Input Devices</vt:lpstr>
      <vt:lpstr>Ergonomics and Input Devices</vt:lpstr>
      <vt:lpstr>Ergonomics and Input Devices</vt:lpstr>
      <vt:lpstr>Output Devices</vt:lpstr>
      <vt:lpstr>Monitors</vt:lpstr>
      <vt:lpstr>Monitors</vt:lpstr>
      <vt:lpstr>Monitors</vt:lpstr>
      <vt:lpstr>Monitors</vt:lpstr>
      <vt:lpstr>Monitors and Video Cards</vt:lpstr>
      <vt:lpstr>Monitors and Video Cards</vt:lpstr>
      <vt:lpstr>Video Cards</vt:lpstr>
      <vt:lpstr>Ergonomics and Monitors</vt:lpstr>
      <vt:lpstr>Data Projector</vt:lpstr>
      <vt:lpstr>Sound System</vt:lpstr>
      <vt:lpstr>Commonly Used Printers</vt:lpstr>
      <vt:lpstr>Dot Matrix Print Head</vt:lpstr>
      <vt:lpstr>Commonly Used Printers (Inkjet printer)</vt:lpstr>
      <vt:lpstr>Commonly Used Printers</vt:lpstr>
      <vt:lpstr>Comparing Printers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Input and Output Devices</dc:title>
  <dc:creator>rifat rashid</dc:creator>
  <cp:lastModifiedBy>HP</cp:lastModifiedBy>
  <cp:revision>25</cp:revision>
  <dcterms:created xsi:type="dcterms:W3CDTF">2019-11-06T14:31:46Z</dcterms:created>
  <dcterms:modified xsi:type="dcterms:W3CDTF">2020-07-22T10:47:17Z</dcterms:modified>
</cp:coreProperties>
</file>