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57" r:id="rId4"/>
    <p:sldId id="268" r:id="rId5"/>
    <p:sldId id="258" r:id="rId6"/>
    <p:sldId id="271" r:id="rId7"/>
    <p:sldId id="273" r:id="rId8"/>
    <p:sldId id="269" r:id="rId9"/>
    <p:sldId id="259" r:id="rId10"/>
    <p:sldId id="260" r:id="rId11"/>
    <p:sldId id="272" r:id="rId12"/>
    <p:sldId id="261" r:id="rId13"/>
    <p:sldId id="275" r:id="rId14"/>
    <p:sldId id="270" r:id="rId15"/>
    <p:sldId id="274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5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41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8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93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14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30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9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3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6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40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4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1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826C-E0E0-43C3-9944-7BF649A39996}" type="datetimeFigureOut">
              <a:rPr lang="en-SG" smtClean="0"/>
              <a:t>12/8/2020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6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FC8-882C-4866-931E-4DAA5C8A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spc="-70" dirty="0"/>
              <a:t>Number </a:t>
            </a:r>
            <a:r>
              <a:rPr lang="en-SG" spc="-105" dirty="0"/>
              <a:t>Systems </a:t>
            </a:r>
            <a:r>
              <a:rPr lang="en-SG" spc="-305" dirty="0"/>
              <a:t>&amp;  </a:t>
            </a:r>
            <a:r>
              <a:rPr lang="en-SG" spc="-95" dirty="0"/>
              <a:t>Operations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E685-9109-43A9-A523-320B1F7CB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2769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7D20-CE62-4F4A-88CA-0EA06F1B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Fractional Number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CB557-5C3F-4766-B495-B34B22E9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b="1" dirty="0"/>
                  <a:t>Fractional</a:t>
                </a:r>
                <a:r>
                  <a:rPr lang="en-SG" dirty="0"/>
                  <a:t> binary example</a:t>
                </a:r>
              </a:p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0.1011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decimal</a:t>
                </a:r>
              </a:p>
              <a:p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CB557-5C3F-4766-B495-B34B22E9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CC8FC-C65C-4F6B-A3F5-D38F84B2DA44}"/>
                  </a:ext>
                </a:extLst>
              </p:cNvPr>
              <p:cNvSpPr txBox="1"/>
              <p:nvPr/>
            </p:nvSpPr>
            <p:spPr>
              <a:xfrm>
                <a:off x="3947607" y="4723285"/>
                <a:ext cx="4296777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0.1011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r>
                  <a:rPr lang="en-SG" dirty="0"/>
                  <a:t>		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=0.5+0.125+0.0625</m:t>
                    </m:r>
                  </m:oMath>
                </a14:m>
                <a:endParaRPr lang="en-SG" dirty="0"/>
              </a:p>
              <a:p>
                <a:r>
                  <a:rPr lang="en-SG" b="0" dirty="0"/>
                  <a:t>              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=0.6875</m:t>
                    </m:r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CC8FC-C65C-4F6B-A3F5-D38F84B2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07" y="4723285"/>
                <a:ext cx="4296777" cy="1203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E56327B-DEFB-4DDA-A983-A96B7405F4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206898"/>
                  </p:ext>
                </p:extLst>
              </p:nvPr>
            </p:nvGraphicFramePr>
            <p:xfrm>
              <a:off x="3555996" y="3429000"/>
              <a:ext cx="5080001" cy="114071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32753">
                      <a:extLst>
                        <a:ext uri="{9D8B030D-6E8A-4147-A177-3AD203B41FA5}">
                          <a16:colId xmlns:a16="http://schemas.microsoft.com/office/drawing/2014/main" val="3353938812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641532725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3692197760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2204186733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29715629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6172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297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Position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-1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-2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-3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-4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29018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E56327B-DEFB-4DDA-A983-A96B7405F4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206898"/>
                  </p:ext>
                </p:extLst>
              </p:nvPr>
            </p:nvGraphicFramePr>
            <p:xfrm>
              <a:off x="3555996" y="3429000"/>
              <a:ext cx="5080001" cy="114071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32753">
                      <a:extLst>
                        <a:ext uri="{9D8B030D-6E8A-4147-A177-3AD203B41FA5}">
                          <a16:colId xmlns:a16="http://schemas.microsoft.com/office/drawing/2014/main" val="3353938812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641532725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3692197760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2204186733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2971562907"/>
                        </a:ext>
                      </a:extLst>
                    </a:gridCol>
                  </a:tblGrid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012" t="-9524" r="-301205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012" t="-9524" r="-201205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012" t="-9524" r="-101205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012" t="-9524" r="-1205" b="-2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6172910"/>
                      </a:ext>
                    </a:extLst>
                  </a:tr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012" t="-107813" r="-301205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012" t="-107813" r="-201205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012" t="-107813" r="-101205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012" t="-107813" r="-1205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297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Position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-1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-2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-3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-4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29018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04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1FCA-1CCA-4E0A-8FBE-83CBB2E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1EF-5F46-47D5-AEAF-D82BED9B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Decimal Numbers</a:t>
            </a:r>
          </a:p>
          <a:p>
            <a:r>
              <a:rPr lang="en-SG" dirty="0"/>
              <a:t>Binary Numbers</a:t>
            </a:r>
          </a:p>
          <a:p>
            <a:r>
              <a:rPr lang="en-SG" dirty="0"/>
              <a:t>N-Based number to Decimal</a:t>
            </a:r>
          </a:p>
          <a:p>
            <a:r>
              <a:rPr lang="en-SG" dirty="0"/>
              <a:t>Binary-to-Decimal Conversion</a:t>
            </a:r>
          </a:p>
          <a:p>
            <a:r>
              <a:rPr lang="en-SG" b="1" dirty="0"/>
              <a:t>Decimal to N-Based Number</a:t>
            </a:r>
          </a:p>
          <a:p>
            <a:r>
              <a:rPr lang="en-SG" dirty="0"/>
              <a:t>Decimal-to-Binary Conversion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283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FA1-285F-45AF-9BAF-99314028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Whole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676B-5D25-4593-B47D-7243DF682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Repeated division-by-N  method</a:t>
                </a:r>
              </a:p>
              <a:p>
                <a:pPr lvl="1"/>
                <a:r>
                  <a:rPr lang="en-US" dirty="0"/>
                  <a:t>To get the n-based  number for a given  decimal number, </a:t>
                </a:r>
                <a:r>
                  <a:rPr lang="en-US" b="1" dirty="0"/>
                  <a:t>divide</a:t>
                </a:r>
                <a:r>
                  <a:rPr lang="en-US" dirty="0"/>
                  <a:t>  the decimal number </a:t>
                </a:r>
                <a:r>
                  <a:rPr lang="en-US" b="1" dirty="0"/>
                  <a:t>by n</a:t>
                </a:r>
                <a:r>
                  <a:rPr lang="en-US" dirty="0"/>
                  <a:t> until the </a:t>
                </a:r>
                <a:r>
                  <a:rPr lang="en-US" b="1" dirty="0"/>
                  <a:t>whole part of quotient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Remainders form the  n-based number.</a:t>
                </a:r>
              </a:p>
              <a:p>
                <a:pPr lvl="1"/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676B-5D25-4593-B47D-7243DF682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0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BB38-98D5-4328-B8D9-9163127B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Fractional Number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332A-9F02-4499-928F-2D357EAC15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Repeated multiplication by n</a:t>
            </a:r>
          </a:p>
          <a:p>
            <a:pPr lvl="1"/>
            <a:r>
              <a:rPr lang="en-US" dirty="0"/>
              <a:t>Decimal fraction can be converted to n-based by  repeated multiplication by n</a:t>
            </a:r>
          </a:p>
          <a:p>
            <a:pPr lvl="1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17A62-0EC3-419D-84BB-C60DD2391B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0.3125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binary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17A62-0EC3-419D-84BB-C60DD2391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990" t="-9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5C5E47-DABD-4421-94D6-5F5235C15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436" b="20172"/>
          <a:stretch/>
        </p:blipFill>
        <p:spPr>
          <a:xfrm>
            <a:off x="7572573" y="2817662"/>
            <a:ext cx="3932038" cy="22692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2AD7-B59D-406A-A802-663712DABCEF}"/>
              </a:ext>
            </a:extLst>
          </p:cNvPr>
          <p:cNvSpPr txBox="1"/>
          <p:nvPr/>
        </p:nvSpPr>
        <p:spPr>
          <a:xfrm>
            <a:off x="3992414" y="5589287"/>
            <a:ext cx="4964298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Continue till the desired number of decimal places or stop when the fractional part is all zero.</a:t>
            </a:r>
          </a:p>
        </p:txBody>
      </p:sp>
      <p:grpSp>
        <p:nvGrpSpPr>
          <p:cNvPr id="13" name="object 68">
            <a:extLst>
              <a:ext uri="{FF2B5EF4-FFF2-40B4-BE49-F238E27FC236}">
                <a16:creationId xmlns:a16="http://schemas.microsoft.com/office/drawing/2014/main" id="{CD5E02B2-BDBB-4EE6-87EA-BC34B1FE9E11}"/>
              </a:ext>
            </a:extLst>
          </p:cNvPr>
          <p:cNvGrpSpPr/>
          <p:nvPr/>
        </p:nvGrpSpPr>
        <p:grpSpPr>
          <a:xfrm rot="555249">
            <a:off x="7803862" y="4799268"/>
            <a:ext cx="1727514" cy="1027945"/>
            <a:chOff x="5029200" y="5105400"/>
            <a:chExt cx="1295412" cy="686231"/>
          </a:xfrm>
        </p:grpSpPr>
        <p:sp>
          <p:nvSpPr>
            <p:cNvPr id="14" name="object 69">
              <a:extLst>
                <a:ext uri="{FF2B5EF4-FFF2-40B4-BE49-F238E27FC236}">
                  <a16:creationId xmlns:a16="http://schemas.microsoft.com/office/drawing/2014/main" id="{86FA4056-A929-4BA1-8058-5F959AB83258}"/>
                </a:ext>
              </a:extLst>
            </p:cNvPr>
            <p:cNvSpPr/>
            <p:nvPr/>
          </p:nvSpPr>
          <p:spPr>
            <a:xfrm>
              <a:off x="5029200" y="5171236"/>
              <a:ext cx="1171575" cy="620395"/>
            </a:xfrm>
            <a:custGeom>
              <a:avLst/>
              <a:gdLst/>
              <a:ahLst/>
              <a:cxnLst/>
              <a:rect l="l" t="t" r="r" b="b"/>
              <a:pathLst>
                <a:path w="1171575" h="620395">
                  <a:moveTo>
                    <a:pt x="0" y="619963"/>
                  </a:moveTo>
                  <a:lnTo>
                    <a:pt x="1145743" y="13398"/>
                  </a:lnTo>
                  <a:lnTo>
                    <a:pt x="1171041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0">
              <a:extLst>
                <a:ext uri="{FF2B5EF4-FFF2-40B4-BE49-F238E27FC236}">
                  <a16:creationId xmlns:a16="http://schemas.microsoft.com/office/drawing/2014/main" id="{E97BA78F-ED6D-40A5-BB08-7D0C889B82B4}"/>
                </a:ext>
              </a:extLst>
            </p:cNvPr>
            <p:cNvSpPr/>
            <p:nvPr/>
          </p:nvSpPr>
          <p:spPr>
            <a:xfrm>
              <a:off x="6135382" y="5105400"/>
              <a:ext cx="189230" cy="154305"/>
            </a:xfrm>
            <a:custGeom>
              <a:avLst/>
              <a:gdLst/>
              <a:ahLst/>
              <a:cxnLst/>
              <a:rect l="l" t="t" r="r" b="b"/>
              <a:pathLst>
                <a:path w="189229" h="154304">
                  <a:moveTo>
                    <a:pt x="189217" y="0"/>
                  </a:moveTo>
                  <a:lnTo>
                    <a:pt x="0" y="4394"/>
                  </a:lnTo>
                  <a:lnTo>
                    <a:pt x="79197" y="154012"/>
                  </a:lnTo>
                  <a:lnTo>
                    <a:pt x="1892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A6D8B-AEF8-4D13-AA6E-A0F1F8632B9D}"/>
                  </a:ext>
                </a:extLst>
              </p:cNvPr>
              <p:cNvSpPr txBox="1"/>
              <p:nvPr/>
            </p:nvSpPr>
            <p:spPr>
              <a:xfrm>
                <a:off x="9347679" y="5639719"/>
                <a:ext cx="2510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0.3125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0.0101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A6D8B-AEF8-4D13-AA6E-A0F1F863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679" y="5639719"/>
                <a:ext cx="251045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34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1FCA-1CCA-4E0A-8FBE-83CBB2E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1EF-5F46-47D5-AEAF-D82BED9B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Decimal Numbers</a:t>
            </a:r>
          </a:p>
          <a:p>
            <a:r>
              <a:rPr lang="en-SG" dirty="0"/>
              <a:t>Binary Numbers</a:t>
            </a:r>
          </a:p>
          <a:p>
            <a:r>
              <a:rPr lang="en-SG" dirty="0"/>
              <a:t>N-Based number to Decimal</a:t>
            </a:r>
          </a:p>
          <a:p>
            <a:r>
              <a:rPr lang="en-SG" dirty="0"/>
              <a:t>Binary-to-Decimal Conversion</a:t>
            </a:r>
          </a:p>
          <a:p>
            <a:r>
              <a:rPr lang="en-SG" dirty="0"/>
              <a:t>Decimal to N-Based Number</a:t>
            </a:r>
          </a:p>
          <a:p>
            <a:r>
              <a:rPr lang="en-SG" b="1" dirty="0"/>
              <a:t>Decimal-to-Binary Conversion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361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FA1-285F-45AF-9BAF-99314028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Whole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676B-5D25-4593-B47D-7243DF682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Sum-of-weights method</a:t>
                </a:r>
              </a:p>
              <a:p>
                <a:pPr lvl="1"/>
                <a:r>
                  <a:rPr lang="en-US" dirty="0"/>
                  <a:t>To get the binary number for a given decimal number,  find the binary weights that add up to the decimal  number.</a:t>
                </a:r>
              </a:p>
              <a:p>
                <a:pPr lvl="1"/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82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binary</a:t>
                </a:r>
              </a:p>
              <a:p>
                <a:pPr lvl="1"/>
                <a:endParaRPr lang="en-US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676B-5D25-4593-B47D-7243DF682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F7DCCF-4866-4997-9BC1-0D3C92EF4E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38233" y="3800841"/>
              <a:ext cx="6817360" cy="167030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487045">
                      <a:extLst>
                        <a:ext uri="{9D8B030D-6E8A-4147-A177-3AD203B41FA5}">
                          <a16:colId xmlns:a16="http://schemas.microsoft.com/office/drawing/2014/main" val="320279076"/>
                        </a:ext>
                      </a:extLst>
                    </a:gridCol>
                    <a:gridCol w="372745">
                      <a:extLst>
                        <a:ext uri="{9D8B030D-6E8A-4147-A177-3AD203B41FA5}">
                          <a16:colId xmlns:a16="http://schemas.microsoft.com/office/drawing/2014/main" val="2709328164"/>
                        </a:ext>
                      </a:extLst>
                    </a:gridCol>
                    <a:gridCol w="5957570">
                      <a:extLst>
                        <a:ext uri="{9D8B030D-6E8A-4147-A177-3AD203B41FA5}">
                          <a16:colId xmlns:a16="http://schemas.microsoft.com/office/drawing/2014/main" val="1842586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2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𝟏𝟏𝟎𝟎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108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𝟎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1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𝟏𝟏𝟎𝟎𝟏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7100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𝟓𝟖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𝟑𝟐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𝟓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9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𝟏𝟏𝟏𝟎𝟏𝟎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5235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𝟖𝟐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𝟔𝟒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𝟔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2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𝟏𝟎𝟏𝟎𝟎𝟏𝟎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0072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F7DCCF-4866-4997-9BC1-0D3C92EF4E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370524"/>
                  </p:ext>
                </p:extLst>
              </p:nvPr>
            </p:nvGraphicFramePr>
            <p:xfrm>
              <a:off x="3638233" y="3800841"/>
              <a:ext cx="6817360" cy="167030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487045">
                      <a:extLst>
                        <a:ext uri="{9D8B030D-6E8A-4147-A177-3AD203B41FA5}">
                          <a16:colId xmlns:a16="http://schemas.microsoft.com/office/drawing/2014/main" val="320279076"/>
                        </a:ext>
                      </a:extLst>
                    </a:gridCol>
                    <a:gridCol w="372745">
                      <a:extLst>
                        <a:ext uri="{9D8B030D-6E8A-4147-A177-3AD203B41FA5}">
                          <a16:colId xmlns:a16="http://schemas.microsoft.com/office/drawing/2014/main" val="2709328164"/>
                        </a:ext>
                      </a:extLst>
                    </a:gridCol>
                    <a:gridCol w="5957570">
                      <a:extLst>
                        <a:ext uri="{9D8B030D-6E8A-4147-A177-3AD203B41FA5}">
                          <a16:colId xmlns:a16="http://schemas.microsoft.com/office/drawing/2014/main" val="1842586858"/>
                        </a:ext>
                      </a:extLst>
                    </a:gridCol>
                  </a:tblGrid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449" r="-1302500" b="-3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1449" r="-1608197" b="-3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1449" r="-204" b="-3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082471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1449" r="-1302500" b="-2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101449" r="-1608197" b="-2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101449" r="-204" b="-2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100414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4412" r="-1302500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204412" r="-1608197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204412" r="-204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235966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300000" r="-13025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300000" r="-16081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300000" r="-204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00725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577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3AF6E27-C130-4181-AC96-EC15865AE853}"/>
                  </a:ext>
                </a:extLst>
              </p:cNvPr>
              <p:cNvSpPr txBox="1"/>
              <p:nvPr/>
            </p:nvSpPr>
            <p:spPr>
              <a:xfrm>
                <a:off x="4305669" y="4864240"/>
                <a:ext cx="4769254" cy="36933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FF0000"/>
                    </a:solidFill>
                  </a:rPr>
                  <a:t>Stop when the whole part of quotient is </a:t>
                </a:r>
                <a14:m>
                  <m:oMath xmlns:m="http://schemas.openxmlformats.org/officeDocument/2006/math">
                    <m:r>
                      <a:rPr lang="en-SG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SG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3AF6E27-C130-4181-AC96-EC15865A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69" y="4864240"/>
                <a:ext cx="4769254" cy="369332"/>
              </a:xfrm>
              <a:prstGeom prst="rect">
                <a:avLst/>
              </a:prstGeom>
              <a:blipFill>
                <a:blip r:embed="rId2"/>
                <a:stretch>
                  <a:fillRect l="-891" t="-7813" b="-20313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itle 74">
            <a:extLst>
              <a:ext uri="{FF2B5EF4-FFF2-40B4-BE49-F238E27FC236}">
                <a16:creationId xmlns:a16="http://schemas.microsoft.com/office/drawing/2014/main" id="{33132449-931D-49DA-9614-4FE4064C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Whole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9" name="Content Placeholder 78">
                <a:extLst>
                  <a:ext uri="{FF2B5EF4-FFF2-40B4-BE49-F238E27FC236}">
                    <a16:creationId xmlns:a16="http://schemas.microsoft.com/office/drawing/2014/main" id="{83FB6AC6-302B-45D9-B4E4-F632F60F0FB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47227845"/>
                  </p:ext>
                </p:extLst>
              </p:nvPr>
            </p:nvGraphicFramePr>
            <p:xfrm>
              <a:off x="7170621" y="2333651"/>
              <a:ext cx="4313275" cy="1813161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chemeClr val="bg1">
                        <a:lumMod val="85000"/>
                      </a:schemeClr>
                    </a:solidFill>
                  </a:tblPr>
                  <a:tblGrid>
                    <a:gridCol w="780876">
                      <a:extLst>
                        <a:ext uri="{9D8B030D-6E8A-4147-A177-3AD203B41FA5}">
                          <a16:colId xmlns:a16="http://schemas.microsoft.com/office/drawing/2014/main" val="822042163"/>
                        </a:ext>
                      </a:extLst>
                    </a:gridCol>
                    <a:gridCol w="392282">
                      <a:extLst>
                        <a:ext uri="{9D8B030D-6E8A-4147-A177-3AD203B41FA5}">
                          <a16:colId xmlns:a16="http://schemas.microsoft.com/office/drawing/2014/main" val="732419379"/>
                        </a:ext>
                      </a:extLst>
                    </a:gridCol>
                    <a:gridCol w="1177775">
                      <a:extLst>
                        <a:ext uri="{9D8B030D-6E8A-4147-A177-3AD203B41FA5}">
                          <a16:colId xmlns:a16="http://schemas.microsoft.com/office/drawing/2014/main" val="2446279399"/>
                        </a:ext>
                      </a:extLst>
                    </a:gridCol>
                    <a:gridCol w="1307919">
                      <a:extLst>
                        <a:ext uri="{9D8B030D-6E8A-4147-A177-3AD203B41FA5}">
                          <a16:colId xmlns:a16="http://schemas.microsoft.com/office/drawing/2014/main" val="956010646"/>
                        </a:ext>
                      </a:extLst>
                    </a:gridCol>
                    <a:gridCol w="654423">
                      <a:extLst>
                        <a:ext uri="{9D8B030D-6E8A-4147-A177-3AD203B41FA5}">
                          <a16:colId xmlns:a16="http://schemas.microsoft.com/office/drawing/2014/main" val="4275661351"/>
                        </a:ext>
                      </a:extLst>
                    </a:gridCol>
                  </a:tblGrid>
                  <a:tr h="346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Quotient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Remainder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200714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12÷2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LSB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49155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6÷2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48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↑</a:t>
                          </a:r>
                          <a:endParaRPr lang="en-SG" sz="4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71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3÷2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56278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1÷2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MSB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142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9" name="Content Placeholder 78">
                <a:extLst>
                  <a:ext uri="{FF2B5EF4-FFF2-40B4-BE49-F238E27FC236}">
                    <a16:creationId xmlns:a16="http://schemas.microsoft.com/office/drawing/2014/main" id="{83FB6AC6-302B-45D9-B4E4-F632F60F0FB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47227845"/>
                  </p:ext>
                </p:extLst>
              </p:nvPr>
            </p:nvGraphicFramePr>
            <p:xfrm>
              <a:off x="7170621" y="2333651"/>
              <a:ext cx="4313275" cy="1813161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chemeClr val="bg1">
                        <a:lumMod val="85000"/>
                      </a:schemeClr>
                    </a:solidFill>
                  </a:tblPr>
                  <a:tblGrid>
                    <a:gridCol w="780876">
                      <a:extLst>
                        <a:ext uri="{9D8B030D-6E8A-4147-A177-3AD203B41FA5}">
                          <a16:colId xmlns:a16="http://schemas.microsoft.com/office/drawing/2014/main" val="822042163"/>
                        </a:ext>
                      </a:extLst>
                    </a:gridCol>
                    <a:gridCol w="392282">
                      <a:extLst>
                        <a:ext uri="{9D8B030D-6E8A-4147-A177-3AD203B41FA5}">
                          <a16:colId xmlns:a16="http://schemas.microsoft.com/office/drawing/2014/main" val="732419379"/>
                        </a:ext>
                      </a:extLst>
                    </a:gridCol>
                    <a:gridCol w="1177775">
                      <a:extLst>
                        <a:ext uri="{9D8B030D-6E8A-4147-A177-3AD203B41FA5}">
                          <a16:colId xmlns:a16="http://schemas.microsoft.com/office/drawing/2014/main" val="2446279399"/>
                        </a:ext>
                      </a:extLst>
                    </a:gridCol>
                    <a:gridCol w="1307919">
                      <a:extLst>
                        <a:ext uri="{9D8B030D-6E8A-4147-A177-3AD203B41FA5}">
                          <a16:colId xmlns:a16="http://schemas.microsoft.com/office/drawing/2014/main" val="956010646"/>
                        </a:ext>
                      </a:extLst>
                    </a:gridCol>
                    <a:gridCol w="654423">
                      <a:extLst>
                        <a:ext uri="{9D8B030D-6E8A-4147-A177-3AD203B41FA5}">
                          <a16:colId xmlns:a16="http://schemas.microsoft.com/office/drawing/2014/main" val="4275661351"/>
                        </a:ext>
                      </a:extLst>
                    </a:gridCol>
                  </a:tblGrid>
                  <a:tr h="346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Quotient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Remainder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200714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333" r="-453125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108333" r="-792308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8333" r="-166839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108333" r="-49767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LSB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49155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333" r="-453125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208333" r="-792308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8333" r="-166839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208333" r="-49767" b="-203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48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↑</a:t>
                          </a:r>
                          <a:endParaRPr lang="en-SG" sz="4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71"/>
                      </a:ext>
                    </a:extLst>
                  </a:tr>
                  <a:tr h="380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8387" r="-453125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298387" r="-792308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98387" r="-166839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298387" r="-49767" b="-9677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56278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11667" r="-45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411667" r="-7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11667" r="-166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411667" r="-4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MSB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142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C144E80B-4D16-4158-B21E-C29A131F46F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4958" y="1830025"/>
                <a:ext cx="4313864" cy="2200437"/>
              </a:xfrm>
            </p:spPr>
            <p:txBody>
              <a:bodyPr/>
              <a:lstStyle/>
              <a:p>
                <a:r>
                  <a:rPr lang="en-SG" dirty="0"/>
                  <a:t>Repeated division-by-2  method</a:t>
                </a:r>
              </a:p>
              <a:p>
                <a:pPr lvl="1"/>
                <a:r>
                  <a:rPr lang="en-US" dirty="0"/>
                  <a:t>To get the binary  number for a given  decimal number, </a:t>
                </a:r>
                <a:r>
                  <a:rPr lang="en-US" b="1" dirty="0"/>
                  <a:t>divide</a:t>
                </a:r>
                <a:r>
                  <a:rPr lang="en-US" dirty="0"/>
                  <a:t>  the decimal number </a:t>
                </a:r>
                <a:r>
                  <a:rPr lang="en-US" b="1" dirty="0"/>
                  <a:t>by 2</a:t>
                </a:r>
                <a:r>
                  <a:rPr lang="en-US" dirty="0"/>
                  <a:t> until the </a:t>
                </a:r>
                <a:r>
                  <a:rPr lang="en-US" b="1" dirty="0"/>
                  <a:t>whole part of quotient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Remainders form the  binary number.</a:t>
                </a: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C144E80B-4D16-4158-B21E-C29A131F4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4958" y="1830025"/>
                <a:ext cx="4313864" cy="2200437"/>
              </a:xfrm>
              <a:blipFill>
                <a:blip r:embed="rId4"/>
                <a:stretch>
                  <a:fillRect l="-990" t="-1385" r="-8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object 68"/>
          <p:cNvGrpSpPr/>
          <p:nvPr/>
        </p:nvGrpSpPr>
        <p:grpSpPr>
          <a:xfrm>
            <a:off x="7425241" y="3576279"/>
            <a:ext cx="1920875" cy="1311275"/>
            <a:chOff x="5000625" y="4508500"/>
            <a:chExt cx="1920875" cy="1311275"/>
          </a:xfrm>
        </p:grpSpPr>
        <p:sp>
          <p:nvSpPr>
            <p:cNvPr id="69" name="object 69"/>
            <p:cNvSpPr/>
            <p:nvPr/>
          </p:nvSpPr>
          <p:spPr>
            <a:xfrm>
              <a:off x="5029200" y="5171236"/>
              <a:ext cx="1171575" cy="620395"/>
            </a:xfrm>
            <a:custGeom>
              <a:avLst/>
              <a:gdLst/>
              <a:ahLst/>
              <a:cxnLst/>
              <a:rect l="l" t="t" r="r" b="b"/>
              <a:pathLst>
                <a:path w="1171575" h="620395">
                  <a:moveTo>
                    <a:pt x="0" y="619963"/>
                  </a:moveTo>
                  <a:lnTo>
                    <a:pt x="1145743" y="13398"/>
                  </a:lnTo>
                  <a:lnTo>
                    <a:pt x="1171041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35382" y="5105400"/>
              <a:ext cx="189230" cy="154305"/>
            </a:xfrm>
            <a:custGeom>
              <a:avLst/>
              <a:gdLst/>
              <a:ahLst/>
              <a:cxnLst/>
              <a:rect l="l" t="t" r="r" b="b"/>
              <a:pathLst>
                <a:path w="189229" h="154304">
                  <a:moveTo>
                    <a:pt x="189217" y="0"/>
                  </a:moveTo>
                  <a:lnTo>
                    <a:pt x="0" y="4394"/>
                  </a:lnTo>
                  <a:lnTo>
                    <a:pt x="79197" y="154012"/>
                  </a:lnTo>
                  <a:lnTo>
                    <a:pt x="1892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08700" y="4508500"/>
              <a:ext cx="812800" cy="812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8666157" y="3718836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454314" y="77150"/>
                </a:moveTo>
                <a:lnTo>
                  <a:pt x="485174" y="114086"/>
                </a:lnTo>
                <a:lnTo>
                  <a:pt x="508319" y="154751"/>
                </a:lnTo>
                <a:lnTo>
                  <a:pt x="523749" y="198078"/>
                </a:lnTo>
                <a:lnTo>
                  <a:pt x="531464" y="243003"/>
                </a:lnTo>
                <a:lnTo>
                  <a:pt x="531464" y="288461"/>
                </a:lnTo>
                <a:lnTo>
                  <a:pt x="523749" y="333386"/>
                </a:lnTo>
                <a:lnTo>
                  <a:pt x="508319" y="376713"/>
                </a:lnTo>
                <a:lnTo>
                  <a:pt x="485174" y="417378"/>
                </a:lnTo>
                <a:lnTo>
                  <a:pt x="454314" y="454314"/>
                </a:lnTo>
                <a:lnTo>
                  <a:pt x="417378" y="485174"/>
                </a:lnTo>
                <a:lnTo>
                  <a:pt x="376713" y="508319"/>
                </a:lnTo>
                <a:lnTo>
                  <a:pt x="333386" y="523749"/>
                </a:lnTo>
                <a:lnTo>
                  <a:pt x="288461" y="531464"/>
                </a:lnTo>
                <a:lnTo>
                  <a:pt x="243003" y="531464"/>
                </a:lnTo>
                <a:lnTo>
                  <a:pt x="198078" y="523749"/>
                </a:lnTo>
                <a:lnTo>
                  <a:pt x="154751" y="508319"/>
                </a:lnTo>
                <a:lnTo>
                  <a:pt x="114086" y="485174"/>
                </a:lnTo>
                <a:lnTo>
                  <a:pt x="77150" y="454314"/>
                </a:lnTo>
                <a:lnTo>
                  <a:pt x="46290" y="417378"/>
                </a:lnTo>
                <a:lnTo>
                  <a:pt x="23145" y="376713"/>
                </a:lnTo>
                <a:lnTo>
                  <a:pt x="7715" y="333386"/>
                </a:lnTo>
                <a:lnTo>
                  <a:pt x="0" y="288461"/>
                </a:lnTo>
                <a:lnTo>
                  <a:pt x="0" y="243003"/>
                </a:lnTo>
                <a:lnTo>
                  <a:pt x="7715" y="198078"/>
                </a:lnTo>
                <a:lnTo>
                  <a:pt x="23145" y="154751"/>
                </a:lnTo>
                <a:lnTo>
                  <a:pt x="46290" y="114086"/>
                </a:lnTo>
                <a:lnTo>
                  <a:pt x="77150" y="77150"/>
                </a:lnTo>
                <a:lnTo>
                  <a:pt x="114086" y="46290"/>
                </a:lnTo>
                <a:lnTo>
                  <a:pt x="154751" y="23145"/>
                </a:lnTo>
                <a:lnTo>
                  <a:pt x="198078" y="7715"/>
                </a:lnTo>
                <a:lnTo>
                  <a:pt x="243003" y="0"/>
                </a:lnTo>
                <a:lnTo>
                  <a:pt x="288461" y="0"/>
                </a:lnTo>
                <a:lnTo>
                  <a:pt x="333386" y="7715"/>
                </a:lnTo>
                <a:lnTo>
                  <a:pt x="376713" y="23145"/>
                </a:lnTo>
                <a:lnTo>
                  <a:pt x="417378" y="46290"/>
                </a:lnTo>
                <a:lnTo>
                  <a:pt x="454314" y="77150"/>
                </a:lnTo>
              </a:path>
            </a:pathLst>
          </a:custGeom>
          <a:ln w="57150">
            <a:solidFill>
              <a:srgbClr val="FF26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6E2DCF-C290-4E78-87DD-6A01D09619AB}"/>
                  </a:ext>
                </a:extLst>
              </p:cNvPr>
              <p:cNvSpPr txBox="1"/>
              <p:nvPr/>
            </p:nvSpPr>
            <p:spPr>
              <a:xfrm>
                <a:off x="8559998" y="5371390"/>
                <a:ext cx="2510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6E2DCF-C290-4E78-87DD-6A01D0961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998" y="5371390"/>
                <a:ext cx="251045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11958-CE02-42D0-9AB4-D2779EBE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Fractional Number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EA6-9E69-44EA-B125-ECC9FF07E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Converting decimal </a:t>
                </a:r>
                <a:r>
                  <a:rPr lang="en-US" b="1" dirty="0"/>
                  <a:t>fractions</a:t>
                </a:r>
                <a:r>
                  <a:rPr lang="en-US" dirty="0"/>
                  <a:t> to binary</a:t>
                </a:r>
                <a:endParaRPr lang="en-SG" dirty="0"/>
              </a:p>
              <a:p>
                <a:r>
                  <a:rPr lang="en-SG" dirty="0"/>
                  <a:t>Sum-of-weights method</a:t>
                </a:r>
              </a:p>
              <a:p>
                <a:pPr lvl="1"/>
                <a:r>
                  <a:rPr lang="en-US" dirty="0"/>
                  <a:t>This method can be applied to fractional decimal  numbers, as shown in the following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0.625=0.5+0.125 =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0.101</m:t>
                    </m:r>
                  </m:oMath>
                </a14:m>
                <a:endParaRPr lang="en-SG" dirty="0">
                  <a:solidFill>
                    <a:srgbClr val="FF66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EA6-9E69-44EA-B125-ECC9FF07E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2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BB38-98D5-4328-B8D9-9163127B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Fractional Number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332A-9F02-4499-928F-2D357EAC15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Repeated multiplication by 2</a:t>
            </a:r>
          </a:p>
          <a:p>
            <a:pPr lvl="1"/>
            <a:r>
              <a:rPr lang="en-US" dirty="0"/>
              <a:t>Decimal fraction can be converted to binary by  repeated multiplication by 2</a:t>
            </a:r>
          </a:p>
          <a:p>
            <a:pPr lvl="1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17A62-0EC3-419D-84BB-C60DD2391B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0.3125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binary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17A62-0EC3-419D-84BB-C60DD2391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990" t="-9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5C5E47-DABD-4421-94D6-5F5235C15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436" b="20172"/>
          <a:stretch/>
        </p:blipFill>
        <p:spPr>
          <a:xfrm>
            <a:off x="7572573" y="2817662"/>
            <a:ext cx="3932038" cy="22692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2AD7-B59D-406A-A802-663712DABCEF}"/>
              </a:ext>
            </a:extLst>
          </p:cNvPr>
          <p:cNvSpPr txBox="1"/>
          <p:nvPr/>
        </p:nvSpPr>
        <p:spPr>
          <a:xfrm>
            <a:off x="3992414" y="5589287"/>
            <a:ext cx="4964298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Continue till the desired number of decimal places or stop when the fractional part is all zero.</a:t>
            </a:r>
          </a:p>
        </p:txBody>
      </p:sp>
      <p:grpSp>
        <p:nvGrpSpPr>
          <p:cNvPr id="13" name="object 68">
            <a:extLst>
              <a:ext uri="{FF2B5EF4-FFF2-40B4-BE49-F238E27FC236}">
                <a16:creationId xmlns:a16="http://schemas.microsoft.com/office/drawing/2014/main" id="{CD5E02B2-BDBB-4EE6-87EA-BC34B1FE9E11}"/>
              </a:ext>
            </a:extLst>
          </p:cNvPr>
          <p:cNvGrpSpPr/>
          <p:nvPr/>
        </p:nvGrpSpPr>
        <p:grpSpPr>
          <a:xfrm rot="555249">
            <a:off x="7803862" y="4799268"/>
            <a:ext cx="1727514" cy="1027945"/>
            <a:chOff x="5029200" y="5105400"/>
            <a:chExt cx="1295412" cy="686231"/>
          </a:xfrm>
        </p:grpSpPr>
        <p:sp>
          <p:nvSpPr>
            <p:cNvPr id="14" name="object 69">
              <a:extLst>
                <a:ext uri="{FF2B5EF4-FFF2-40B4-BE49-F238E27FC236}">
                  <a16:creationId xmlns:a16="http://schemas.microsoft.com/office/drawing/2014/main" id="{86FA4056-A929-4BA1-8058-5F959AB83258}"/>
                </a:ext>
              </a:extLst>
            </p:cNvPr>
            <p:cNvSpPr/>
            <p:nvPr/>
          </p:nvSpPr>
          <p:spPr>
            <a:xfrm>
              <a:off x="5029200" y="5171236"/>
              <a:ext cx="1171575" cy="620395"/>
            </a:xfrm>
            <a:custGeom>
              <a:avLst/>
              <a:gdLst/>
              <a:ahLst/>
              <a:cxnLst/>
              <a:rect l="l" t="t" r="r" b="b"/>
              <a:pathLst>
                <a:path w="1171575" h="620395">
                  <a:moveTo>
                    <a:pt x="0" y="619963"/>
                  </a:moveTo>
                  <a:lnTo>
                    <a:pt x="1145743" y="13398"/>
                  </a:lnTo>
                  <a:lnTo>
                    <a:pt x="1171041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0">
              <a:extLst>
                <a:ext uri="{FF2B5EF4-FFF2-40B4-BE49-F238E27FC236}">
                  <a16:creationId xmlns:a16="http://schemas.microsoft.com/office/drawing/2014/main" id="{E97BA78F-ED6D-40A5-BB08-7D0C889B82B4}"/>
                </a:ext>
              </a:extLst>
            </p:cNvPr>
            <p:cNvSpPr/>
            <p:nvPr/>
          </p:nvSpPr>
          <p:spPr>
            <a:xfrm>
              <a:off x="6135382" y="5105400"/>
              <a:ext cx="189230" cy="154305"/>
            </a:xfrm>
            <a:custGeom>
              <a:avLst/>
              <a:gdLst/>
              <a:ahLst/>
              <a:cxnLst/>
              <a:rect l="l" t="t" r="r" b="b"/>
              <a:pathLst>
                <a:path w="189229" h="154304">
                  <a:moveTo>
                    <a:pt x="189217" y="0"/>
                  </a:moveTo>
                  <a:lnTo>
                    <a:pt x="0" y="4394"/>
                  </a:lnTo>
                  <a:lnTo>
                    <a:pt x="79197" y="154012"/>
                  </a:lnTo>
                  <a:lnTo>
                    <a:pt x="1892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A6D8B-AEF8-4D13-AA6E-A0F1F8632B9D}"/>
                  </a:ext>
                </a:extLst>
              </p:cNvPr>
              <p:cNvSpPr txBox="1"/>
              <p:nvPr/>
            </p:nvSpPr>
            <p:spPr>
              <a:xfrm>
                <a:off x="9347679" y="5639719"/>
                <a:ext cx="2510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0.3125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0.0101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A6D8B-AEF8-4D13-AA6E-A0F1F863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679" y="5639719"/>
                <a:ext cx="251045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05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38834"/>
          </a:xfrm>
        </p:spPr>
        <p:txBody>
          <a:bodyPr anchor="ctr"/>
          <a:lstStyle/>
          <a:p>
            <a:pPr algn="ctr"/>
            <a:r>
              <a:rPr lang="en-SG" dirty="0"/>
              <a:t>End of Part I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1FCA-1CCA-4E0A-8FBE-83CBB2E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1EF-5F46-47D5-AEAF-D82BED9B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Decimal Numbers</a:t>
            </a:r>
          </a:p>
          <a:p>
            <a:r>
              <a:rPr lang="en-SG" dirty="0"/>
              <a:t>Binary Numbers</a:t>
            </a:r>
          </a:p>
          <a:p>
            <a:r>
              <a:rPr lang="en-SG" dirty="0"/>
              <a:t>N-Based number to Decimal</a:t>
            </a:r>
          </a:p>
          <a:p>
            <a:r>
              <a:rPr lang="en-SG" dirty="0"/>
              <a:t>Binary-to-Decimal Conversion</a:t>
            </a:r>
          </a:p>
          <a:p>
            <a:r>
              <a:rPr lang="en-SG" dirty="0"/>
              <a:t>Decimal to N-Based Number</a:t>
            </a:r>
          </a:p>
          <a:p>
            <a:r>
              <a:rPr lang="en-SG" dirty="0"/>
              <a:t>Decimal-to-Binary Conversion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877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Decimal </a:t>
            </a:r>
            <a:r>
              <a:rPr lang="en-SG" spc="-70" dirty="0"/>
              <a:t>Numbers </a:t>
            </a:r>
            <a:r>
              <a:rPr lang="en-SG" spc="-190" dirty="0"/>
              <a:t>(Base</a:t>
            </a:r>
            <a:r>
              <a:rPr lang="en-SG" spc="145" dirty="0"/>
              <a:t> </a:t>
            </a:r>
            <a:r>
              <a:rPr lang="en-SG" spc="-155" dirty="0"/>
              <a:t>10)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Most commonly used number system</a:t>
            </a:r>
          </a:p>
          <a:p>
            <a:r>
              <a:rPr lang="en-SG" dirty="0"/>
              <a:t>Only 10 digits (0-9) are used to form numbers</a:t>
            </a:r>
          </a:p>
          <a:p>
            <a:r>
              <a:rPr lang="en-SG" dirty="0"/>
              <a:t>The value of a digit is determined by its position in the number and weighting structure of decimal numbers</a:t>
            </a:r>
          </a:p>
          <a:p>
            <a:r>
              <a:rPr lang="en-SG" dirty="0"/>
              <a:t>The weighting structure of decimal numbers:</a:t>
            </a: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372130"/>
                  </p:ext>
                </p:extLst>
              </p:nvPr>
            </p:nvGraphicFramePr>
            <p:xfrm>
              <a:off x="2982912" y="4111188"/>
              <a:ext cx="8127996" cy="1809623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372130"/>
                  </p:ext>
                </p:extLst>
              </p:nvPr>
            </p:nvGraphicFramePr>
            <p:xfrm>
              <a:off x="2982912" y="4111188"/>
              <a:ext cx="8127996" cy="1809623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640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80328" r="-110360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80328" r="-100360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80328" r="-89464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80328" r="-8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80328" r="-7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80328" r="-6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80328" r="-5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80328" r="-4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80328" r="-299107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80328" r="-2018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80328" r="-1018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80328" r="-1802" b="-2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434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237500" r="-1103604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237500" r="-1003604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237500" r="-89464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237500" r="-8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237500" r="-7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237500" r="-6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237500" r="-5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237500" r="-4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237500" r="-299107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237500" r="-201802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237500" r="-101802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237500" r="-1802" b="-8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405000" r="-5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405000" r="-4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405000" r="-29910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405000" r="-2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405000" r="-1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405000" r="-180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2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1FCA-1CCA-4E0A-8FBE-83CBB2E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1EF-5F46-47D5-AEAF-D82BED9B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Decimal Numbers</a:t>
            </a:r>
          </a:p>
          <a:p>
            <a:r>
              <a:rPr lang="en-SG" b="1" dirty="0"/>
              <a:t>Binary Numbers</a:t>
            </a:r>
          </a:p>
          <a:p>
            <a:r>
              <a:rPr lang="en-SG" dirty="0"/>
              <a:t>N-Based number to Decimal</a:t>
            </a:r>
          </a:p>
          <a:p>
            <a:r>
              <a:rPr lang="en-SG" dirty="0"/>
              <a:t>Binary-to-Decimal Conversion</a:t>
            </a:r>
          </a:p>
          <a:p>
            <a:r>
              <a:rPr lang="en-SG" dirty="0"/>
              <a:t>Decimal to N-Based Number</a:t>
            </a:r>
          </a:p>
          <a:p>
            <a:r>
              <a:rPr lang="en-SG" dirty="0"/>
              <a:t>Decimal-to-Binary Conversion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85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Binary </a:t>
            </a:r>
            <a:r>
              <a:rPr lang="en-SG" spc="-70" dirty="0"/>
              <a:t>Numbers </a:t>
            </a:r>
            <a:r>
              <a:rPr lang="en-SG" spc="-190" dirty="0"/>
              <a:t>(Base</a:t>
            </a:r>
            <a:r>
              <a:rPr lang="en-SG" spc="145" dirty="0"/>
              <a:t> </a:t>
            </a:r>
            <a:r>
              <a:rPr lang="en-SG" spc="-155" dirty="0"/>
              <a:t>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Only 2 digits (0 &amp; 1) are used to form numbers</a:t>
            </a:r>
          </a:p>
          <a:p>
            <a:r>
              <a:rPr lang="en-SG" dirty="0"/>
              <a:t>The value of a digit is determined by its position in the number and weighting structure of binary numbers</a:t>
            </a:r>
          </a:p>
          <a:p>
            <a:r>
              <a:rPr lang="en-SG" dirty="0"/>
              <a:t>The weighting structure of binary numbers:</a:t>
            </a: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199503"/>
                  </p:ext>
                </p:extLst>
              </p:nvPr>
            </p:nvGraphicFramePr>
            <p:xfrm>
              <a:off x="2982912" y="4111188"/>
              <a:ext cx="8127996" cy="198145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0.0625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0.03125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0.015625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199503"/>
                  </p:ext>
                </p:extLst>
              </p:nvPr>
            </p:nvGraphicFramePr>
            <p:xfrm>
              <a:off x="2982912" y="4111188"/>
              <a:ext cx="8127996" cy="198145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640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80328" r="-1103604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80328" r="-1003604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80328" r="-89464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80328" r="-8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80328" r="-7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80328" r="-6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80328" r="-5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80328" r="-4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80328" r="-299107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80328" r="-201802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80328" r="-101802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80328" r="-1802" b="-2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71000" r="-1103604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71000" r="-1003604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71000" r="-89464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71000" r="-8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71000" r="-7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71000" r="-6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71000" r="-5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71000" r="-4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71000" r="-299107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71000" r="-201802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71000" r="-101802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71000" r="-1802" b="-6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451667" r="-5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451667" r="-4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451667" r="-29910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451667" r="-2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451667" r="-1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451667" r="-180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55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1FCA-1CCA-4E0A-8FBE-83CBB2E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1EF-5F46-47D5-AEAF-D82BED9B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Decimal Numbers</a:t>
            </a:r>
          </a:p>
          <a:p>
            <a:r>
              <a:rPr lang="en-SG" dirty="0"/>
              <a:t>Binary Numbers</a:t>
            </a:r>
          </a:p>
          <a:p>
            <a:r>
              <a:rPr lang="en-SG" b="1" dirty="0"/>
              <a:t>N-Based number to Decimal</a:t>
            </a:r>
          </a:p>
          <a:p>
            <a:r>
              <a:rPr lang="en-SG" dirty="0"/>
              <a:t>Binary-to-Decimal Conversion</a:t>
            </a:r>
          </a:p>
          <a:p>
            <a:r>
              <a:rPr lang="en-SG" dirty="0"/>
              <a:t>Decimal to N-Based Number</a:t>
            </a:r>
          </a:p>
          <a:p>
            <a:r>
              <a:rPr lang="en-SG" dirty="0"/>
              <a:t>Decimal-to-Binary Conversion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47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N-Based number to Decimal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4124A-3361-4445-8CC8-F24686716A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G" b="1" dirty="0"/>
              <a:t>Determine position</a:t>
            </a:r>
          </a:p>
          <a:p>
            <a:r>
              <a:rPr lang="en-SG" dirty="0"/>
              <a:t>For the whole part, start from the </a:t>
            </a:r>
            <a:r>
              <a:rPr lang="en-SG" b="1" dirty="0"/>
              <a:t>rightmost</a:t>
            </a:r>
            <a:r>
              <a:rPr lang="en-SG" dirty="0"/>
              <a:t> digit before the ‘.’ and set its position to 0</a:t>
            </a:r>
          </a:p>
          <a:p>
            <a:r>
              <a:rPr lang="en-SG" dirty="0"/>
              <a:t>Move from right to left and for each digit increment the position by 1</a:t>
            </a:r>
          </a:p>
          <a:p>
            <a:r>
              <a:rPr lang="en-SG" dirty="0"/>
              <a:t>For the fractional part, start from the </a:t>
            </a:r>
            <a:r>
              <a:rPr lang="en-SG" b="1" dirty="0"/>
              <a:t>leftmost</a:t>
            </a:r>
            <a:r>
              <a:rPr lang="en-SG" dirty="0"/>
              <a:t> digit after the ‘.’ and set its position to -1</a:t>
            </a:r>
          </a:p>
          <a:p>
            <a:r>
              <a:rPr lang="en-SG" dirty="0"/>
              <a:t>Move from left to right and for each digit decrement the position by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62C7684-7CDF-4E83-8E5D-9F517B5296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SG" dirty="0"/>
                  <a:t>Determine position for each digit</a:t>
                </a:r>
              </a:p>
              <a:p>
                <a:r>
                  <a:rPr lang="en-SG" dirty="0"/>
                  <a:t>Calculate weight for each digit using the formula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</m:sup>
                    </m:sSup>
                  </m:oMath>
                </a14:m>
                <a:r>
                  <a:rPr lang="en-SG" dirty="0"/>
                  <a:t> where N is the base of the number system</a:t>
                </a:r>
              </a:p>
              <a:p>
                <a:r>
                  <a:rPr lang="en-SG" dirty="0"/>
                  <a:t>Multiply each digit with their respective weight</a:t>
                </a:r>
              </a:p>
              <a:p>
                <a:r>
                  <a:rPr lang="en-SG" dirty="0"/>
                  <a:t>Calculate the sum of all the products obtained in the previous step</a:t>
                </a:r>
              </a:p>
              <a:p>
                <a:r>
                  <a:rPr lang="en-SG" dirty="0"/>
                  <a:t>The sum is the decimal value of the number in base-N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62C7684-7CDF-4E83-8E5D-9F517B529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707" t="-485" b="-8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6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1FCA-1CCA-4E0A-8FBE-83CBB2E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1EF-5F46-47D5-AEAF-D82BED9B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Decimal Numbers</a:t>
            </a:r>
          </a:p>
          <a:p>
            <a:r>
              <a:rPr lang="en-SG" dirty="0"/>
              <a:t>Binary Numbers</a:t>
            </a:r>
          </a:p>
          <a:p>
            <a:r>
              <a:rPr lang="en-SG" dirty="0"/>
              <a:t>N-Based number to Decimal</a:t>
            </a:r>
          </a:p>
          <a:p>
            <a:r>
              <a:rPr lang="en-SG" b="1" dirty="0"/>
              <a:t>Binary-to-Decimal Conversion</a:t>
            </a:r>
          </a:p>
          <a:p>
            <a:r>
              <a:rPr lang="en-SG" dirty="0"/>
              <a:t>Decimal to N-Based Number</a:t>
            </a:r>
          </a:p>
          <a:p>
            <a:r>
              <a:rPr lang="en-SG" dirty="0"/>
              <a:t>Decimal-to-Binary Conversion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000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57E-AD6C-4AE6-B23B-81FD9622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Whole Number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99601-7555-4A0E-B265-5501BD8C3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the weights of all 1s in a binary number to get the  decimal value.</a:t>
                </a:r>
              </a:p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1101101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decimal</a:t>
                </a: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99601-7555-4A0E-B265-5501BD8C3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B6119-AA51-4540-8A94-4C22A5EF0CD5}"/>
                  </a:ext>
                </a:extLst>
              </p:cNvPr>
              <p:cNvSpPr txBox="1"/>
              <p:nvPr/>
            </p:nvSpPr>
            <p:spPr>
              <a:xfrm>
                <a:off x="3947611" y="4936416"/>
                <a:ext cx="4296777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1101101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r>
                  <a:rPr lang="en-SG" dirty="0"/>
                  <a:t>		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=64+32+8+4+1</m:t>
                    </m:r>
                  </m:oMath>
                </a14:m>
                <a:endParaRPr lang="en-SG" dirty="0"/>
              </a:p>
              <a:p>
                <a:r>
                  <a:rPr lang="en-SG" b="0" dirty="0"/>
                  <a:t>              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=109</m:t>
                    </m:r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B6119-AA51-4540-8A94-4C22A5EF0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11" y="4936416"/>
                <a:ext cx="4296777" cy="1203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4207AFE-1B8D-4DC0-9502-3752A284EC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05186"/>
                  </p:ext>
                </p:extLst>
              </p:nvPr>
            </p:nvGraphicFramePr>
            <p:xfrm>
              <a:off x="2982911" y="3429000"/>
              <a:ext cx="8128002" cy="1144016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20916">
                      <a:extLst>
                        <a:ext uri="{9D8B030D-6E8A-4147-A177-3AD203B41FA5}">
                          <a16:colId xmlns:a16="http://schemas.microsoft.com/office/drawing/2014/main" val="2008244497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667927213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1310720606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734681469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362351250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2851928474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70527341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7671728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6561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48503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Position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1545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4207AFE-1B8D-4DC0-9502-3752A284EC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05186"/>
                  </p:ext>
                </p:extLst>
              </p:nvPr>
            </p:nvGraphicFramePr>
            <p:xfrm>
              <a:off x="2982911" y="3429000"/>
              <a:ext cx="8128002" cy="1144016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20916">
                      <a:extLst>
                        <a:ext uri="{9D8B030D-6E8A-4147-A177-3AD203B41FA5}">
                          <a16:colId xmlns:a16="http://schemas.microsoft.com/office/drawing/2014/main" val="2008244497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667927213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1310720606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734681469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362351250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2851928474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70527341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767172899"/>
                        </a:ext>
                      </a:extLst>
                    </a:gridCol>
                  </a:tblGrid>
                  <a:tr h="388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807" t="-9375" r="-603614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99" t="-9375" r="-500000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410" t="-9375" r="-403012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9375" r="-300599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9375" r="-200599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3614" t="-9375" r="-101807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9401" t="-9375" r="-1198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561004"/>
                      </a:ext>
                    </a:extLst>
                  </a:tr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807" t="-109375" r="-603614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99" t="-109375" r="-500000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410" t="-109375" r="-403012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09375" r="-300599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109375" r="-200599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3614" t="-109375" r="-101807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9401" t="-109375" r="-1198" b="-1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503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Position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15453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05992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391</TotalTime>
  <Words>874</Words>
  <Application>Microsoft Office PowerPoint</Application>
  <PresentationFormat>Widescreen</PresentationFormat>
  <Paragraphs>254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Century Gothic</vt:lpstr>
      <vt:lpstr>Wingdings 3</vt:lpstr>
      <vt:lpstr>Wisp</vt:lpstr>
      <vt:lpstr>Number Systems &amp;  Operations</vt:lpstr>
      <vt:lpstr>Contents</vt:lpstr>
      <vt:lpstr>Decimal Numbers (Base 10)</vt:lpstr>
      <vt:lpstr>Contents</vt:lpstr>
      <vt:lpstr>Binary Numbers (Base 2)</vt:lpstr>
      <vt:lpstr>Contents</vt:lpstr>
      <vt:lpstr>N-Based number to Decimal</vt:lpstr>
      <vt:lpstr>Contents</vt:lpstr>
      <vt:lpstr>Whole Number</vt:lpstr>
      <vt:lpstr>Fractional Number</vt:lpstr>
      <vt:lpstr>Contents</vt:lpstr>
      <vt:lpstr>Whole Number</vt:lpstr>
      <vt:lpstr>Fractional Number</vt:lpstr>
      <vt:lpstr>Contents</vt:lpstr>
      <vt:lpstr>Whole Number</vt:lpstr>
      <vt:lpstr>Whole Number</vt:lpstr>
      <vt:lpstr>Fractional Number</vt:lpstr>
      <vt:lpstr>Fractional Number</vt:lpstr>
      <vt:lpstr>End of Part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HP</cp:lastModifiedBy>
  <cp:revision>94</cp:revision>
  <dcterms:created xsi:type="dcterms:W3CDTF">2020-02-25T15:57:01Z</dcterms:created>
  <dcterms:modified xsi:type="dcterms:W3CDTF">2020-08-12T10:59:07Z</dcterms:modified>
</cp:coreProperties>
</file>