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7" r:id="rId3"/>
    <p:sldId id="257" r:id="rId4"/>
    <p:sldId id="268" r:id="rId5"/>
    <p:sldId id="272" r:id="rId6"/>
    <p:sldId id="273" r:id="rId7"/>
    <p:sldId id="269" r:id="rId8"/>
    <p:sldId id="274" r:id="rId9"/>
    <p:sldId id="275" r:id="rId10"/>
    <p:sldId id="270" r:id="rId11"/>
    <p:sldId id="276" r:id="rId12"/>
    <p:sldId id="277" r:id="rId13"/>
    <p:sldId id="271" r:id="rId14"/>
    <p:sldId id="27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5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54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41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082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931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0144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2300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19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099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35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63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5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866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40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4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17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5826C-E0E0-43C3-9944-7BF649A39996}" type="datetimeFigureOut">
              <a:rPr lang="en-SG" smtClean="0"/>
              <a:t>24/8/2020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63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9FC8-882C-4866-931E-4DAA5C8A6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spc="-70" dirty="0"/>
              <a:t>Number </a:t>
            </a:r>
            <a:r>
              <a:rPr lang="en-SG" spc="-105" dirty="0"/>
              <a:t>Systems </a:t>
            </a:r>
            <a:r>
              <a:rPr lang="en-SG" spc="-305" dirty="0"/>
              <a:t>&amp;  </a:t>
            </a:r>
            <a:r>
              <a:rPr lang="en-SG" spc="-95" dirty="0"/>
              <a:t>Operations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EE685-9109-43A9-A523-320B1F7CB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SG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327697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Binary Arithmetic</a:t>
            </a:r>
          </a:p>
          <a:p>
            <a:r>
              <a:rPr lang="en-US" dirty="0"/>
              <a:t>Binary addition</a:t>
            </a:r>
          </a:p>
          <a:p>
            <a:r>
              <a:rPr lang="en-US" dirty="0"/>
              <a:t>Binary subtraction</a:t>
            </a:r>
          </a:p>
          <a:p>
            <a:r>
              <a:rPr lang="en-US" b="1" dirty="0"/>
              <a:t>Binary multiplication</a:t>
            </a:r>
          </a:p>
          <a:p>
            <a:r>
              <a:rPr lang="en-US" dirty="0"/>
              <a:t>Binary division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006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E758-EDB6-4118-A5BC-B61DA270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FOUR (4) Basic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8D0177-4B86-4834-8139-7BF66CDAE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four basic rules for multiplying digits are as  follows: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×0=</m:t>
                    </m:r>
                    <m:r>
                      <a:rPr lang="en-SG" i="1">
                        <a:solidFill>
                          <a:srgbClr val="FF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×1=</m:t>
                    </m:r>
                    <m:r>
                      <a:rPr lang="en-SG" i="1">
                        <a:solidFill>
                          <a:srgbClr val="FF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×0=</m:t>
                    </m:r>
                    <m:r>
                      <a:rPr lang="en-SG" i="1">
                        <a:solidFill>
                          <a:srgbClr val="FF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×1=</m:t>
                    </m:r>
                    <m:r>
                      <a:rPr lang="en-SG" i="1">
                        <a:solidFill>
                          <a:srgbClr val="FF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Multiplication is performed with binary numbers in  the same manner as with decimal numbers. It involves: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/>
                  <a:t>Forming</a:t>
                </a:r>
                <a:r>
                  <a:rPr lang="en-US" dirty="0"/>
                  <a:t> partial products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/>
                  <a:t>Shifting</a:t>
                </a:r>
                <a:r>
                  <a:rPr lang="en-US" dirty="0"/>
                  <a:t> each  successive partial product </a:t>
                </a:r>
                <a:r>
                  <a:rPr lang="en-US" b="1" dirty="0"/>
                  <a:t>left</a:t>
                </a:r>
                <a:r>
                  <a:rPr lang="en-US" dirty="0"/>
                  <a:t> </a:t>
                </a:r>
                <a:r>
                  <a:rPr lang="en-US" b="1" dirty="0"/>
                  <a:t>one</a:t>
                </a:r>
                <a:r>
                  <a:rPr lang="en-US" dirty="0"/>
                  <a:t> place, and then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/>
                  <a:t>Adding</a:t>
                </a:r>
                <a:r>
                  <a:rPr lang="en-US" dirty="0"/>
                  <a:t> all the partial products.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8D0177-4B86-4834-8139-7BF66CDAE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10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51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958E-CDC0-412D-90CD-165EE9B7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E536213-311A-426C-B1B1-F60D0512981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1383886"/>
                  </p:ext>
                </p:extLst>
              </p:nvPr>
            </p:nvGraphicFramePr>
            <p:xfrm>
              <a:off x="2592925" y="2580308"/>
              <a:ext cx="952976" cy="130461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38244">
                      <a:extLst>
                        <a:ext uri="{9D8B030D-6E8A-4147-A177-3AD203B41FA5}">
                          <a16:colId xmlns:a16="http://schemas.microsoft.com/office/drawing/2014/main" val="4049554664"/>
                        </a:ext>
                      </a:extLst>
                    </a:gridCol>
                    <a:gridCol w="238244">
                      <a:extLst>
                        <a:ext uri="{9D8B030D-6E8A-4147-A177-3AD203B41FA5}">
                          <a16:colId xmlns:a16="http://schemas.microsoft.com/office/drawing/2014/main" val="1075727447"/>
                        </a:ext>
                      </a:extLst>
                    </a:gridCol>
                    <a:gridCol w="238244">
                      <a:extLst>
                        <a:ext uri="{9D8B030D-6E8A-4147-A177-3AD203B41FA5}">
                          <a16:colId xmlns:a16="http://schemas.microsoft.com/office/drawing/2014/main" val="2778495354"/>
                        </a:ext>
                      </a:extLst>
                    </a:gridCol>
                    <a:gridCol w="238244">
                      <a:extLst>
                        <a:ext uri="{9D8B030D-6E8A-4147-A177-3AD203B41FA5}">
                          <a16:colId xmlns:a16="http://schemas.microsoft.com/office/drawing/2014/main" val="316599670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748409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9607198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369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44391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3303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E536213-311A-426C-B1B1-F60D0512981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1383886"/>
                  </p:ext>
                </p:extLst>
              </p:nvPr>
            </p:nvGraphicFramePr>
            <p:xfrm>
              <a:off x="2592925" y="2580308"/>
              <a:ext cx="952976" cy="130461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38244">
                      <a:extLst>
                        <a:ext uri="{9D8B030D-6E8A-4147-A177-3AD203B41FA5}">
                          <a16:colId xmlns:a16="http://schemas.microsoft.com/office/drawing/2014/main" val="4049554664"/>
                        </a:ext>
                      </a:extLst>
                    </a:gridCol>
                    <a:gridCol w="238244">
                      <a:extLst>
                        <a:ext uri="{9D8B030D-6E8A-4147-A177-3AD203B41FA5}">
                          <a16:colId xmlns:a16="http://schemas.microsoft.com/office/drawing/2014/main" val="1075727447"/>
                        </a:ext>
                      </a:extLst>
                    </a:gridCol>
                    <a:gridCol w="238244">
                      <a:extLst>
                        <a:ext uri="{9D8B030D-6E8A-4147-A177-3AD203B41FA5}">
                          <a16:colId xmlns:a16="http://schemas.microsoft.com/office/drawing/2014/main" val="2778495354"/>
                        </a:ext>
                      </a:extLst>
                    </a:gridCol>
                    <a:gridCol w="238244">
                      <a:extLst>
                        <a:ext uri="{9D8B030D-6E8A-4147-A177-3AD203B41FA5}">
                          <a16:colId xmlns:a16="http://schemas.microsoft.com/office/drawing/2014/main" val="3165996707"/>
                        </a:ext>
                      </a:extLst>
                    </a:gridCol>
                  </a:tblGrid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564" r="-10256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2564" r="-2564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840998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500" t="-100000" r="-1975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564" t="-100000" r="-10256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2564" t="-100000" r="-256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6071988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564" t="-200000" r="-10256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2564" t="-200000" r="-2564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369007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051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500" t="-300000" r="-197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564" t="-300000" r="-10256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4439161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0000" r="-3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500" t="-400000" r="-1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564" t="-400000" r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2564" t="-400000" r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3303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D32A4E79-0F17-4703-80AB-704707F3B2A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1086288"/>
                  </p:ext>
                </p:extLst>
              </p:nvPr>
            </p:nvGraphicFramePr>
            <p:xfrm>
              <a:off x="8207405" y="2449847"/>
              <a:ext cx="1391670" cy="156553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31945">
                      <a:extLst>
                        <a:ext uri="{9D8B030D-6E8A-4147-A177-3AD203B41FA5}">
                          <a16:colId xmlns:a16="http://schemas.microsoft.com/office/drawing/2014/main" val="4049554664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1075727447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2778495354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3165996707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1724586863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19945130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748409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9607198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369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1589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44391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3303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D32A4E79-0F17-4703-80AB-704707F3B2A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1086288"/>
                  </p:ext>
                </p:extLst>
              </p:nvPr>
            </p:nvGraphicFramePr>
            <p:xfrm>
              <a:off x="8207405" y="2449847"/>
              <a:ext cx="1391670" cy="156553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31945">
                      <a:extLst>
                        <a:ext uri="{9D8B030D-6E8A-4147-A177-3AD203B41FA5}">
                          <a16:colId xmlns:a16="http://schemas.microsoft.com/office/drawing/2014/main" val="4049554664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1075727447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2778495354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3165996707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1724586863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1994513013"/>
                        </a:ext>
                      </a:extLst>
                    </a:gridCol>
                  </a:tblGrid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32" r="-20263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632" r="-10263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32" r="-2632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840998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4872" t="-100000" r="-29487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32" t="-100000" r="-20263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632" t="-100000" r="-10263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32" t="-100000" r="-263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6071988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32" t="-200000" r="-20263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632" t="-200000" r="-10263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32" t="-200000" r="-263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369007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4872" t="-300000" r="-2948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32" t="-300000" r="-20263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632" t="-300000" r="-10263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158961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0000" r="-50526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400000" r="-40526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4872" t="-400000" r="-29487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32" t="-400000" r="-20263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4439161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00000" r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500000" r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4872" t="-500000" r="-29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32" t="-500000" r="-2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632" t="-500000" r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32" t="-500000" r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33033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366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Binary Arithmetic</a:t>
            </a:r>
          </a:p>
          <a:p>
            <a:r>
              <a:rPr lang="en-US" dirty="0"/>
              <a:t>Binary addition</a:t>
            </a:r>
          </a:p>
          <a:p>
            <a:r>
              <a:rPr lang="en-US" dirty="0"/>
              <a:t>Binary subtraction</a:t>
            </a:r>
          </a:p>
          <a:p>
            <a:r>
              <a:rPr lang="en-US" dirty="0"/>
              <a:t>Binary multiplication</a:t>
            </a:r>
          </a:p>
          <a:p>
            <a:r>
              <a:rPr lang="en-US" b="1" dirty="0"/>
              <a:t>Binary division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62009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E758-EDB6-4118-A5BC-B61DA270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D0177-4B86-4834-8139-7BF66CDAE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in binary follows the same procedure as division  in decimal.</a:t>
            </a:r>
          </a:p>
          <a:p>
            <a:endParaRPr lang="en-US" dirty="0"/>
          </a:p>
          <a:p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B8BD91-1A3F-402C-8B8E-C2C19AA1A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29194"/>
              </p:ext>
            </p:extLst>
          </p:nvPr>
        </p:nvGraphicFramePr>
        <p:xfrm>
          <a:off x="2589213" y="3284220"/>
          <a:ext cx="1973909" cy="1188720"/>
        </p:xfrm>
        <a:graphic>
          <a:graphicData uri="http://schemas.openxmlformats.org/drawingml/2006/table">
            <a:tbl>
              <a:tblPr firstRow="1" firstCol="1" bandRow="1"/>
              <a:tblGrid>
                <a:gridCol w="281987">
                  <a:extLst>
                    <a:ext uri="{9D8B030D-6E8A-4147-A177-3AD203B41FA5}">
                      <a16:colId xmlns:a16="http://schemas.microsoft.com/office/drawing/2014/main" val="695823102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3968567273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2788733614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884705856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2791648655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3561316464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1398272726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72295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46342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2579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46F7B4-1CAE-4F5C-92A9-2CAE68AC1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6508"/>
              </p:ext>
            </p:extLst>
          </p:nvPr>
        </p:nvGraphicFramePr>
        <p:xfrm>
          <a:off x="7628879" y="2887980"/>
          <a:ext cx="1973909" cy="1981200"/>
        </p:xfrm>
        <a:graphic>
          <a:graphicData uri="http://schemas.openxmlformats.org/drawingml/2006/table">
            <a:tbl>
              <a:tblPr firstRow="1" firstCol="1" bandRow="1"/>
              <a:tblGrid>
                <a:gridCol w="281987">
                  <a:extLst>
                    <a:ext uri="{9D8B030D-6E8A-4147-A177-3AD203B41FA5}">
                      <a16:colId xmlns:a16="http://schemas.microsoft.com/office/drawing/2014/main" val="695823102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3968567273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2788733614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884705856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2791648655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3561316464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1398272726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72295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46342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25794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998078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66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2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91033B-A0A2-4910-90D5-E73A78A4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838834"/>
          </a:xfrm>
        </p:spPr>
        <p:txBody>
          <a:bodyPr anchor="ctr"/>
          <a:lstStyle/>
          <a:p>
            <a:pPr algn="ctr"/>
            <a:r>
              <a:rPr lang="en-SG" dirty="0"/>
              <a:t>End of Part II</a:t>
            </a:r>
          </a:p>
        </p:txBody>
      </p:sp>
    </p:spTree>
    <p:extLst>
      <p:ext uri="{BB962C8B-B14F-4D97-AF65-F5344CB8AC3E}">
        <p14:creationId xmlns:p14="http://schemas.microsoft.com/office/powerpoint/2010/main" val="350704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Binary Arithmetic</a:t>
            </a:r>
          </a:p>
          <a:p>
            <a:r>
              <a:rPr lang="en-US" dirty="0"/>
              <a:t>Binary addition</a:t>
            </a:r>
          </a:p>
          <a:p>
            <a:r>
              <a:rPr lang="en-US" dirty="0"/>
              <a:t>Binary subtraction</a:t>
            </a:r>
          </a:p>
          <a:p>
            <a:r>
              <a:rPr lang="en-US" dirty="0"/>
              <a:t>Binary multiplication</a:t>
            </a:r>
          </a:p>
          <a:p>
            <a:r>
              <a:rPr lang="en-US" dirty="0"/>
              <a:t>Binary division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074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8781-A40C-4EC1-9D9B-05946A5C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120" dirty="0"/>
              <a:t>Basic Operations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9886-DA34-4CC0-B606-712656ED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Basic of binary arithmetic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Binary addition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Binary subtraction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Binary multiplication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Binary division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329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Binary Arithmetic</a:t>
            </a:r>
          </a:p>
          <a:p>
            <a:r>
              <a:rPr lang="en-US" b="1" dirty="0"/>
              <a:t>Binary addition</a:t>
            </a:r>
          </a:p>
          <a:p>
            <a:r>
              <a:rPr lang="en-US" dirty="0"/>
              <a:t>Binary subtraction</a:t>
            </a:r>
          </a:p>
          <a:p>
            <a:r>
              <a:rPr lang="en-US" dirty="0"/>
              <a:t>Binary multiplication</a:t>
            </a:r>
          </a:p>
          <a:p>
            <a:r>
              <a:rPr lang="en-US" dirty="0"/>
              <a:t>Binary division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778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19FD-F484-4768-A186-767696B8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FOUR (4) Basic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2A370-FE8D-4B95-94F7-03673674C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four basic rules for adding digits are as follows: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0+0=</m:t>
                    </m:r>
                    <m:r>
                      <a:rPr lang="en-SG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→ sum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with a carry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0+1=</m:t>
                    </m:r>
                    <m:r>
                      <a:rPr lang="en-SG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→ sum of 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with a carry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→ sum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with a carry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SG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→ sum of 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with a carry of 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G" dirty="0"/>
              </a:p>
              <a:p>
                <a:pPr lvl="1"/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2A370-FE8D-4B95-94F7-03673674C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11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C71C-3349-4013-B39F-413039F0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2F8F67-02D7-40B5-A9A7-960C78E580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933833"/>
              </p:ext>
            </p:extLst>
          </p:nvPr>
        </p:nvGraphicFramePr>
        <p:xfrm>
          <a:off x="2592925" y="2020872"/>
          <a:ext cx="3003724" cy="1051942"/>
        </p:xfrm>
        <a:graphic>
          <a:graphicData uri="http://schemas.openxmlformats.org/drawingml/2006/table">
            <a:tbl>
              <a:tblPr firstRow="1" firstCol="1" bandRow="1"/>
              <a:tblGrid>
                <a:gridCol w="750931">
                  <a:extLst>
                    <a:ext uri="{9D8B030D-6E8A-4147-A177-3AD203B41FA5}">
                      <a16:colId xmlns:a16="http://schemas.microsoft.com/office/drawing/2014/main" val="2971703776"/>
                    </a:ext>
                  </a:extLst>
                </a:gridCol>
                <a:gridCol w="750931">
                  <a:extLst>
                    <a:ext uri="{9D8B030D-6E8A-4147-A177-3AD203B41FA5}">
                      <a16:colId xmlns:a16="http://schemas.microsoft.com/office/drawing/2014/main" val="613588906"/>
                    </a:ext>
                  </a:extLst>
                </a:gridCol>
                <a:gridCol w="750931">
                  <a:extLst>
                    <a:ext uri="{9D8B030D-6E8A-4147-A177-3AD203B41FA5}">
                      <a16:colId xmlns:a16="http://schemas.microsoft.com/office/drawing/2014/main" val="1914095933"/>
                    </a:ext>
                  </a:extLst>
                </a:gridCol>
                <a:gridCol w="750931">
                  <a:extLst>
                    <a:ext uri="{9D8B030D-6E8A-4147-A177-3AD203B41FA5}">
                      <a16:colId xmlns:a16="http://schemas.microsoft.com/office/drawing/2014/main" val="2778582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92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30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71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98670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8C5F60E-F7B5-4687-971A-77E1CE9AE9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6619871"/>
              </p:ext>
            </p:extLst>
          </p:nvPr>
        </p:nvGraphicFramePr>
        <p:xfrm>
          <a:off x="6595351" y="2020872"/>
          <a:ext cx="3003724" cy="1051942"/>
        </p:xfrm>
        <a:graphic>
          <a:graphicData uri="http://schemas.openxmlformats.org/drawingml/2006/table">
            <a:tbl>
              <a:tblPr firstRow="1" firstCol="1" bandRow="1"/>
              <a:tblGrid>
                <a:gridCol w="750931">
                  <a:extLst>
                    <a:ext uri="{9D8B030D-6E8A-4147-A177-3AD203B41FA5}">
                      <a16:colId xmlns:a16="http://schemas.microsoft.com/office/drawing/2014/main" val="2971703776"/>
                    </a:ext>
                  </a:extLst>
                </a:gridCol>
                <a:gridCol w="750931">
                  <a:extLst>
                    <a:ext uri="{9D8B030D-6E8A-4147-A177-3AD203B41FA5}">
                      <a16:colId xmlns:a16="http://schemas.microsoft.com/office/drawing/2014/main" val="613588906"/>
                    </a:ext>
                  </a:extLst>
                </a:gridCol>
                <a:gridCol w="750931">
                  <a:extLst>
                    <a:ext uri="{9D8B030D-6E8A-4147-A177-3AD203B41FA5}">
                      <a16:colId xmlns:a16="http://schemas.microsoft.com/office/drawing/2014/main" val="1914095933"/>
                    </a:ext>
                  </a:extLst>
                </a:gridCol>
                <a:gridCol w="750931">
                  <a:extLst>
                    <a:ext uri="{9D8B030D-6E8A-4147-A177-3AD203B41FA5}">
                      <a16:colId xmlns:a16="http://schemas.microsoft.com/office/drawing/2014/main" val="2778582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92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30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71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986708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E927DC3-9A0D-4C72-98D9-A56F6A17D7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742929"/>
              </p:ext>
            </p:extLst>
          </p:nvPr>
        </p:nvGraphicFramePr>
        <p:xfrm>
          <a:off x="2592925" y="3785187"/>
          <a:ext cx="3003725" cy="1040384"/>
        </p:xfrm>
        <a:graphic>
          <a:graphicData uri="http://schemas.openxmlformats.org/drawingml/2006/table">
            <a:tbl>
              <a:tblPr firstRow="1" firstCol="1" bandRow="1"/>
              <a:tblGrid>
                <a:gridCol w="753957">
                  <a:extLst>
                    <a:ext uri="{9D8B030D-6E8A-4147-A177-3AD203B41FA5}">
                      <a16:colId xmlns:a16="http://schemas.microsoft.com/office/drawing/2014/main" val="2971703776"/>
                    </a:ext>
                  </a:extLst>
                </a:gridCol>
                <a:gridCol w="562442">
                  <a:extLst>
                    <a:ext uri="{9D8B030D-6E8A-4147-A177-3AD203B41FA5}">
                      <a16:colId xmlns:a16="http://schemas.microsoft.com/office/drawing/2014/main" val="613588906"/>
                    </a:ext>
                  </a:extLst>
                </a:gridCol>
                <a:gridCol w="562442">
                  <a:extLst>
                    <a:ext uri="{9D8B030D-6E8A-4147-A177-3AD203B41FA5}">
                      <a16:colId xmlns:a16="http://schemas.microsoft.com/office/drawing/2014/main" val="1914095933"/>
                    </a:ext>
                  </a:extLst>
                </a:gridCol>
                <a:gridCol w="562442">
                  <a:extLst>
                    <a:ext uri="{9D8B030D-6E8A-4147-A177-3AD203B41FA5}">
                      <a16:colId xmlns:a16="http://schemas.microsoft.com/office/drawing/2014/main" val="2778582127"/>
                    </a:ext>
                  </a:extLst>
                </a:gridCol>
                <a:gridCol w="562442">
                  <a:extLst>
                    <a:ext uri="{9D8B030D-6E8A-4147-A177-3AD203B41FA5}">
                      <a16:colId xmlns:a16="http://schemas.microsoft.com/office/drawing/2014/main" val="36374221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92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30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71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986708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BB7978A-9340-4256-B855-EC20FFD8D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212311"/>
              </p:ext>
            </p:extLst>
          </p:nvPr>
        </p:nvGraphicFramePr>
        <p:xfrm>
          <a:off x="6595351" y="3785187"/>
          <a:ext cx="3003725" cy="1040384"/>
        </p:xfrm>
        <a:graphic>
          <a:graphicData uri="http://schemas.openxmlformats.org/drawingml/2006/table">
            <a:tbl>
              <a:tblPr firstRow="1" firstCol="1" bandRow="1"/>
              <a:tblGrid>
                <a:gridCol w="753957">
                  <a:extLst>
                    <a:ext uri="{9D8B030D-6E8A-4147-A177-3AD203B41FA5}">
                      <a16:colId xmlns:a16="http://schemas.microsoft.com/office/drawing/2014/main" val="2971703776"/>
                    </a:ext>
                  </a:extLst>
                </a:gridCol>
                <a:gridCol w="562442">
                  <a:extLst>
                    <a:ext uri="{9D8B030D-6E8A-4147-A177-3AD203B41FA5}">
                      <a16:colId xmlns:a16="http://schemas.microsoft.com/office/drawing/2014/main" val="613588906"/>
                    </a:ext>
                  </a:extLst>
                </a:gridCol>
                <a:gridCol w="562442">
                  <a:extLst>
                    <a:ext uri="{9D8B030D-6E8A-4147-A177-3AD203B41FA5}">
                      <a16:colId xmlns:a16="http://schemas.microsoft.com/office/drawing/2014/main" val="1914095933"/>
                    </a:ext>
                  </a:extLst>
                </a:gridCol>
                <a:gridCol w="562442">
                  <a:extLst>
                    <a:ext uri="{9D8B030D-6E8A-4147-A177-3AD203B41FA5}">
                      <a16:colId xmlns:a16="http://schemas.microsoft.com/office/drawing/2014/main" val="2778582127"/>
                    </a:ext>
                  </a:extLst>
                </a:gridCol>
                <a:gridCol w="562442">
                  <a:extLst>
                    <a:ext uri="{9D8B030D-6E8A-4147-A177-3AD203B41FA5}">
                      <a16:colId xmlns:a16="http://schemas.microsoft.com/office/drawing/2014/main" val="36374221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92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30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71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98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6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Binary Arithmetic</a:t>
            </a:r>
          </a:p>
          <a:p>
            <a:r>
              <a:rPr lang="en-US" dirty="0"/>
              <a:t>Binary addition</a:t>
            </a:r>
          </a:p>
          <a:p>
            <a:r>
              <a:rPr lang="en-US" b="1" dirty="0"/>
              <a:t>Binary subtraction</a:t>
            </a:r>
          </a:p>
          <a:p>
            <a:r>
              <a:rPr lang="en-US" dirty="0"/>
              <a:t>Binary multiplication</a:t>
            </a:r>
          </a:p>
          <a:p>
            <a:r>
              <a:rPr lang="en-US" dirty="0"/>
              <a:t>Binary division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296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19FD-F484-4768-A186-767696B8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FOUR (4) Basic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2A370-FE8D-4B95-94F7-03673674C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four basic rules for subtracting digits are as follows: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0−0=</m:t>
                    </m:r>
                    <m:r>
                      <a:rPr lang="en-SG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→ difference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with a borrow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1−1=</m:t>
                    </m:r>
                    <m:r>
                      <a:rPr lang="en-SG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→ difference of 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with a borrow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1−0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→ difference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with a borrow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0−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1=</m:t>
                    </m:r>
                    <m:r>
                      <a:rPr lang="en-SG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;0−1</m:t>
                    </m:r>
                  </m:oMath>
                </a14:m>
                <a:r>
                  <a:rPr lang="en-SG" dirty="0"/>
                  <a:t> → difference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with a borrow of 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G" dirty="0"/>
              </a:p>
              <a:p>
                <a:pPr lvl="1"/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2A370-FE8D-4B95-94F7-03673674C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96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C71C-3349-4013-B39F-413039F0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6527762-F5C5-4EC7-8955-1D659DB2D3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98519"/>
              </p:ext>
            </p:extLst>
          </p:nvPr>
        </p:nvGraphicFramePr>
        <p:xfrm>
          <a:off x="2592925" y="1905000"/>
          <a:ext cx="2435979" cy="1082294"/>
        </p:xfrm>
        <a:graphic>
          <a:graphicData uri="http://schemas.openxmlformats.org/drawingml/2006/table">
            <a:tbl>
              <a:tblPr firstRow="1" firstCol="1" bandRow="1"/>
              <a:tblGrid>
                <a:gridCol w="1288135">
                  <a:extLst>
                    <a:ext uri="{9D8B030D-6E8A-4147-A177-3AD203B41FA5}">
                      <a16:colId xmlns:a16="http://schemas.microsoft.com/office/drawing/2014/main" val="3213510335"/>
                    </a:ext>
                  </a:extLst>
                </a:gridCol>
                <a:gridCol w="573922">
                  <a:extLst>
                    <a:ext uri="{9D8B030D-6E8A-4147-A177-3AD203B41FA5}">
                      <a16:colId xmlns:a16="http://schemas.microsoft.com/office/drawing/2014/main" val="2800558452"/>
                    </a:ext>
                  </a:extLst>
                </a:gridCol>
                <a:gridCol w="573922">
                  <a:extLst>
                    <a:ext uri="{9D8B030D-6E8A-4147-A177-3AD203B41FA5}">
                      <a16:colId xmlns:a16="http://schemas.microsoft.com/office/drawing/2014/main" val="2427708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500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Borrow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894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Difference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0949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1C0C2E50-99F5-464C-9031-D1C3B5EA45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559608"/>
              </p:ext>
            </p:extLst>
          </p:nvPr>
        </p:nvGraphicFramePr>
        <p:xfrm>
          <a:off x="7048768" y="1905000"/>
          <a:ext cx="2435979" cy="1082294"/>
        </p:xfrm>
        <a:graphic>
          <a:graphicData uri="http://schemas.openxmlformats.org/drawingml/2006/table">
            <a:tbl>
              <a:tblPr firstRow="1" firstCol="1" bandRow="1"/>
              <a:tblGrid>
                <a:gridCol w="1288135">
                  <a:extLst>
                    <a:ext uri="{9D8B030D-6E8A-4147-A177-3AD203B41FA5}">
                      <a16:colId xmlns:a16="http://schemas.microsoft.com/office/drawing/2014/main" val="3213510335"/>
                    </a:ext>
                  </a:extLst>
                </a:gridCol>
                <a:gridCol w="573922">
                  <a:extLst>
                    <a:ext uri="{9D8B030D-6E8A-4147-A177-3AD203B41FA5}">
                      <a16:colId xmlns:a16="http://schemas.microsoft.com/office/drawing/2014/main" val="2800558452"/>
                    </a:ext>
                  </a:extLst>
                </a:gridCol>
                <a:gridCol w="573922">
                  <a:extLst>
                    <a:ext uri="{9D8B030D-6E8A-4147-A177-3AD203B41FA5}">
                      <a16:colId xmlns:a16="http://schemas.microsoft.com/office/drawing/2014/main" val="2427708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500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Borrow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894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Difference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0949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640DAD75-BAAA-4EC6-B069-D3D2F60DF0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769680"/>
              </p:ext>
            </p:extLst>
          </p:nvPr>
        </p:nvGraphicFramePr>
        <p:xfrm>
          <a:off x="4878006" y="3870707"/>
          <a:ext cx="2978732" cy="1070738"/>
        </p:xfrm>
        <a:graphic>
          <a:graphicData uri="http://schemas.openxmlformats.org/drawingml/2006/table">
            <a:tbl>
              <a:tblPr firstRow="1" firstCol="1" bandRow="1"/>
              <a:tblGrid>
                <a:gridCol w="1274795">
                  <a:extLst>
                    <a:ext uri="{9D8B030D-6E8A-4147-A177-3AD203B41FA5}">
                      <a16:colId xmlns:a16="http://schemas.microsoft.com/office/drawing/2014/main" val="3213510335"/>
                    </a:ext>
                  </a:extLst>
                </a:gridCol>
                <a:gridCol w="567979">
                  <a:extLst>
                    <a:ext uri="{9D8B030D-6E8A-4147-A177-3AD203B41FA5}">
                      <a16:colId xmlns:a16="http://schemas.microsoft.com/office/drawing/2014/main" val="3628661947"/>
                    </a:ext>
                  </a:extLst>
                </a:gridCol>
                <a:gridCol w="567979">
                  <a:extLst>
                    <a:ext uri="{9D8B030D-6E8A-4147-A177-3AD203B41FA5}">
                      <a16:colId xmlns:a16="http://schemas.microsoft.com/office/drawing/2014/main" val="2800558452"/>
                    </a:ext>
                  </a:extLst>
                </a:gridCol>
                <a:gridCol w="567979">
                  <a:extLst>
                    <a:ext uri="{9D8B030D-6E8A-4147-A177-3AD203B41FA5}">
                      <a16:colId xmlns:a16="http://schemas.microsoft.com/office/drawing/2014/main" val="2427708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500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Borrow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894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Difference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09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0130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409</TotalTime>
  <Words>473</Words>
  <Application>Microsoft Office PowerPoint</Application>
  <PresentationFormat>Widescreen</PresentationFormat>
  <Paragraphs>259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</vt:lpstr>
      <vt:lpstr>Cambria Math</vt:lpstr>
      <vt:lpstr>Century Gothic</vt:lpstr>
      <vt:lpstr>Wingdings 3</vt:lpstr>
      <vt:lpstr>Wisp</vt:lpstr>
      <vt:lpstr>Number Systems &amp;  Operations</vt:lpstr>
      <vt:lpstr>Contents</vt:lpstr>
      <vt:lpstr>Basic Operations</vt:lpstr>
      <vt:lpstr>Contents</vt:lpstr>
      <vt:lpstr>FOUR (4) Basic Rules</vt:lpstr>
      <vt:lpstr>Example</vt:lpstr>
      <vt:lpstr>Contents</vt:lpstr>
      <vt:lpstr>FOUR (4) Basic Rules</vt:lpstr>
      <vt:lpstr>Example</vt:lpstr>
      <vt:lpstr>Contents</vt:lpstr>
      <vt:lpstr>FOUR (4) Basic Rules</vt:lpstr>
      <vt:lpstr>Example</vt:lpstr>
      <vt:lpstr>Contents</vt:lpstr>
      <vt:lpstr>Technique</vt:lpstr>
      <vt:lpstr>End of Part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Satyaki Das</dc:creator>
  <cp:lastModifiedBy>HP</cp:lastModifiedBy>
  <cp:revision>111</cp:revision>
  <dcterms:created xsi:type="dcterms:W3CDTF">2020-02-25T15:57:01Z</dcterms:created>
  <dcterms:modified xsi:type="dcterms:W3CDTF">2020-08-24T10:27:15Z</dcterms:modified>
</cp:coreProperties>
</file>