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3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nGCDcON0GYfHFnbNt30nFTAse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32" orient="horz"/>
        <p:guide pos="29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225" lIns="86475" spcFirstLastPara="1" rIns="86475" wrap="square" tIns="43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Farazul H Bhuiyan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Lecturer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Dept. of CSE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BRAC University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Bangladesh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52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 rot="5400000">
            <a:off x="2966394" y="325485"/>
            <a:ext cx="4445691" cy="69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1691680" y="16002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52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691680" y="16002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520"/>
              <a:buFont typeface="Calibri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/>
          <p:nvPr/>
        </p:nvSpPr>
        <p:spPr>
          <a:xfrm>
            <a:off x="0" y="6525344"/>
            <a:ext cx="4572000" cy="332656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 417 Automata and Theory of Computation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4"/>
          <p:cNvSpPr/>
          <p:nvPr/>
        </p:nvSpPr>
        <p:spPr>
          <a:xfrm>
            <a:off x="4559063" y="6525344"/>
            <a:ext cx="4572000" cy="332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 Dr. Nafees Mansoor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4"/>
          <p:cNvSpPr txBox="1"/>
          <p:nvPr/>
        </p:nvSpPr>
        <p:spPr>
          <a:xfrm>
            <a:off x="8532439" y="6490028"/>
            <a:ext cx="598623" cy="36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/>
          <p:nvPr/>
        </p:nvSpPr>
        <p:spPr>
          <a:xfrm>
            <a:off x="8638" y="764704"/>
            <a:ext cx="1683042" cy="299188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lab-logo-small.gif" id="16" name="Google Shape;1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155" y="14163"/>
            <a:ext cx="1648909" cy="6785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762000" y="22860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60" u="none" cap="none" strike="noStrike">
                <a:solidFill>
                  <a:srgbClr val="10478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960" u="none" cap="none" strike="noStrike">
              <a:solidFill>
                <a:srgbClr val="1047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Automata and Theory of Computation 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CFG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09800" y="1371600"/>
            <a:ext cx="44958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374650" marR="0" rtl="0" algn="ctr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CSE 417</a:t>
            </a:r>
            <a:endParaRPr b="1" i="0" sz="3600" u="none" cap="none" strike="noStrike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952128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 = ({S}, {0,1}. {S → 0S1 | ε }, 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ε in  L(G)  because  S   ε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01 in L(G) because  S    0S1   01.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0011 in L(G) because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    S   0S1   00S11   0011.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 1  in L(G)  because S   * 0  1 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L(G) = {0 1 | n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0}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1066800" y="44196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371600" y="44196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5867400" y="44958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6248400" y="44958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2438400" y="5029200"/>
            <a:ext cx="371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2743200" y="5029200"/>
            <a:ext cx="295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5257800" y="4114800"/>
            <a:ext cx="228600" cy="304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3733800" y="4114800"/>
            <a:ext cx="228600" cy="304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2667000" y="4114800"/>
            <a:ext cx="228600" cy="304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6096000" y="2971800"/>
            <a:ext cx="228600" cy="304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4953000" y="2971800"/>
            <a:ext cx="228600" cy="304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4876800" y="2362200"/>
            <a:ext cx="228600" cy="304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5181600" y="4648200"/>
            <a:ext cx="228600" cy="304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952128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457200" y="1600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 = ({S}, {0,1}, {S → 0S1 | SS | ε }, 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kind of stings does this grammar represent?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Stings starting with a 0 and ending with an 1 AND containing equal number of 0’s and 1’s. OR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empty string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457200" y="952128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457200" y="1600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 = ({S}, {0,1}, {S → 0S1 | SS | ε }, 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 the following strings fit into the grammar G?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00100111101100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00100110110011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7896" y="952128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3200"/>
              <a:buFont typeface="Calibri"/>
              <a:buNone/>
            </a:pPr>
            <a:r>
              <a:rPr lang="en-US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Derivation </a:t>
            </a:r>
            <a:endParaRPr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457200" y="16002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00100110110011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SS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S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0S1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0S1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0S1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0S1SS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10011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00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0S10S1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10011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0010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0S1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110011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00100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110110011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→ 00100110110011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228600" y="1219201"/>
            <a:ext cx="8458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40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 = ({S}, {0,1}. {S → 0S1 | ε }, 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640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string 0011 belongs to L(G), as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640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 → 0S1 → 00S11 → 00ε11 → 0011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609600" y="2780928"/>
            <a:ext cx="35735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3200"/>
              <a:buFont typeface="Calibri"/>
              <a:buNone/>
            </a:pPr>
            <a:r>
              <a:rPr lang="en-US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Parse Tree for 0011</a:t>
            </a:r>
            <a:endParaRPr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4"/>
          <p:cNvCxnSpPr/>
          <p:nvPr/>
        </p:nvCxnSpPr>
        <p:spPr>
          <a:xfrm rot="-7721523">
            <a:off x="7072548" y="3022922"/>
            <a:ext cx="297378" cy="2381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4"/>
          <p:cNvGrpSpPr/>
          <p:nvPr/>
        </p:nvGrpSpPr>
        <p:grpSpPr>
          <a:xfrm>
            <a:off x="6697889" y="3276600"/>
            <a:ext cx="1013318" cy="1078475"/>
            <a:chOff x="7303841" y="5319008"/>
            <a:chExt cx="1013318" cy="1078475"/>
          </a:xfrm>
        </p:grpSpPr>
        <p:cxnSp>
          <p:nvCxnSpPr>
            <p:cNvPr id="198" name="Google Shape;198;p14"/>
            <p:cNvCxnSpPr/>
            <p:nvPr/>
          </p:nvCxnSpPr>
          <p:spPr>
            <a:xfrm rot="-7721523">
              <a:off x="7515141" y="5488177"/>
              <a:ext cx="58391" cy="4386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4"/>
            <p:cNvSpPr/>
            <p:nvPr/>
          </p:nvSpPr>
          <p:spPr>
            <a:xfrm rot="-10417738">
              <a:off x="7675273" y="5334000"/>
              <a:ext cx="286144" cy="28640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14"/>
            <p:cNvCxnSpPr/>
            <p:nvPr/>
          </p:nvCxnSpPr>
          <p:spPr>
            <a:xfrm flipH="1" rot="10800000">
              <a:off x="7824352" y="5623783"/>
              <a:ext cx="30900" cy="773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4"/>
            <p:cNvCxnSpPr/>
            <p:nvPr/>
          </p:nvCxnSpPr>
          <p:spPr>
            <a:xfrm rot="-7721523">
              <a:off x="7859225" y="5708232"/>
              <a:ext cx="440281" cy="597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p14"/>
            <p:cNvSpPr/>
            <p:nvPr/>
          </p:nvSpPr>
          <p:spPr>
            <a:xfrm flipH="1" rot="-382262">
              <a:off x="8016008" y="5653792"/>
              <a:ext cx="286144" cy="28640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-10417738">
              <a:off x="7318848" y="5653792"/>
              <a:ext cx="286144" cy="28640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4"/>
          <p:cNvSpPr/>
          <p:nvPr/>
        </p:nvSpPr>
        <p:spPr>
          <a:xfrm rot="-10417738">
            <a:off x="7090932" y="2758192"/>
            <a:ext cx="286144" cy="28640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14"/>
          <p:cNvCxnSpPr/>
          <p:nvPr/>
        </p:nvCxnSpPr>
        <p:spPr>
          <a:xfrm rot="-7721523">
            <a:off x="7065252" y="4320972"/>
            <a:ext cx="297378" cy="2381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4"/>
          <p:cNvCxnSpPr/>
          <p:nvPr/>
        </p:nvCxnSpPr>
        <p:spPr>
          <a:xfrm rot="-7721523">
            <a:off x="7082892" y="5587457"/>
            <a:ext cx="297378" cy="2381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4"/>
          <p:cNvSpPr/>
          <p:nvPr/>
        </p:nvSpPr>
        <p:spPr>
          <a:xfrm flipH="1" rot="-382262">
            <a:off x="7119248" y="5870802"/>
            <a:ext cx="286144" cy="28640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4"/>
          <p:cNvGrpSpPr/>
          <p:nvPr/>
        </p:nvGrpSpPr>
        <p:grpSpPr>
          <a:xfrm>
            <a:off x="6697889" y="4586992"/>
            <a:ext cx="1013318" cy="941958"/>
            <a:chOff x="7303841" y="5319008"/>
            <a:chExt cx="1013318" cy="941958"/>
          </a:xfrm>
        </p:grpSpPr>
        <p:cxnSp>
          <p:nvCxnSpPr>
            <p:cNvPr id="209" name="Google Shape;209;p14"/>
            <p:cNvCxnSpPr/>
            <p:nvPr/>
          </p:nvCxnSpPr>
          <p:spPr>
            <a:xfrm rot="-7721523">
              <a:off x="7515141" y="5488177"/>
              <a:ext cx="58391" cy="4386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14"/>
            <p:cNvSpPr/>
            <p:nvPr/>
          </p:nvSpPr>
          <p:spPr>
            <a:xfrm rot="-10417738">
              <a:off x="7675273" y="5334000"/>
              <a:ext cx="286144" cy="28640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" name="Google Shape;211;p14"/>
            <p:cNvCxnSpPr/>
            <p:nvPr/>
          </p:nvCxnSpPr>
          <p:spPr>
            <a:xfrm flipH="1" rot="10800000">
              <a:off x="7834652" y="5623766"/>
              <a:ext cx="20700" cy="63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 rot="-7721523">
              <a:off x="7859225" y="5708232"/>
              <a:ext cx="440281" cy="597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14"/>
            <p:cNvSpPr/>
            <p:nvPr/>
          </p:nvSpPr>
          <p:spPr>
            <a:xfrm flipH="1" rot="-382262">
              <a:off x="8016008" y="5653792"/>
              <a:ext cx="286144" cy="28640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 rot="-10417738">
              <a:off x="7318848" y="5653792"/>
              <a:ext cx="286144" cy="28640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 🡪 S </a:t>
            </a:r>
            <a:r>
              <a:rPr b="1" lang="en-US">
                <a:solidFill>
                  <a:srgbClr val="BC1B1E"/>
                </a:solidFill>
              </a:rPr>
              <a:t>+</a:t>
            </a:r>
            <a:r>
              <a:rPr b="1" lang="en-US"/>
              <a:t> S | S</a:t>
            </a:r>
            <a:r>
              <a:rPr b="1" lang="en-US">
                <a:solidFill>
                  <a:srgbClr val="BC1B1E"/>
                </a:solidFill>
              </a:rPr>
              <a:t>*</a:t>
            </a:r>
            <a:r>
              <a:rPr b="1" lang="en-US"/>
              <a:t>S | </a:t>
            </a:r>
            <a:r>
              <a:rPr b="1" lang="en-US">
                <a:solidFill>
                  <a:srgbClr val="BC1B1E"/>
                </a:solidFill>
              </a:rPr>
              <a:t>0</a:t>
            </a:r>
            <a:r>
              <a:rPr b="1" lang="en-US"/>
              <a:t> – </a:t>
            </a:r>
            <a:r>
              <a:rPr b="1" lang="en-US">
                <a:solidFill>
                  <a:srgbClr val="BC1B1E"/>
                </a:solidFill>
              </a:rPr>
              <a:t>9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Does string 2+3*4 belong to the grammar ?</a:t>
            </a:r>
            <a:endParaRPr b="1">
              <a:solidFill>
                <a:srgbClr val="BC1B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 rot="-7721523">
            <a:off x="3026564" y="3058022"/>
            <a:ext cx="99447" cy="6426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5"/>
          <p:cNvSpPr/>
          <p:nvPr/>
        </p:nvSpPr>
        <p:spPr>
          <a:xfrm rot="-10417738">
            <a:off x="3268103" y="2743200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5"/>
          <p:cNvCxnSpPr/>
          <p:nvPr/>
        </p:nvCxnSpPr>
        <p:spPr>
          <a:xfrm rot="-7721523">
            <a:off x="3267375" y="3388801"/>
            <a:ext cx="519198" cy="3703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5"/>
          <p:cNvCxnSpPr/>
          <p:nvPr/>
        </p:nvCxnSpPr>
        <p:spPr>
          <a:xfrm flipH="1" rot="3078477">
            <a:off x="3690759" y="3022549"/>
            <a:ext cx="731505" cy="428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/>
          <p:nvPr/>
        </p:nvSpPr>
        <p:spPr>
          <a:xfrm rot="-10417738">
            <a:off x="3268106" y="3916999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/>
          <p:nvPr/>
        </p:nvSpPr>
        <p:spPr>
          <a:xfrm rot="-10417738">
            <a:off x="2745959" y="3287846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5"/>
          <p:cNvCxnSpPr/>
          <p:nvPr/>
        </p:nvCxnSpPr>
        <p:spPr>
          <a:xfrm rot="-7721523">
            <a:off x="2462221" y="3818750"/>
            <a:ext cx="344216" cy="52317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5"/>
          <p:cNvSpPr/>
          <p:nvPr/>
        </p:nvSpPr>
        <p:spPr>
          <a:xfrm flipH="1" rot="-382262">
            <a:off x="2209800" y="4300539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5"/>
          <p:cNvCxnSpPr/>
          <p:nvPr/>
        </p:nvCxnSpPr>
        <p:spPr>
          <a:xfrm rot="-7721523">
            <a:off x="4082908" y="3591246"/>
            <a:ext cx="99447" cy="6426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15"/>
          <p:cNvSpPr/>
          <p:nvPr/>
        </p:nvSpPr>
        <p:spPr>
          <a:xfrm rot="-10417738">
            <a:off x="4292970" y="3276424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5"/>
          <p:cNvCxnSpPr/>
          <p:nvPr/>
        </p:nvCxnSpPr>
        <p:spPr>
          <a:xfrm rot="-7721523">
            <a:off x="4323719" y="3922024"/>
            <a:ext cx="519198" cy="3703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5"/>
          <p:cNvCxnSpPr/>
          <p:nvPr/>
        </p:nvCxnSpPr>
        <p:spPr>
          <a:xfrm rot="-7721523">
            <a:off x="4541494" y="3920904"/>
            <a:ext cx="749854" cy="875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5"/>
          <p:cNvSpPr/>
          <p:nvPr/>
        </p:nvSpPr>
        <p:spPr>
          <a:xfrm rot="-10417738">
            <a:off x="4324450" y="4450222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5"/>
          <p:cNvCxnSpPr/>
          <p:nvPr/>
        </p:nvCxnSpPr>
        <p:spPr>
          <a:xfrm rot="-7721523">
            <a:off x="3783974" y="4200493"/>
            <a:ext cx="356854" cy="2858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5"/>
          <p:cNvSpPr/>
          <p:nvPr/>
        </p:nvSpPr>
        <p:spPr>
          <a:xfrm flipH="1" rot="-382262">
            <a:off x="3746044" y="4441352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 flipH="1" rot="-382262">
            <a:off x="3802303" y="3821070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5"/>
          <p:cNvCxnSpPr/>
          <p:nvPr/>
        </p:nvCxnSpPr>
        <p:spPr>
          <a:xfrm rot="-7721523">
            <a:off x="4932491" y="4200495"/>
            <a:ext cx="356854" cy="2858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5"/>
          <p:cNvSpPr/>
          <p:nvPr/>
        </p:nvSpPr>
        <p:spPr>
          <a:xfrm flipH="1" rot="-382262">
            <a:off x="4823606" y="3821070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/>
          <p:nvPr/>
        </p:nvSpPr>
        <p:spPr>
          <a:xfrm flipH="1" rot="-382262">
            <a:off x="4978770" y="4443462"/>
            <a:ext cx="419186" cy="487786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304800" y="1219200"/>
            <a:ext cx="8458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 🡪 S </a:t>
            </a:r>
            <a:r>
              <a:rPr b="1" lang="en-US">
                <a:solidFill>
                  <a:srgbClr val="BC1B1E"/>
                </a:solidFill>
              </a:rPr>
              <a:t>+</a:t>
            </a:r>
            <a:r>
              <a:rPr b="1" lang="en-US"/>
              <a:t> S | S</a:t>
            </a:r>
            <a:r>
              <a:rPr b="1" lang="en-US">
                <a:solidFill>
                  <a:srgbClr val="BC1B1E"/>
                </a:solidFill>
              </a:rPr>
              <a:t>*</a:t>
            </a:r>
            <a:r>
              <a:rPr b="1" lang="en-US"/>
              <a:t>S | </a:t>
            </a:r>
            <a:r>
              <a:rPr b="1" lang="en-US">
                <a:solidFill>
                  <a:srgbClr val="BC1B1E"/>
                </a:solidFill>
              </a:rPr>
              <a:t>0</a:t>
            </a:r>
            <a:r>
              <a:rPr b="1" lang="en-US"/>
              <a:t> – </a:t>
            </a:r>
            <a:r>
              <a:rPr b="1" lang="en-US">
                <a:solidFill>
                  <a:srgbClr val="BC1B1E"/>
                </a:solidFill>
              </a:rPr>
              <a:t>9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Does string 2+3*4 belong to the grammar ?</a:t>
            </a:r>
            <a:endParaRPr b="1">
              <a:solidFill>
                <a:srgbClr val="BC1B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46" name="Google Shape;246;p16"/>
          <p:cNvGrpSpPr/>
          <p:nvPr/>
        </p:nvGrpSpPr>
        <p:grpSpPr>
          <a:xfrm>
            <a:off x="964830" y="2721448"/>
            <a:ext cx="2819400" cy="1869618"/>
            <a:chOff x="1981200" y="2721448"/>
            <a:chExt cx="2819400" cy="1869618"/>
          </a:xfrm>
        </p:grpSpPr>
        <p:cxnSp>
          <p:nvCxnSpPr>
            <p:cNvPr id="247" name="Google Shape;247;p16"/>
            <p:cNvCxnSpPr/>
            <p:nvPr/>
          </p:nvCxnSpPr>
          <p:spPr>
            <a:xfrm rot="-7721523">
              <a:off x="3525636" y="3224175"/>
              <a:ext cx="416328" cy="33344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 rot="-7721523">
              <a:off x="3225155" y="2718586"/>
              <a:ext cx="63880" cy="10774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16"/>
            <p:cNvSpPr/>
            <p:nvPr/>
          </p:nvSpPr>
          <p:spPr>
            <a:xfrm rot="-10417738">
              <a:off x="3593644" y="2743200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0" name="Google Shape;250;p16"/>
            <p:cNvCxnSpPr/>
            <p:nvPr/>
          </p:nvCxnSpPr>
          <p:spPr>
            <a:xfrm flipH="1" rot="3078477">
              <a:off x="3921417" y="3133330"/>
              <a:ext cx="571931" cy="16967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16"/>
            <p:cNvSpPr/>
            <p:nvPr/>
          </p:nvSpPr>
          <p:spPr>
            <a:xfrm rot="-10417738">
              <a:off x="3530970" y="3526952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 rot="-10417738">
              <a:off x="2745959" y="3287846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" name="Google Shape;253;p16"/>
            <p:cNvCxnSpPr/>
            <p:nvPr/>
          </p:nvCxnSpPr>
          <p:spPr>
            <a:xfrm flipH="1" rot="-7721523">
              <a:off x="2465512" y="3506173"/>
              <a:ext cx="59577" cy="6838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6"/>
            <p:cNvSpPr/>
            <p:nvPr/>
          </p:nvSpPr>
          <p:spPr>
            <a:xfrm flipH="1" rot="-382262">
              <a:off x="2006969" y="3984151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-10417738">
              <a:off x="4292970" y="3276424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6" name="Google Shape;256;p16"/>
            <p:cNvCxnSpPr/>
            <p:nvPr/>
          </p:nvCxnSpPr>
          <p:spPr>
            <a:xfrm rot="-7721523">
              <a:off x="4409828" y="3866711"/>
              <a:ext cx="317921" cy="24640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" name="Google Shape;257;p16"/>
            <p:cNvSpPr/>
            <p:nvPr/>
          </p:nvSpPr>
          <p:spPr>
            <a:xfrm flipH="1" rot="-382262">
              <a:off x="4355644" y="4060352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" name="Google Shape;258;p16"/>
            <p:cNvCxnSpPr/>
            <p:nvPr/>
          </p:nvCxnSpPr>
          <p:spPr>
            <a:xfrm rot="-7721523">
              <a:off x="2733428" y="3811688"/>
              <a:ext cx="317921" cy="24640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16"/>
            <p:cNvSpPr/>
            <p:nvPr/>
          </p:nvSpPr>
          <p:spPr>
            <a:xfrm flipH="1" rot="-382262">
              <a:off x="2616570" y="4081529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0" name="Google Shape;260;p16"/>
            <p:cNvCxnSpPr/>
            <p:nvPr/>
          </p:nvCxnSpPr>
          <p:spPr>
            <a:xfrm rot="-7721523">
              <a:off x="2972343" y="3876923"/>
              <a:ext cx="608516" cy="968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16"/>
            <p:cNvSpPr/>
            <p:nvPr/>
          </p:nvSpPr>
          <p:spPr>
            <a:xfrm flipH="1" rot="-382262">
              <a:off x="3212644" y="4062462"/>
              <a:ext cx="419186" cy="4877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6"/>
          <p:cNvSpPr/>
          <p:nvPr/>
        </p:nvSpPr>
        <p:spPr>
          <a:xfrm>
            <a:off x="5410200" y="2677180"/>
            <a:ext cx="304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fix this?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4419600" y="3505200"/>
            <a:ext cx="441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0" lang="en-US" sz="2800" u="none" cap="none" strike="noStrike">
                <a:solidFill>
                  <a:srgbClr val="BC1B1E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457200" y="1600200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 sz="2600"/>
              <a:t>	</a:t>
            </a:r>
            <a:r>
              <a:rPr lang="en-US" sz="2800"/>
              <a:t>S → SAB | ε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	</a:t>
            </a:r>
            <a:r>
              <a:rPr lang="en-US" sz="2800"/>
              <a:t>A → 0S1 | ε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/>
              <a:t>	B → 1S0 | ε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17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304800" y="3352800"/>
            <a:ext cx="8839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string 001011001011 belong to the grammar ?</a:t>
            </a:r>
            <a:endParaRPr b="1" i="0" sz="2800" u="none" cap="none" strike="noStrike">
              <a:solidFill>
                <a:srgbClr val="BC1B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457200" y="16002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/>
              <a:t>What would be the context-free grammar for 0</a:t>
            </a:r>
            <a:r>
              <a:rPr baseline="30000" lang="en-US"/>
              <a:t>p</a:t>
            </a:r>
            <a:r>
              <a:rPr lang="en-US"/>
              <a:t>1</a:t>
            </a:r>
            <a:r>
              <a:rPr baseline="30000" lang="en-US"/>
              <a:t>n</a:t>
            </a:r>
            <a:r>
              <a:rPr lang="en-US"/>
              <a:t>0</a:t>
            </a:r>
            <a:r>
              <a:rPr baseline="30000" lang="en-US"/>
              <a:t>n</a:t>
            </a:r>
            <a:r>
              <a:rPr lang="en-US"/>
              <a:t>?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520"/>
              <a:buNone/>
            </a:pPr>
            <a:r>
              <a:rPr lang="en-US"/>
              <a:t>	</a:t>
            </a:r>
            <a:r>
              <a:rPr lang="en-US" sz="3600"/>
              <a:t>S → AB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960"/>
              <a:buNone/>
            </a:pPr>
            <a:r>
              <a:rPr lang="en-US" sz="3600"/>
              <a:t>	A→0 A | ε</a:t>
            </a:r>
            <a:endParaRPr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960"/>
              <a:buNone/>
            </a:pPr>
            <a:r>
              <a:rPr lang="en-US" sz="3600"/>
              <a:t>	B→1 B 0 | ε</a:t>
            </a:r>
            <a:endParaRPr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960"/>
              <a:buNone/>
            </a:pPr>
            <a:r>
              <a:rPr lang="en-US" sz="3600"/>
              <a:t>	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</p:txBody>
      </p:sp>
      <p:sp>
        <p:nvSpPr>
          <p:cNvPr id="278" name="Google Shape;278;p18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457200" y="1219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60"/>
              <a:buChar char="●"/>
            </a:pPr>
            <a:r>
              <a:rPr lang="en-US" sz="2600"/>
              <a:t>Context-free grammar for equal no of 0’s and 1’s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60"/>
              <a:buNone/>
            </a:pPr>
            <a:r>
              <a:rPr lang="en-US" sz="2600"/>
              <a:t>	</a:t>
            </a:r>
            <a:r>
              <a:rPr lang="en-US" sz="2800"/>
              <a:t>S → SAB |ε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	</a:t>
            </a:r>
            <a:r>
              <a:rPr lang="en-US" sz="2800"/>
              <a:t>A → 0S1 |ε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/>
              <a:t>	B → 1S0 | ε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/>
              <a:t>Context-free grammar for equal no of 0’s and 1’s with lesser non-terminals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/>
              <a:t>S → 0S1 | 1S0 | SS| ε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19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 (example)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28600" y="1269309"/>
            <a:ext cx="8610600" cy="482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awk 'BEGIN{c=1}</a:t>
            </a:r>
            <a:endParaRPr/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{if($1~/^@/){c++};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gsub("{", "{REF:"c",", $1)}‘ Endnote.bib &gt; EndnoteCorrect.bib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304800" y="1295400"/>
            <a:ext cx="8534400" cy="4750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rPr lang="en-US" sz="2800"/>
              <a:t>Given a context-free language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rPr lang="en-US" sz="2800"/>
              <a:t>What is the context-free grammar</a:t>
            </a:r>
            <a:endParaRPr sz="2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</a:pPr>
            <a:r>
              <a:t/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t/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</p:txBody>
      </p:sp>
      <p:pic>
        <p:nvPicPr>
          <p:cNvPr descr="\{ b^n a^m b^{2n} : n \ge 0, m \ge 0 \}"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133600"/>
            <a:ext cx="4724400" cy="53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idx="1" type="body"/>
          </p:nvPr>
        </p:nvSpPr>
        <p:spPr>
          <a:xfrm>
            <a:off x="457200" y="1600200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60"/>
              <a:buChar char="●"/>
            </a:pPr>
            <a:r>
              <a:rPr lang="en-US" sz="2600"/>
              <a:t>What would be the context-free grammar for equal no of a’s and b’s?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60"/>
              <a:buNone/>
            </a:pPr>
            <a:r>
              <a:rPr lang="en-US" sz="2600"/>
              <a:t>	</a:t>
            </a:r>
            <a:r>
              <a:rPr lang="en-US" sz="2800"/>
              <a:t>S → aA | bB |ε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	</a:t>
            </a:r>
            <a:r>
              <a:rPr lang="en-US" sz="2800"/>
              <a:t>A → bS | aAA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/>
              <a:t>	B → aS | bBB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1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3429000" y="1600200"/>
            <a:ext cx="4876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1" lang="en-US" sz="1800"/>
              <a:t>	</a:t>
            </a:r>
            <a:r>
              <a:rPr b="1" lang="en-US" sz="2000"/>
              <a:t>S → LDABCR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20"/>
              <a:buNone/>
            </a:pPr>
            <a:r>
              <a:rPr b="1" lang="en-US" sz="1200"/>
              <a:t>	</a:t>
            </a:r>
            <a:r>
              <a:rPr b="1" lang="en-US" sz="2000"/>
              <a:t>LDA → LAAD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ADA → AAD</a:t>
            </a:r>
            <a:endParaRPr b="1"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ADB → ABBD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BDC → BCCD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BDB → BBD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CDC → CCD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DR → ER</a:t>
            </a:r>
            <a:endParaRPr b="1"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CE → EC</a:t>
            </a:r>
            <a:endParaRPr b="1"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BE → EB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AE → EA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LE → 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A → 0</a:t>
            </a:r>
            <a:endParaRPr b="1"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B → 1	</a:t>
            </a:r>
            <a:endParaRPr b="1"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C →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	R → e</a:t>
            </a:r>
            <a:endParaRPr b="1" sz="2000"/>
          </a:p>
        </p:txBody>
      </p:sp>
      <p:sp>
        <p:nvSpPr>
          <p:cNvPr id="307" name="Google Shape;307;p22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152400" y="990600"/>
            <a:ext cx="8458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would be the context-free grammar for 0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60"/>
              <a:buChar char="●"/>
            </a:pPr>
            <a:r>
              <a:rPr lang="en-US" sz="2600"/>
              <a:t>What would be the context-free grammar for all strings over {a,b} which contain a different number of a's to b's is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 → U | V 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U → TaU | TaT 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V → TbV | TbT 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 → aTbT | bTaT | ε 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860"/>
              <a:buChar char="●"/>
            </a:pPr>
            <a:r>
              <a:rPr lang="en-US" sz="2600"/>
              <a:t>Here, T can generate all strings with the same number of a's as b's, U generates all strings with more a's than b's and V generates all strings with fewer a's than b's.</a:t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57200" y="1269309"/>
            <a:ext cx="8382000" cy="482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6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Context-free grammars are powerful enough to describe the syntax of most programming languages; in fact, the syntax of most programming languages is specified using context-free grammars. </a:t>
            </a:r>
            <a:endParaRPr/>
          </a:p>
          <a:p>
            <a:pPr indent="-161290" lvl="0" marL="342900" marR="0" rtl="0" algn="just">
              <a:spcBef>
                <a:spcPts val="520"/>
              </a:spcBef>
              <a:spcAft>
                <a:spcPts val="0"/>
              </a:spcAft>
              <a:buClr>
                <a:srgbClr val="800000"/>
              </a:buClr>
              <a:buSzPts val="286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20"/>
              </a:spcBef>
              <a:spcAft>
                <a:spcPts val="0"/>
              </a:spcAft>
              <a:buClr>
                <a:srgbClr val="800000"/>
              </a:buClr>
              <a:buSzPts val="286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other hand, context-free grammars are simple enough to allow the construction of efficient parsing algorithms which, for a given string, determine whether and how it can be generated from the grammar.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304800" y="1219200"/>
            <a:ext cx="8610600" cy="482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language L is </a:t>
            </a:r>
            <a:r>
              <a:rPr lang="en-U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context-free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if there exists a CFG G such that L = L(G).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A language L is said to be a Context-Free-Language (CFL) if its grammar is Context-Free. More precisely, it is a language whose words, sentences and phrases are made of symbols and words from a Context-Free-Grammar.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Usually, CFL is of the form </a:t>
            </a:r>
            <a:r>
              <a:rPr b="1" lang="en-US">
                <a:solidFill>
                  <a:srgbClr val="BC1B1E"/>
                </a:solidFill>
              </a:rPr>
              <a:t>L=L(G)</a:t>
            </a:r>
            <a:r>
              <a:rPr lang="en-US"/>
              <a:t>. </a:t>
            </a:r>
            <a:endParaRPr/>
          </a:p>
          <a:p>
            <a:pPr indent="-119379" lvl="0" marL="342900" rtl="0" algn="just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Context-Free Language (CFL)</a:t>
            </a:r>
            <a:endParaRPr b="1" sz="2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228600" y="11430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80"/>
              <a:buChar char="●"/>
            </a:pPr>
            <a:r>
              <a:rPr lang="en-US" sz="2800"/>
              <a:t>In linguistics and computer science, a context-free grammar (CFG) is a formal grammar in which every production rule is of the form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sz="2800"/>
          </a:p>
          <a:p>
            <a:pPr indent="-228600" lvl="3" marL="16002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</a:t>
            </a:r>
            <a:r>
              <a:rPr b="1" lang="en-US" sz="2800"/>
              <a:t>   V → w </a:t>
            </a:r>
            <a:endParaRPr sz="32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rPr lang="en-US" sz="2800"/>
              <a:t>	where V  is a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/>
              <a:t>non-terminal symbol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800"/>
              <a:t> and w is a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/>
              <a:t>string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800"/>
              <a:t> consisting of terminals and/or non-terminals.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-US" sz="2800"/>
              <a:t>The term "context-free" expresses the fact that the non-terminal V  can always be replaced by w, regardless of the context in which it occurs. 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227608" y="1371600"/>
            <a:ext cx="8915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0000"/>
                </a:solidFill>
              </a:rPr>
              <a:t>Today Please Give Me Your 200% Attention 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152400" y="2743200"/>
            <a:ext cx="8915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Return You Will Get !!!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76200" y="3581400"/>
            <a:ext cx="8915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-152400" y="5105400"/>
            <a:ext cx="95250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To Know Will You Fit Among the Best in the Globe or Not</a:t>
            </a:r>
            <a:endParaRPr b="1" sz="6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762000" y="1600200"/>
            <a:ext cx="2971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60"/>
              <a:buChar char="●"/>
            </a:pPr>
            <a:r>
              <a:rPr b="1" lang="en-US" sz="3600"/>
              <a:t>E → E </a:t>
            </a:r>
            <a:r>
              <a:rPr b="1" lang="en-US" sz="3600">
                <a:solidFill>
                  <a:srgbClr val="FF0000"/>
                </a:solidFill>
              </a:rPr>
              <a:t>+</a:t>
            </a:r>
            <a:r>
              <a:rPr b="1" lang="en-US" sz="3600"/>
              <a:t> 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960"/>
              <a:buChar char="●"/>
            </a:pPr>
            <a:r>
              <a:rPr b="1" lang="en-US" sz="3600"/>
              <a:t>T → T </a:t>
            </a:r>
            <a:r>
              <a:rPr b="1" lang="en-US" sz="3600">
                <a:solidFill>
                  <a:srgbClr val="FF0000"/>
                </a:solidFill>
              </a:rPr>
              <a:t>*</a:t>
            </a:r>
            <a:r>
              <a:rPr b="1" lang="en-US" sz="3600"/>
              <a:t> F</a:t>
            </a:r>
            <a:endParaRPr b="1" sz="3600"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960"/>
              <a:buChar char="●"/>
            </a:pPr>
            <a:r>
              <a:rPr b="1" lang="en-US" sz="3600"/>
              <a:t>F → </a:t>
            </a:r>
            <a:r>
              <a:rPr b="1" lang="en-US" sz="3600">
                <a:solidFill>
                  <a:srgbClr val="FF0000"/>
                </a:solidFill>
              </a:rPr>
              <a:t>(</a:t>
            </a:r>
            <a:r>
              <a:rPr b="1" lang="en-US" sz="3600"/>
              <a:t>E</a:t>
            </a:r>
            <a:r>
              <a:rPr b="1" lang="en-US" sz="3600">
                <a:solidFill>
                  <a:srgbClr val="FF0000"/>
                </a:solidFill>
              </a:rPr>
              <a:t>)</a:t>
            </a:r>
            <a:endParaRPr b="1" sz="36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960"/>
              <a:buChar char="●"/>
            </a:pPr>
            <a:r>
              <a:rPr b="1" lang="en-US" sz="3600"/>
              <a:t>E → T</a:t>
            </a:r>
            <a:endParaRPr b="1" sz="3600"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960"/>
              <a:buChar char="●"/>
            </a:pPr>
            <a:r>
              <a:rPr b="1" lang="en-US" sz="3600"/>
              <a:t>T → F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960"/>
              <a:buChar char="●"/>
            </a:pPr>
            <a:r>
              <a:rPr b="1" lang="en-US" sz="3600"/>
              <a:t>F → </a:t>
            </a:r>
            <a:r>
              <a:rPr b="1" lang="en-US" sz="3600">
                <a:solidFill>
                  <a:srgbClr val="FF0000"/>
                </a:solidFill>
              </a:rPr>
              <a:t>a</a:t>
            </a:r>
            <a:endParaRPr b="1" sz="3600">
              <a:solidFill>
                <a:srgbClr val="FF0000"/>
              </a:solidFill>
            </a:endParaRPr>
          </a:p>
          <a:p>
            <a:pPr indent="-9144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960"/>
              <a:buNone/>
            </a:pPr>
            <a:r>
              <a:t/>
            </a:r>
            <a:endParaRPr b="1" sz="3600"/>
          </a:p>
          <a:p>
            <a:pPr indent="-9144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960"/>
              <a:buNone/>
            </a:pPr>
            <a:r>
              <a:t/>
            </a:r>
            <a:endParaRPr b="1" sz="3600"/>
          </a:p>
        </p:txBody>
      </p:sp>
      <p:sp>
        <p:nvSpPr>
          <p:cNvPr id="132" name="Google Shape;132;p7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Terminals and Non Terminals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5105400" y="2209800"/>
            <a:ext cx="3505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960"/>
              <a:buFont typeface="Calibri"/>
              <a:buChar char="●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→ 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 | 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3960"/>
              <a:buFont typeface="Calibri"/>
              <a:buChar char="●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→ T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| 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3960"/>
              <a:buFont typeface="Calibri"/>
              <a:buChar char="●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→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4267200" y="4648200"/>
            <a:ext cx="4572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 | is used to separate multiple options for the same non-terminal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609600" y="1600200"/>
            <a:ext cx="822960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context-free grammar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(CFG) G is a quadruple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(V, Σ, R, S)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where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a set of non-terminal symbols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a set of terminals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a set of rules (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R: V → (V U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Σ)*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a start symbol.</a:t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81000" y="1028328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914400" y="1802709"/>
            <a:ext cx="777240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 = {q, f,}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Σ = {0, 1}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 = {q → 11q,  q → 00f,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f →  11f,   f → ε      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 = q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R= {q → 11q | 00f, f → 11f | ε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2011-12-07T11:53:07Z</dcterms:created>
  <dc:creator>Nafees Mansoor</dc:creator>
</cp:coreProperties>
</file>