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Arial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32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bXbROS3sXSzpydk1yuvkzcG+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934AA5-2F13-470F-A621-A477A300551E}">
  <a:tblStyle styleId="{06934AA5-2F13-470F-A621-A477A30055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32" orient="horz"/>
        <p:guide pos="29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ArialBlack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3225" lIns="86475" spcFirstLastPara="1" rIns="86475" wrap="square" tIns="43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Farazul H Bhuiyan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Lecturer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Dept. of CSE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BRAC University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Bangladesh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5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45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5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6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46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F7F7F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47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4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47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7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4" name="Google Shape;94;p47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4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48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4" name="Google Shape;104;p49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5" name="Google Shape;105;p49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6" name="Google Shape;106;p49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7" name="Google Shape;107;p49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8" name="Google Shape;108;p49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9" name="Google Shape;109;p49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49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4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49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49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7" name="Google Shape;117;p50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50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9" name="Google Shape;119;p50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0" name="Google Shape;120;p50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50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2" name="Google Shape;122;p50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3" name="Google Shape;123;p50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50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5" name="Google Shape;125;p50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50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F7F7F7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5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50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50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51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51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2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9" name="Google Shape;139;p5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52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52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1299846" y="76200"/>
            <a:ext cx="639635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381000" y="1066801"/>
            <a:ext cx="8077200" cy="518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40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41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3" name="Google Shape;53;p41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F7F7F7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41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42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4" name="Google Shape;64;p43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5" name="Google Shape;65;p43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43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4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44"/>
          <p:cNvSpPr txBox="1"/>
          <p:nvPr>
            <p:ph idx="11" type="ftr"/>
          </p:nvPr>
        </p:nvSpPr>
        <p:spPr>
          <a:xfrm>
            <a:off x="5276322" y="660772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44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gif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1219200" y="-27505"/>
            <a:ext cx="7365113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11;p35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3F3F3">
                  <a:alpha val="13725"/>
                </a:srgbClr>
              </a:gs>
              <a:gs pos="36000">
                <a:srgbClr val="F3F3F3">
                  <a:alpha val="6666"/>
                </a:srgbClr>
              </a:gs>
              <a:gs pos="73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5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3F3F3">
                  <a:alpha val="8627"/>
                </a:srgbClr>
              </a:gs>
              <a:gs pos="36000">
                <a:srgbClr val="F3F3F3">
                  <a:alpha val="4705"/>
                </a:srgbClr>
              </a:gs>
              <a:gs pos="66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5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3F3F3">
                  <a:alpha val="10980"/>
                </a:srgbClr>
              </a:gs>
              <a:gs pos="36000">
                <a:srgbClr val="F3F3F3">
                  <a:alpha val="9803"/>
                </a:srgbClr>
              </a:gs>
              <a:gs pos="75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5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3F3F3">
                  <a:alpha val="7843"/>
                </a:srgbClr>
              </a:gs>
              <a:gs pos="36000">
                <a:srgbClr val="F3F3F3">
                  <a:alpha val="7843"/>
                </a:srgbClr>
              </a:gs>
              <a:gs pos="72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8332737" y="180842"/>
            <a:ext cx="1004664" cy="301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>
                <a:solidFill>
                  <a:srgbClr val="B0161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lab-logo-small.gif" id="17" name="Google Shape;17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76200"/>
            <a:ext cx="990600" cy="52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5"/>
          <p:cNvSpPr/>
          <p:nvPr/>
        </p:nvSpPr>
        <p:spPr>
          <a:xfrm>
            <a:off x="7391400" y="6448083"/>
            <a:ext cx="1752600" cy="414189"/>
          </a:xfrm>
          <a:prstGeom prst="rect">
            <a:avLst/>
          </a:prstGeom>
          <a:solidFill>
            <a:srgbClr val="B016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Nafees Mansoor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35"/>
          <p:cNvGrpSpPr/>
          <p:nvPr/>
        </p:nvGrpSpPr>
        <p:grpSpPr>
          <a:xfrm>
            <a:off x="7753193" y="6144517"/>
            <a:ext cx="761908" cy="323195"/>
            <a:chOff x="6772602" y="6591507"/>
            <a:chExt cx="761908" cy="323195"/>
          </a:xfrm>
        </p:grpSpPr>
        <p:sp>
          <p:nvSpPr>
            <p:cNvPr id="20" name="Google Shape;20;p35"/>
            <p:cNvSpPr/>
            <p:nvPr/>
          </p:nvSpPr>
          <p:spPr>
            <a:xfrm>
              <a:off x="6981335" y="6636669"/>
              <a:ext cx="553175" cy="23287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2017</a:t>
              </a:r>
              <a:endPara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72602" y="6591507"/>
              <a:ext cx="323195" cy="3231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5"/>
          <p:cNvSpPr/>
          <p:nvPr/>
        </p:nvSpPr>
        <p:spPr>
          <a:xfrm rot="5400000">
            <a:off x="6142298" y="2947575"/>
            <a:ext cx="5236255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CSE 417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Automata and Theory of Computation</a:t>
            </a:r>
            <a:r>
              <a:rPr b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5"/>
          <p:cNvSpPr txBox="1"/>
          <p:nvPr>
            <p:ph type="title"/>
          </p:nvPr>
        </p:nvSpPr>
        <p:spPr>
          <a:xfrm>
            <a:off x="1300060" y="68423"/>
            <a:ext cx="7284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849323" y="1295399"/>
            <a:ext cx="7548228" cy="4649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Automata and Theory of Computation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CSE 417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 rot="-5400000">
            <a:off x="-2388451" y="3167455"/>
            <a:ext cx="5545596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9" name="Google Shape;149;p1"/>
          <p:cNvSpPr/>
          <p:nvPr/>
        </p:nvSpPr>
        <p:spPr>
          <a:xfrm rot="-5400000">
            <a:off x="6161500" y="2940411"/>
            <a:ext cx="5240797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en-US"/>
              <a:t>Alphabet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A finite set or collection of symbols.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An alphabet is often denoted by sigma(Σ).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All the strings will be based on alphabet.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Ex.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	A = {0, 1} Says A is an alphabet of two symbols,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		a and b.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✖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          1 and 0.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C = {a, b, c} Says C is an alphabet of three symbols, a, b and c.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Components of 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381000" y="1295400"/>
            <a:ext cx="8305800" cy="4750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 sz="2800"/>
              <a:t>String</a:t>
            </a:r>
            <a:endParaRPr b="1" sz="2800"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A sequence of symbol(s) from an alphabet. </a:t>
            </a:r>
            <a:endParaRPr sz="2800"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Ex. 	If Σ = {a, b}, then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		a, b, aa, ab, aab …. can be the strings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Vertical bars around a string indicate the length of a string expressed as a natural number. </a:t>
            </a:r>
            <a:endParaRPr sz="2800"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For example |a| = 1, |aab| = 3</a:t>
            </a:r>
            <a:endParaRPr sz="2800"/>
          </a:p>
        </p:txBody>
      </p:sp>
      <p:sp>
        <p:nvSpPr>
          <p:cNvPr id="246" name="Google Shape;246;p11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Components of 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381000" y="1295400"/>
            <a:ext cx="8305800" cy="4750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en-US" sz="2800"/>
              <a:t>Language</a:t>
            </a:r>
            <a:endParaRPr b="1" sz="2800"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Collection of strings</a:t>
            </a:r>
            <a:endParaRPr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Ex. 	If Σ = {a, b}, then </a:t>
            </a:r>
            <a:endParaRPr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Language L</a:t>
            </a:r>
            <a:r>
              <a:rPr baseline="-25000" lang="en-US" sz="2800"/>
              <a:t>1</a:t>
            </a:r>
            <a:r>
              <a:rPr lang="en-US" sz="2800"/>
              <a:t>	= set of all stings of length 3</a:t>
            </a:r>
            <a:endParaRPr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			= {aaa, aab, aba, abb, baa, bba, bab,bbb}</a:t>
            </a:r>
            <a:endParaRPr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Thus, L</a:t>
            </a:r>
            <a:r>
              <a:rPr baseline="-25000" lang="en-US" sz="2800"/>
              <a:t>1</a:t>
            </a:r>
            <a:r>
              <a:rPr lang="en-US" sz="2800"/>
              <a:t>is finite</a:t>
            </a:r>
            <a:endParaRPr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Ex.	If Σ = {a, b}, then</a:t>
            </a:r>
            <a:endParaRPr sz="2800"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Language L</a:t>
            </a:r>
            <a:r>
              <a:rPr baseline="-25000" lang="en-US" sz="2800"/>
              <a:t>2</a:t>
            </a:r>
            <a:r>
              <a:rPr lang="en-US" sz="2800"/>
              <a:t>	= set of all stings starting with a</a:t>
            </a:r>
            <a:endParaRPr sz="2800"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/>
              <a:t>			= {a, aa, ab, abba, abb, … }</a:t>
            </a:r>
            <a:endParaRPr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Thus, L</a:t>
            </a:r>
            <a:r>
              <a:rPr baseline="-25000" lang="en-US" sz="2800"/>
              <a:t>2</a:t>
            </a:r>
            <a:r>
              <a:rPr lang="en-US" sz="2800"/>
              <a:t>is infinite</a:t>
            </a:r>
            <a:endParaRPr sz="2800"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sz="2800"/>
          </a:p>
          <a:p>
            <a:pPr indent="-342906" lvl="0" marL="342906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52" name="Google Shape;252;p12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Components of 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body"/>
          </p:nvPr>
        </p:nvSpPr>
        <p:spPr>
          <a:xfrm>
            <a:off x="685800" y="1447801"/>
            <a:ext cx="7696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Finite automata determines whether a sting belongs to the given language or not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Ex: language L</a:t>
            </a:r>
            <a:r>
              <a:rPr baseline="-25000" lang="en-US"/>
              <a:t>1</a:t>
            </a:r>
            <a:r>
              <a:rPr lang="en-US"/>
              <a:t> is the set of all stings starting with a of Σ = {a, b}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			= {a, aa, ab, abba, abb, … }</a:t>
            </a:r>
            <a:endParaRPr/>
          </a:p>
        </p:txBody>
      </p:sp>
      <p:sp>
        <p:nvSpPr>
          <p:cNvPr id="259" name="Google Shape;259;p13"/>
          <p:cNvSpPr txBox="1"/>
          <p:nvPr/>
        </p:nvSpPr>
        <p:spPr>
          <a:xfrm>
            <a:off x="5257800" y="4724400"/>
            <a:ext cx="3733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bbaa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	=  Q3-&gt;Q3-&gt;Q3-&gt;Q3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abba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	=  Q2-&gt;Q2-&gt;Q2-&gt;Q2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13"/>
          <p:cNvGrpSpPr/>
          <p:nvPr/>
        </p:nvGrpSpPr>
        <p:grpSpPr>
          <a:xfrm>
            <a:off x="304800" y="4154650"/>
            <a:ext cx="3657600" cy="2186180"/>
            <a:chOff x="381000" y="4114801"/>
            <a:chExt cx="3657600" cy="2186180"/>
          </a:xfrm>
        </p:grpSpPr>
        <p:grpSp>
          <p:nvGrpSpPr>
            <p:cNvPr id="261" name="Google Shape;261;p13"/>
            <p:cNvGrpSpPr/>
            <p:nvPr/>
          </p:nvGrpSpPr>
          <p:grpSpPr>
            <a:xfrm>
              <a:off x="3352800" y="4724400"/>
              <a:ext cx="685800" cy="685799"/>
              <a:chOff x="3048000" y="5181601"/>
              <a:chExt cx="685800" cy="685799"/>
            </a:xfrm>
          </p:grpSpPr>
          <p:sp>
            <p:nvSpPr>
              <p:cNvPr id="262" name="Google Shape;262;p13"/>
              <p:cNvSpPr/>
              <p:nvPr/>
            </p:nvSpPr>
            <p:spPr>
              <a:xfrm>
                <a:off x="3048000" y="5181601"/>
                <a:ext cx="685800" cy="68579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3124200" y="5257800"/>
                <a:ext cx="533400" cy="533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3155792" y="5374530"/>
                <a:ext cx="474784" cy="28575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060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Q2</a:t>
                </a:r>
                <a:endParaRPr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5" name="Google Shape;265;p13"/>
            <p:cNvSpPr/>
            <p:nvPr/>
          </p:nvSpPr>
          <p:spPr>
            <a:xfrm>
              <a:off x="794238" y="4622801"/>
              <a:ext cx="688731" cy="71119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931985" y="4826000"/>
              <a:ext cx="413238" cy="25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Q1</a:t>
              </a:r>
              <a:endParaRPr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7" name="Google Shape;267;p13"/>
            <p:cNvCxnSpPr/>
            <p:nvPr/>
          </p:nvCxnSpPr>
          <p:spPr>
            <a:xfrm>
              <a:off x="381000" y="4927600"/>
              <a:ext cx="4132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8" name="Google Shape;268;p13"/>
            <p:cNvSpPr/>
            <p:nvPr/>
          </p:nvSpPr>
          <p:spPr>
            <a:xfrm>
              <a:off x="1473631" y="4974168"/>
              <a:ext cx="1881752" cy="61382"/>
            </a:xfrm>
            <a:custGeom>
              <a:rect b="b" l="l" r="r" t="t"/>
              <a:pathLst>
                <a:path extrusionOk="0" h="240" w="2256">
                  <a:moveTo>
                    <a:pt x="0" y="240"/>
                  </a:moveTo>
                  <a:cubicBezTo>
                    <a:pt x="172" y="120"/>
                    <a:pt x="344" y="0"/>
                    <a:pt x="720" y="0"/>
                  </a:cubicBezTo>
                  <a:cubicBezTo>
                    <a:pt x="1096" y="0"/>
                    <a:pt x="1676" y="120"/>
                    <a:pt x="2256" y="24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2019946" y="4554490"/>
              <a:ext cx="2428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503246" y="4309534"/>
              <a:ext cx="413238" cy="465666"/>
            </a:xfrm>
            <a:custGeom>
              <a:rect b="b" l="l" r="r" t="t"/>
              <a:pathLst>
                <a:path extrusionOk="0" h="440" w="432">
                  <a:moveTo>
                    <a:pt x="96" y="392"/>
                  </a:moveTo>
                  <a:cubicBezTo>
                    <a:pt x="48" y="276"/>
                    <a:pt x="0" y="160"/>
                    <a:pt x="48" y="104"/>
                  </a:cubicBezTo>
                  <a:cubicBezTo>
                    <a:pt x="96" y="48"/>
                    <a:pt x="336" y="0"/>
                    <a:pt x="384" y="56"/>
                  </a:cubicBezTo>
                  <a:cubicBezTo>
                    <a:pt x="432" y="112"/>
                    <a:pt x="384" y="276"/>
                    <a:pt x="336" y="44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3595077" y="4114801"/>
              <a:ext cx="275492" cy="20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</a:t>
              </a:r>
              <a:endParaRPr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990600" y="5638800"/>
              <a:ext cx="596900" cy="609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 rot="5840179">
              <a:off x="1482970" y="5937778"/>
              <a:ext cx="413238" cy="280707"/>
            </a:xfrm>
            <a:custGeom>
              <a:rect b="b" l="l" r="r" t="t"/>
              <a:pathLst>
                <a:path extrusionOk="0" h="440" w="432">
                  <a:moveTo>
                    <a:pt x="96" y="392"/>
                  </a:moveTo>
                  <a:cubicBezTo>
                    <a:pt x="48" y="276"/>
                    <a:pt x="0" y="160"/>
                    <a:pt x="48" y="104"/>
                  </a:cubicBezTo>
                  <a:cubicBezTo>
                    <a:pt x="96" y="48"/>
                    <a:pt x="336" y="0"/>
                    <a:pt x="384" y="56"/>
                  </a:cubicBezTo>
                  <a:cubicBezTo>
                    <a:pt x="432" y="112"/>
                    <a:pt x="384" y="276"/>
                    <a:pt x="336" y="44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 rot="4713325">
              <a:off x="1077837" y="5451797"/>
              <a:ext cx="325691" cy="45719"/>
            </a:xfrm>
            <a:custGeom>
              <a:rect b="b" l="l" r="r" t="t"/>
              <a:pathLst>
                <a:path extrusionOk="0" h="240" w="2256">
                  <a:moveTo>
                    <a:pt x="0" y="240"/>
                  </a:moveTo>
                  <a:cubicBezTo>
                    <a:pt x="172" y="120"/>
                    <a:pt x="344" y="0"/>
                    <a:pt x="720" y="0"/>
                  </a:cubicBezTo>
                  <a:cubicBezTo>
                    <a:pt x="1096" y="0"/>
                    <a:pt x="1676" y="120"/>
                    <a:pt x="2256" y="24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219200" y="5240290"/>
              <a:ext cx="242807" cy="322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858108" y="5969000"/>
              <a:ext cx="275492" cy="20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</a:t>
              </a:r>
              <a:endParaRPr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7" name="Google Shape;277;p13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533400" y="1295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42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of length exactly 2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3048000" y="198120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L= {00, 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1, 10, 11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04800" y="2590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length is at least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209800" y="3581400"/>
            <a:ext cx="502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L={00, 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10, 11, 000, 010 …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0" y="44958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 string length is at most 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2590800" y="5257800"/>
            <a:ext cx="396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L= {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,0,1,00, 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1, 10, 11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71600" y="1752600"/>
            <a:ext cx="5715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DFA – Deterministic Finite Automata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sz="2400"/>
              <a:t>NFA – Non-Deterministic Finite Automata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/>
        </p:nvSpPr>
        <p:spPr>
          <a:xfrm>
            <a:off x="304800" y="1295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of length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2895600" y="1981200"/>
            <a:ext cx="1031051" cy="40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Σ={0,1}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457200" y="2590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that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3124200" y="3102526"/>
            <a:ext cx="1031051" cy="40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Σ={0,1}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533400" y="36576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 … 9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 every 1 is followed by 3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200400" y="4550326"/>
            <a:ext cx="2736647" cy="40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Σ={0,1,2,3,4,5,6,7,8,9}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/>
        </p:nvSpPr>
        <p:spPr>
          <a:xfrm>
            <a:off x="533400" y="1295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42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of length exactly 2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7"/>
          <p:cNvGrpSpPr/>
          <p:nvPr/>
        </p:nvGrpSpPr>
        <p:grpSpPr>
          <a:xfrm>
            <a:off x="5715000" y="3352800"/>
            <a:ext cx="685800" cy="685799"/>
            <a:chOff x="3048000" y="5181601"/>
            <a:chExt cx="685800" cy="685799"/>
          </a:xfrm>
        </p:grpSpPr>
        <p:sp>
          <p:nvSpPr>
            <p:cNvPr id="313" name="Google Shape;313;p17"/>
            <p:cNvSpPr/>
            <p:nvPr/>
          </p:nvSpPr>
          <p:spPr>
            <a:xfrm>
              <a:off x="3048000" y="5181601"/>
              <a:ext cx="685800" cy="68579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124200" y="5257800"/>
              <a:ext cx="533400" cy="533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155792" y="5374530"/>
              <a:ext cx="474784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6" name="Google Shape;316;p17"/>
          <p:cNvSpPr/>
          <p:nvPr/>
        </p:nvSpPr>
        <p:spPr>
          <a:xfrm>
            <a:off x="1937238" y="34036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2074985" y="3606799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8" name="Google Shape;318;p17"/>
          <p:cNvCxnSpPr/>
          <p:nvPr/>
        </p:nvCxnSpPr>
        <p:spPr>
          <a:xfrm>
            <a:off x="1524000" y="3708399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17"/>
          <p:cNvSpPr/>
          <p:nvPr/>
        </p:nvSpPr>
        <p:spPr>
          <a:xfrm>
            <a:off x="2971800" y="32766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5791200" y="4648200"/>
            <a:ext cx="596900" cy="60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/>
          <p:nvPr/>
        </p:nvSpPr>
        <p:spPr>
          <a:xfrm rot="5840179">
            <a:off x="6263439" y="4770102"/>
            <a:ext cx="529034" cy="341959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6734908" y="4773287"/>
            <a:ext cx="275492" cy="20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323" name="Google Shape;323;p17"/>
          <p:cNvCxnSpPr>
            <a:stCxn id="313" idx="4"/>
            <a:endCxn id="320" idx="0"/>
          </p:cNvCxnSpPr>
          <p:nvPr/>
        </p:nvCxnSpPr>
        <p:spPr>
          <a:xfrm>
            <a:off x="6057900" y="4038599"/>
            <a:ext cx="31800" cy="6096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17"/>
          <p:cNvCxnSpPr>
            <a:stCxn id="316" idx="6"/>
            <a:endCxn id="325" idx="2"/>
          </p:cNvCxnSpPr>
          <p:nvPr/>
        </p:nvCxnSpPr>
        <p:spPr>
          <a:xfrm flipH="1" rot="10800000">
            <a:off x="2625969" y="3708499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p17"/>
          <p:cNvSpPr/>
          <p:nvPr/>
        </p:nvSpPr>
        <p:spPr>
          <a:xfrm>
            <a:off x="3807069" y="33528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3962400" y="358140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p17"/>
          <p:cNvCxnSpPr>
            <a:stCxn id="325" idx="6"/>
            <a:endCxn id="315" idx="1"/>
          </p:cNvCxnSpPr>
          <p:nvPr/>
        </p:nvCxnSpPr>
        <p:spPr>
          <a:xfrm flipH="1" rot="10800000">
            <a:off x="4495800" y="3688599"/>
            <a:ext cx="1326900" cy="198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8" name="Google Shape;328;p17"/>
          <p:cNvSpPr/>
          <p:nvPr/>
        </p:nvSpPr>
        <p:spPr>
          <a:xfrm>
            <a:off x="4800600" y="32574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6096000" y="41718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3048000" y="198120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L= {00, 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1, 10, 11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/>
        </p:nvSpPr>
        <p:spPr>
          <a:xfrm>
            <a:off x="304800" y="1066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length is at least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18"/>
          <p:cNvGrpSpPr/>
          <p:nvPr/>
        </p:nvGrpSpPr>
        <p:grpSpPr>
          <a:xfrm>
            <a:off x="5791200" y="3371910"/>
            <a:ext cx="685800" cy="685799"/>
            <a:chOff x="3048000" y="5181601"/>
            <a:chExt cx="685800" cy="685799"/>
          </a:xfrm>
        </p:grpSpPr>
        <p:sp>
          <p:nvSpPr>
            <p:cNvPr id="338" name="Google Shape;338;p18"/>
            <p:cNvSpPr/>
            <p:nvPr/>
          </p:nvSpPr>
          <p:spPr>
            <a:xfrm>
              <a:off x="3048000" y="5181601"/>
              <a:ext cx="685800" cy="68579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3124200" y="5257800"/>
              <a:ext cx="533400" cy="533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155792" y="5374530"/>
              <a:ext cx="474784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1" name="Google Shape;341;p18"/>
          <p:cNvSpPr/>
          <p:nvPr/>
        </p:nvSpPr>
        <p:spPr>
          <a:xfrm>
            <a:off x="2013438" y="342271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2151185" y="3625909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3" name="Google Shape;343;p18"/>
          <p:cNvCxnSpPr/>
          <p:nvPr/>
        </p:nvCxnSpPr>
        <p:spPr>
          <a:xfrm>
            <a:off x="1600200" y="3727509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18"/>
          <p:cNvSpPr/>
          <p:nvPr/>
        </p:nvSpPr>
        <p:spPr>
          <a:xfrm>
            <a:off x="3048000" y="329571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8"/>
          <p:cNvSpPr/>
          <p:nvPr/>
        </p:nvSpPr>
        <p:spPr>
          <a:xfrm rot="5840179">
            <a:off x="6339639" y="3602545"/>
            <a:ext cx="529034" cy="341959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6811108" y="3605730"/>
            <a:ext cx="275492" cy="20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347" name="Google Shape;347;p18"/>
          <p:cNvCxnSpPr>
            <a:stCxn id="341" idx="6"/>
            <a:endCxn id="348" idx="2"/>
          </p:cNvCxnSpPr>
          <p:nvPr/>
        </p:nvCxnSpPr>
        <p:spPr>
          <a:xfrm flipH="1" rot="10800000">
            <a:off x="2702169" y="3727610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8" name="Google Shape;348;p18"/>
          <p:cNvSpPr/>
          <p:nvPr/>
        </p:nvSpPr>
        <p:spPr>
          <a:xfrm>
            <a:off x="3883269" y="337191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4038600" y="360051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0" name="Google Shape;350;p18"/>
          <p:cNvCxnSpPr>
            <a:stCxn id="348" idx="6"/>
            <a:endCxn id="340" idx="1"/>
          </p:cNvCxnSpPr>
          <p:nvPr/>
        </p:nvCxnSpPr>
        <p:spPr>
          <a:xfrm flipH="1" rot="10800000">
            <a:off x="4572000" y="3707710"/>
            <a:ext cx="1326900" cy="198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1" name="Google Shape;351;p18"/>
          <p:cNvSpPr/>
          <p:nvPr/>
        </p:nvSpPr>
        <p:spPr>
          <a:xfrm>
            <a:off x="4876800" y="32766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2209800" y="2057400"/>
            <a:ext cx="502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L={00, 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10, 11, 000, 010 …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/>
          <p:nvPr/>
        </p:nvSpPr>
        <p:spPr>
          <a:xfrm>
            <a:off x="3807069" y="35814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3886200" y="3686766"/>
            <a:ext cx="533400" cy="51429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1937238" y="36322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2004722" y="3714690"/>
            <a:ext cx="533400" cy="51429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0" y="1295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{0,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 string length is at most 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19"/>
          <p:cNvGrpSpPr/>
          <p:nvPr/>
        </p:nvGrpSpPr>
        <p:grpSpPr>
          <a:xfrm>
            <a:off x="5715000" y="3581400"/>
            <a:ext cx="685800" cy="685799"/>
            <a:chOff x="3048000" y="5181601"/>
            <a:chExt cx="685800" cy="685799"/>
          </a:xfrm>
        </p:grpSpPr>
        <p:sp>
          <p:nvSpPr>
            <p:cNvPr id="364" name="Google Shape;364;p19"/>
            <p:cNvSpPr/>
            <p:nvPr/>
          </p:nvSpPr>
          <p:spPr>
            <a:xfrm>
              <a:off x="3048000" y="5181601"/>
              <a:ext cx="685800" cy="68579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3124200" y="5257800"/>
              <a:ext cx="533400" cy="533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3155792" y="5314891"/>
              <a:ext cx="474784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7" name="Google Shape;367;p19"/>
          <p:cNvSpPr/>
          <p:nvPr/>
        </p:nvSpPr>
        <p:spPr>
          <a:xfrm>
            <a:off x="2074985" y="3835399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8" name="Google Shape;368;p19"/>
          <p:cNvCxnSpPr/>
          <p:nvPr/>
        </p:nvCxnSpPr>
        <p:spPr>
          <a:xfrm>
            <a:off x="1524000" y="3936999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19"/>
          <p:cNvSpPr/>
          <p:nvPr/>
        </p:nvSpPr>
        <p:spPr>
          <a:xfrm>
            <a:off x="2971800" y="35052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5791200" y="4876800"/>
            <a:ext cx="596900" cy="609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 rot="5840179">
            <a:off x="6263439" y="4998702"/>
            <a:ext cx="529034" cy="341959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6734908" y="5001887"/>
            <a:ext cx="275492" cy="20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373" name="Google Shape;373;p19"/>
          <p:cNvCxnSpPr>
            <a:stCxn id="364" idx="4"/>
            <a:endCxn id="370" idx="0"/>
          </p:cNvCxnSpPr>
          <p:nvPr/>
        </p:nvCxnSpPr>
        <p:spPr>
          <a:xfrm>
            <a:off x="6057900" y="4267199"/>
            <a:ext cx="31800" cy="6096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4" name="Google Shape;374;p19"/>
          <p:cNvCxnSpPr>
            <a:stCxn id="360" idx="6"/>
            <a:endCxn id="358" idx="2"/>
          </p:cNvCxnSpPr>
          <p:nvPr/>
        </p:nvCxnSpPr>
        <p:spPr>
          <a:xfrm flipH="1" rot="10800000">
            <a:off x="2625969" y="3937099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5" name="Google Shape;375;p19"/>
          <p:cNvSpPr/>
          <p:nvPr/>
        </p:nvSpPr>
        <p:spPr>
          <a:xfrm>
            <a:off x="3962400" y="381000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6" name="Google Shape;376;p19"/>
          <p:cNvCxnSpPr>
            <a:stCxn id="358" idx="6"/>
            <a:endCxn id="366" idx="1"/>
          </p:cNvCxnSpPr>
          <p:nvPr/>
        </p:nvCxnSpPr>
        <p:spPr>
          <a:xfrm flipH="1" rot="10800000">
            <a:off x="4495800" y="3857499"/>
            <a:ext cx="1326900" cy="795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7" name="Google Shape;377;p19"/>
          <p:cNvSpPr/>
          <p:nvPr/>
        </p:nvSpPr>
        <p:spPr>
          <a:xfrm>
            <a:off x="4800600" y="34860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6096000" y="44004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2590800" y="2057400"/>
            <a:ext cx="396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L= {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,0,1,00, 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1, 10, 11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304800" y="1219200"/>
            <a:ext cx="7772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Recognizing Strings Ending in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16764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33528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cxnSp>
        <p:nvCxnSpPr>
          <p:cNvPr id="158" name="Google Shape;158;p2"/>
          <p:cNvCxnSpPr/>
          <p:nvPr/>
        </p:nvCxnSpPr>
        <p:spPr>
          <a:xfrm>
            <a:off x="27432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"/>
          <p:cNvCxnSpPr/>
          <p:nvPr/>
        </p:nvCxnSpPr>
        <p:spPr>
          <a:xfrm flipH="1">
            <a:off x="1676400" y="3657600"/>
            <a:ext cx="533400" cy="381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"/>
          <p:cNvSpPr txBox="1"/>
          <p:nvPr/>
        </p:nvSpPr>
        <p:spPr>
          <a:xfrm>
            <a:off x="2895600" y="4038600"/>
            <a:ext cx="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61" name="Google Shape;161;p2"/>
          <p:cNvSpPr txBox="1"/>
          <p:nvPr/>
        </p:nvSpPr>
        <p:spPr>
          <a:xfrm>
            <a:off x="1066800" y="2895600"/>
            <a:ext cx="819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67818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6705600" y="3581400"/>
            <a:ext cx="12192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"/>
          <p:cNvCxnSpPr/>
          <p:nvPr/>
        </p:nvCxnSpPr>
        <p:spPr>
          <a:xfrm>
            <a:off x="60960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"/>
          <p:cNvSpPr txBox="1"/>
          <p:nvPr/>
        </p:nvSpPr>
        <p:spPr>
          <a:xfrm>
            <a:off x="6248400" y="41910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cxnSp>
        <p:nvCxnSpPr>
          <p:cNvPr id="166" name="Google Shape;166;p2"/>
          <p:cNvCxnSpPr/>
          <p:nvPr/>
        </p:nvCxnSpPr>
        <p:spPr>
          <a:xfrm flipH="1">
            <a:off x="2209007" y="3658394"/>
            <a:ext cx="33528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"/>
          <p:cNvCxnSpPr/>
          <p:nvPr/>
        </p:nvCxnSpPr>
        <p:spPr>
          <a:xfrm rot="10800000">
            <a:off x="3886075" y="3657725"/>
            <a:ext cx="1298700" cy="1110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"/>
          <p:cNvSpPr txBox="1"/>
          <p:nvPr/>
        </p:nvSpPr>
        <p:spPr>
          <a:xfrm>
            <a:off x="4267200" y="3048000"/>
            <a:ext cx="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3276600" y="2286000"/>
            <a:ext cx="1452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5029200" y="3657600"/>
            <a:ext cx="1066800" cy="762000"/>
          </a:xfrm>
          <a:prstGeom prst="ellipse">
            <a:avLst/>
          </a:prstGeom>
          <a:solidFill>
            <a:srgbClr val="FF99CC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Saw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</p:txBody>
      </p:sp>
      <p:cxnSp>
        <p:nvCxnSpPr>
          <p:cNvPr id="171" name="Google Shape;171;p2"/>
          <p:cNvCxnSpPr/>
          <p:nvPr/>
        </p:nvCxnSpPr>
        <p:spPr>
          <a:xfrm>
            <a:off x="4419600" y="40735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"/>
          <p:cNvSpPr txBox="1"/>
          <p:nvPr/>
        </p:nvSpPr>
        <p:spPr>
          <a:xfrm>
            <a:off x="4572000" y="41148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cxnSp>
        <p:nvCxnSpPr>
          <p:cNvPr id="173" name="Google Shape;173;p2"/>
          <p:cNvCxnSpPr/>
          <p:nvPr/>
        </p:nvCxnSpPr>
        <p:spPr>
          <a:xfrm flipH="1">
            <a:off x="2590057" y="3734594"/>
            <a:ext cx="920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"/>
          <p:cNvCxnSpPr/>
          <p:nvPr/>
        </p:nvCxnSpPr>
        <p:spPr>
          <a:xfrm flipH="1">
            <a:off x="3504357" y="4344194"/>
            <a:ext cx="755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"/>
          <p:cNvSpPr txBox="1"/>
          <p:nvPr/>
        </p:nvSpPr>
        <p:spPr>
          <a:xfrm>
            <a:off x="3810000" y="4648200"/>
            <a:ext cx="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2514600" y="3048000"/>
            <a:ext cx="1452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endParaRPr/>
          </a:p>
        </p:txBody>
      </p:sp>
      <p:cxnSp>
        <p:nvCxnSpPr>
          <p:cNvPr id="177" name="Google Shape;177;p2"/>
          <p:cNvCxnSpPr/>
          <p:nvPr/>
        </p:nvCxnSpPr>
        <p:spPr>
          <a:xfrm flipH="1" rot="10800000">
            <a:off x="1447800" y="43434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"/>
          <p:cNvSpPr txBox="1"/>
          <p:nvPr/>
        </p:nvSpPr>
        <p:spPr>
          <a:xfrm>
            <a:off x="1279525" y="4833938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cxnSp>
        <p:nvCxnSpPr>
          <p:cNvPr id="179" name="Google Shape;179;p2"/>
          <p:cNvCxnSpPr>
            <a:stCxn id="163" idx="4"/>
            <a:endCxn id="157" idx="5"/>
          </p:cNvCxnSpPr>
          <p:nvPr/>
        </p:nvCxnSpPr>
        <p:spPr>
          <a:xfrm flipH="1" rot="5400000">
            <a:off x="5695350" y="2875950"/>
            <a:ext cx="187800" cy="3051900"/>
          </a:xfrm>
          <a:prstGeom prst="curvedConnector3">
            <a:avLst>
              <a:gd fmla="val -1217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"/>
          <p:cNvSpPr txBox="1"/>
          <p:nvPr/>
        </p:nvSpPr>
        <p:spPr>
          <a:xfrm>
            <a:off x="5689600" y="4724400"/>
            <a:ext cx="25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"/>
          <p:cNvCxnSpPr>
            <a:stCxn id="163" idx="5"/>
            <a:endCxn id="156" idx="4"/>
          </p:cNvCxnSpPr>
          <p:nvPr/>
        </p:nvCxnSpPr>
        <p:spPr>
          <a:xfrm rot="5400000">
            <a:off x="4949202" y="1622439"/>
            <a:ext cx="57600" cy="5536500"/>
          </a:xfrm>
          <a:prstGeom prst="curvedConnector3">
            <a:avLst>
              <a:gd fmla="val 14112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"/>
          <p:cNvSpPr txBox="1"/>
          <p:nvPr/>
        </p:nvSpPr>
        <p:spPr>
          <a:xfrm>
            <a:off x="4567237" y="5181600"/>
            <a:ext cx="638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/>
          <p:nvPr/>
        </p:nvSpPr>
        <p:spPr>
          <a:xfrm>
            <a:off x="794238" y="332740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885244" y="3405483"/>
            <a:ext cx="533400" cy="5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0" y="1295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{a,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 |string|mod2=0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20"/>
          <p:cNvGrpSpPr/>
          <p:nvPr/>
        </p:nvGrpSpPr>
        <p:grpSpPr>
          <a:xfrm>
            <a:off x="4572000" y="3276600"/>
            <a:ext cx="685800" cy="685799"/>
            <a:chOff x="3048000" y="5181601"/>
            <a:chExt cx="685800" cy="685799"/>
          </a:xfrm>
        </p:grpSpPr>
        <p:sp>
          <p:nvSpPr>
            <p:cNvPr id="389" name="Google Shape;389;p20"/>
            <p:cNvSpPr/>
            <p:nvPr/>
          </p:nvSpPr>
          <p:spPr>
            <a:xfrm>
              <a:off x="3048000" y="5181601"/>
              <a:ext cx="685800" cy="68579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124200" y="5257800"/>
              <a:ext cx="533400" cy="533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3155792" y="5374530"/>
              <a:ext cx="474784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2" name="Google Shape;392;p20"/>
          <p:cNvSpPr/>
          <p:nvPr/>
        </p:nvSpPr>
        <p:spPr>
          <a:xfrm>
            <a:off x="931985" y="353060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3" name="Google Shape;393;p20"/>
          <p:cNvCxnSpPr/>
          <p:nvPr/>
        </p:nvCxnSpPr>
        <p:spPr>
          <a:xfrm>
            <a:off x="381000" y="3632200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0"/>
          <p:cNvSpPr/>
          <p:nvPr/>
        </p:nvSpPr>
        <p:spPr>
          <a:xfrm>
            <a:off x="1828800" y="3200401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5" name="Google Shape;395;p20"/>
          <p:cNvCxnSpPr>
            <a:stCxn id="385" idx="6"/>
            <a:endCxn id="396" idx="2"/>
          </p:cNvCxnSpPr>
          <p:nvPr/>
        </p:nvCxnSpPr>
        <p:spPr>
          <a:xfrm flipH="1" rot="10800000">
            <a:off x="1482969" y="3632301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6" name="Google Shape;396;p20"/>
          <p:cNvSpPr/>
          <p:nvPr/>
        </p:nvSpPr>
        <p:spPr>
          <a:xfrm>
            <a:off x="2664069" y="327660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2819400" y="3505201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8" name="Google Shape;398;p20"/>
          <p:cNvCxnSpPr>
            <a:stCxn id="396" idx="6"/>
            <a:endCxn id="391" idx="1"/>
          </p:cNvCxnSpPr>
          <p:nvPr/>
        </p:nvCxnSpPr>
        <p:spPr>
          <a:xfrm flipH="1" rot="10800000">
            <a:off x="3352800" y="3612400"/>
            <a:ext cx="1326900" cy="198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9" name="Google Shape;399;p20"/>
          <p:cNvSpPr/>
          <p:nvPr/>
        </p:nvSpPr>
        <p:spPr>
          <a:xfrm>
            <a:off x="6093069" y="325120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227885" y="345440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3657600" y="32004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2" name="Google Shape;402;p20"/>
          <p:cNvGrpSpPr/>
          <p:nvPr/>
        </p:nvGrpSpPr>
        <p:grpSpPr>
          <a:xfrm>
            <a:off x="7543800" y="3253084"/>
            <a:ext cx="685800" cy="685799"/>
            <a:chOff x="3048000" y="5181601"/>
            <a:chExt cx="685800" cy="685799"/>
          </a:xfrm>
        </p:grpSpPr>
        <p:sp>
          <p:nvSpPr>
            <p:cNvPr id="403" name="Google Shape;403;p20"/>
            <p:cNvSpPr/>
            <p:nvPr/>
          </p:nvSpPr>
          <p:spPr>
            <a:xfrm>
              <a:off x="3048000" y="5181601"/>
              <a:ext cx="685800" cy="68579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24200" y="5257800"/>
              <a:ext cx="533400" cy="533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155792" y="5374530"/>
              <a:ext cx="474784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aseline="-25000" sz="18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06" name="Google Shape;406;p20"/>
          <p:cNvCxnSpPr>
            <a:stCxn id="389" idx="6"/>
            <a:endCxn id="399" idx="2"/>
          </p:cNvCxnSpPr>
          <p:nvPr/>
        </p:nvCxnSpPr>
        <p:spPr>
          <a:xfrm flipH="1" rot="10800000">
            <a:off x="5257800" y="3606900"/>
            <a:ext cx="835200" cy="126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20"/>
          <p:cNvCxnSpPr>
            <a:stCxn id="399" idx="6"/>
            <a:endCxn id="403" idx="2"/>
          </p:cNvCxnSpPr>
          <p:nvPr/>
        </p:nvCxnSpPr>
        <p:spPr>
          <a:xfrm flipH="1" rot="10800000">
            <a:off x="6781800" y="3596000"/>
            <a:ext cx="762000" cy="108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20"/>
          <p:cNvSpPr/>
          <p:nvPr/>
        </p:nvSpPr>
        <p:spPr>
          <a:xfrm>
            <a:off x="5410200" y="31812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6934200" y="32004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0"/>
          <p:cNvSpPr/>
          <p:nvPr/>
        </p:nvSpPr>
        <p:spPr>
          <a:xfrm rot="10262767">
            <a:off x="6160001" y="3805788"/>
            <a:ext cx="1980780" cy="977508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7086600" y="46482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990600" y="485140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1081606" y="4929483"/>
            <a:ext cx="533400" cy="5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20"/>
          <p:cNvGrpSpPr/>
          <p:nvPr/>
        </p:nvGrpSpPr>
        <p:grpSpPr>
          <a:xfrm>
            <a:off x="4768362" y="4800600"/>
            <a:ext cx="685800" cy="685799"/>
            <a:chOff x="3048000" y="5181601"/>
            <a:chExt cx="685800" cy="685799"/>
          </a:xfrm>
        </p:grpSpPr>
        <p:sp>
          <p:nvSpPr>
            <p:cNvPr id="415" name="Google Shape;415;p20"/>
            <p:cNvSpPr/>
            <p:nvPr/>
          </p:nvSpPr>
          <p:spPr>
            <a:xfrm>
              <a:off x="3048000" y="5181601"/>
              <a:ext cx="685800" cy="68579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124200" y="5257800"/>
              <a:ext cx="533400" cy="533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155792" y="5374530"/>
              <a:ext cx="474784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18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8" name="Google Shape;418;p20"/>
          <p:cNvSpPr/>
          <p:nvPr/>
        </p:nvSpPr>
        <p:spPr>
          <a:xfrm>
            <a:off x="1128347" y="505460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2025162" y="4724401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1415562" y="5468890"/>
            <a:ext cx="242807" cy="32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1" name="Google Shape;421;p20"/>
          <p:cNvCxnSpPr>
            <a:stCxn id="412" idx="6"/>
            <a:endCxn id="422" idx="2"/>
          </p:cNvCxnSpPr>
          <p:nvPr/>
        </p:nvCxnSpPr>
        <p:spPr>
          <a:xfrm flipH="1" rot="10800000">
            <a:off x="1679331" y="5156301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2" name="Google Shape;422;p20"/>
          <p:cNvSpPr/>
          <p:nvPr/>
        </p:nvSpPr>
        <p:spPr>
          <a:xfrm>
            <a:off x="2860431" y="480060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0"/>
          <p:cNvSpPr/>
          <p:nvPr/>
        </p:nvSpPr>
        <p:spPr>
          <a:xfrm>
            <a:off x="3015762" y="5029201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4" name="Google Shape;424;p20"/>
          <p:cNvCxnSpPr>
            <a:stCxn id="422" idx="6"/>
            <a:endCxn id="417" idx="1"/>
          </p:cNvCxnSpPr>
          <p:nvPr/>
        </p:nvCxnSpPr>
        <p:spPr>
          <a:xfrm flipH="1" rot="10800000">
            <a:off x="3549162" y="5136401"/>
            <a:ext cx="1326900" cy="198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5" name="Google Shape;425;p20"/>
          <p:cNvSpPr/>
          <p:nvPr/>
        </p:nvSpPr>
        <p:spPr>
          <a:xfrm>
            <a:off x="3853962" y="47244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6" name="Google Shape;426;p20"/>
          <p:cNvCxnSpPr/>
          <p:nvPr/>
        </p:nvCxnSpPr>
        <p:spPr>
          <a:xfrm>
            <a:off x="577362" y="5181600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20"/>
          <p:cNvSpPr/>
          <p:nvPr/>
        </p:nvSpPr>
        <p:spPr>
          <a:xfrm rot="10262767">
            <a:off x="2606538" y="5238146"/>
            <a:ext cx="3719767" cy="709868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4038600" y="60768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0"/>
          <p:cNvSpPr txBox="1"/>
          <p:nvPr/>
        </p:nvSpPr>
        <p:spPr>
          <a:xfrm>
            <a:off x="1295400" y="1981200"/>
            <a:ext cx="678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L= {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aa,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ab, ba, bb, aaaa, aaab …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/>
        </p:nvSpPr>
        <p:spPr>
          <a:xfrm>
            <a:off x="0" y="1295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{a,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 |string|mod2=0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2692079" y="23368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2783085" y="2414882"/>
            <a:ext cx="533400" cy="5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2829826" y="2539999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726641" y="22098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0" name="Google Shape;440;p21"/>
          <p:cNvCxnSpPr>
            <a:stCxn id="436" idx="6"/>
            <a:endCxn id="441" idx="2"/>
          </p:cNvCxnSpPr>
          <p:nvPr/>
        </p:nvCxnSpPr>
        <p:spPr>
          <a:xfrm flipH="1" rot="10800000">
            <a:off x="3380810" y="2641699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1" name="Google Shape;441;p21"/>
          <p:cNvSpPr/>
          <p:nvPr/>
        </p:nvSpPr>
        <p:spPr>
          <a:xfrm>
            <a:off x="4561910" y="22860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4717241" y="251460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3" name="Google Shape;443;p21"/>
          <p:cNvCxnSpPr/>
          <p:nvPr/>
        </p:nvCxnSpPr>
        <p:spPr>
          <a:xfrm>
            <a:off x="2278841" y="2666999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1"/>
          <p:cNvSpPr/>
          <p:nvPr/>
        </p:nvSpPr>
        <p:spPr>
          <a:xfrm rot="10262767">
            <a:off x="2343655" y="2875944"/>
            <a:ext cx="3719767" cy="709868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3682679" y="3657599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/>
          <p:nvPr/>
        </p:nvSpPr>
        <p:spPr>
          <a:xfrm>
            <a:off x="4714310" y="264789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4800600" y="2743200"/>
            <a:ext cx="533400" cy="5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685800" y="1295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odd length strings over {a,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|string|mod2=1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"/>
          <p:cNvSpPr/>
          <p:nvPr/>
        </p:nvSpPr>
        <p:spPr>
          <a:xfrm>
            <a:off x="2844479" y="269869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2982226" y="290189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2"/>
          <p:cNvSpPr/>
          <p:nvPr/>
        </p:nvSpPr>
        <p:spPr>
          <a:xfrm>
            <a:off x="3879041" y="2571691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7" name="Google Shape;457;p22"/>
          <p:cNvCxnSpPr>
            <a:stCxn id="454" idx="6"/>
            <a:endCxn id="451" idx="2"/>
          </p:cNvCxnSpPr>
          <p:nvPr/>
        </p:nvCxnSpPr>
        <p:spPr>
          <a:xfrm flipH="1" rot="10800000">
            <a:off x="3533210" y="3003591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8" name="Google Shape;458;p22"/>
          <p:cNvSpPr/>
          <p:nvPr/>
        </p:nvSpPr>
        <p:spPr>
          <a:xfrm>
            <a:off x="4869641" y="2876491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p22"/>
          <p:cNvCxnSpPr/>
          <p:nvPr/>
        </p:nvCxnSpPr>
        <p:spPr>
          <a:xfrm>
            <a:off x="2431241" y="3028890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22"/>
          <p:cNvSpPr/>
          <p:nvPr/>
        </p:nvSpPr>
        <p:spPr>
          <a:xfrm rot="10262767">
            <a:off x="2496055" y="3237835"/>
            <a:ext cx="3719767" cy="709868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3835079" y="40194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/>
          <p:nvPr/>
        </p:nvSpPr>
        <p:spPr>
          <a:xfrm>
            <a:off x="0" y="1295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{a,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 |string|mod3=0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2692079" y="23368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2783085" y="2414882"/>
            <a:ext cx="533400" cy="5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2829826" y="2539999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3726641" y="22098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2" name="Google Shape;472;p23"/>
          <p:cNvCxnSpPr>
            <a:stCxn id="468" idx="6"/>
            <a:endCxn id="473" idx="2"/>
          </p:cNvCxnSpPr>
          <p:nvPr/>
        </p:nvCxnSpPr>
        <p:spPr>
          <a:xfrm flipH="1" rot="10800000">
            <a:off x="3380810" y="2641699"/>
            <a:ext cx="1181100" cy="507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3" name="Google Shape;473;p23"/>
          <p:cNvSpPr/>
          <p:nvPr/>
        </p:nvSpPr>
        <p:spPr>
          <a:xfrm>
            <a:off x="4561910" y="2286000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4717241" y="2514600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5" name="Google Shape;475;p23"/>
          <p:cNvCxnSpPr/>
          <p:nvPr/>
        </p:nvCxnSpPr>
        <p:spPr>
          <a:xfrm>
            <a:off x="2278841" y="2666999"/>
            <a:ext cx="4132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3"/>
          <p:cNvSpPr/>
          <p:nvPr/>
        </p:nvSpPr>
        <p:spPr>
          <a:xfrm rot="10643293">
            <a:off x="1918179" y="2950429"/>
            <a:ext cx="5767027" cy="709868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4419600" y="3657599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6245469" y="2260601"/>
            <a:ext cx="688731" cy="7111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6400800" y="2489201"/>
            <a:ext cx="413238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5410200" y="219069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1" name="Google Shape;481;p23"/>
          <p:cNvCxnSpPr>
            <a:stCxn id="473" idx="6"/>
            <a:endCxn id="478" idx="2"/>
          </p:cNvCxnSpPr>
          <p:nvPr/>
        </p:nvCxnSpPr>
        <p:spPr>
          <a:xfrm flipH="1" rot="10800000">
            <a:off x="5250641" y="2616099"/>
            <a:ext cx="994800" cy="255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2" name="Google Shape;482;p23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4"/>
          <p:cNvSpPr txBox="1"/>
          <p:nvPr/>
        </p:nvSpPr>
        <p:spPr>
          <a:xfrm>
            <a:off x="0" y="12954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2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Construct a DFA that accepts all strings over {a,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where |string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|mod2=0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4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/>
        </p:nvSpPr>
        <p:spPr>
          <a:xfrm>
            <a:off x="0" y="1295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DFA which accepts set of all strings over {0,1} which when interpreted as decimal number is divisible by 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/>
        </p:nvSpPr>
        <p:spPr>
          <a:xfrm>
            <a:off x="0" y="12954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DFA which accepts set of all strings over {0,1} which when interpreted as decimal number is divisible by 3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1130224" y="2438400"/>
            <a:ext cx="935351" cy="59639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1" name="Google Shape;501;p26"/>
          <p:cNvGrpSpPr/>
          <p:nvPr/>
        </p:nvGrpSpPr>
        <p:grpSpPr>
          <a:xfrm>
            <a:off x="830094" y="2356846"/>
            <a:ext cx="7024005" cy="2079018"/>
            <a:chOff x="838200" y="2893092"/>
            <a:chExt cx="7024005" cy="2079018"/>
          </a:xfrm>
        </p:grpSpPr>
        <p:sp>
          <p:nvSpPr>
            <p:cNvPr id="502" name="Google Shape;502;p26"/>
            <p:cNvSpPr/>
            <p:nvPr/>
          </p:nvSpPr>
          <p:spPr>
            <a:xfrm>
              <a:off x="1365738" y="3710795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459080" y="3850943"/>
              <a:ext cx="680936" cy="77909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1541585" y="4007592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5" name="Google Shape;505;p26"/>
            <p:cNvCxnSpPr/>
            <p:nvPr/>
          </p:nvCxnSpPr>
          <p:spPr>
            <a:xfrm>
              <a:off x="838200" y="4155991"/>
              <a:ext cx="5275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6" name="Google Shape;506;p26"/>
            <p:cNvSpPr/>
            <p:nvPr/>
          </p:nvSpPr>
          <p:spPr>
            <a:xfrm>
              <a:off x="2589179" y="3454190"/>
              <a:ext cx="389106" cy="584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7" name="Google Shape;507;p26"/>
            <p:cNvCxnSpPr/>
            <p:nvPr/>
          </p:nvCxnSpPr>
          <p:spPr>
            <a:xfrm>
              <a:off x="2200072" y="3933394"/>
              <a:ext cx="1533728" cy="29006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08" name="Google Shape;508;p26"/>
            <p:cNvSpPr/>
            <p:nvPr/>
          </p:nvSpPr>
          <p:spPr>
            <a:xfrm>
              <a:off x="3752756" y="3636596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951051" y="3970494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10" name="Google Shape;510;p26"/>
            <p:cNvCxnSpPr/>
            <p:nvPr/>
          </p:nvCxnSpPr>
          <p:spPr>
            <a:xfrm flipH="1">
              <a:off x="2057400" y="4572000"/>
              <a:ext cx="1828800" cy="3883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1" name="Google Shape;511;p26"/>
            <p:cNvSpPr/>
            <p:nvPr/>
          </p:nvSpPr>
          <p:spPr>
            <a:xfrm>
              <a:off x="2845340" y="4572000"/>
              <a:ext cx="583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 rot="-584202">
              <a:off x="1196726" y="2974646"/>
              <a:ext cx="1043077" cy="923150"/>
            </a:xfrm>
            <a:custGeom>
              <a:rect b="b" l="l" r="r" t="t"/>
              <a:pathLst>
                <a:path extrusionOk="0" h="440" w="432">
                  <a:moveTo>
                    <a:pt x="96" y="392"/>
                  </a:moveTo>
                  <a:cubicBezTo>
                    <a:pt x="48" y="276"/>
                    <a:pt x="0" y="160"/>
                    <a:pt x="48" y="104"/>
                  </a:cubicBezTo>
                  <a:cubicBezTo>
                    <a:pt x="96" y="48"/>
                    <a:pt x="336" y="0"/>
                    <a:pt x="384" y="56"/>
                  </a:cubicBezTo>
                  <a:cubicBezTo>
                    <a:pt x="432" y="112"/>
                    <a:pt x="384" y="276"/>
                    <a:pt x="336" y="44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 rot="3913004">
              <a:off x="6649082" y="3305309"/>
              <a:ext cx="1193441" cy="806840"/>
            </a:xfrm>
            <a:custGeom>
              <a:rect b="b" l="l" r="r" t="t"/>
              <a:pathLst>
                <a:path extrusionOk="0" h="440" w="432">
                  <a:moveTo>
                    <a:pt x="96" y="392"/>
                  </a:moveTo>
                  <a:cubicBezTo>
                    <a:pt x="48" y="276"/>
                    <a:pt x="0" y="160"/>
                    <a:pt x="48" y="104"/>
                  </a:cubicBezTo>
                  <a:cubicBezTo>
                    <a:pt x="96" y="48"/>
                    <a:pt x="336" y="0"/>
                    <a:pt x="384" y="56"/>
                  </a:cubicBezTo>
                  <a:cubicBezTo>
                    <a:pt x="432" y="112"/>
                    <a:pt x="384" y="276"/>
                    <a:pt x="336" y="44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5027579" y="3352800"/>
              <a:ext cx="389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515" name="Google Shape;515;p26"/>
            <p:cNvCxnSpPr/>
            <p:nvPr/>
          </p:nvCxnSpPr>
          <p:spPr>
            <a:xfrm>
              <a:off x="4648200" y="3962400"/>
              <a:ext cx="1447800" cy="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6" name="Google Shape;516;p26"/>
            <p:cNvSpPr/>
            <p:nvPr/>
          </p:nvSpPr>
          <p:spPr>
            <a:xfrm>
              <a:off x="6191156" y="3535206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7" name="Google Shape;517;p26"/>
            <p:cNvCxnSpPr/>
            <p:nvPr/>
          </p:nvCxnSpPr>
          <p:spPr>
            <a:xfrm flipH="1">
              <a:off x="4495800" y="4470610"/>
              <a:ext cx="1828800" cy="38830"/>
            </a:xfrm>
            <a:prstGeom prst="straightConnector1">
              <a:avLst/>
            </a:pr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8" name="Google Shape;518;p26"/>
            <p:cNvSpPr/>
            <p:nvPr/>
          </p:nvSpPr>
          <p:spPr>
            <a:xfrm>
              <a:off x="5283740" y="4470610"/>
              <a:ext cx="583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406662" y="3886200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aseline="-25000"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467600" y="3200400"/>
              <a:ext cx="389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521" name="Google Shape;521;p26"/>
          <p:cNvGraphicFramePr/>
          <p:nvPr/>
        </p:nvGraphicFramePr>
        <p:xfrm>
          <a:off x="1371600" y="4754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{06934AA5-2F13-470F-A621-A477A300551E}</a:tableStyleId>
              </a:tblPr>
              <a:tblGrid>
                <a:gridCol w="1930400"/>
                <a:gridCol w="1930400"/>
                <a:gridCol w="1930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</a:t>
                      </a:r>
                      <a:endParaRPr b="1"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11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100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101</a:t>
                      </a:r>
                      <a:endParaRPr b="1"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110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111</a:t>
                      </a:r>
                      <a:endParaRPr b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1000</a:t>
                      </a:r>
                      <a:endParaRPr b="1"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2" name="Google Shape;522;p26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/>
          <p:nvPr/>
        </p:nvSpPr>
        <p:spPr>
          <a:xfrm>
            <a:off x="381000" y="12954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minimization is the technique of transforming a given DFA into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equivalent DFA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has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minimum number of states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7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 Minimization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"/>
          <p:cNvSpPr txBox="1"/>
          <p:nvPr>
            <p:ph idx="1" type="body"/>
          </p:nvPr>
        </p:nvSpPr>
        <p:spPr>
          <a:xfrm>
            <a:off x="457200" y="1295400"/>
            <a:ext cx="830580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So these two DFAs are </a:t>
            </a:r>
            <a:r>
              <a:rPr i="1" lang="en-US"/>
              <a:t>equivalent</a:t>
            </a:r>
            <a:r>
              <a:rPr lang="en-US"/>
              <a:t>:</a:t>
            </a:r>
            <a:endParaRPr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oyVTumV8T021YwGnr8CgJkYk6jvMvpGMe" id="534" name="Google Shape;5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4648200" cy="241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szpWUcGnHhfrOXzh6MNRv8faJPInZWPE" id="535" name="Google Shape;5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616450"/>
            <a:ext cx="3276600" cy="17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8"/>
          <p:cNvSpPr txBox="1"/>
          <p:nvPr/>
        </p:nvSpPr>
        <p:spPr>
          <a:xfrm>
            <a:off x="5028063" y="4353273"/>
            <a:ext cx="3657600" cy="1702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DFAs accept any combinations of a|b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8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 Minimization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71600"/>
            <a:ext cx="5034643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3274" y="3962400"/>
            <a:ext cx="4217126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9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 Minimization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/>
          <p:nvPr/>
        </p:nvSpPr>
        <p:spPr>
          <a:xfrm>
            <a:off x="304800" y="1143000"/>
            <a:ext cx="8534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automata is a finite state machine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machine is designed to specify a language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automata works in states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Takes an input string and determines whether the string belongs to that language or not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2743200" y="5257800"/>
            <a:ext cx="2438400" cy="838200"/>
          </a:xfrm>
          <a:prstGeom prst="rect">
            <a:avLst/>
          </a:prstGeom>
          <a:gradFill>
            <a:gsLst>
              <a:gs pos="0">
                <a:srgbClr val="CA3534"/>
              </a:gs>
              <a:gs pos="100000">
                <a:srgbClr val="8C100F"/>
              </a:gs>
            </a:gsLst>
            <a:lin ang="5400000" scaled="0"/>
          </a:grad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3"/>
          <p:cNvGraphicFramePr/>
          <p:nvPr/>
        </p:nvGraphicFramePr>
        <p:xfrm>
          <a:off x="381000" y="4353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{06934AA5-2F13-470F-A621-A477A300551E}</a:tableStyleId>
              </a:tblPr>
              <a:tblGrid>
                <a:gridCol w="502925"/>
                <a:gridCol w="502925"/>
                <a:gridCol w="502925"/>
                <a:gridCol w="502925"/>
                <a:gridCol w="502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63C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63C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63C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63C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163C3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3"/>
          <p:cNvSpPr txBox="1"/>
          <p:nvPr/>
        </p:nvSpPr>
        <p:spPr>
          <a:xfrm>
            <a:off x="990600" y="3810000"/>
            <a:ext cx="9156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3"/>
          <p:cNvCxnSpPr>
            <a:endCxn id="189" idx="1"/>
          </p:cNvCxnSpPr>
          <p:nvPr/>
        </p:nvCxnSpPr>
        <p:spPr>
          <a:xfrm>
            <a:off x="1663200" y="4704900"/>
            <a:ext cx="1080000" cy="972000"/>
          </a:xfrm>
          <a:prstGeom prst="straightConnector1">
            <a:avLst/>
          </a:prstGeom>
          <a:noFill/>
          <a:ln cap="flat" cmpd="tri" w="508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93" name="Google Shape;193;p3"/>
          <p:cNvSpPr/>
          <p:nvPr/>
        </p:nvSpPr>
        <p:spPr>
          <a:xfrm>
            <a:off x="6400800" y="5257800"/>
            <a:ext cx="1905000" cy="83820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Belongs to the Language or not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3"/>
          <p:cNvCxnSpPr>
            <a:stCxn id="189" idx="3"/>
            <a:endCxn id="193" idx="1"/>
          </p:cNvCxnSpPr>
          <p:nvPr/>
        </p:nvCxnSpPr>
        <p:spPr>
          <a:xfrm>
            <a:off x="5181600" y="5676900"/>
            <a:ext cx="1219200" cy="0"/>
          </a:xfrm>
          <a:prstGeom prst="straightConnector1">
            <a:avLst/>
          </a:prstGeom>
          <a:noFill/>
          <a:ln cap="flat" cmpd="tri" w="508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95" name="Google Shape;195;p3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447800"/>
            <a:ext cx="6524367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4849" y="4419600"/>
            <a:ext cx="704335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0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 Minimization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idx="1" type="body"/>
          </p:nvPr>
        </p:nvSpPr>
        <p:spPr>
          <a:xfrm>
            <a:off x="381000" y="1371600"/>
            <a:ext cx="830580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Recall that a DFA </a:t>
            </a:r>
            <a:r>
              <a:rPr i="1" lang="en-US"/>
              <a:t>M</a:t>
            </a:r>
            <a:r>
              <a:rPr lang="en-US"/>
              <a:t>=(</a:t>
            </a:r>
            <a:r>
              <a:rPr i="1" lang="en-US"/>
              <a:t>Q</a:t>
            </a:r>
            <a:r>
              <a:rPr lang="en-US"/>
              <a:t>, Σ, δ, </a:t>
            </a:r>
            <a:r>
              <a:rPr i="1" lang="en-US"/>
              <a:t>q</a:t>
            </a:r>
            <a:r>
              <a:rPr baseline="-25000" i="1" lang="en-US"/>
              <a:t>0</a:t>
            </a:r>
            <a:r>
              <a:rPr lang="en-US"/>
              <a:t>, </a:t>
            </a:r>
            <a:r>
              <a:rPr i="1" lang="en-US"/>
              <a:t>F</a:t>
            </a:r>
            <a:r>
              <a:rPr lang="en-US"/>
              <a:t>)</a:t>
            </a:r>
            <a:br>
              <a:rPr lang="en-US"/>
            </a:b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Two states </a:t>
            </a:r>
            <a:r>
              <a:rPr i="1" lang="en-US"/>
              <a:t>p</a:t>
            </a:r>
            <a:r>
              <a:rPr lang="en-US"/>
              <a:t> and </a:t>
            </a:r>
            <a:r>
              <a:rPr i="1" lang="en-US"/>
              <a:t>q</a:t>
            </a:r>
            <a:r>
              <a:rPr lang="en-US"/>
              <a:t> are distinct if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i="1" lang="en-US"/>
              <a:t>p</a:t>
            </a:r>
            <a:r>
              <a:rPr lang="en-US"/>
              <a:t> in F and </a:t>
            </a:r>
            <a:r>
              <a:rPr i="1" lang="en-US"/>
              <a:t>q</a:t>
            </a:r>
            <a:r>
              <a:rPr lang="en-US"/>
              <a:t> not in F or vice versa, or</a:t>
            </a:r>
            <a:endParaRPr/>
          </a:p>
          <a:p>
            <a:pPr indent="-285755" lvl="1" marL="742962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any α in Σ, </a:t>
            </a:r>
            <a:endParaRPr/>
          </a:p>
          <a:p>
            <a:pPr indent="-228603" lvl="2" marL="114302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δ(</a:t>
            </a:r>
            <a:r>
              <a:rPr i="1" lang="en-US" sz="2800"/>
              <a:t>p</a:t>
            </a:r>
            <a:r>
              <a:rPr lang="en-US" sz="2800"/>
              <a:t>, α) and δ(</a:t>
            </a:r>
            <a:r>
              <a:rPr i="1" lang="en-US" sz="2800"/>
              <a:t>q</a:t>
            </a:r>
            <a:r>
              <a:rPr lang="en-US" sz="2800"/>
              <a:t>, α) are distinct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Using this inductive definition, we can calculate which states are distinct</a:t>
            </a:r>
            <a:endParaRPr/>
          </a:p>
        </p:txBody>
      </p:sp>
      <p:sp>
        <p:nvSpPr>
          <p:cNvPr id="557" name="Google Shape;557;p31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 Minimization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32"/>
          <p:cNvGrpSpPr/>
          <p:nvPr/>
        </p:nvGrpSpPr>
        <p:grpSpPr>
          <a:xfrm>
            <a:off x="3581400" y="3733800"/>
            <a:ext cx="879231" cy="1038793"/>
            <a:chOff x="1213338" y="2336349"/>
            <a:chExt cx="879231" cy="1038793"/>
          </a:xfrm>
        </p:grpSpPr>
        <p:sp>
          <p:nvSpPr>
            <p:cNvPr id="563" name="Google Shape;563;p32"/>
            <p:cNvSpPr/>
            <p:nvPr/>
          </p:nvSpPr>
          <p:spPr>
            <a:xfrm>
              <a:off x="1213338" y="2336349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306680" y="2476497"/>
              <a:ext cx="680936" cy="77909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389185" y="2633146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66" name="Google Shape;566;p32"/>
          <p:cNvCxnSpPr/>
          <p:nvPr/>
        </p:nvCxnSpPr>
        <p:spPr>
          <a:xfrm>
            <a:off x="187190" y="4419600"/>
            <a:ext cx="5275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2"/>
          <p:cNvCxnSpPr>
            <a:stCxn id="568" idx="1"/>
            <a:endCxn id="569" idx="3"/>
          </p:cNvCxnSpPr>
          <p:nvPr/>
        </p:nvCxnSpPr>
        <p:spPr>
          <a:xfrm rot="10800000">
            <a:off x="814560" y="2562928"/>
            <a:ext cx="76200" cy="13230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0" name="Google Shape;570;p32"/>
          <p:cNvCxnSpPr>
            <a:stCxn id="568" idx="6"/>
            <a:endCxn id="563" idx="2"/>
          </p:cNvCxnSpPr>
          <p:nvPr/>
        </p:nvCxnSpPr>
        <p:spPr>
          <a:xfrm>
            <a:off x="1641231" y="4253197"/>
            <a:ext cx="1940100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1" name="Google Shape;571;p32"/>
          <p:cNvSpPr/>
          <p:nvPr/>
        </p:nvSpPr>
        <p:spPr>
          <a:xfrm>
            <a:off x="4876800" y="3505200"/>
            <a:ext cx="5836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32"/>
          <p:cNvSpPr/>
          <p:nvPr/>
        </p:nvSpPr>
        <p:spPr>
          <a:xfrm rot="8074378">
            <a:off x="7148272" y="4427880"/>
            <a:ext cx="1002790" cy="806840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5334000" y="4267200"/>
            <a:ext cx="5836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pSp>
        <p:nvGrpSpPr>
          <p:cNvPr id="574" name="Google Shape;574;p32"/>
          <p:cNvGrpSpPr/>
          <p:nvPr/>
        </p:nvGrpSpPr>
        <p:grpSpPr>
          <a:xfrm>
            <a:off x="762000" y="3733800"/>
            <a:ext cx="879231" cy="1038793"/>
            <a:chOff x="3752756" y="3685607"/>
            <a:chExt cx="879231" cy="1038793"/>
          </a:xfrm>
        </p:grpSpPr>
        <p:sp>
          <p:nvSpPr>
            <p:cNvPr id="568" name="Google Shape;568;p32"/>
            <p:cNvSpPr/>
            <p:nvPr/>
          </p:nvSpPr>
          <p:spPr>
            <a:xfrm>
              <a:off x="3752756" y="3685607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951051" y="4019505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76" name="Google Shape;576;p32"/>
          <p:cNvGrpSpPr/>
          <p:nvPr/>
        </p:nvGrpSpPr>
        <p:grpSpPr>
          <a:xfrm>
            <a:off x="685800" y="1676400"/>
            <a:ext cx="879231" cy="1038793"/>
            <a:chOff x="3752756" y="3685607"/>
            <a:chExt cx="879231" cy="1038793"/>
          </a:xfrm>
        </p:grpSpPr>
        <p:sp>
          <p:nvSpPr>
            <p:cNvPr id="569" name="Google Shape;569;p32"/>
            <p:cNvSpPr/>
            <p:nvPr/>
          </p:nvSpPr>
          <p:spPr>
            <a:xfrm>
              <a:off x="3752756" y="3685607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951051" y="4019505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78" name="Google Shape;578;p32"/>
          <p:cNvGrpSpPr/>
          <p:nvPr/>
        </p:nvGrpSpPr>
        <p:grpSpPr>
          <a:xfrm>
            <a:off x="3505200" y="1676400"/>
            <a:ext cx="879231" cy="1038793"/>
            <a:chOff x="1213338" y="2336349"/>
            <a:chExt cx="879231" cy="1038793"/>
          </a:xfrm>
        </p:grpSpPr>
        <p:sp>
          <p:nvSpPr>
            <p:cNvPr id="579" name="Google Shape;579;p32"/>
            <p:cNvSpPr/>
            <p:nvPr/>
          </p:nvSpPr>
          <p:spPr>
            <a:xfrm>
              <a:off x="1213338" y="2336349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1306680" y="2476497"/>
              <a:ext cx="680936" cy="77909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1389185" y="2633146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>
            <a:off x="6740769" y="3733800"/>
            <a:ext cx="879231" cy="1038793"/>
            <a:chOff x="1213338" y="2336349"/>
            <a:chExt cx="879231" cy="1038793"/>
          </a:xfrm>
        </p:grpSpPr>
        <p:sp>
          <p:nvSpPr>
            <p:cNvPr id="583" name="Google Shape;583;p32"/>
            <p:cNvSpPr/>
            <p:nvPr/>
          </p:nvSpPr>
          <p:spPr>
            <a:xfrm>
              <a:off x="1213338" y="2336349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306680" y="2476497"/>
              <a:ext cx="680936" cy="77909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389185" y="2633146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86" name="Google Shape;586;p32"/>
          <p:cNvGrpSpPr/>
          <p:nvPr/>
        </p:nvGrpSpPr>
        <p:grpSpPr>
          <a:xfrm>
            <a:off x="6664569" y="1704407"/>
            <a:ext cx="879231" cy="1038793"/>
            <a:chOff x="3752756" y="3685607"/>
            <a:chExt cx="879231" cy="1038793"/>
          </a:xfrm>
        </p:grpSpPr>
        <p:sp>
          <p:nvSpPr>
            <p:cNvPr id="587" name="Google Shape;587;p32"/>
            <p:cNvSpPr/>
            <p:nvPr/>
          </p:nvSpPr>
          <p:spPr>
            <a:xfrm>
              <a:off x="3752756" y="3685607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951051" y="4019505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89" name="Google Shape;589;p32"/>
          <p:cNvCxnSpPr>
            <a:stCxn id="563" idx="6"/>
            <a:endCxn id="584" idx="2"/>
          </p:cNvCxnSpPr>
          <p:nvPr/>
        </p:nvCxnSpPr>
        <p:spPr>
          <a:xfrm>
            <a:off x="4460631" y="4253197"/>
            <a:ext cx="2373600" cy="102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0" name="Google Shape;590;p32"/>
          <p:cNvCxnSpPr>
            <a:stCxn id="563" idx="7"/>
          </p:cNvCxnSpPr>
          <p:nvPr/>
        </p:nvCxnSpPr>
        <p:spPr>
          <a:xfrm flipH="1" rot="10800000">
            <a:off x="4331870" y="2438428"/>
            <a:ext cx="2373600" cy="14475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1" name="Google Shape;591;p32"/>
          <p:cNvCxnSpPr>
            <a:stCxn id="569" idx="6"/>
            <a:endCxn id="580" idx="2"/>
          </p:cNvCxnSpPr>
          <p:nvPr/>
        </p:nvCxnSpPr>
        <p:spPr>
          <a:xfrm>
            <a:off x="1565031" y="2195797"/>
            <a:ext cx="2033400" cy="102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2" name="Google Shape;592;p32"/>
          <p:cNvCxnSpPr>
            <a:stCxn id="579" idx="6"/>
            <a:endCxn id="587" idx="2"/>
          </p:cNvCxnSpPr>
          <p:nvPr/>
        </p:nvCxnSpPr>
        <p:spPr>
          <a:xfrm>
            <a:off x="4384431" y="2195797"/>
            <a:ext cx="2280000" cy="279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3" name="Google Shape;593;p32"/>
          <p:cNvCxnSpPr>
            <a:stCxn id="583" idx="0"/>
            <a:endCxn id="587" idx="4"/>
          </p:cNvCxnSpPr>
          <p:nvPr/>
        </p:nvCxnSpPr>
        <p:spPr>
          <a:xfrm rot="10800000">
            <a:off x="7104184" y="2743200"/>
            <a:ext cx="76200" cy="9906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4" name="Google Shape;594;p32"/>
          <p:cNvCxnSpPr>
            <a:stCxn id="579" idx="5"/>
            <a:endCxn id="583" idx="1"/>
          </p:cNvCxnSpPr>
          <p:nvPr/>
        </p:nvCxnSpPr>
        <p:spPr>
          <a:xfrm>
            <a:off x="4255670" y="2563065"/>
            <a:ext cx="2613900" cy="13230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32"/>
          <p:cNvCxnSpPr>
            <a:stCxn id="569" idx="5"/>
            <a:endCxn id="568" idx="7"/>
          </p:cNvCxnSpPr>
          <p:nvPr/>
        </p:nvCxnSpPr>
        <p:spPr>
          <a:xfrm>
            <a:off x="1436270" y="2563065"/>
            <a:ext cx="76200" cy="13230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6" name="Google Shape;596;p32"/>
          <p:cNvSpPr/>
          <p:nvPr/>
        </p:nvSpPr>
        <p:spPr>
          <a:xfrm>
            <a:off x="522132" y="2971800"/>
            <a:ext cx="389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97" name="Google Shape;597;p32"/>
          <p:cNvSpPr/>
          <p:nvPr/>
        </p:nvSpPr>
        <p:spPr>
          <a:xfrm>
            <a:off x="1476956" y="2948283"/>
            <a:ext cx="389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98" name="Google Shape;598;p32"/>
          <p:cNvSpPr/>
          <p:nvPr/>
        </p:nvSpPr>
        <p:spPr>
          <a:xfrm>
            <a:off x="2362200" y="1752600"/>
            <a:ext cx="389106" cy="584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2362200" y="3835190"/>
            <a:ext cx="389106" cy="584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4495800" y="2895600"/>
            <a:ext cx="389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5181600" y="1676400"/>
            <a:ext cx="389106" cy="584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7162800" y="2971800"/>
            <a:ext cx="389106" cy="584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7848600" y="4933890"/>
            <a:ext cx="389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4" name="Google Shape;604;p32"/>
          <p:cNvSpPr/>
          <p:nvPr/>
        </p:nvSpPr>
        <p:spPr>
          <a:xfrm rot="3769539">
            <a:off x="7249283" y="1446074"/>
            <a:ext cx="1002790" cy="806840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2"/>
          <p:cNvSpPr/>
          <p:nvPr/>
        </p:nvSpPr>
        <p:spPr>
          <a:xfrm>
            <a:off x="8001000" y="142869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32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 Minimization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/>
          <p:nvPr/>
        </p:nvSpPr>
        <p:spPr>
          <a:xfrm rot="3489759">
            <a:off x="4677820" y="1911748"/>
            <a:ext cx="1002790" cy="806840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2" name="Google Shape;612;p33"/>
          <p:cNvGrpSpPr/>
          <p:nvPr/>
        </p:nvGrpSpPr>
        <p:grpSpPr>
          <a:xfrm>
            <a:off x="1178169" y="2300003"/>
            <a:ext cx="879231" cy="1038793"/>
            <a:chOff x="3752756" y="3685607"/>
            <a:chExt cx="879231" cy="1038793"/>
          </a:xfrm>
        </p:grpSpPr>
        <p:sp>
          <p:nvSpPr>
            <p:cNvPr id="613" name="Google Shape;613;p33"/>
            <p:cNvSpPr/>
            <p:nvPr/>
          </p:nvSpPr>
          <p:spPr>
            <a:xfrm>
              <a:off x="3752756" y="3685607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951051" y="4019505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A,B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5" name="Google Shape;615;p33"/>
          <p:cNvGrpSpPr/>
          <p:nvPr/>
        </p:nvGrpSpPr>
        <p:grpSpPr>
          <a:xfrm>
            <a:off x="4114800" y="2286000"/>
            <a:ext cx="879231" cy="1038793"/>
            <a:chOff x="1213338" y="2336349"/>
            <a:chExt cx="879231" cy="1038793"/>
          </a:xfrm>
        </p:grpSpPr>
        <p:sp>
          <p:nvSpPr>
            <p:cNvPr id="616" name="Google Shape;616;p33"/>
            <p:cNvSpPr/>
            <p:nvPr/>
          </p:nvSpPr>
          <p:spPr>
            <a:xfrm>
              <a:off x="1213338" y="2336349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1306680" y="2476497"/>
              <a:ext cx="680936" cy="77909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389185" y="2633146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CDE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9" name="Google Shape;619;p33"/>
          <p:cNvGrpSpPr/>
          <p:nvPr/>
        </p:nvGrpSpPr>
        <p:grpSpPr>
          <a:xfrm>
            <a:off x="6934200" y="2209800"/>
            <a:ext cx="879231" cy="1038793"/>
            <a:chOff x="3752756" y="3685607"/>
            <a:chExt cx="879231" cy="1038793"/>
          </a:xfrm>
        </p:grpSpPr>
        <p:sp>
          <p:nvSpPr>
            <p:cNvPr id="620" name="Google Shape;620;p33"/>
            <p:cNvSpPr/>
            <p:nvPr/>
          </p:nvSpPr>
          <p:spPr>
            <a:xfrm>
              <a:off x="3752756" y="3685607"/>
              <a:ext cx="879231" cy="1038793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951051" y="4019505"/>
              <a:ext cx="527538" cy="3709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6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baseline="-25000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22" name="Google Shape;622;p33"/>
          <p:cNvCxnSpPr>
            <a:stCxn id="613" idx="6"/>
          </p:cNvCxnSpPr>
          <p:nvPr/>
        </p:nvCxnSpPr>
        <p:spPr>
          <a:xfrm>
            <a:off x="2057400" y="2819400"/>
            <a:ext cx="2033400" cy="102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23" name="Google Shape;623;p33"/>
          <p:cNvSpPr/>
          <p:nvPr/>
        </p:nvSpPr>
        <p:spPr>
          <a:xfrm>
            <a:off x="2854569" y="2376203"/>
            <a:ext cx="389106" cy="584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33"/>
          <p:cNvSpPr/>
          <p:nvPr/>
        </p:nvSpPr>
        <p:spPr>
          <a:xfrm rot="3769539">
            <a:off x="7518914" y="1938086"/>
            <a:ext cx="1002790" cy="806840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3"/>
          <p:cNvSpPr/>
          <p:nvPr/>
        </p:nvSpPr>
        <p:spPr>
          <a:xfrm rot="262272">
            <a:off x="1177720" y="1670718"/>
            <a:ext cx="1002790" cy="806840"/>
          </a:xfrm>
          <a:custGeom>
            <a:rect b="b" l="l" r="r" t="t"/>
            <a:pathLst>
              <a:path extrusionOk="0" h="440" w="432">
                <a:moveTo>
                  <a:pt x="96" y="392"/>
                </a:moveTo>
                <a:cubicBezTo>
                  <a:pt x="48" y="276"/>
                  <a:pt x="0" y="160"/>
                  <a:pt x="48" y="104"/>
                </a:cubicBezTo>
                <a:cubicBezTo>
                  <a:pt x="96" y="48"/>
                  <a:pt x="336" y="0"/>
                  <a:pt x="384" y="56"/>
                </a:cubicBezTo>
                <a:cubicBezTo>
                  <a:pt x="432" y="112"/>
                  <a:pt x="384" y="276"/>
                  <a:pt x="336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1447800" y="1276290"/>
            <a:ext cx="389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7" name="Google Shape;627;p33"/>
          <p:cNvCxnSpPr>
            <a:endCxn id="620" idx="2"/>
          </p:cNvCxnSpPr>
          <p:nvPr/>
        </p:nvCxnSpPr>
        <p:spPr>
          <a:xfrm flipH="1" rot="10800000">
            <a:off x="4953000" y="2729197"/>
            <a:ext cx="1981200" cy="3189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28" name="Google Shape;628;p33"/>
          <p:cNvSpPr/>
          <p:nvPr/>
        </p:nvSpPr>
        <p:spPr>
          <a:xfrm>
            <a:off x="5791200" y="2895600"/>
            <a:ext cx="389106" cy="584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33"/>
          <p:cNvSpPr/>
          <p:nvPr/>
        </p:nvSpPr>
        <p:spPr>
          <a:xfrm>
            <a:off x="5402094" y="1809690"/>
            <a:ext cx="389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8305800" y="190500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6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0, 1</a:t>
            </a:r>
            <a:endParaRPr sz="2000">
              <a:solidFill>
                <a:srgbClr val="0006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33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DFA Minimization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"/>
          <p:cNvSpPr txBox="1"/>
          <p:nvPr>
            <p:ph idx="1" type="body"/>
          </p:nvPr>
        </p:nvSpPr>
        <p:spPr>
          <a:xfrm>
            <a:off x="2514600" y="28194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idx="1" type="body"/>
          </p:nvPr>
        </p:nvSpPr>
        <p:spPr>
          <a:xfrm>
            <a:off x="838200" y="1981200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Finite Automaton, M: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M ={Q, Σ, δ, q</a:t>
            </a:r>
            <a:r>
              <a:rPr baseline="-25000" lang="en-US" sz="2400"/>
              <a:t>0</a:t>
            </a:r>
            <a:r>
              <a:rPr lang="en-US" sz="2400"/>
              <a:t>, F</a:t>
            </a:r>
            <a:r>
              <a:rPr lang="en-US" sz="2400">
                <a:solidFill>
                  <a:srgbClr val="000000"/>
                </a:solidFill>
              </a:rPr>
              <a:t>}</a:t>
            </a:r>
            <a:endParaRPr/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Q={Set of Finite States}</a:t>
            </a:r>
            <a:endParaRPr>
              <a:solidFill>
                <a:srgbClr val="000000"/>
              </a:solidFill>
            </a:endParaRPr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Σ={Set of Alphabets}</a:t>
            </a:r>
            <a:endParaRPr>
              <a:solidFill>
                <a:srgbClr val="000000"/>
              </a:solidFill>
            </a:endParaRPr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δ = transition rules </a:t>
            </a:r>
            <a:endParaRPr/>
          </a:p>
          <a:p>
            <a:pPr indent="-228603" lvl="2" marL="11430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>
                <a:solidFill>
                  <a:srgbClr val="000000"/>
                </a:solidFill>
              </a:rPr>
              <a:t>current_state, symbol -&gt; next_state </a:t>
            </a:r>
            <a:endParaRPr/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q</a:t>
            </a:r>
            <a:r>
              <a:rPr baseline="-25000" lang="en-US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=Initial State</a:t>
            </a:r>
            <a:endParaRPr>
              <a:solidFill>
                <a:srgbClr val="000000"/>
              </a:solidFill>
            </a:endParaRPr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F={Set of accepting states</a:t>
            </a:r>
            <a:r>
              <a:rPr lang="en-US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228600" y="10668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idx="1" type="body"/>
          </p:nvPr>
        </p:nvSpPr>
        <p:spPr>
          <a:xfrm>
            <a:off x="838200" y="1981200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Finite Automaton, M: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M ={Q, Σ, δ, q</a:t>
            </a:r>
            <a:r>
              <a:rPr baseline="-25000" lang="en-US" sz="2400"/>
              <a:t>0</a:t>
            </a:r>
            <a:r>
              <a:rPr lang="en-US" sz="2400"/>
              <a:t>, F</a:t>
            </a:r>
            <a:r>
              <a:rPr lang="en-US" sz="2400">
                <a:solidFill>
                  <a:srgbClr val="000000"/>
                </a:solidFill>
              </a:rPr>
              <a:t>}</a:t>
            </a:r>
            <a:endParaRPr/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Q={Nothing, saw i, saw in, saw ing}</a:t>
            </a:r>
            <a:endParaRPr>
              <a:solidFill>
                <a:srgbClr val="000000"/>
              </a:solidFill>
            </a:endParaRPr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Σ={A… Z, a…z}</a:t>
            </a:r>
            <a:endParaRPr/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δ -  </a:t>
            </a:r>
            <a:endParaRPr/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q</a:t>
            </a:r>
            <a:r>
              <a:rPr baseline="-25000" lang="en-US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=Nothing</a:t>
            </a:r>
            <a:endParaRPr>
              <a:solidFill>
                <a:srgbClr val="000000"/>
              </a:solidFill>
            </a:endParaRPr>
          </a:p>
          <a:p>
            <a:pPr indent="-285755" lvl="1" marL="74296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</a:rPr>
              <a:t>F={saw ing</a:t>
            </a:r>
            <a:r>
              <a:rPr lang="en-US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228600" y="10668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example: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Recognizing Strings Ending in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457200" y="11430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b="1" lang="en-U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Σ={a,b}, design the machine that accepts any string having at least one a and one b</a:t>
            </a:r>
            <a:br>
              <a:rPr b="1" lang="en-U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Σ={0,1}, design the machine that accepts any string starting with 01 and ending with 01</a:t>
            </a:r>
            <a:br>
              <a:rPr b="1" lang="en-U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8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Practice Problems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381000" y="1295400"/>
            <a:ext cx="8534400" cy="4750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en-US"/>
              <a:t>Alphabet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A finite set of symbols.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An alphabet is often denoted by sigma(Σ).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	Yet can be given any name.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	B = {0, 1} Says B is an alphabet of two symbols, 0 and 1.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	C = {a, b, c} Says C is an alphabet of three symbols, a, b and c. </a:t>
            </a:r>
            <a:endParaRPr/>
          </a:p>
          <a:p>
            <a:pPr indent="-342906" lvl="0" marL="34290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Sometimes space and comma are in an alphabet while other times they are meta symbols used for descriptions. 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Components of 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381000" y="1066801"/>
            <a:ext cx="8077200" cy="518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Symbol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Alphabet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String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Language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Components of 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609600" y="1600200"/>
            <a:ext cx="8077200" cy="44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en-US"/>
              <a:t>Symbol 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A character, mark. 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/>
              <a:t>An abstract entity that has no meaning by itself, often called uninterpreted. 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1371600" y="119468"/>
            <a:ext cx="7010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2800"/>
              <a:buFont typeface="Calibri"/>
              <a:buNone/>
            </a:pPr>
            <a:r>
              <a:rPr b="0" i="0" lang="en-US" sz="28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Components of FA</a:t>
            </a:r>
            <a:endParaRPr b="0" i="0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2011-12-07T11:53:07Z</dcterms:created>
  <dc:creator>Nafees Mansoor</dc:creator>
</cp:coreProperties>
</file>